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62" r:id="rId4"/>
    <p:sldId id="263" r:id="rId5"/>
    <p:sldId id="268" r:id="rId6"/>
    <p:sldId id="270" r:id="rId7"/>
    <p:sldId id="272" r:id="rId8"/>
    <p:sldId id="271" r:id="rId9"/>
    <p:sldId id="269" r:id="rId10"/>
    <p:sldId id="265" r:id="rId11"/>
    <p:sldId id="267" r:id="rId12"/>
    <p:sldId id="266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7CC2-F273-4308-915D-7A15710688A2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8A14-9180-4634-A0C2-48D36139D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vavr</a:t>
            </a:r>
            <a:r>
              <a:rPr lang="en-US" altLang="zh-CN" dirty="0"/>
              <a:t>:</a:t>
            </a:r>
            <a:r>
              <a:rPr lang="zh-CN" altLang="en-US" dirty="0"/>
              <a:t>写</a:t>
            </a:r>
            <a:r>
              <a:rPr lang="en-US" altLang="zh-CN" dirty="0" err="1"/>
              <a:t>scala</a:t>
            </a:r>
            <a:r>
              <a:rPr lang="zh-CN" altLang="en-US" dirty="0"/>
              <a:t>一样写</a:t>
            </a:r>
            <a:r>
              <a:rPr lang="en-US" altLang="zh-CN" dirty="0"/>
              <a:t>java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的原理和风格的工具集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很难从</a:t>
            </a:r>
            <a:r>
              <a:rPr lang="en-US" altLang="zh-CN" dirty="0"/>
              <a:t>info</a:t>
            </a:r>
            <a:r>
              <a:rPr lang="zh-CN" altLang="en-US" dirty="0"/>
              <a:t>和</a:t>
            </a:r>
            <a:r>
              <a:rPr lang="en-US" altLang="zh-CN" dirty="0"/>
              <a:t>warn</a:t>
            </a:r>
            <a:r>
              <a:rPr lang="zh-CN" altLang="en-US" dirty="0"/>
              <a:t>里找到有效信息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Key</a:t>
            </a:r>
            <a:r>
              <a:rPr lang="zh-CN" altLang="en-US" dirty="0"/>
              <a:t>能用来作为边界的划分</a:t>
            </a:r>
            <a:r>
              <a:rPr lang="en-US" altLang="zh-CN" dirty="0"/>
              <a:t>+key</a:t>
            </a:r>
            <a:r>
              <a:rPr lang="zh-CN" altLang="en-US" dirty="0"/>
              <a:t>能做配置化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log</a:t>
            </a:r>
            <a:r>
              <a:rPr lang="zh-CN" altLang="en-US" dirty="0"/>
              <a:t>装饰了一下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分享</a:t>
            </a:r>
            <a:r>
              <a:rPr lang="en-US" altLang="zh-CN" dirty="0"/>
              <a:t>@Slf4j</a:t>
            </a:r>
            <a:r>
              <a:rPr lang="zh-CN" altLang="en-US" dirty="0"/>
              <a:t>类似的实现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07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结合前面的</a:t>
            </a:r>
            <a:r>
              <a:rPr lang="en-US" altLang="zh-CN" dirty="0"/>
              <a:t>either</a:t>
            </a:r>
            <a:r>
              <a:rPr lang="zh-CN" altLang="en-US" dirty="0"/>
              <a:t>错误处理机制，分享关于错误码的设计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分享的最主要目的，就是交流工具</a:t>
            </a:r>
            <a:r>
              <a:rPr lang="en-US" altLang="zh-CN" dirty="0"/>
              <a:t>API</a:t>
            </a:r>
            <a:r>
              <a:rPr lang="zh-CN" altLang="en-US" dirty="0"/>
              <a:t>，哪里可以优化，希望可以比较通用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5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java8</a:t>
            </a:r>
            <a:r>
              <a:rPr lang="zh-CN" altLang="en-US" dirty="0"/>
              <a:t>开始引入函数式编程的概念，函数式编程已经在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scala</a:t>
            </a:r>
            <a:r>
              <a:rPr lang="zh-CN" altLang="en-US" dirty="0"/>
              <a:t>应用成熟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6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Optional</a:t>
            </a:r>
            <a:r>
              <a:rPr lang="zh-CN" altLang="en-US" dirty="0"/>
              <a:t>作为引子，</a:t>
            </a:r>
            <a:r>
              <a:rPr lang="en-US" altLang="zh-CN" dirty="0"/>
              <a:t>java8</a:t>
            </a:r>
            <a:r>
              <a:rPr lang="zh-CN" altLang="en-US" dirty="0"/>
              <a:t>引入的新特性，已经在</a:t>
            </a:r>
            <a:r>
              <a:rPr lang="en-US" altLang="zh-CN" dirty="0"/>
              <a:t>FP</a:t>
            </a:r>
            <a:r>
              <a:rPr lang="zh-CN" altLang="en-US" dirty="0"/>
              <a:t>中很成熟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举例：函数的错误信息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8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Stage </a:t>
            </a:r>
            <a:r>
              <a:rPr lang="zh-CN" altLang="en-US" dirty="0"/>
              <a:t>双向链表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框架内部实现订阅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。当你做一个带有一定延迟的才能够返回的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操作时，不会阻塞，而是立刻返回一个流，并且订阅这个流，当这个流上产生了返回数据，可以立刻得到通知并调用回调函数处理数据。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，依赖服务已经熔断，序列化解析付出运算代价，性能负载上升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计算提前：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极端情况下的解析损耗。以及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背压不需要计算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0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E2C</a:t>
            </a:r>
            <a:r>
              <a:rPr lang="zh-CN" altLang="en-US" dirty="0"/>
              <a:t>比较简单，如果有多种匹配模式的话，可以使用不同元祖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单值匹配</a:t>
            </a:r>
            <a:r>
              <a:rPr lang="en-US" altLang="zh-CN" dirty="0"/>
              <a:t>=&gt;</a:t>
            </a:r>
            <a:r>
              <a:rPr lang="zh-CN" altLang="en-US" dirty="0"/>
              <a:t>二维坐标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0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 err="1"/>
              <a:t>vavr</a:t>
            </a:r>
            <a:r>
              <a:rPr lang="zh-CN" altLang="en-US" dirty="0"/>
              <a:t>的原理和风格，针对工作中常遇到的问题，开发的工具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4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各个项目都有自己的埋点</a:t>
            </a:r>
            <a:r>
              <a:rPr lang="en-US" altLang="zh-CN" dirty="0"/>
              <a:t>API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旁支逻辑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异常隔离</a:t>
            </a:r>
            <a:r>
              <a:rPr lang="en-US" altLang="zh-CN" dirty="0"/>
              <a:t>-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  <a:r>
              <a:rPr lang="zh-CN" altLang="en-US" dirty="0"/>
              <a:t>闭包包装</a:t>
            </a:r>
            <a:r>
              <a:rPr lang="en-US" altLang="zh-CN" dirty="0" err="1"/>
              <a:t>trycatch</a:t>
            </a:r>
            <a:r>
              <a:rPr lang="en-US" altLang="zh-CN" dirty="0"/>
              <a:t>-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闭包</a:t>
            </a:r>
            <a:r>
              <a:rPr lang="en-US" altLang="zh-CN" dirty="0"/>
              <a:t>-</a:t>
            </a:r>
            <a:r>
              <a:rPr lang="zh-CN" altLang="en-US" dirty="0"/>
              <a:t>可配置，给闭包传入局部配置，或者以</a:t>
            </a:r>
            <a:r>
              <a:rPr lang="en-US" altLang="zh-CN" dirty="0"/>
              <a:t>API</a:t>
            </a:r>
            <a:r>
              <a:rPr lang="zh-CN" altLang="en-US" dirty="0"/>
              <a:t>区分配置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FP</a:t>
            </a:r>
            <a:r>
              <a:rPr lang="zh-CN" altLang="en-US" dirty="0"/>
              <a:t>中，</a:t>
            </a:r>
            <a:r>
              <a:rPr lang="en-US" altLang="zh-CN" dirty="0"/>
              <a:t>$</a:t>
            </a:r>
            <a:r>
              <a:rPr lang="zh-CN" altLang="en-US" dirty="0"/>
              <a:t>代表运算，可以根据参数类型做推断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8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举例，样板代码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98A14-9180-4634-A0C2-48D36139D0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2949-479B-4595-9D69-F756338E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7DA22-6691-4D4B-8D22-484FA03D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E7761-02A6-4A1D-A71D-BD286E1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5EFB3-FE91-42A3-A7D9-6A2C239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4DCE1-8877-417C-AB8D-9EE0147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FDB1-887E-4ADB-AD15-CCF7CEE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5567-0C05-4D6B-A755-86A3B160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7753-DCBD-41F2-BC67-CC7323F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5998-6859-484C-A3B2-976D0E9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0AD4-ED26-422E-8A4F-F427653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F090E-B1A2-440E-878D-6FBD4249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1D06-D40C-4541-A01C-343CFB56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E699E-3549-4578-B610-8400F5B4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70AF-3D9D-4198-B61B-81CC132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61DC7-73EE-4223-9381-6A661C41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BA7E5-8A66-4768-86C8-CBDAF21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5F30-6B08-4974-86E5-A30C2885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E412-FA5C-4F52-B91C-657311F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576E2-E83F-495E-A7B0-AFC697ED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E3CA0-B0C6-4B72-B1F0-3BDE3F7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BDB60-1D62-4DC1-9825-3BBF42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8021-3B53-44EF-98F2-D53953B3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C748-DF13-4BC2-AFD7-09BEF2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0EAA-9351-4487-A522-7B54B8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30ABB-002A-45C1-87EF-431C4245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CBF-9D37-40C4-BDA5-F148B33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0330-C0EB-4220-9CB8-39478A0D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2D4B1-98B6-4094-989A-D573F7AA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244C-84B1-4DEA-BD60-08B38E4D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B26AB-C5FF-4F3D-A502-D631A93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DEF90-B58B-4C87-8040-46F73C7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C7A1-2DC0-429D-853F-BB5AEE07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27420-6CF5-4A38-B375-76F4DCE6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673BE-4D7B-476A-9B33-E3E3C42C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18C0B-6376-418D-BFA1-B3AFF4992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BBF56-832F-45E4-AD35-D400BC87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5F1396-3C19-439C-9FB5-52BEC70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223AD-537B-496B-BB1B-79847770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9D043-0AE6-4934-B21C-A1FEC15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B832-A609-4414-8B4C-4CB3F54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7B33B-2917-4067-81A2-354B482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1D06B-1717-469A-907B-1C2F3F9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6E75C-EEC0-46C1-809F-DE88211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D889E-75CC-4892-A334-FC324DC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D0BD1-F751-47EA-BD34-0ADF564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2F1E5-2189-450C-A028-1038381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AB65-6704-42C9-9E2C-DC39EFC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98F8-4AE7-4D0F-81F7-0EC05D9A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1C6FE-B0FC-432F-8BB0-3AD85C06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F72B-8CB7-499D-A5BB-033246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A37B-A225-43BA-830B-1A109B9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A4380-4D8A-4EFF-81EE-A52A94A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3C6A-C8E6-43E8-9DB4-5C326E8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AA42A-A8F4-4CF6-9466-170B93E2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A1C73-0E48-4281-8F9C-F05E6BFA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BBE5-0A2F-4430-A5ED-11851429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960B9-77BF-4FEC-9502-67EDDD0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A1DB4-CE37-4E2A-8147-032239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5819-927C-4A83-9038-15213C62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85805-D698-48BA-A04F-E5059F9F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8E6-A3F3-444B-83E9-9DFE9F22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22B-95DE-4DC9-AF97-FA4A20A8739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C16FF-33EE-47D3-8AB0-93C6F53AD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14723-0655-45EB-8339-E36319AE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5607E-57EB-4741-88B1-D46EFE4CEC26}"/>
              </a:ext>
            </a:extLst>
          </p:cNvPr>
          <p:cNvSpPr txBox="1"/>
          <p:nvPr/>
        </p:nvSpPr>
        <p:spPr>
          <a:xfrm>
            <a:off x="1082331" y="489127"/>
            <a:ext cx="2137649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4800" b="1" spc="200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的开发工具集</a:t>
            </a:r>
            <a:endParaRPr lang="en-US" altLang="zh-CN" sz="4800" b="1" spc="200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1FE3B8-48B3-4CE4-A70B-0F2316EA43A8}"/>
              </a:ext>
            </a:extLst>
          </p:cNvPr>
          <p:cNvGrpSpPr/>
          <p:nvPr/>
        </p:nvGrpSpPr>
        <p:grpSpPr>
          <a:xfrm>
            <a:off x="6581216" y="539969"/>
            <a:ext cx="2335986" cy="473724"/>
            <a:chOff x="1043795" y="1961157"/>
            <a:chExt cx="2335986" cy="47372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E279876-7CC0-40B4-8842-EF648F54CF2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6AE5A6-3C3E-40DA-95F1-A1BAFEDAC7D5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B32644B-3EDE-47AB-AB13-1DCEB56A7937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VAVR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0" name="副标题 2">
            <a:extLst>
              <a:ext uri="{FF2B5EF4-FFF2-40B4-BE49-F238E27FC236}">
                <a16:creationId xmlns:a16="http://schemas.microsoft.com/office/drawing/2014/main" id="{FFC19493-EE5B-4DED-8466-1F18C0B78CB0}"/>
              </a:ext>
            </a:extLst>
          </p:cNvPr>
          <p:cNvSpPr txBox="1">
            <a:spLocks/>
          </p:cNvSpPr>
          <p:nvPr/>
        </p:nvSpPr>
        <p:spPr>
          <a:xfrm>
            <a:off x="7068968" y="1181861"/>
            <a:ext cx="2890005" cy="239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过程建模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82AF03-FF25-4561-A0CB-1139E317FD5C}"/>
              </a:ext>
            </a:extLst>
          </p:cNvPr>
          <p:cNvGrpSpPr/>
          <p:nvPr/>
        </p:nvGrpSpPr>
        <p:grpSpPr>
          <a:xfrm>
            <a:off x="6581216" y="3800131"/>
            <a:ext cx="2335986" cy="473724"/>
            <a:chOff x="1043795" y="1961157"/>
            <a:chExt cx="2335986" cy="47372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5FA401-C612-457D-A1F2-BBB65E9736AD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BC696B-C9FF-48AB-AC0C-F68F798A6CAA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AA762A-5737-4CA6-905E-AED09C43DDFA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15" name="副标题 2">
            <a:extLst>
              <a:ext uri="{FF2B5EF4-FFF2-40B4-BE49-F238E27FC236}">
                <a16:creationId xmlns:a16="http://schemas.microsoft.com/office/drawing/2014/main" id="{0F42C3CF-AADF-445B-95E2-A273E8EC6634}"/>
              </a:ext>
            </a:extLst>
          </p:cNvPr>
          <p:cNvSpPr txBox="1">
            <a:spLocks/>
          </p:cNvSpPr>
          <p:nvPr/>
        </p:nvSpPr>
        <p:spPr>
          <a:xfrm>
            <a:off x="6939761" y="4263714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932A153-9885-461E-BE3E-662738CDE055}"/>
              </a:ext>
            </a:extLst>
          </p:cNvPr>
          <p:cNvCxnSpPr>
            <a:cxnSpLocks/>
          </p:cNvCxnSpPr>
          <p:nvPr/>
        </p:nvCxnSpPr>
        <p:spPr>
          <a:xfrm>
            <a:off x="4442792" y="819619"/>
            <a:ext cx="0" cy="4703317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FD738E-0D24-42CE-B4CD-9BEECB0E2979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4E0F4B0A-213F-4C2D-BD52-91FCBA34F706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Requests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请求监督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7C935-9AD1-4EFF-8F12-B1F1E09EDBB3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751F7-D127-40A2-A211-CA4781C663A3}"/>
              </a:ext>
            </a:extLst>
          </p:cNvPr>
          <p:cNvSpPr txBox="1"/>
          <p:nvPr/>
        </p:nvSpPr>
        <p:spPr>
          <a:xfrm>
            <a:off x="1487808" y="1756032"/>
            <a:ext cx="3038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请求日志详情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响应状态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响应码校验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样板代码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46AB7A-8F60-4D3A-892F-E714265676B7}"/>
              </a:ext>
            </a:extLst>
          </p:cNvPr>
          <p:cNvSpPr txBox="1"/>
          <p:nvPr/>
        </p:nvSpPr>
        <p:spPr>
          <a:xfrm>
            <a:off x="1232045" y="365155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解决思路和方案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257C0D-32CE-46F9-83E5-2BE68F8CFA14}"/>
              </a:ext>
            </a:extLst>
          </p:cNvPr>
          <p:cNvSpPr txBox="1"/>
          <p:nvPr/>
        </p:nvSpPr>
        <p:spPr>
          <a:xfrm>
            <a:off x="5638679" y="138670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Requests 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B1E38C-6289-45C4-83AC-D4845486E2D3}"/>
              </a:ext>
            </a:extLst>
          </p:cNvPr>
          <p:cNvSpPr txBox="1"/>
          <p:nvPr/>
        </p:nvSpPr>
        <p:spPr>
          <a:xfrm>
            <a:off x="1485741" y="4020882"/>
            <a:ext cx="4152938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通用日志实现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提供方便的检查机制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强制性的响应码检查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提供失败响应码的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CD5816-4059-4422-926F-9766C50392CE}"/>
              </a:ext>
            </a:extLst>
          </p:cNvPr>
          <p:cNvSpPr txBox="1"/>
          <p:nvPr/>
        </p:nvSpPr>
        <p:spPr>
          <a:xfrm>
            <a:off x="6096000" y="1950185"/>
            <a:ext cx="3038234" cy="25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传统模式写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RequestsAPI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Proxy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FD5D2F74-8455-4BB4-88B0-7D24D14E50C8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日志拓展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2915-4079-47EB-8C79-907131F9A519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Log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日志系统问题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E24BF4-E6C7-457D-9550-B9595BA0BF0D}"/>
              </a:ext>
            </a:extLst>
          </p:cNvPr>
          <p:cNvSpPr txBox="1"/>
          <p:nvPr/>
        </p:nvSpPr>
        <p:spPr>
          <a:xfrm>
            <a:off x="1487808" y="175603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全局粒度的配置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B4B54D-E2AE-492D-881C-D5EE67C493B2}"/>
              </a:ext>
            </a:extLst>
          </p:cNvPr>
          <p:cNvSpPr txBox="1"/>
          <p:nvPr/>
        </p:nvSpPr>
        <p:spPr>
          <a:xfrm>
            <a:off x="1232045" y="2717177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Logs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EBA751-FBDA-4F28-A081-5C72C436CFA9}"/>
              </a:ext>
            </a:extLst>
          </p:cNvPr>
          <p:cNvSpPr txBox="1"/>
          <p:nvPr/>
        </p:nvSpPr>
        <p:spPr>
          <a:xfrm>
            <a:off x="1487808" y="3086509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支持根据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A7647E-D4A0-4DD8-9FBA-5287FDAB7F68}"/>
              </a:ext>
            </a:extLst>
          </p:cNvPr>
          <p:cNvGrpSpPr/>
          <p:nvPr/>
        </p:nvGrpSpPr>
        <p:grpSpPr>
          <a:xfrm>
            <a:off x="5768607" y="1390691"/>
            <a:ext cx="3293997" cy="1895519"/>
            <a:chOff x="6096000" y="1386700"/>
            <a:chExt cx="3293997" cy="189551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2CB1B6-AE2A-47F3-B47B-27510058DB83}"/>
                </a:ext>
              </a:extLst>
            </p:cNvPr>
            <p:cNvSpPr txBox="1"/>
            <p:nvPr/>
          </p:nvSpPr>
          <p:spPr>
            <a:xfrm>
              <a:off x="6096000" y="1386700"/>
              <a:ext cx="2323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APT</a:t>
              </a:r>
              <a:r>
                <a:rPr lang="zh-CN" altLang="en-US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的拓展实现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94C1E6-6790-4D48-8149-8A21367DE3B1}"/>
                </a:ext>
              </a:extLst>
            </p:cNvPr>
            <p:cNvSpPr txBox="1"/>
            <p:nvPr/>
          </p:nvSpPr>
          <p:spPr>
            <a:xfrm>
              <a:off x="6351763" y="1756032"/>
              <a:ext cx="3038234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的节点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Lombok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插件实现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31894A-91B3-4BC3-8519-D9E208B100AB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7A61C746-6BB5-40A7-BBE5-7AFFFCD2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7" y="4267254"/>
            <a:ext cx="4516476" cy="1062700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8A118F5-AAEF-420E-BDEA-4EA2AE04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5" y="1282150"/>
            <a:ext cx="2461278" cy="50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D01547C-9678-4005-A211-D2066FCF7ABC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7DF221A7-4C1A-4E7A-8A5C-AF7E70DD9212}"/>
              </a:ext>
            </a:extLst>
          </p:cNvPr>
          <p:cNvSpPr txBox="1"/>
          <p:nvPr/>
        </p:nvSpPr>
        <p:spPr>
          <a:xfrm>
            <a:off x="619461" y="144051"/>
            <a:ext cx="354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ErrorCodes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错误码设计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D039BC-B9CC-4282-BAA2-9AE90BB514B8}"/>
              </a:ext>
            </a:extLst>
          </p:cNvPr>
          <p:cNvSpPr txBox="1"/>
          <p:nvPr/>
        </p:nvSpPr>
        <p:spPr>
          <a:xfrm>
            <a:off x="1232045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D7A6D3-8D62-46B8-845F-364CB3E0AAA4}"/>
              </a:ext>
            </a:extLst>
          </p:cNvPr>
          <p:cNvSpPr txBox="1"/>
          <p:nvPr/>
        </p:nvSpPr>
        <p:spPr>
          <a:xfrm>
            <a:off x="5800853" y="138670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系统错误码的实现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9AE4A5-3EFF-42A0-9D49-924A07D6097F}"/>
              </a:ext>
            </a:extLst>
          </p:cNvPr>
          <p:cNvSpPr txBox="1"/>
          <p:nvPr/>
        </p:nvSpPr>
        <p:spPr>
          <a:xfrm>
            <a:off x="1232045" y="3894773"/>
            <a:ext cx="32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Error Code 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A815A1-843A-4177-A42C-1AAD43301055}"/>
              </a:ext>
            </a:extLst>
          </p:cNvPr>
          <p:cNvSpPr txBox="1"/>
          <p:nvPr/>
        </p:nvSpPr>
        <p:spPr>
          <a:xfrm>
            <a:off x="1487808" y="1756032"/>
            <a:ext cx="3038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支持细粒度的错误定位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522F46-B8A6-475D-934B-689201DBBA4F}"/>
              </a:ext>
            </a:extLst>
          </p:cNvPr>
          <p:cNvSpPr txBox="1"/>
          <p:nvPr/>
        </p:nvSpPr>
        <p:spPr>
          <a:xfrm>
            <a:off x="6056616" y="1690296"/>
            <a:ext cx="5519704" cy="43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支持细粒度的定位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语义唯一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清晰的类别划分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五大类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不同系统间的共性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位码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子分类码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][CODE][CODE]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: parameter error.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: business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: repository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: dependent service error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: system error</a:t>
            </a:r>
          </a:p>
          <a:p>
            <a:pPr>
              <a:lnSpc>
                <a:spcPct val="150000"/>
              </a:lnSpc>
            </a:pPr>
            <a:endParaRPr lang="en-US" altLang="zh-CN" sz="16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100" u="sng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1AC7CB-4D8E-42E3-B60D-6F0D0E18E28F}"/>
              </a:ext>
            </a:extLst>
          </p:cNvPr>
          <p:cNvSpPr txBox="1"/>
          <p:nvPr/>
        </p:nvSpPr>
        <p:spPr>
          <a:xfrm>
            <a:off x="1473724" y="4264105"/>
            <a:ext cx="3889686" cy="2518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重复校验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自动文档生成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定制化增强功能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en-US" altLang="zh-CN" sz="1100" u="sng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ErrorCodesDoc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95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4563947" y="141027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4819710" y="1779602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Either/Optional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4561575" y="3382507"/>
            <a:ext cx="31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Lazy/Try/Match/Tuple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4563947" y="456722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4831790" y="4936554"/>
            <a:ext cx="30382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9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2" y="1255721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19462" y="4079004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188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VAVR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793482"/>
            <a:ext cx="10860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的对象函数式扩展，目标是减少代码行数，提高代码质量，提供了持久化集合、错误处理函数式抽象、模式匹配等等。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融合了面向对象编程的强大功能，具有功能编程的优雅性和坚固性。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最有趣的部分是拥有功能丰富且持久的集合库，可以与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的标准集合顺利集成。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619462" y="4529330"/>
            <a:ext cx="9316653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Hysrix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项目启发，专门为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和函数式编程设计的轻量级容错框架。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Resilicenes4j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仅使用了一个第三方开源库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不依赖其他库。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按模块发布，可以有选择的使用其中某些功能而无需引入全部的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1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72E964F-A8B8-4F7C-8F43-9D6F9B9CB78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0705B3F7-9F14-42D5-A97A-72F4C367556E}"/>
              </a:ext>
            </a:extLst>
          </p:cNvPr>
          <p:cNvSpPr txBox="1"/>
          <p:nvPr/>
        </p:nvSpPr>
        <p:spPr>
          <a:xfrm>
            <a:off x="619461" y="144051"/>
            <a:ext cx="352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Either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错误处理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182CE6-64F2-4A51-AEE7-516B1E6062DA}"/>
              </a:ext>
            </a:extLst>
          </p:cNvPr>
          <p:cNvSpPr txBox="1"/>
          <p:nvPr/>
        </p:nvSpPr>
        <p:spPr>
          <a:xfrm>
            <a:off x="1232045" y="13867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Optional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2DD755-C591-47F3-84F6-0F890EC07759}"/>
              </a:ext>
            </a:extLst>
          </p:cNvPr>
          <p:cNvSpPr txBox="1"/>
          <p:nvPr/>
        </p:nvSpPr>
        <p:spPr>
          <a:xfrm>
            <a:off x="1487808" y="1756032"/>
            <a:ext cx="303823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 =&gt; Maybe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：举例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727F-1D47-4ED3-BF86-11E636904837}"/>
              </a:ext>
            </a:extLst>
          </p:cNvPr>
          <p:cNvSpPr txBox="1"/>
          <p:nvPr/>
        </p:nvSpPr>
        <p:spPr>
          <a:xfrm>
            <a:off x="1232045" y="342900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Golang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错误异常设计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6B86A5-42E0-451A-B90E-E329536CAB54}"/>
              </a:ext>
            </a:extLst>
          </p:cNvPr>
          <p:cNvSpPr txBox="1"/>
          <p:nvPr/>
        </p:nvSpPr>
        <p:spPr>
          <a:xfrm>
            <a:off x="5638679" y="138670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Either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F4F75C-B04C-42DE-881B-597B8F8FD18B}"/>
              </a:ext>
            </a:extLst>
          </p:cNvPr>
          <p:cNvSpPr txBox="1"/>
          <p:nvPr/>
        </p:nvSpPr>
        <p:spPr>
          <a:xfrm>
            <a:off x="1485741" y="3798331"/>
            <a:ext cx="415293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错误机制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代码举例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DB730-2353-488B-B83D-3CF2417ED29F}"/>
              </a:ext>
            </a:extLst>
          </p:cNvPr>
          <p:cNvSpPr txBox="1"/>
          <p:nvPr/>
        </p:nvSpPr>
        <p:spPr>
          <a:xfrm>
            <a:off x="5906522" y="1756032"/>
            <a:ext cx="303823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EitherAPI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：举例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76DBA3-6D0F-47CE-8D7D-65BA935E4C8F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F8462523-0304-412D-A59B-CBC1C45125DC}"/>
              </a:ext>
            </a:extLst>
          </p:cNvPr>
          <p:cNvSpPr txBox="1"/>
          <p:nvPr/>
        </p:nvSpPr>
        <p:spPr>
          <a:xfrm>
            <a:off x="619461" y="144051"/>
            <a:ext cx="323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Lazy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延迟加载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CAC8F-37C3-4100-964A-5A1D8714AFB2}"/>
              </a:ext>
            </a:extLst>
          </p:cNvPr>
          <p:cNvSpPr txBox="1"/>
          <p:nvPr/>
        </p:nvSpPr>
        <p:spPr>
          <a:xfrm>
            <a:off x="1232045" y="13867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延迟加载的思想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406C3B-47D7-43EF-8DC6-26C30AED2C8F}"/>
              </a:ext>
            </a:extLst>
          </p:cNvPr>
          <p:cNvSpPr txBox="1"/>
          <p:nvPr/>
        </p:nvSpPr>
        <p:spPr>
          <a:xfrm>
            <a:off x="1487808" y="1756032"/>
            <a:ext cx="1010121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流水线，结束操作才会触发执行，避免了反复迭代的开销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 =&gt;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反应式编程仅声明数据处理过程，即创建了异步处理的一个抽象描述。这些代码并不会被实际的执行，直到开始被订阅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Vavr.Lazy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Lazy.of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Guava.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Suppliers.memoize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(this::request)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0F7DF9-2251-4A5C-8F46-D32BF6D4138D}"/>
              </a:ext>
            </a:extLst>
          </p:cNvPr>
          <p:cNvSpPr txBox="1"/>
          <p:nvPr/>
        </p:nvSpPr>
        <p:spPr>
          <a:xfrm>
            <a:off x="1232045" y="413021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E2C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 case</a:t>
            </a:r>
            <a:endParaRPr lang="zh-CN" altLang="en-US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3EF2C0-F31D-4FD4-81AC-7CE76EDA4C9D}"/>
              </a:ext>
            </a:extLst>
          </p:cNvPr>
          <p:cNvSpPr txBox="1"/>
          <p:nvPr/>
        </p:nvSpPr>
        <p:spPr>
          <a:xfrm>
            <a:off x="1487807" y="4618501"/>
            <a:ext cx="10101218" cy="179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为补充过程数据的步骤，该数据会在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Filter/Supplement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多个地方使用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Adjustment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中进行补充？计算提前，可能造成性能损耗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如果在使用时再进行补充？多个地方需要进行判断，复杂性上升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Holdable/Lazy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5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1023716" y="1176209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023716" y="2776552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提案和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2" y="144051"/>
            <a:ext cx="28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Tuple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数据结构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201605" y="1645670"/>
            <a:ext cx="1096956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元组是一个不变的序列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适用于函数内部的数值传递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201606" y="3239846"/>
            <a:ext cx="3545073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CaseClass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来表示纯数据载体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1023716" y="4376895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 as Key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E0827-11EC-4293-92E8-850B51A9AEDF}"/>
              </a:ext>
            </a:extLst>
          </p:cNvPr>
          <p:cNvSpPr txBox="1"/>
          <p:nvPr/>
        </p:nvSpPr>
        <p:spPr>
          <a:xfrm>
            <a:off x="1201605" y="4864618"/>
            <a:ext cx="5388655" cy="105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Event,Scheme,Send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三元组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Processor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58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516821" y="1166270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Try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过程建模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704031"/>
            <a:ext cx="10969564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的对象函数式扩展，目标是减少代码行数，提高代码质量，提供了持久化集合、错误处理函数式抽象、模式匹配等等。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融合了面向对象编程的强大功能，具有功能编程的优雅性和坚固性。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最有趣的部分是拥有功能丰富且持久的集合库，可以与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的标准集合顺利集成。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619461" y="3786331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Resilience4j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85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516821" y="1166270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Java switch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092293" y="116627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JDK14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功能拓展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Match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模式匹配</a:t>
            </a:r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400" b="1" dirty="0">
              <a:solidFill>
                <a:srgbClr val="2E90B8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619462" y="1499872"/>
            <a:ext cx="10969564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仅支持单值匹配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byte/short/char =&gt;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转换不损失精度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dirty="0"/>
              <a:t>ordinal()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619461" y="3897041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二维坐标、值绑定、区间表达式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6D834-7AD0-4ADF-9D52-16AB0A478EBF}"/>
              </a:ext>
            </a:extLst>
          </p:cNvPr>
          <p:cNvSpPr txBox="1"/>
          <p:nvPr/>
        </p:nvSpPr>
        <p:spPr>
          <a:xfrm>
            <a:off x="6096000" y="1535602"/>
            <a:ext cx="9173831" cy="178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支持作为表达式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支持逗号分隔和箭头语法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JDK14Switch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89511F-32BE-40E7-A430-96588F7BEE12}"/>
              </a:ext>
            </a:extLst>
          </p:cNvPr>
          <p:cNvSpPr txBox="1"/>
          <p:nvPr/>
        </p:nvSpPr>
        <p:spPr>
          <a:xfrm>
            <a:off x="619461" y="4432346"/>
            <a:ext cx="9173831" cy="10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u="sng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Match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17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825226-5EC2-40D5-8B99-8CBB2E06400C}"/>
              </a:ext>
            </a:extLst>
          </p:cNvPr>
          <p:cNvGrpSpPr/>
          <p:nvPr/>
        </p:nvGrpSpPr>
        <p:grpSpPr>
          <a:xfrm>
            <a:off x="4315094" y="2237984"/>
            <a:ext cx="2335986" cy="473724"/>
            <a:chOff x="1043795" y="1961157"/>
            <a:chExt cx="2335986" cy="4737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981329-4EE1-41C9-8E8E-A946BE6EC63C}"/>
                </a:ext>
              </a:extLst>
            </p:cNvPr>
            <p:cNvSpPr/>
            <p:nvPr/>
          </p:nvSpPr>
          <p:spPr>
            <a:xfrm>
              <a:off x="1043795" y="1961157"/>
              <a:ext cx="487753" cy="473724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C71CDDA-DA2C-4775-9460-BCC9D35F90CB}"/>
                </a:ext>
              </a:extLst>
            </p:cNvPr>
            <p:cNvCxnSpPr/>
            <p:nvPr/>
          </p:nvCxnSpPr>
          <p:spPr>
            <a:xfrm>
              <a:off x="1244839" y="2424740"/>
              <a:ext cx="2134942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D52F72E7-F55B-4928-A9D0-148893CE232D}"/>
                </a:ext>
              </a:extLst>
            </p:cNvPr>
            <p:cNvSpPr txBox="1"/>
            <p:nvPr/>
          </p:nvSpPr>
          <p:spPr>
            <a:xfrm>
              <a:off x="1531548" y="2013353"/>
              <a:ext cx="1848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WORK</a:t>
              </a:r>
              <a:r>
                <a:rPr lang="zh-CN" altLang="en-US" b="1" spc="130" dirty="0">
                  <a:solidFill>
                    <a:srgbClr val="2E90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工具集</a:t>
              </a:r>
            </a:p>
          </p:txBody>
        </p:sp>
      </p:grpSp>
      <p:sp>
        <p:nvSpPr>
          <p:cNvPr id="8" name="副标题 2">
            <a:extLst>
              <a:ext uri="{FF2B5EF4-FFF2-40B4-BE49-F238E27FC236}">
                <a16:creationId xmlns:a16="http://schemas.microsoft.com/office/drawing/2014/main" id="{87CB791E-64D1-416E-8DE1-95A399AF148A}"/>
              </a:ext>
            </a:extLst>
          </p:cNvPr>
          <p:cNvSpPr txBox="1">
            <a:spLocks/>
          </p:cNvSpPr>
          <p:nvPr/>
        </p:nvSpPr>
        <p:spPr>
          <a:xfrm>
            <a:off x="4673639" y="2701567"/>
            <a:ext cx="2782480" cy="23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监控埋点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请求监督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日志拓展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ErrorCodes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6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1232045" y="342900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实现思路和方案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CFA233-9FCF-4296-8EAB-85610BE81790}"/>
              </a:ext>
            </a:extLst>
          </p:cNvPr>
          <p:cNvCxnSpPr>
            <a:cxnSpLocks/>
          </p:cNvCxnSpPr>
          <p:nvPr/>
        </p:nvCxnSpPr>
        <p:spPr>
          <a:xfrm>
            <a:off x="619462" y="774145"/>
            <a:ext cx="10969564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2D0D44DF-6852-4985-9C4C-6B959CFE083C}"/>
              </a:ext>
            </a:extLst>
          </p:cNvPr>
          <p:cNvSpPr txBox="1"/>
          <p:nvPr/>
        </p:nvSpPr>
        <p:spPr>
          <a:xfrm>
            <a:off x="619461" y="144051"/>
            <a:ext cx="279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Metrics </a:t>
            </a:r>
            <a:r>
              <a:rPr lang="zh-CN" altLang="en-US" sz="2400" b="1" dirty="0">
                <a:solidFill>
                  <a:srgbClr val="2E90B8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监控埋点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149FA9-7D44-4C57-AADB-73566F62F507}"/>
              </a:ext>
            </a:extLst>
          </p:cNvPr>
          <p:cNvSpPr txBox="1"/>
          <p:nvPr/>
        </p:nvSpPr>
        <p:spPr>
          <a:xfrm>
            <a:off x="1485741" y="1827704"/>
            <a:ext cx="206410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主流程隔离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195C37-6C96-48AA-811B-35349134CD1B}"/>
              </a:ext>
            </a:extLst>
          </p:cNvPr>
          <p:cNvSpPr txBox="1"/>
          <p:nvPr/>
        </p:nvSpPr>
        <p:spPr>
          <a:xfrm>
            <a:off x="1485741" y="3870004"/>
            <a:ext cx="2319866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DD820-8E25-45CA-A760-87ABCA313A87}"/>
              </a:ext>
            </a:extLst>
          </p:cNvPr>
          <p:cNvSpPr txBox="1"/>
          <p:nvPr/>
        </p:nvSpPr>
        <p:spPr>
          <a:xfrm>
            <a:off x="4365817" y="138670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Metrics API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BA23B-C5AA-4470-904B-2A5C677D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286" y="942575"/>
            <a:ext cx="3729669" cy="5836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ABDFEE-FBC0-43E8-A906-874C058E3211}"/>
              </a:ext>
            </a:extLst>
          </p:cNvPr>
          <p:cNvSpPr txBox="1"/>
          <p:nvPr/>
        </p:nvSpPr>
        <p:spPr>
          <a:xfrm>
            <a:off x="1232045" y="13867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</a:t>
            </a:r>
            <a:r>
              <a:rPr lang="en-US" altLang="zh-CN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2E90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dirty="0">
              <a:solidFill>
                <a:srgbClr val="2E90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12FDC0-5607-4B72-8E87-D67C183641AA}"/>
              </a:ext>
            </a:extLst>
          </p:cNvPr>
          <p:cNvSpPr txBox="1"/>
          <p:nvPr/>
        </p:nvSpPr>
        <p:spPr>
          <a:xfrm>
            <a:off x="4523924" y="1827704"/>
            <a:ext cx="2525050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单个异常的隔离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支持不同级别的配置 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支持局部分片 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支持表达式 √</a:t>
            </a:r>
          </a:p>
        </p:txBody>
      </p:sp>
    </p:spTree>
    <p:extLst>
      <p:ext uri="{BB962C8B-B14F-4D97-AF65-F5344CB8AC3E}">
        <p14:creationId xmlns:p14="http://schemas.microsoft.com/office/powerpoint/2010/main" val="6489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1257</Words>
  <Application>Microsoft Office PowerPoint</Application>
  <PresentationFormat>宽屏</PresentationFormat>
  <Paragraphs>204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 Wang</dc:creator>
  <cp:lastModifiedBy>Ten Wang</cp:lastModifiedBy>
  <cp:revision>50</cp:revision>
  <dcterms:created xsi:type="dcterms:W3CDTF">2020-04-07T14:48:04Z</dcterms:created>
  <dcterms:modified xsi:type="dcterms:W3CDTF">2020-04-13T00:26:07Z</dcterms:modified>
</cp:coreProperties>
</file>