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61" r:id="rId4"/>
    <p:sldId id="265" r:id="rId5"/>
    <p:sldId id="299" r:id="rId6"/>
    <p:sldId id="300" r:id="rId7"/>
    <p:sldId id="262" r:id="rId8"/>
    <p:sldId id="305" r:id="rId9"/>
    <p:sldId id="301" r:id="rId10"/>
    <p:sldId id="303" r:id="rId11"/>
    <p:sldId id="302" r:id="rId12"/>
    <p:sldId id="311" r:id="rId13"/>
    <p:sldId id="310" r:id="rId14"/>
    <p:sldId id="308" r:id="rId15"/>
    <p:sldId id="304" r:id="rId16"/>
    <p:sldId id="309" r:id="rId17"/>
    <p:sldId id="306" r:id="rId18"/>
    <p:sldId id="312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CB829-BBF8-448C-BCEF-ABBFE5162B70}">
  <a:tblStyle styleId="{483CB829-BBF8-448C-BCEF-ABBFE5162B7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820A99-D79D-4079-A2E0-A47B8CF5BF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57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552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577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2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94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569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061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06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83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2b52f43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32b52f43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ad96be1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ad96be1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ad96be1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ad96be1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00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65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18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72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248200" y="1172875"/>
            <a:ext cx="38958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columns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678600" y="3669325"/>
            <a:ext cx="22095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ubTitle" idx="2"/>
          </p:nvPr>
        </p:nvSpPr>
        <p:spPr>
          <a:xfrm>
            <a:off x="678612" y="3131425"/>
            <a:ext cx="22095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6242075" y="3669325"/>
            <a:ext cx="22095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4"/>
          </p:nvPr>
        </p:nvSpPr>
        <p:spPr>
          <a:xfrm>
            <a:off x="6242087" y="3131425"/>
            <a:ext cx="22095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5"/>
          </p:nvPr>
        </p:nvSpPr>
        <p:spPr>
          <a:xfrm>
            <a:off x="3460338" y="2069125"/>
            <a:ext cx="22095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6"/>
          </p:nvPr>
        </p:nvSpPr>
        <p:spPr>
          <a:xfrm>
            <a:off x="3460350" y="1531225"/>
            <a:ext cx="22095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 hasCustomPrompt="1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2" hasCustomPrompt="1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3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4" hasCustomPrompt="1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 idx="5" hasCustomPrompt="1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6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7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8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9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3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4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5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65" r:id="rId6"/>
    <p:sldLayoutId id="2147483670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A-fungsi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A-struc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A-struc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A-unit-te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A-goroutin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@codewithryan" TargetMode="External"/><Relationship Id="rId4" Type="http://schemas.openxmlformats.org/officeDocument/2006/relationships/hyperlink" Target="https://www.youtube.com/@GolangDoj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go/wiki/GoUs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o.dev/doc/install#instal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A-go-comman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A-variabe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sarpemrogramangolang.novalagung.com/A-pointer.html" TargetMode="External"/><Relationship Id="rId4" Type="http://schemas.openxmlformats.org/officeDocument/2006/relationships/hyperlink" Target="https://dasarpemrogramangolang.novalagung.com/A-tipe-data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arpemrogramangolang.novalagung.com/A-perulanga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sarpemrogramangolang.novalagung.com/A-seleksi-kondis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43871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Sharing Golang</a:t>
            </a:r>
            <a:endParaRPr dirty="0"/>
          </a:p>
        </p:txBody>
      </p:sp>
      <p:sp>
        <p:nvSpPr>
          <p:cNvPr id="138" name="Google Shape;138;p29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29"/>
          <p:cNvGrpSpPr/>
          <p:nvPr/>
        </p:nvGrpSpPr>
        <p:grpSpPr>
          <a:xfrm>
            <a:off x="3457488" y="1598990"/>
            <a:ext cx="5696700" cy="2747360"/>
            <a:chOff x="3457488" y="1598990"/>
            <a:chExt cx="5696700" cy="2747360"/>
          </a:xfrm>
        </p:grpSpPr>
        <p:cxnSp>
          <p:nvCxnSpPr>
            <p:cNvPr id="140" name="Google Shape;140;p29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" name="Google Shape;141;p29"/>
            <p:cNvGrpSpPr/>
            <p:nvPr/>
          </p:nvGrpSpPr>
          <p:grpSpPr>
            <a:xfrm>
              <a:off x="4098463" y="1598990"/>
              <a:ext cx="4328375" cy="2747360"/>
              <a:chOff x="4098463" y="1598990"/>
              <a:chExt cx="4328375" cy="2747360"/>
            </a:xfrm>
          </p:grpSpPr>
          <p:sp>
            <p:nvSpPr>
              <p:cNvPr id="142" name="Google Shape;142;p29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679" extrusionOk="0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9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15016" extrusionOk="0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9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22858" extrusionOk="0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avLst/>
                <a:gdLst/>
                <a:ahLst/>
                <a:cxnLst/>
                <a:rect l="l" t="t" r="r" b="b"/>
                <a:pathLst>
                  <a:path w="25411" h="25320" extrusionOk="0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0214" extrusionOk="0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avLst/>
                <a:gdLst/>
                <a:ahLst/>
                <a:cxnLst/>
                <a:rect l="l" t="t" r="r" b="b"/>
                <a:pathLst>
                  <a:path w="19363" h="19363" extrusionOk="0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avLst/>
                <a:gdLst/>
                <a:ahLst/>
                <a:cxnLst/>
                <a:rect l="l" t="t" r="r" b="b"/>
                <a:pathLst>
                  <a:path w="56263" h="45898" extrusionOk="0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avLst/>
                <a:gdLst/>
                <a:ahLst/>
                <a:cxnLst/>
                <a:rect l="l" t="t" r="r" b="b"/>
                <a:pathLst>
                  <a:path w="49644" h="45537" extrusionOk="0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901" extrusionOk="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907" extrusionOk="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9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40947" extrusionOk="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9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avLst/>
                <a:gdLst/>
                <a:ahLst/>
                <a:cxnLst/>
                <a:rect l="l" t="t" r="r" b="b"/>
                <a:pathLst>
                  <a:path w="49333" h="59162" extrusionOk="0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9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6171" extrusionOk="0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39850" extrusionOk="0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420" extrusionOk="0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9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9436" extrusionOk="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25510" extrusionOk="0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074" extrusionOk="0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9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2351" extrusionOk="0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9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804" extrusionOk="0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2351" extrusionOk="0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1886" extrusionOk="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425" extrusionOk="0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91" extrusionOk="0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9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1802" extrusionOk="0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9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9242" extrusionOk="0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avLst/>
                <a:gdLst/>
                <a:ahLst/>
                <a:cxnLst/>
                <a:rect l="l" t="t" r="r" b="b"/>
                <a:pathLst>
                  <a:path w="22212" h="16732" extrusionOk="0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6224" extrusionOk="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0805" extrusionOk="0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9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702" extrusionOk="0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6305" extrusionOk="0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6282" extrusionOk="0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056" extrusionOk="0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2889" extrusionOk="0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803" extrusionOk="0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4199" extrusionOk="0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4459" extrusionOk="0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1836" extrusionOk="0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41825" h="32798" extrusionOk="0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avLst/>
                <a:gdLst/>
                <a:ahLst/>
                <a:cxnLst/>
                <a:rect l="l" t="t" r="r" b="b"/>
                <a:pathLst>
                  <a:path w="43132" h="32281" extrusionOk="0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avLst/>
                <a:gdLst/>
                <a:ahLst/>
                <a:cxnLst/>
                <a:rect l="l" t="t" r="r" b="b"/>
                <a:pathLst>
                  <a:path w="43588" h="31522" extrusionOk="0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avLst/>
                <a:gdLst/>
                <a:ahLst/>
                <a:cxnLst/>
                <a:rect l="l" t="t" r="r" b="b"/>
                <a:pathLst>
                  <a:path w="32688" h="62887" extrusionOk="0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avLst/>
                <a:gdLst/>
                <a:ahLst/>
                <a:cxnLst/>
                <a:rect l="l" t="t" r="r" b="b"/>
                <a:pathLst>
                  <a:path w="33163" h="22692" extrusionOk="0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12421" h="6774" extrusionOk="0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5152" extrusionOk="0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111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avLst/>
                <a:gdLst/>
                <a:ahLst/>
                <a:cxnLst/>
                <a:rect l="l" t="t" r="r" b="b"/>
                <a:pathLst>
                  <a:path w="30057" h="62634" extrusionOk="0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22861" extrusionOk="0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597" extrusionOk="0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44185" extrusionOk="0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avLst/>
                <a:gdLst/>
                <a:ahLst/>
                <a:cxnLst/>
                <a:rect l="l" t="t" r="r" b="b"/>
                <a:pathLst>
                  <a:path w="18208" h="15953" extrusionOk="0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avLst/>
                <a:gdLst/>
                <a:ahLst/>
                <a:cxnLst/>
                <a:rect l="l" t="t" r="r" b="b"/>
                <a:pathLst>
                  <a:path w="15139" h="28900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084" extrusionOk="0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avLst/>
                <a:gdLst/>
                <a:ahLst/>
                <a:cxnLst/>
                <a:rect l="l" t="t" r="r" b="b"/>
                <a:pathLst>
                  <a:path w="62484" h="33241" extrusionOk="0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avLst/>
                <a:gdLst/>
                <a:ahLst/>
                <a:cxnLst/>
                <a:rect l="l" t="t" r="r" b="b"/>
                <a:pathLst>
                  <a:path w="26506" h="25391" extrusionOk="0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5963" h="7770" extrusionOk="0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8227" extrusionOk="0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7826" extrusionOk="0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avLst/>
                <a:gdLst/>
                <a:ahLst/>
                <a:cxnLst/>
                <a:rect l="l" t="t" r="r" b="b"/>
                <a:pathLst>
                  <a:path w="14803" h="16211" extrusionOk="0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4426" extrusionOk="0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51690" h="34116" extrusionOk="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42" extrusionOk="0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2" extrusionOk="0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6167" extrusionOk="0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34394" h="34116" extrusionOk="0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avLst/>
                <a:gdLst/>
                <a:ahLst/>
                <a:cxnLst/>
                <a:rect l="l" t="t" r="r" b="b"/>
                <a:pathLst>
                  <a:path w="49728" h="55830" extrusionOk="0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45" extrusionOk="0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344" extrusionOk="0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1" extrusionOk="0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531" extrusionOk="0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45" extrusionOk="0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16379" extrusionOk="0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0032" extrusionOk="0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avLst/>
                <a:gdLst/>
                <a:ahLst/>
                <a:cxnLst/>
                <a:rect l="l" t="t" r="r" b="b"/>
                <a:pathLst>
                  <a:path w="21612" h="25035" extrusionOk="0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167" extrusionOk="0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167" extrusionOk="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24" extrusionOk="0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343" extrusionOk="0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23" extrusionOk="0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924" extrusionOk="0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346" extrusionOk="0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7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719" extrusionOk="0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8806" extrusionOk="0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87" extrusionOk="0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165" extrusionOk="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16659" extrusionOk="0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7669" extrusionOk="0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618" extrusionOk="0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4140" extrusionOk="0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518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18117" h="11335" extrusionOk="0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avLst/>
                <a:gdLst/>
                <a:ahLst/>
                <a:cxnLst/>
                <a:rect l="l" t="t" r="r" b="b"/>
                <a:pathLst>
                  <a:path w="47660" h="45263" extrusionOk="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avLst/>
                <a:gdLst/>
                <a:ahLst/>
                <a:cxnLst/>
                <a:rect l="l" t="t" r="r" b="b"/>
                <a:pathLst>
                  <a:path w="39424" h="20974" extrusionOk="0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6399" extrusionOk="0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6013" extrusionOk="0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5326" extrusionOk="0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avLst/>
                <a:gdLst/>
                <a:ahLst/>
                <a:cxnLst/>
                <a:rect l="l" t="t" r="r" b="b"/>
                <a:pathLst>
                  <a:path w="44786" h="46606" extrusionOk="0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531" extrusionOk="0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55" extrusionOk="0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0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425" extrusionOk="0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3127" extrusionOk="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avLst/>
                <a:gdLst/>
                <a:ahLst/>
                <a:cxnLst/>
                <a:rect l="l" t="t" r="r" b="b"/>
                <a:pathLst>
                  <a:path w="23332" h="30272" extrusionOk="0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18072" extrusionOk="0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1701" extrusionOk="0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1888" h="13702" extrusionOk="0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0463" extrusionOk="0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10458" extrusionOk="0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10137" extrusionOk="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10270" extrusionOk="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733" extrusionOk="0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8070" extrusionOk="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28" extrusionOk="0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29"/>
              <p:cNvGrpSpPr/>
              <p:nvPr/>
            </p:nvGrpSpPr>
            <p:grpSpPr>
              <a:xfrm>
                <a:off x="6039677" y="1598990"/>
                <a:ext cx="751430" cy="546673"/>
                <a:chOff x="6039677" y="1598990"/>
                <a:chExt cx="751430" cy="546673"/>
              </a:xfrm>
            </p:grpSpPr>
            <p:sp>
              <p:nvSpPr>
                <p:cNvPr id="300" name="Google Shape;300;p29"/>
                <p:cNvSpPr/>
                <p:nvPr/>
              </p:nvSpPr>
              <p:spPr>
                <a:xfrm>
                  <a:off x="6039677" y="1598990"/>
                  <a:ext cx="751430" cy="54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6186986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6357901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6528816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>
            <a:spLocks noGrp="1"/>
          </p:cNvSpPr>
          <p:nvPr>
            <p:ph type="body" idx="1"/>
          </p:nvPr>
        </p:nvSpPr>
        <p:spPr>
          <a:xfrm>
            <a:off x="586981" y="1304275"/>
            <a:ext cx="4091700" cy="2883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Di </a:t>
            </a:r>
            <a:r>
              <a:rPr lang="en-US" sz="1200" dirty="0" err="1"/>
              <a:t>golang</a:t>
            </a:r>
            <a:r>
              <a:rPr lang="en-US" sz="1200" dirty="0"/>
              <a:t>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fungsi yang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memiliki</a:t>
            </a:r>
            <a:r>
              <a:rPr lang="en-US" sz="1200" dirty="0"/>
              <a:t> multiple return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menggunakan variadic parameter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Contoh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139700" indent="0" algn="l">
              <a:buNone/>
            </a:pP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sumError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(num ...int) (int, error) {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total := 0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for _, v := range num {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total += v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return total, nil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91;p35">
            <a:extLst>
              <a:ext uri="{FF2B5EF4-FFF2-40B4-BE49-F238E27FC236}">
                <a16:creationId xmlns:a16="http://schemas.microsoft.com/office/drawing/2014/main" id="{54228113-9B70-2495-2235-A76ED2DB5A80}"/>
              </a:ext>
            </a:extLst>
          </p:cNvPr>
          <p:cNvSpPr txBox="1">
            <a:spLocks/>
          </p:cNvSpPr>
          <p:nvPr/>
        </p:nvSpPr>
        <p:spPr>
          <a:xfrm>
            <a:off x="1696742" y="3913812"/>
            <a:ext cx="5750515" cy="7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/>
              <a:t>Reference :</a:t>
            </a:r>
          </a:p>
          <a:p>
            <a:pPr marL="0" indent="0" algn="ctr">
              <a:buFont typeface="Lato"/>
              <a:buNone/>
            </a:pPr>
            <a:r>
              <a:rPr lang="en-US" sz="1200" dirty="0">
                <a:hlinkClick r:id="rId3"/>
              </a:rPr>
              <a:t>Golang Fungsi - Dasar </a:t>
            </a:r>
            <a:r>
              <a:rPr lang="en-US" sz="1200" dirty="0" err="1">
                <a:hlinkClick r:id="rId3"/>
              </a:rPr>
              <a:t>Pemrograman</a:t>
            </a:r>
            <a:r>
              <a:rPr lang="en-US" sz="1200" dirty="0">
                <a:hlinkClick r:id="rId3"/>
              </a:rPr>
              <a:t> Golang (novalagung.com)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221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1;p35">
            <a:extLst>
              <a:ext uri="{FF2B5EF4-FFF2-40B4-BE49-F238E27FC236}">
                <a16:creationId xmlns:a16="http://schemas.microsoft.com/office/drawing/2014/main" id="{96329DB9-CC0C-1729-8E6D-1D16DBD21065}"/>
              </a:ext>
            </a:extLst>
          </p:cNvPr>
          <p:cNvSpPr txBox="1">
            <a:spLocks/>
          </p:cNvSpPr>
          <p:nvPr/>
        </p:nvSpPr>
        <p:spPr>
          <a:xfrm>
            <a:off x="1696742" y="3913812"/>
            <a:ext cx="5750515" cy="7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/>
              <a:t>Reference :</a:t>
            </a:r>
          </a:p>
          <a:p>
            <a:pPr marL="0" indent="0" algn="ctr">
              <a:buFont typeface="Lato"/>
              <a:buNone/>
            </a:pPr>
            <a:r>
              <a:rPr lang="en-US" sz="1200" dirty="0">
                <a:hlinkClick r:id="rId3"/>
              </a:rPr>
              <a:t>Golang Struct - Dasar </a:t>
            </a:r>
            <a:r>
              <a:rPr lang="en-US" sz="1200" dirty="0" err="1">
                <a:hlinkClick r:id="rId3"/>
              </a:rPr>
              <a:t>Pemrograman</a:t>
            </a:r>
            <a:r>
              <a:rPr lang="en-US" sz="1200" dirty="0">
                <a:hlinkClick r:id="rId3"/>
              </a:rPr>
              <a:t> Golang (novalagung.com)</a:t>
            </a:r>
            <a:endParaRPr lang="en-US" sz="1200" dirty="0"/>
          </a:p>
        </p:txBody>
      </p:sp>
      <p:sp>
        <p:nvSpPr>
          <p:cNvPr id="5" name="Google Shape;491;p35">
            <a:extLst>
              <a:ext uri="{FF2B5EF4-FFF2-40B4-BE49-F238E27FC236}">
                <a16:creationId xmlns:a16="http://schemas.microsoft.com/office/drawing/2014/main" id="{A9CE0A45-DA5A-F114-F581-D028A9CF9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6980" y="1385696"/>
            <a:ext cx="7871219" cy="11230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tidak </a:t>
            </a:r>
            <a:r>
              <a:rPr lang="en-US" sz="1200" dirty="0" err="1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emiliki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class yang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bahasa-bahasa strict OOP lain. Tapi Go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struktur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disebut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dengan Struct. </a:t>
            </a:r>
          </a:p>
          <a:p>
            <a:pPr marL="0" indent="0" algn="l">
              <a:buNone/>
            </a:pPr>
            <a:endParaRPr lang="en-US" sz="1200" dirty="0">
              <a:solidFill>
                <a:srgbClr val="33333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kumpulan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variabel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(atau property) dan atau fungsi (atau method), yang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dibungkus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baru dengan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tertentu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Property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struct,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datanya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bervariasi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Struct juga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mengandung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metadata menggunakan struct tag 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Google Shape;491;p35">
            <a:extLst>
              <a:ext uri="{FF2B5EF4-FFF2-40B4-BE49-F238E27FC236}">
                <a16:creationId xmlns:a16="http://schemas.microsoft.com/office/drawing/2014/main" id="{905BEB5E-F3C4-B4B7-09C1-7793F10352B5}"/>
              </a:ext>
            </a:extLst>
          </p:cNvPr>
          <p:cNvSpPr txBox="1">
            <a:spLocks/>
          </p:cNvSpPr>
          <p:nvPr/>
        </p:nvSpPr>
        <p:spPr>
          <a:xfrm>
            <a:off x="586979" y="2604226"/>
            <a:ext cx="7871219" cy="112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 </a:t>
            </a:r>
            <a:r>
              <a:rPr lang="en-US" sz="1200" dirty="0" err="1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deklarasi</a:t>
            </a: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struct :</a:t>
            </a:r>
          </a:p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type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namaStruct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struct {</a:t>
            </a:r>
          </a:p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NamaField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string `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:”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nama_field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”`</a:t>
            </a:r>
          </a:p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 algn="l">
              <a:buFont typeface="Lato"/>
              <a:buNone/>
            </a:pP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Lato" panose="020F0502020204030203" pitchFamily="34" charset="0"/>
            </a:endParaRPr>
          </a:p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deklarasi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method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struct :</a:t>
            </a:r>
          </a:p>
          <a:p>
            <a:pPr marL="139700" indent="0" algn="l">
              <a:buNone/>
            </a:pP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namaStruct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hello() {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("halo ," +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s.namaField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 algn="l">
              <a:buFont typeface="Lato"/>
              <a:buNone/>
            </a:pPr>
            <a:endParaRPr lang="en-US" sz="1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5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interface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1;p35">
            <a:extLst>
              <a:ext uri="{FF2B5EF4-FFF2-40B4-BE49-F238E27FC236}">
                <a16:creationId xmlns:a16="http://schemas.microsoft.com/office/drawing/2014/main" id="{96329DB9-CC0C-1729-8E6D-1D16DBD21065}"/>
              </a:ext>
            </a:extLst>
          </p:cNvPr>
          <p:cNvSpPr txBox="1">
            <a:spLocks/>
          </p:cNvSpPr>
          <p:nvPr/>
        </p:nvSpPr>
        <p:spPr>
          <a:xfrm>
            <a:off x="1696742" y="3913812"/>
            <a:ext cx="5750515" cy="7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/>
              <a:t>Reference :</a:t>
            </a:r>
          </a:p>
          <a:p>
            <a:pPr marL="0" indent="0" algn="ctr">
              <a:buFont typeface="Lato"/>
              <a:buNone/>
            </a:pPr>
            <a:r>
              <a:rPr lang="en-US" sz="1200" dirty="0">
                <a:hlinkClick r:id="rId3"/>
              </a:rPr>
              <a:t>Golang Struct - Dasar </a:t>
            </a:r>
            <a:r>
              <a:rPr lang="en-US" sz="1200" dirty="0" err="1">
                <a:hlinkClick r:id="rId3"/>
              </a:rPr>
              <a:t>Pemrograman</a:t>
            </a:r>
            <a:r>
              <a:rPr lang="en-US" sz="1200" dirty="0">
                <a:hlinkClick r:id="rId3"/>
              </a:rPr>
              <a:t> Golang (novalagung.com)</a:t>
            </a:r>
            <a:endParaRPr lang="en-US" sz="1200" dirty="0"/>
          </a:p>
        </p:txBody>
      </p:sp>
      <p:sp>
        <p:nvSpPr>
          <p:cNvPr id="5" name="Google Shape;491;p35">
            <a:extLst>
              <a:ext uri="{FF2B5EF4-FFF2-40B4-BE49-F238E27FC236}">
                <a16:creationId xmlns:a16="http://schemas.microsoft.com/office/drawing/2014/main" id="{A9CE0A45-DA5A-F114-F581-D028A9CF9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6980" y="1385696"/>
            <a:ext cx="7871219" cy="11230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Interface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kumpulan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method yang tidak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saja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), yang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dibungkus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dengan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tertentu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indent="0" algn="l">
              <a:buNone/>
            </a:pPr>
            <a:endParaRPr lang="en-US" sz="1200" dirty="0">
              <a:solidFill>
                <a:srgbClr val="33333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Ketika </a:t>
            </a:r>
            <a:r>
              <a:rPr lang="en-US" sz="1200" dirty="0" err="1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deklarasi</a:t>
            </a: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struct, interface </a:t>
            </a:r>
            <a:r>
              <a:rPr lang="en-US" sz="1200" dirty="0" err="1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diimplementasi</a:t>
            </a: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struct </a:t>
            </a:r>
            <a:r>
              <a:rPr lang="en-US" sz="1200" dirty="0" err="1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implicit.</a:t>
            </a:r>
          </a:p>
        </p:txBody>
      </p:sp>
      <p:sp>
        <p:nvSpPr>
          <p:cNvPr id="6" name="Google Shape;491;p35">
            <a:extLst>
              <a:ext uri="{FF2B5EF4-FFF2-40B4-BE49-F238E27FC236}">
                <a16:creationId xmlns:a16="http://schemas.microsoft.com/office/drawing/2014/main" id="{905BEB5E-F3C4-B4B7-09C1-7793F10352B5}"/>
              </a:ext>
            </a:extLst>
          </p:cNvPr>
          <p:cNvSpPr txBox="1">
            <a:spLocks/>
          </p:cNvSpPr>
          <p:nvPr/>
        </p:nvSpPr>
        <p:spPr>
          <a:xfrm>
            <a:off x="586979" y="2604226"/>
            <a:ext cx="7871219" cy="112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 </a:t>
            </a:r>
            <a:r>
              <a:rPr lang="en-US" sz="1200" dirty="0" err="1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deklarasi</a:t>
            </a:r>
            <a:r>
              <a:rPr lang="en-US" sz="1200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 : </a:t>
            </a:r>
          </a:p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type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namaInterface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interface {</a:t>
            </a:r>
          </a:p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hello()</a:t>
            </a:r>
          </a:p>
          <a:p>
            <a:pPr marL="0" indent="0" algn="l">
              <a:buFont typeface="Lato"/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logging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1;p35">
            <a:extLst>
              <a:ext uri="{FF2B5EF4-FFF2-40B4-BE49-F238E27FC236}">
                <a16:creationId xmlns:a16="http://schemas.microsoft.com/office/drawing/2014/main" id="{96329DB9-CC0C-1729-8E6D-1D16DBD21065}"/>
              </a:ext>
            </a:extLst>
          </p:cNvPr>
          <p:cNvSpPr txBox="1">
            <a:spLocks/>
          </p:cNvSpPr>
          <p:nvPr/>
        </p:nvSpPr>
        <p:spPr>
          <a:xfrm>
            <a:off x="1696742" y="4239063"/>
            <a:ext cx="5750515" cy="47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/>
              <a:t>Reference : https://www.youtube.com/watch?v=yF7k6PxtRU8&amp;t=266s</a:t>
            </a:r>
          </a:p>
        </p:txBody>
      </p:sp>
      <p:sp>
        <p:nvSpPr>
          <p:cNvPr id="5" name="Google Shape;491;p35">
            <a:extLst>
              <a:ext uri="{FF2B5EF4-FFF2-40B4-BE49-F238E27FC236}">
                <a16:creationId xmlns:a16="http://schemas.microsoft.com/office/drawing/2014/main" id="{A9CE0A45-DA5A-F114-F581-D028A9CF9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6981" y="1304275"/>
            <a:ext cx="5940428" cy="3131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200" dirty="0"/>
              <a:t>Native </a:t>
            </a:r>
            <a:r>
              <a:rPr lang="en-US" sz="1200" dirty="0" err="1"/>
              <a:t>golang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log </a:t>
            </a:r>
            <a:r>
              <a:rPr lang="en-US" sz="1200" dirty="0" err="1"/>
              <a:t>tanpa</a:t>
            </a:r>
            <a:r>
              <a:rPr lang="en-US" sz="1200" dirty="0"/>
              <a:t> package/library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,</a:t>
            </a:r>
          </a:p>
          <a:p>
            <a:pPr marL="0" indent="0" algn="l">
              <a:buNone/>
            </a:pPr>
            <a:r>
              <a:rPr lang="en-US" sz="1200" dirty="0" err="1"/>
              <a:t>Caranya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endParaRPr lang="en-US" sz="1200" dirty="0"/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file, err :=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os.OpenFile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("logging.info.log",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os.O_CREATE|os.O_RDWR|os.O_APPEND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0660)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if err != nil {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panic(err)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log.SetOutput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(file)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log.SetFlags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log.Ldate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|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log.Lmicroseconds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|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log.Lmsgprefix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|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log.Lshortfile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log.SetPrefix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("INFO : ")</a:t>
            </a:r>
          </a:p>
          <a:p>
            <a:pPr marL="139700" indent="0" algn="l">
              <a:buNone/>
            </a:pPr>
            <a:b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for {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time.Sleep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time.Second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log.Println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("halo")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70216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5496771" y="2152100"/>
            <a:ext cx="3286158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</a:t>
            </a:r>
            <a:endParaRPr dirty="0"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 idx="2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432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24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1;p35">
            <a:extLst>
              <a:ext uri="{FF2B5EF4-FFF2-40B4-BE49-F238E27FC236}">
                <a16:creationId xmlns:a16="http://schemas.microsoft.com/office/drawing/2014/main" id="{96329DB9-CC0C-1729-8E6D-1D16DBD21065}"/>
              </a:ext>
            </a:extLst>
          </p:cNvPr>
          <p:cNvSpPr txBox="1">
            <a:spLocks/>
          </p:cNvSpPr>
          <p:nvPr/>
        </p:nvSpPr>
        <p:spPr>
          <a:xfrm>
            <a:off x="1696742" y="3913812"/>
            <a:ext cx="5750515" cy="7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/>
              <a:t>Reference : </a:t>
            </a:r>
            <a:r>
              <a:rPr lang="en-US" sz="1200" dirty="0">
                <a:hlinkClick r:id="rId3"/>
              </a:rPr>
              <a:t>Golang Unit Test - Dasar </a:t>
            </a:r>
            <a:r>
              <a:rPr lang="en-US" sz="1200" dirty="0" err="1">
                <a:hlinkClick r:id="rId3"/>
              </a:rPr>
              <a:t>Pemrograman</a:t>
            </a:r>
            <a:r>
              <a:rPr lang="en-US" sz="1200" dirty="0">
                <a:hlinkClick r:id="rId3"/>
              </a:rPr>
              <a:t> Golang (novalagung.com)</a:t>
            </a:r>
            <a:endParaRPr lang="en-US" sz="1200" dirty="0"/>
          </a:p>
        </p:txBody>
      </p:sp>
      <p:sp>
        <p:nvSpPr>
          <p:cNvPr id="5" name="Google Shape;491;p35">
            <a:extLst>
              <a:ext uri="{FF2B5EF4-FFF2-40B4-BE49-F238E27FC236}">
                <a16:creationId xmlns:a16="http://schemas.microsoft.com/office/drawing/2014/main" id="{A9CE0A45-DA5A-F114-F581-D028A9CF9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6980" y="1551877"/>
            <a:ext cx="7755162" cy="217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dilakukan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satu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package atau di package lain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selama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fungsi yang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ingin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test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merupakan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 function (menggunakan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huruf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kapital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depan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NamaFungsi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).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Syarat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agar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golang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mengenali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fungsi testing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:</a:t>
            </a:r>
          </a:p>
          <a:p>
            <a:pPr marL="139700" indent="0" algn="l"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1. Nama file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diakhiri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test.go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39700" indent="0" algn="l"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2. Nama Fungsi test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dimulai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dengan kata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TextXxx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(t *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testing.T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139700" indent="0" algn="l"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39700" indent="0" algn="l"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golang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menggunakan native package,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namun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untuk lebih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memudahkan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kita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menggunakan library assert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testify. untuk menggunakan library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tersebut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kita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perlu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mendownload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library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tersebut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menggunakan command go get</a:t>
            </a:r>
          </a:p>
          <a:p>
            <a:pPr marL="139700" indent="0" algn="l"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39700" indent="0" algn="l"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 get github.com/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stretchr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/testify/assert</a:t>
            </a:r>
          </a:p>
        </p:txBody>
      </p:sp>
    </p:spTree>
    <p:extLst>
      <p:ext uri="{BB962C8B-B14F-4D97-AF65-F5344CB8AC3E}">
        <p14:creationId xmlns:p14="http://schemas.microsoft.com/office/powerpoint/2010/main" val="312254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5496771" y="2152100"/>
            <a:ext cx="3286158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concurrency</a:t>
            </a:r>
            <a:endParaRPr dirty="0"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 idx="2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432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59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goroutine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1;p35">
            <a:extLst>
              <a:ext uri="{FF2B5EF4-FFF2-40B4-BE49-F238E27FC236}">
                <a16:creationId xmlns:a16="http://schemas.microsoft.com/office/drawing/2014/main" id="{96329DB9-CC0C-1729-8E6D-1D16DBD21065}"/>
              </a:ext>
            </a:extLst>
          </p:cNvPr>
          <p:cNvSpPr txBox="1">
            <a:spLocks/>
          </p:cNvSpPr>
          <p:nvPr/>
        </p:nvSpPr>
        <p:spPr>
          <a:xfrm>
            <a:off x="1696742" y="3913812"/>
            <a:ext cx="5750515" cy="7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/>
              <a:t>Reference : </a:t>
            </a:r>
            <a:r>
              <a:rPr lang="en-US" sz="1200" dirty="0">
                <a:hlinkClick r:id="rId3"/>
              </a:rPr>
              <a:t>Goroutine - Dasar </a:t>
            </a:r>
            <a:r>
              <a:rPr lang="en-US" sz="1200" dirty="0" err="1">
                <a:hlinkClick r:id="rId3"/>
              </a:rPr>
              <a:t>Pemrograman</a:t>
            </a:r>
            <a:r>
              <a:rPr lang="en-US" sz="1200" dirty="0">
                <a:hlinkClick r:id="rId3"/>
              </a:rPr>
              <a:t> Golang (novalagung.com)</a:t>
            </a:r>
            <a:endParaRPr lang="en-US" sz="1200" dirty="0"/>
          </a:p>
        </p:txBody>
      </p:sp>
      <p:sp>
        <p:nvSpPr>
          <p:cNvPr id="5" name="Google Shape;491;p35">
            <a:extLst>
              <a:ext uri="{FF2B5EF4-FFF2-40B4-BE49-F238E27FC236}">
                <a16:creationId xmlns:a16="http://schemas.microsoft.com/office/drawing/2014/main" id="{A9CE0A45-DA5A-F114-F581-D028A9CF9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6980" y="1551877"/>
            <a:ext cx="7717647" cy="1402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Goroutine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mirip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dengan thread, tapi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sebenarnya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bukan.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native thread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berisikan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sangat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goroutine. Mungkin lebih pas kalau goroutine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disebut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 thread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Goroutine sangat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ringan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dibutuhkan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sekitar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2kB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saja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untuk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goroutine.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Eksekusi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goroutine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asynchronous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menjadikannya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tidak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saling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tunggu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dengan goroutine lain.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33333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 menggunakan goroutine, proses yang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ingin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dibungkus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kedalam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fungsi,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lalu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jalankan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fungsi dengan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menambahkan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kata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kunci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didepannya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misal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 Function()</a:t>
            </a:r>
          </a:p>
        </p:txBody>
      </p:sp>
    </p:spTree>
    <p:extLst>
      <p:ext uri="{BB962C8B-B14F-4D97-AF65-F5344CB8AC3E}">
        <p14:creationId xmlns:p14="http://schemas.microsoft.com/office/powerpoint/2010/main" val="327674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selesai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6C035-CFF0-C9EE-5627-50F3C3A3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843" y="1352299"/>
            <a:ext cx="7867357" cy="2797669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600" b="1" dirty="0"/>
              <a:t>Terimakasih</a:t>
            </a:r>
          </a:p>
          <a:p>
            <a:pPr marL="139700" indent="0" algn="ctr">
              <a:buNone/>
            </a:pPr>
            <a:endParaRPr lang="en-US" sz="1600" b="1" dirty="0"/>
          </a:p>
          <a:p>
            <a:pPr marL="139700" indent="0" algn="ctr">
              <a:buNone/>
            </a:pPr>
            <a:endParaRPr lang="en-US" sz="1600" b="1" dirty="0"/>
          </a:p>
          <a:p>
            <a:pPr marL="139700" indent="0" algn="ctr">
              <a:buNone/>
            </a:pPr>
            <a:r>
              <a:rPr lang="en-US" dirty="0"/>
              <a:t>Reference :</a:t>
            </a:r>
          </a:p>
          <a:p>
            <a:pPr marL="139700" indent="0" algn="ctr">
              <a:buNone/>
            </a:pPr>
            <a:r>
              <a:rPr lang="en-US" dirty="0">
                <a:hlinkClick r:id="rId3"/>
              </a:rPr>
              <a:t>https://dasarpemrogramangolang.novalagung.com</a:t>
            </a:r>
            <a:endParaRPr lang="en-US" dirty="0"/>
          </a:p>
          <a:p>
            <a:pPr marL="139700" indent="0" algn="ctr">
              <a:buNone/>
            </a:pPr>
            <a:r>
              <a:rPr lang="en-US" dirty="0">
                <a:hlinkClick r:id="rId4"/>
              </a:rPr>
              <a:t>https://www.youtube.com/@GolangDojo</a:t>
            </a:r>
            <a:endParaRPr lang="en-US" dirty="0"/>
          </a:p>
          <a:p>
            <a:pPr marL="139700" indent="0" algn="ctr">
              <a:buNone/>
            </a:pPr>
            <a:r>
              <a:rPr lang="en-US" dirty="0">
                <a:hlinkClick r:id="rId5"/>
              </a:rPr>
              <a:t>https://www.youtube.com/@codewithryan</a:t>
            </a:r>
            <a:endParaRPr lang="en-US" sz="1600" b="1" dirty="0"/>
          </a:p>
          <a:p>
            <a:pPr marL="1397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3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/>
          <p:nvPr/>
        </p:nvSpPr>
        <p:spPr>
          <a:xfrm>
            <a:off x="0" y="0"/>
            <a:ext cx="1969200" cy="51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body" idx="1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r>
              <a:rPr lang="en-US" dirty="0"/>
              <a:t>, use case, dan </a:t>
            </a:r>
            <a:r>
              <a:rPr lang="en-US" dirty="0" err="1"/>
              <a:t>instalasi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2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3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title" idx="4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 idx="5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6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erkenalan golang</a:t>
            </a: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7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Variable, </a:t>
            </a:r>
            <a:r>
              <a:rPr lang="en-US" dirty="0" err="1"/>
              <a:t>tipe</a:t>
            </a:r>
            <a:r>
              <a:rPr lang="en-US" dirty="0"/>
              <a:t> data, loop, condition, function, struct, </a:t>
            </a:r>
            <a:r>
              <a:rPr lang="en-US" dirty="0" err="1"/>
              <a:t>dll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8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asar dasar golang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body" idx="9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esting, assertion, setup/teardown</a:t>
            </a:r>
            <a:endParaRPr dirty="0"/>
          </a:p>
        </p:txBody>
      </p:sp>
      <p:sp>
        <p:nvSpPr>
          <p:cNvPr id="325" name="Google Shape;325;p31"/>
          <p:cNvSpPr txBox="1">
            <a:spLocks noGrp="1"/>
          </p:cNvSpPr>
          <p:nvPr>
            <p:ph type="subTitle" idx="13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326" name="Google Shape;326;p31"/>
          <p:cNvSpPr txBox="1">
            <a:spLocks noGrp="1"/>
          </p:cNvSpPr>
          <p:nvPr>
            <p:ph type="body" idx="14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oroutines</a:t>
            </a:r>
            <a:endParaRPr dirty="0"/>
          </a:p>
        </p:txBody>
      </p:sp>
      <p:sp>
        <p:nvSpPr>
          <p:cNvPr id="327" name="Google Shape;327;p31"/>
          <p:cNvSpPr txBox="1">
            <a:spLocks noGrp="1"/>
          </p:cNvSpPr>
          <p:nvPr>
            <p:ph type="subTitle" idx="15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concurrency</a:t>
            </a:r>
            <a:endParaRPr dirty="0"/>
          </a:p>
        </p:txBody>
      </p:sp>
      <p:sp>
        <p:nvSpPr>
          <p:cNvPr id="328" name="Google Shape;328;p31"/>
          <p:cNvSpPr/>
          <p:nvPr/>
        </p:nvSpPr>
        <p:spPr>
          <a:xfrm>
            <a:off x="5686500" y="209392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1"/>
          <p:cNvGrpSpPr/>
          <p:nvPr/>
        </p:nvGrpSpPr>
        <p:grpSpPr>
          <a:xfrm>
            <a:off x="5265313" y="2717733"/>
            <a:ext cx="1735955" cy="1263088"/>
            <a:chOff x="6039677" y="1598990"/>
            <a:chExt cx="751430" cy="546673"/>
          </a:xfrm>
        </p:grpSpPr>
        <p:sp>
          <p:nvSpPr>
            <p:cNvPr id="330" name="Google Shape;330;p31"/>
            <p:cNvSpPr/>
            <p:nvPr/>
          </p:nvSpPr>
          <p:spPr>
            <a:xfrm>
              <a:off x="6039677" y="1598990"/>
              <a:ext cx="751430" cy="546673"/>
            </a:xfrm>
            <a:custGeom>
              <a:avLst/>
              <a:gdLst/>
              <a:ahLst/>
              <a:cxnLst/>
              <a:rect l="l" t="t" r="r" b="b"/>
              <a:pathLst>
                <a:path w="15503" h="11278" extrusionOk="0">
                  <a:moveTo>
                    <a:pt x="7630" y="0"/>
                  </a:moveTo>
                  <a:cubicBezTo>
                    <a:pt x="3405" y="0"/>
                    <a:pt x="0" y="2523"/>
                    <a:pt x="0" y="562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9484" y="11277"/>
                    <a:pt x="11338" y="10761"/>
                    <a:pt x="12888" y="9697"/>
                  </a:cubicBezTo>
                  <a:lnTo>
                    <a:pt x="15502" y="10365"/>
                  </a:lnTo>
                  <a:lnTo>
                    <a:pt x="14499" y="8086"/>
                  </a:lnTo>
                  <a:cubicBezTo>
                    <a:pt x="14985" y="7356"/>
                    <a:pt x="15259" y="6505"/>
                    <a:pt x="15259" y="562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186986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5" y="0"/>
                  </a:moveTo>
                  <a:cubicBezTo>
                    <a:pt x="33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6357901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5" y="0"/>
                  </a:moveTo>
                  <a:cubicBezTo>
                    <a:pt x="36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528816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4" y="0"/>
                  </a:moveTo>
                  <a:cubicBezTo>
                    <a:pt x="365" y="0"/>
                    <a:pt x="1" y="851"/>
                    <a:pt x="517" y="1368"/>
                  </a:cubicBezTo>
                  <a:cubicBezTo>
                    <a:pt x="671" y="1522"/>
                    <a:pt x="861" y="1591"/>
                    <a:pt x="1049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520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31"/>
          <p:cNvGrpSpPr/>
          <p:nvPr/>
        </p:nvGrpSpPr>
        <p:grpSpPr>
          <a:xfrm>
            <a:off x="7371140" y="3665796"/>
            <a:ext cx="1087064" cy="789408"/>
            <a:chOff x="7357941" y="3473851"/>
            <a:chExt cx="389140" cy="282567"/>
          </a:xfrm>
        </p:grpSpPr>
        <p:sp>
          <p:nvSpPr>
            <p:cNvPr id="335" name="Google Shape;335;p31"/>
            <p:cNvSpPr/>
            <p:nvPr/>
          </p:nvSpPr>
          <p:spPr>
            <a:xfrm>
              <a:off x="7357941" y="3473851"/>
              <a:ext cx="389140" cy="282567"/>
            </a:xfrm>
            <a:custGeom>
              <a:avLst/>
              <a:gdLst/>
              <a:ahLst/>
              <a:cxnLst/>
              <a:rect l="l" t="t" r="r" b="b"/>
              <a:pathLst>
                <a:path w="15533" h="11279" extrusionOk="0">
                  <a:moveTo>
                    <a:pt x="7903" y="0"/>
                  </a:moveTo>
                  <a:cubicBezTo>
                    <a:pt x="3708" y="0"/>
                    <a:pt x="274" y="2523"/>
                    <a:pt x="274" y="5654"/>
                  </a:cubicBezTo>
                  <a:cubicBezTo>
                    <a:pt x="274" y="6505"/>
                    <a:pt x="547" y="7387"/>
                    <a:pt x="1034" y="8086"/>
                  </a:cubicBezTo>
                  <a:lnTo>
                    <a:pt x="0" y="10396"/>
                  </a:lnTo>
                  <a:lnTo>
                    <a:pt x="0" y="10396"/>
                  </a:lnTo>
                  <a:lnTo>
                    <a:pt x="2645" y="9727"/>
                  </a:lnTo>
                  <a:cubicBezTo>
                    <a:pt x="4154" y="10733"/>
                    <a:pt x="5951" y="11278"/>
                    <a:pt x="7756" y="11278"/>
                  </a:cubicBezTo>
                  <a:cubicBezTo>
                    <a:pt x="7805" y="11278"/>
                    <a:pt x="7854" y="11278"/>
                    <a:pt x="7903" y="11277"/>
                  </a:cubicBezTo>
                  <a:cubicBezTo>
                    <a:pt x="12128" y="11277"/>
                    <a:pt x="15532" y="8754"/>
                    <a:pt x="15532" y="5654"/>
                  </a:cubicBezTo>
                  <a:cubicBezTo>
                    <a:pt x="15532" y="2523"/>
                    <a:pt x="12128" y="0"/>
                    <a:pt x="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624467" y="3595689"/>
              <a:ext cx="46472" cy="39282"/>
            </a:xfrm>
            <a:custGeom>
              <a:avLst/>
              <a:gdLst/>
              <a:ahLst/>
              <a:cxnLst/>
              <a:rect l="l" t="t" r="r" b="b"/>
              <a:pathLst>
                <a:path w="1855" h="1568" extrusionOk="0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62"/>
                    <a:pt x="387" y="1568"/>
                    <a:pt x="798" y="1568"/>
                  </a:cubicBezTo>
                  <a:cubicBezTo>
                    <a:pt x="996" y="1568"/>
                    <a:pt x="1200" y="1497"/>
                    <a:pt x="1368" y="1338"/>
                  </a:cubicBezTo>
                  <a:cubicBezTo>
                    <a:pt x="1855" y="852"/>
                    <a:pt x="1520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536126" y="3595689"/>
              <a:ext cx="39633" cy="39633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17"/>
                    <a:pt x="36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447785" y="3595689"/>
              <a:ext cx="39633" cy="39633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1" y="1"/>
                  </a:moveTo>
                  <a:cubicBezTo>
                    <a:pt x="335" y="1"/>
                    <a:pt x="1" y="335"/>
                    <a:pt x="1" y="791"/>
                  </a:cubicBezTo>
                  <a:cubicBezTo>
                    <a:pt x="1" y="1217"/>
                    <a:pt x="33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Perkenalan golang</a:t>
            </a:r>
            <a:endParaRPr dirty="0"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 idx="2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432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engertian dan use case</a:t>
            </a:r>
            <a:endParaRPr dirty="0"/>
          </a:p>
        </p:txBody>
      </p:sp>
      <p:sp>
        <p:nvSpPr>
          <p:cNvPr id="852" name="Google Shape;852;p38"/>
          <p:cNvSpPr txBox="1">
            <a:spLocks noGrp="1"/>
          </p:cNvSpPr>
          <p:nvPr>
            <p:ph type="body" idx="3"/>
          </p:nvPr>
        </p:nvSpPr>
        <p:spPr>
          <a:xfrm>
            <a:off x="678598" y="1375104"/>
            <a:ext cx="7786799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Golang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atau Go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bahasa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pemrograman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lahir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2009. Golang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kelebihan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terbukti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dengan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banyaknya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perusahaan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besar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 </a:t>
            </a:r>
            <a:r>
              <a:rPr lang="en-US" sz="1200" b="0" i="0" u="none" strike="noStrike" dirty="0">
                <a:solidFill>
                  <a:srgbClr val="4183C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menggunakan </a:t>
            </a:r>
            <a:r>
              <a:rPr lang="en-US" sz="1200" b="0" i="0" u="none" strike="noStrike" dirty="0">
                <a:solidFill>
                  <a:srgbClr val="4183C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bahasa</a:t>
            </a:r>
            <a:r>
              <a:rPr lang="en-US" sz="1200" b="0" i="0" u="none" strike="noStrike" dirty="0">
                <a:solidFill>
                  <a:srgbClr val="4183C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 ini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pengembangan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produk-produk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mereka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hingga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level production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tentunya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golang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dibuat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untuk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mendapatkan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cepat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seperti C++, strict typing seperti Java, dan syntax yang simple seperti python</a:t>
            </a:r>
            <a:endParaRPr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6" name="Google Shape;856;p38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8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52;p38">
            <a:extLst>
              <a:ext uri="{FF2B5EF4-FFF2-40B4-BE49-F238E27FC236}">
                <a16:creationId xmlns:a16="http://schemas.microsoft.com/office/drawing/2014/main" id="{14C0433A-1672-0793-EEF4-27F676448F6A}"/>
              </a:ext>
            </a:extLst>
          </p:cNvPr>
          <p:cNvSpPr txBox="1">
            <a:spLocks/>
          </p:cNvSpPr>
          <p:nvPr/>
        </p:nvSpPr>
        <p:spPr>
          <a:xfrm>
            <a:off x="678598" y="2883878"/>
            <a:ext cx="7786799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E1FD8-CF18-A9B2-0100-C814DE7374FC}"/>
              </a:ext>
            </a:extLst>
          </p:cNvPr>
          <p:cNvSpPr txBox="1"/>
          <p:nvPr/>
        </p:nvSpPr>
        <p:spPr>
          <a:xfrm>
            <a:off x="678597" y="2524134"/>
            <a:ext cx="8652972" cy="310854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l"/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Karakteristik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Golang</a:t>
            </a:r>
          </a:p>
          <a:p>
            <a:pPr algn="l"/>
            <a:endParaRPr lang="en-US" sz="1200" b="0" i="0" dirty="0">
              <a:solidFill>
                <a:srgbClr val="3A3A3A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Stronglya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statically typed, wajib menggunakan type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Syntax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mirip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dengan 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A3A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Bukan strict OOP</a:t>
            </a:r>
            <a:endParaRPr lang="en-US" sz="1200" b="0" i="0" dirty="0">
              <a:solidFill>
                <a:srgbClr val="3A3A3A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Garbage Collection</a:t>
            </a:r>
            <a:endParaRPr lang="en-US" sz="1200" dirty="0">
              <a:solidFill>
                <a:srgbClr val="3A3A3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Compiled Language,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dikompilasi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menjadi single binary file dengan proses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kompilasi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cepat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Didesain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untuk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memenuhi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kebutuhan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concurrency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Cross platform development.</a:t>
            </a:r>
          </a:p>
          <a:p>
            <a:pPr algn="l"/>
            <a:endParaRPr lang="en-US" sz="1200" b="0" i="0" dirty="0">
              <a:solidFill>
                <a:srgbClr val="3A3A3A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1200" dirty="0">
              <a:solidFill>
                <a:srgbClr val="3A3A3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1200" dirty="0">
              <a:solidFill>
                <a:srgbClr val="3A3A3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1200" b="0" i="0" dirty="0">
              <a:solidFill>
                <a:srgbClr val="3A3A3A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1200" dirty="0">
              <a:solidFill>
                <a:srgbClr val="3A3A3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1200" b="0" i="0" dirty="0">
              <a:solidFill>
                <a:srgbClr val="3A3A3A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Golang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untuk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algn="l"/>
            <a:endParaRPr lang="en-US" sz="1200" b="0" i="0" dirty="0">
              <a:solidFill>
                <a:srgbClr val="3A3A3A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Web services (net/http, gorilla mux, echo, gin)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Web applications (html/template, </a:t>
            </a:r>
            <a:r>
              <a:rPr lang="en-US" sz="1200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hugo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CLI (viper)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Blockchain client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A3A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 learning</a:t>
            </a:r>
            <a:endParaRPr lang="en-US" sz="1200" b="0" i="0" dirty="0">
              <a:solidFill>
                <a:srgbClr val="3A3A3A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A3A3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Mobile Apps (golang.org/x/mobile)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instalasi</a:t>
            </a:r>
            <a:endParaRPr dirty="0"/>
          </a:p>
        </p:txBody>
      </p:sp>
      <p:sp>
        <p:nvSpPr>
          <p:cNvPr id="852" name="Google Shape;852;p38"/>
          <p:cNvSpPr txBox="1">
            <a:spLocks noGrp="1"/>
          </p:cNvSpPr>
          <p:nvPr>
            <p:ph type="body" idx="3"/>
          </p:nvPr>
        </p:nvSpPr>
        <p:spPr>
          <a:xfrm>
            <a:off x="678598" y="1304274"/>
            <a:ext cx="7786799" cy="3173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Download </a:t>
            </a:r>
            <a:r>
              <a:rPr lang="en-US" sz="1200" kern="1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url</a:t>
            </a: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sz="1200" u="sng" kern="100" dirty="0">
                <a:solidFill>
                  <a:srgbClr val="0000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https://go.dev/dl/</a:t>
            </a:r>
            <a:endParaRPr lang="en-US" sz="1200" kern="1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Official </a:t>
            </a:r>
            <a:r>
              <a:rPr lang="en-US" sz="1200" kern="1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installasi</a:t>
            </a: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dokumentasi : </a:t>
            </a:r>
            <a:r>
              <a:rPr lang="en-US" sz="1200" u="sng" kern="100" dirty="0">
                <a:solidFill>
                  <a:srgbClr val="0000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https://go.dev/doc/install#install</a:t>
            </a:r>
            <a:endParaRPr lang="en-US" sz="1200" u="sng" kern="100" dirty="0">
              <a:solidFill>
                <a:srgbClr val="0000F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u="sng" kern="100" dirty="0">
              <a:solidFill>
                <a:srgbClr val="0000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Windows or Mac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Cukup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download file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instalasinya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lalu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buka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install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kern="1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Linux</a:t>
            </a:r>
          </a:p>
          <a:p>
            <a:pPr marL="139700" marR="0" indent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download </a:t>
            </a:r>
            <a:r>
              <a:rPr lang="en-US" sz="1200" kern="1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golang</a:t>
            </a: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kern="1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wget</a:t>
            </a:r>
            <a:r>
              <a:rPr lang="en-US" sz="1200" kern="1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https://go.dev/dl/go1.19.5.linux-amd64.tar.gz</a:t>
            </a:r>
            <a:endParaRPr lang="en-US" sz="1200" kern="1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en-US" sz="1200" kern="1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ekstrak</a:t>
            </a: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tar ke /</a:t>
            </a:r>
            <a:r>
              <a:rPr lang="en-US" sz="1200" kern="1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usr</a:t>
            </a: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/local, </a:t>
            </a:r>
            <a:r>
              <a:rPr lang="en-US" sz="1200" kern="1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sudo tar -C /</a:t>
            </a:r>
            <a:r>
              <a:rPr lang="en-US" sz="1200" kern="1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usr</a:t>
            </a:r>
            <a:r>
              <a:rPr lang="en-US" sz="1200" kern="1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/local -</a:t>
            </a:r>
            <a:r>
              <a:rPr lang="en-US" sz="1200" kern="1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xzf</a:t>
            </a:r>
            <a:r>
              <a:rPr lang="en-US" sz="1200" kern="1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go1.19.5.linux-amd64.tar.gz</a:t>
            </a:r>
            <a:endParaRPr lang="en-US" sz="1200" kern="1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add /</a:t>
            </a:r>
            <a:r>
              <a:rPr lang="en-US" sz="1200" kern="1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usr</a:t>
            </a:r>
            <a:r>
              <a:rPr lang="en-US" sz="1200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/local/go/bin environment variable, </a:t>
            </a:r>
            <a:r>
              <a:rPr lang="en-US" sz="1200" kern="1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echo "export PATH=$PATH:/</a:t>
            </a:r>
            <a:r>
              <a:rPr lang="en-US" sz="1200" kern="1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usr</a:t>
            </a:r>
            <a:r>
              <a:rPr lang="en-US" sz="1200" kern="1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/local/go/bin" &gt;&gt; ~/.</a:t>
            </a:r>
            <a:r>
              <a:rPr lang="en-US" sz="1200" kern="1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bashrc</a:t>
            </a:r>
            <a:endParaRPr lang="en-US" sz="1200" kern="100" dirty="0">
              <a:solidFill>
                <a:schemeClr val="tx1"/>
              </a:solidFill>
              <a:highlight>
                <a:srgbClr val="000000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6" name="Google Shape;856;p38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8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52;p38">
            <a:extLst>
              <a:ext uri="{FF2B5EF4-FFF2-40B4-BE49-F238E27FC236}">
                <a16:creationId xmlns:a16="http://schemas.microsoft.com/office/drawing/2014/main" id="{C387DFF5-5128-DBC3-3153-86804C27F16D}"/>
              </a:ext>
            </a:extLst>
          </p:cNvPr>
          <p:cNvSpPr txBox="1">
            <a:spLocks/>
          </p:cNvSpPr>
          <p:nvPr/>
        </p:nvSpPr>
        <p:spPr>
          <a:xfrm>
            <a:off x="678598" y="4478215"/>
            <a:ext cx="7786799" cy="5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  <a:buFont typeface="Lato"/>
              <a:buNone/>
            </a:pPr>
            <a:r>
              <a:rPr lang="en-US" sz="1200" kern="1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 </a:t>
            </a:r>
            <a:r>
              <a:rPr lang="en-US" sz="1200" kern="1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apakah</a:t>
            </a:r>
            <a:r>
              <a:rPr lang="en-US" sz="1200" kern="1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golang</a:t>
            </a:r>
            <a:r>
              <a:rPr lang="en-US" sz="1200" kern="1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sudah </a:t>
            </a:r>
            <a:r>
              <a:rPr lang="en-US" sz="1200" kern="1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diinstal</a:t>
            </a:r>
            <a:r>
              <a:rPr lang="en-US" sz="1200" kern="1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dengan, </a:t>
            </a:r>
            <a:r>
              <a:rPr lang="en-US" sz="1200" kern="100" dirty="0">
                <a:solidFill>
                  <a:schemeClr val="bg1"/>
                </a:solidFill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version</a:t>
            </a:r>
          </a:p>
        </p:txBody>
      </p:sp>
    </p:spTree>
    <p:extLst>
      <p:ext uri="{BB962C8B-B14F-4D97-AF65-F5344CB8AC3E}">
        <p14:creationId xmlns:p14="http://schemas.microsoft.com/office/powerpoint/2010/main" val="28511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5496771" y="2152100"/>
            <a:ext cx="3286158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asar dasar golang</a:t>
            </a:r>
            <a:endParaRPr dirty="0"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 idx="2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432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65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>
            <a:spLocks noGrp="1"/>
          </p:cNvSpPr>
          <p:nvPr>
            <p:ph type="body" idx="1"/>
          </p:nvPr>
        </p:nvSpPr>
        <p:spPr>
          <a:xfrm>
            <a:off x="663750" y="1423027"/>
            <a:ext cx="7794450" cy="2665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Ada beberapa basic cli command 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632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1. Untuk </a:t>
            </a:r>
            <a:r>
              <a:rPr lang="en-US" sz="1200" dirty="0" err="1">
                <a:solidFill>
                  <a:srgbClr val="263238"/>
                </a:solidFill>
              </a:rPr>
              <a:t>inisialisasi</a:t>
            </a:r>
            <a:r>
              <a:rPr lang="en-US" sz="1200" dirty="0">
                <a:solidFill>
                  <a:srgbClr val="263238"/>
                </a:solidFill>
              </a:rPr>
              <a:t> project, </a:t>
            </a:r>
            <a:r>
              <a:rPr lang="en-US" sz="1200" dirty="0" err="1">
                <a:solidFill>
                  <a:srgbClr val="263238"/>
                </a:solidFill>
              </a:rPr>
              <a:t>kita</a:t>
            </a:r>
            <a:r>
              <a:rPr lang="en-US" sz="1200" dirty="0">
                <a:solidFill>
                  <a:srgbClr val="263238"/>
                </a:solidFill>
              </a:rPr>
              <a:t> </a:t>
            </a:r>
            <a:r>
              <a:rPr lang="en-US" sz="1200" dirty="0" err="1">
                <a:solidFill>
                  <a:srgbClr val="263238"/>
                </a:solidFill>
              </a:rPr>
              <a:t>bisa</a:t>
            </a:r>
            <a:r>
              <a:rPr lang="en-US" sz="1200" dirty="0">
                <a:solidFill>
                  <a:srgbClr val="263238"/>
                </a:solidFill>
              </a:rPr>
              <a:t> menggunakan 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go mod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init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NamaProject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/Folder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2. Untuk </a:t>
            </a:r>
            <a:r>
              <a:rPr lang="en-US" sz="1200" dirty="0" err="1">
                <a:solidFill>
                  <a:srgbClr val="263238"/>
                </a:solidFill>
              </a:rPr>
              <a:t>menjalankan</a:t>
            </a:r>
            <a:r>
              <a:rPr lang="en-US" sz="1200" dirty="0">
                <a:solidFill>
                  <a:srgbClr val="263238"/>
                </a:solidFill>
              </a:rPr>
              <a:t> app menggunakan command 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go run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main.go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3. Untuk build app menggunakan command 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go build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main.go</a:t>
            </a:r>
            <a:endParaRPr lang="en-US" sz="1200" dirty="0">
              <a:solidFill>
                <a:srgbClr val="2632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4. Untuk </a:t>
            </a:r>
            <a:r>
              <a:rPr lang="en-US" sz="1200" dirty="0" err="1">
                <a:solidFill>
                  <a:srgbClr val="263238"/>
                </a:solidFill>
              </a:rPr>
              <a:t>menjalankan</a:t>
            </a:r>
            <a:r>
              <a:rPr lang="en-US" sz="1200" dirty="0">
                <a:solidFill>
                  <a:srgbClr val="263238"/>
                </a:solidFill>
              </a:rPr>
              <a:t> test menggunakan command 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go test ./…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5. Untuk </a:t>
            </a:r>
            <a:r>
              <a:rPr lang="en-US" sz="1200" dirty="0" err="1">
                <a:solidFill>
                  <a:schemeClr val="tx1"/>
                </a:solidFill>
              </a:rPr>
              <a:t>mendownload</a:t>
            </a:r>
            <a:r>
              <a:rPr lang="en-US" sz="1200" dirty="0">
                <a:solidFill>
                  <a:schemeClr val="tx1"/>
                </a:solidFill>
              </a:rPr>
              <a:t> repository menggunakan command 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go get repository</a:t>
            </a:r>
          </a:p>
        </p:txBody>
      </p:sp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070252" y="527275"/>
            <a:ext cx="4387948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command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1;p35">
            <a:extLst>
              <a:ext uri="{FF2B5EF4-FFF2-40B4-BE49-F238E27FC236}">
                <a16:creationId xmlns:a16="http://schemas.microsoft.com/office/drawing/2014/main" id="{96329DB9-CC0C-1729-8E6D-1D16DBD21065}"/>
              </a:ext>
            </a:extLst>
          </p:cNvPr>
          <p:cNvSpPr txBox="1">
            <a:spLocks/>
          </p:cNvSpPr>
          <p:nvPr/>
        </p:nvSpPr>
        <p:spPr>
          <a:xfrm>
            <a:off x="1696742" y="3913812"/>
            <a:ext cx="5750515" cy="7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hlinkClick r:id="rId3"/>
              </a:rPr>
              <a:t>Reference : Go Command - Dasar </a:t>
            </a:r>
            <a:r>
              <a:rPr lang="en-US" sz="1200" dirty="0" err="1">
                <a:hlinkClick r:id="rId3"/>
              </a:rPr>
              <a:t>Pemrograman</a:t>
            </a:r>
            <a:r>
              <a:rPr lang="en-US" sz="1200" dirty="0">
                <a:hlinkClick r:id="rId3"/>
              </a:rPr>
              <a:t> Golang (novalagung.com)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>
            <a:spLocks noGrp="1"/>
          </p:cNvSpPr>
          <p:nvPr>
            <p:ph type="body" idx="1"/>
          </p:nvPr>
        </p:nvSpPr>
        <p:spPr>
          <a:xfrm>
            <a:off x="663750" y="1423027"/>
            <a:ext cx="7794450" cy="2665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Ada 2 </a:t>
            </a:r>
            <a:r>
              <a:rPr lang="en-US" sz="1200" dirty="0" err="1"/>
              <a:t>tipe</a:t>
            </a:r>
            <a:r>
              <a:rPr lang="en-US" sz="1200" dirty="0"/>
              <a:t> variable pada </a:t>
            </a:r>
            <a:r>
              <a:rPr lang="en-US" sz="1200" dirty="0" err="1"/>
              <a:t>golang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const dan var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Cara </a:t>
            </a:r>
            <a:r>
              <a:rPr lang="en-US" sz="1200" dirty="0" err="1"/>
              <a:t>deklarasinya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>
                <a:highlight>
                  <a:srgbClr val="000000"/>
                </a:highlight>
              </a:rPr>
              <a:t>{</a:t>
            </a:r>
            <a:r>
              <a:rPr lang="en-US" sz="1100" dirty="0" err="1">
                <a:solidFill>
                  <a:schemeClr val="bg1"/>
                </a:solidFill>
                <a:highlight>
                  <a:srgbClr val="000000"/>
                </a:highlight>
              </a:rPr>
              <a:t>tipeVariable</a:t>
            </a:r>
            <a:r>
              <a:rPr lang="en-US" sz="1100" dirty="0">
                <a:solidFill>
                  <a:schemeClr val="bg1"/>
                </a:solidFill>
                <a:highlight>
                  <a:srgbClr val="000000"/>
                </a:highlight>
              </a:rPr>
              <a:t>} {</a:t>
            </a:r>
            <a:r>
              <a:rPr lang="en-US" sz="1100" dirty="0" err="1">
                <a:solidFill>
                  <a:schemeClr val="bg1"/>
                </a:solidFill>
                <a:highlight>
                  <a:srgbClr val="000000"/>
                </a:highlight>
              </a:rPr>
              <a:t>namaVariable</a:t>
            </a:r>
            <a:r>
              <a:rPr lang="en-US" sz="1100" dirty="0">
                <a:solidFill>
                  <a:schemeClr val="bg1"/>
                </a:solidFill>
                <a:highlight>
                  <a:srgbClr val="000000"/>
                </a:highlight>
              </a:rPr>
              <a:t>} {</a:t>
            </a:r>
            <a:r>
              <a:rPr lang="en-US" sz="1100" dirty="0" err="1">
                <a:solidFill>
                  <a:schemeClr val="bg1"/>
                </a:solidFill>
                <a:highlight>
                  <a:srgbClr val="000000"/>
                </a:highlight>
              </a:rPr>
              <a:t>tipeData</a:t>
            </a:r>
            <a:r>
              <a:rPr lang="en-US" sz="1100" dirty="0">
                <a:solidFill>
                  <a:schemeClr val="bg1"/>
                </a:solidFill>
                <a:highlight>
                  <a:srgbClr val="000000"/>
                </a:highlight>
              </a:rPr>
              <a:t>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Example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const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nama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var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alamat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632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263238"/>
                </a:solidFill>
              </a:rPr>
              <a:t>tipe</a:t>
            </a:r>
            <a:r>
              <a:rPr lang="en-US" sz="1200" dirty="0">
                <a:solidFill>
                  <a:srgbClr val="263238"/>
                </a:solidFill>
              </a:rPr>
              <a:t> data </a:t>
            </a:r>
            <a:r>
              <a:rPr lang="en-US" sz="1200" dirty="0" err="1">
                <a:solidFill>
                  <a:srgbClr val="263238"/>
                </a:solidFill>
              </a:rPr>
              <a:t>dasar</a:t>
            </a:r>
            <a:r>
              <a:rPr lang="en-US" sz="1200" dirty="0">
                <a:solidFill>
                  <a:srgbClr val="263238"/>
                </a:solidFill>
              </a:rPr>
              <a:t> pada </a:t>
            </a:r>
            <a:r>
              <a:rPr lang="en-US" sz="1200" dirty="0" err="1">
                <a:solidFill>
                  <a:srgbClr val="263238"/>
                </a:solidFill>
              </a:rPr>
              <a:t>golang</a:t>
            </a:r>
            <a:r>
              <a:rPr lang="en-US" sz="1200" dirty="0">
                <a:solidFill>
                  <a:srgbClr val="263238"/>
                </a:solidFill>
              </a:rPr>
              <a:t>: string, int, float, Boolean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Selain </a:t>
            </a:r>
            <a:r>
              <a:rPr lang="en-US" sz="1200" dirty="0" err="1">
                <a:solidFill>
                  <a:srgbClr val="263238"/>
                </a:solidFill>
              </a:rPr>
              <a:t>tipe</a:t>
            </a:r>
            <a:r>
              <a:rPr lang="en-US" sz="1200" dirty="0">
                <a:solidFill>
                  <a:srgbClr val="263238"/>
                </a:solidFill>
              </a:rPr>
              <a:t> data </a:t>
            </a:r>
            <a:r>
              <a:rPr lang="en-US" sz="1200" dirty="0" err="1">
                <a:solidFill>
                  <a:srgbClr val="263238"/>
                </a:solidFill>
              </a:rPr>
              <a:t>tersebut</a:t>
            </a:r>
            <a:r>
              <a:rPr lang="en-US" sz="1200" dirty="0">
                <a:solidFill>
                  <a:srgbClr val="263238"/>
                </a:solidFill>
              </a:rPr>
              <a:t>, </a:t>
            </a:r>
            <a:r>
              <a:rPr lang="en-US" sz="1200" dirty="0" err="1">
                <a:solidFill>
                  <a:srgbClr val="263238"/>
                </a:solidFill>
              </a:rPr>
              <a:t>ada</a:t>
            </a:r>
            <a:r>
              <a:rPr lang="en-US" sz="1200" dirty="0">
                <a:solidFill>
                  <a:srgbClr val="263238"/>
                </a:solidFill>
              </a:rPr>
              <a:t> juga map, array, slice, interface{}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632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Variable </a:t>
            </a:r>
            <a:r>
              <a:rPr lang="en-US" sz="1200" dirty="0" err="1">
                <a:solidFill>
                  <a:srgbClr val="263238"/>
                </a:solidFill>
              </a:rPr>
              <a:t>bertipe</a:t>
            </a:r>
            <a:r>
              <a:rPr lang="en-US" sz="1200" dirty="0">
                <a:solidFill>
                  <a:srgbClr val="263238"/>
                </a:solidFill>
              </a:rPr>
              <a:t> pointer </a:t>
            </a:r>
            <a:r>
              <a:rPr lang="en-US" sz="1200" dirty="0" err="1">
                <a:solidFill>
                  <a:srgbClr val="263238"/>
                </a:solidFill>
              </a:rPr>
              <a:t>adalah</a:t>
            </a:r>
            <a:r>
              <a:rPr lang="en-US" sz="1200" dirty="0">
                <a:solidFill>
                  <a:srgbClr val="263238"/>
                </a:solidFill>
              </a:rPr>
              <a:t> variable yang </a:t>
            </a:r>
            <a:r>
              <a:rPr lang="en-US" sz="1200" dirty="0" err="1">
                <a:solidFill>
                  <a:srgbClr val="263238"/>
                </a:solidFill>
              </a:rPr>
              <a:t>merujuk</a:t>
            </a:r>
            <a:r>
              <a:rPr lang="en-US" sz="1200" dirty="0">
                <a:solidFill>
                  <a:srgbClr val="263238"/>
                </a:solidFill>
              </a:rPr>
              <a:t> / reference ke </a:t>
            </a:r>
            <a:r>
              <a:rPr lang="en-US" sz="1200" dirty="0" err="1">
                <a:solidFill>
                  <a:srgbClr val="263238"/>
                </a:solidFill>
              </a:rPr>
              <a:t>nilai</a:t>
            </a:r>
            <a:r>
              <a:rPr lang="en-US" sz="1200" dirty="0">
                <a:solidFill>
                  <a:srgbClr val="263238"/>
                </a:solidFill>
              </a:rPr>
              <a:t> </a:t>
            </a:r>
            <a:r>
              <a:rPr lang="en-US" sz="1200" dirty="0" err="1">
                <a:solidFill>
                  <a:srgbClr val="263238"/>
                </a:solidFill>
              </a:rPr>
              <a:t>dari</a:t>
            </a:r>
            <a:r>
              <a:rPr lang="en-US" sz="1200" dirty="0">
                <a:solidFill>
                  <a:srgbClr val="263238"/>
                </a:solidFill>
              </a:rPr>
              <a:t> variable lain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263238"/>
                </a:solidFill>
              </a:rPr>
              <a:t>Contoh </a:t>
            </a:r>
            <a:r>
              <a:rPr lang="en-US" sz="1200" dirty="0" err="1">
                <a:solidFill>
                  <a:srgbClr val="263238"/>
                </a:solidFill>
              </a:rPr>
              <a:t>variablenya</a:t>
            </a:r>
            <a:r>
              <a:rPr lang="en-US" sz="1200" dirty="0">
                <a:solidFill>
                  <a:srgbClr val="263238"/>
                </a:solidFill>
              </a:rPr>
              <a:t> </a:t>
            </a:r>
            <a:r>
              <a:rPr lang="en-US" sz="1200" dirty="0" err="1">
                <a:solidFill>
                  <a:srgbClr val="263238"/>
                </a:solidFill>
              </a:rPr>
              <a:t>adalah</a:t>
            </a:r>
            <a:r>
              <a:rPr lang="en-US" sz="1200" dirty="0">
                <a:solidFill>
                  <a:srgbClr val="263238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var </a:t>
            </a:r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alamat</a:t>
            </a:r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 *string</a:t>
            </a:r>
            <a:endParaRPr lang="en-US" sz="1200" dirty="0">
              <a:solidFill>
                <a:srgbClr val="2632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</a:rPr>
              <a:t>Ada 2 </a:t>
            </a:r>
            <a:r>
              <a:rPr lang="en-US" sz="1200" dirty="0" err="1">
                <a:solidFill>
                  <a:srgbClr val="263238"/>
                </a:solidFill>
              </a:rPr>
              <a:t>hal</a:t>
            </a:r>
            <a:r>
              <a:rPr lang="en-US" sz="1200" dirty="0">
                <a:solidFill>
                  <a:srgbClr val="263238"/>
                </a:solidFill>
              </a:rPr>
              <a:t> </a:t>
            </a:r>
            <a:r>
              <a:rPr lang="en-US" sz="1200" dirty="0" err="1">
                <a:solidFill>
                  <a:srgbClr val="263238"/>
                </a:solidFill>
              </a:rPr>
              <a:t>penting</a:t>
            </a:r>
            <a:r>
              <a:rPr lang="en-US" sz="1200" dirty="0">
                <a:solidFill>
                  <a:srgbClr val="263238"/>
                </a:solidFill>
              </a:rPr>
              <a:t> </a:t>
            </a:r>
            <a:r>
              <a:rPr lang="en-US" sz="1200" dirty="0" err="1">
                <a:solidFill>
                  <a:srgbClr val="263238"/>
                </a:solidFill>
              </a:rPr>
              <a:t>mengenai</a:t>
            </a:r>
            <a:r>
              <a:rPr lang="en-US" sz="1200" dirty="0">
                <a:solidFill>
                  <a:srgbClr val="263238"/>
                </a:solidFill>
              </a:rPr>
              <a:t> pointer ini, </a:t>
            </a:r>
            <a:r>
              <a:rPr lang="en-US" sz="1200" dirty="0" err="1">
                <a:solidFill>
                  <a:srgbClr val="263238"/>
                </a:solidFill>
              </a:rPr>
              <a:t>yaitu</a:t>
            </a:r>
            <a:r>
              <a:rPr lang="en-US" sz="1200" dirty="0">
                <a:solidFill>
                  <a:srgbClr val="263238"/>
                </a:solidFill>
              </a:rPr>
              <a:t> * untuk dereferencing, dan &amp; untuk referencing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63238"/>
              </a:solidFill>
            </a:endParaRPr>
          </a:p>
        </p:txBody>
      </p:sp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070252" y="527275"/>
            <a:ext cx="4387948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Variable, </a:t>
            </a:r>
            <a:r>
              <a:rPr lang="en-US" dirty="0" err="1"/>
              <a:t>tipe</a:t>
            </a:r>
            <a:r>
              <a:rPr lang="en-US" dirty="0"/>
              <a:t> data, pointer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91;p35">
            <a:extLst>
              <a:ext uri="{FF2B5EF4-FFF2-40B4-BE49-F238E27FC236}">
                <a16:creationId xmlns:a16="http://schemas.microsoft.com/office/drawing/2014/main" id="{F68FBDB2-187A-4E99-106B-8C07167FAA4C}"/>
              </a:ext>
            </a:extLst>
          </p:cNvPr>
          <p:cNvSpPr txBox="1">
            <a:spLocks/>
          </p:cNvSpPr>
          <p:nvPr/>
        </p:nvSpPr>
        <p:spPr>
          <a:xfrm>
            <a:off x="1696742" y="3913812"/>
            <a:ext cx="5750515" cy="7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/>
              <a:t>Reference : </a:t>
            </a:r>
          </a:p>
          <a:p>
            <a:pPr marL="0" indent="0" algn="ctr">
              <a:buFont typeface="Lato"/>
              <a:buNone/>
            </a:pPr>
            <a:r>
              <a:rPr lang="en-US" sz="1200" dirty="0">
                <a:hlinkClick r:id="rId3"/>
              </a:rPr>
              <a:t>Golang </a:t>
            </a:r>
            <a:r>
              <a:rPr lang="en-US" sz="1200" dirty="0" err="1">
                <a:hlinkClick r:id="rId3"/>
              </a:rPr>
              <a:t>Variabel</a:t>
            </a:r>
            <a:r>
              <a:rPr lang="en-US" sz="1200" dirty="0">
                <a:hlinkClick r:id="rId3"/>
              </a:rPr>
              <a:t> - Dasar </a:t>
            </a:r>
            <a:r>
              <a:rPr lang="en-US" sz="1200" dirty="0" err="1">
                <a:hlinkClick r:id="rId3"/>
              </a:rPr>
              <a:t>Pemrograman</a:t>
            </a:r>
            <a:r>
              <a:rPr lang="en-US" sz="1200" dirty="0">
                <a:hlinkClick r:id="rId3"/>
              </a:rPr>
              <a:t> Golang (novalagung.com)</a:t>
            </a:r>
            <a:endParaRPr lang="en-US" sz="1200" dirty="0"/>
          </a:p>
          <a:p>
            <a:pPr marL="0" indent="0" algn="ctr">
              <a:buFont typeface="Lato"/>
              <a:buNone/>
            </a:pPr>
            <a:r>
              <a:rPr lang="en-US" sz="1200" dirty="0">
                <a:hlinkClick r:id="rId4"/>
              </a:rPr>
              <a:t>Golang </a:t>
            </a:r>
            <a:r>
              <a:rPr lang="en-US" sz="1200" dirty="0" err="1">
                <a:hlinkClick r:id="rId4"/>
              </a:rPr>
              <a:t>Tipe</a:t>
            </a:r>
            <a:r>
              <a:rPr lang="en-US" sz="1200" dirty="0">
                <a:hlinkClick r:id="rId4"/>
              </a:rPr>
              <a:t> Data - Dasar </a:t>
            </a:r>
            <a:r>
              <a:rPr lang="en-US" sz="1200" dirty="0" err="1">
                <a:hlinkClick r:id="rId4"/>
              </a:rPr>
              <a:t>Pemrograman</a:t>
            </a:r>
            <a:r>
              <a:rPr lang="en-US" sz="1200" dirty="0">
                <a:hlinkClick r:id="rId4"/>
              </a:rPr>
              <a:t> Golang (novalagung.com)</a:t>
            </a:r>
            <a:endParaRPr lang="en-US" sz="1200" dirty="0"/>
          </a:p>
          <a:p>
            <a:pPr marL="0" indent="0" algn="ctr">
              <a:buFont typeface="Lato"/>
              <a:buNone/>
            </a:pPr>
            <a:r>
              <a:rPr lang="en-US" sz="1200" dirty="0">
                <a:hlinkClick r:id="rId5"/>
              </a:rPr>
              <a:t>Golang Pointer - Dasar </a:t>
            </a:r>
            <a:r>
              <a:rPr lang="en-US" sz="1200" dirty="0" err="1">
                <a:hlinkClick r:id="rId5"/>
              </a:rPr>
              <a:t>Pemrograman</a:t>
            </a:r>
            <a:r>
              <a:rPr lang="en-US" sz="1200" dirty="0">
                <a:hlinkClick r:id="rId5"/>
              </a:rPr>
              <a:t> Golang (novalagung.com)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814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>
            <a:spLocks noGrp="1"/>
          </p:cNvSpPr>
          <p:nvPr>
            <p:ph type="body" idx="1"/>
          </p:nvPr>
        </p:nvSpPr>
        <p:spPr>
          <a:xfrm>
            <a:off x="601048" y="1439336"/>
            <a:ext cx="3492650" cy="2302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Contoh statement loop di </a:t>
            </a:r>
            <a:r>
              <a:rPr lang="en-US" sz="1200" dirty="0" err="1"/>
              <a:t>golang</a:t>
            </a:r>
            <a:r>
              <a:rPr lang="en-US" sz="1200" dirty="0"/>
              <a:t> :</a:t>
            </a:r>
          </a:p>
          <a:p>
            <a:pPr marL="139700" indent="0" algn="l">
              <a:buNone/>
            </a:pPr>
            <a:r>
              <a:rPr lang="nn-NO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 i := 0; i &lt; 5; i++ {</a:t>
            </a:r>
          </a:p>
          <a:p>
            <a:pPr marL="139700" indent="0" algn="l">
              <a:buNone/>
            </a:pPr>
            <a:r>
              <a:rPr lang="nn-NO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fmt.Println(i)</a:t>
            </a:r>
          </a:p>
          <a:p>
            <a:pPr marL="139700" indent="0" algn="l">
              <a:buNone/>
            </a:pPr>
            <a:r>
              <a:rPr lang="nn-NO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Contoh statement conditional if else di </a:t>
            </a:r>
            <a:r>
              <a:rPr lang="en-US" sz="1200" dirty="0" err="1"/>
              <a:t>golang</a:t>
            </a:r>
            <a:r>
              <a:rPr lang="en-US" sz="1200" dirty="0"/>
              <a:t> :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 "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atha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 == "atha1" {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("halo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atha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 else {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nama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tidak sesuai")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Loop, conditional statement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1;p35">
            <a:extLst>
              <a:ext uri="{FF2B5EF4-FFF2-40B4-BE49-F238E27FC236}">
                <a16:creationId xmlns:a16="http://schemas.microsoft.com/office/drawing/2014/main" id="{96329DB9-CC0C-1729-8E6D-1D16DBD21065}"/>
              </a:ext>
            </a:extLst>
          </p:cNvPr>
          <p:cNvSpPr txBox="1">
            <a:spLocks/>
          </p:cNvSpPr>
          <p:nvPr/>
        </p:nvSpPr>
        <p:spPr>
          <a:xfrm>
            <a:off x="1696742" y="3913812"/>
            <a:ext cx="5750515" cy="7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/>
              <a:t>Reference : </a:t>
            </a:r>
          </a:p>
          <a:p>
            <a:pPr marL="0" indent="0" algn="ctr">
              <a:buFont typeface="Lato"/>
              <a:buNone/>
            </a:pPr>
            <a:r>
              <a:rPr lang="en-US" sz="1200" dirty="0">
                <a:hlinkClick r:id="rId3"/>
              </a:rPr>
              <a:t>Golang </a:t>
            </a:r>
            <a:r>
              <a:rPr lang="en-US" sz="1200" dirty="0" err="1">
                <a:hlinkClick r:id="rId3"/>
              </a:rPr>
              <a:t>Perulangan</a:t>
            </a:r>
            <a:r>
              <a:rPr lang="en-US" sz="1200" dirty="0">
                <a:hlinkClick r:id="rId3"/>
              </a:rPr>
              <a:t> - Dasar </a:t>
            </a:r>
            <a:r>
              <a:rPr lang="en-US" sz="1200" dirty="0" err="1">
                <a:hlinkClick r:id="rId3"/>
              </a:rPr>
              <a:t>Pemrograman</a:t>
            </a:r>
            <a:r>
              <a:rPr lang="en-US" sz="1200" dirty="0">
                <a:hlinkClick r:id="rId3"/>
              </a:rPr>
              <a:t> Golang (novalagung.com)</a:t>
            </a:r>
            <a:endParaRPr lang="en-US" sz="1200" dirty="0"/>
          </a:p>
          <a:p>
            <a:pPr marL="0" indent="0" algn="ctr">
              <a:buNone/>
            </a:pPr>
            <a:r>
              <a:rPr lang="en-US" sz="1200" dirty="0">
                <a:hlinkClick r:id="rId4"/>
              </a:rPr>
              <a:t>Golang </a:t>
            </a:r>
            <a:r>
              <a:rPr lang="en-US" sz="1200" dirty="0" err="1">
                <a:hlinkClick r:id="rId4"/>
              </a:rPr>
              <a:t>Seleksi</a:t>
            </a:r>
            <a:r>
              <a:rPr lang="en-US" sz="1200" dirty="0">
                <a:hlinkClick r:id="rId4"/>
              </a:rPr>
              <a:t> </a:t>
            </a:r>
            <a:r>
              <a:rPr lang="en-US" sz="1200" dirty="0" err="1">
                <a:hlinkClick r:id="rId4"/>
              </a:rPr>
              <a:t>Kondisi</a:t>
            </a:r>
            <a:r>
              <a:rPr lang="en-US" sz="1200" dirty="0">
                <a:hlinkClick r:id="rId4"/>
              </a:rPr>
              <a:t> - Dasar </a:t>
            </a:r>
            <a:r>
              <a:rPr lang="en-US" sz="1200" dirty="0" err="1">
                <a:hlinkClick r:id="rId4"/>
              </a:rPr>
              <a:t>Pemrograman</a:t>
            </a:r>
            <a:r>
              <a:rPr lang="en-US" sz="1200" dirty="0">
                <a:hlinkClick r:id="rId4"/>
              </a:rPr>
              <a:t> Golang (novalagung.com)</a:t>
            </a:r>
            <a:endParaRPr lang="en-US" sz="1200" dirty="0"/>
          </a:p>
        </p:txBody>
      </p:sp>
      <p:sp>
        <p:nvSpPr>
          <p:cNvPr id="3" name="Google Shape;491;p35">
            <a:extLst>
              <a:ext uri="{FF2B5EF4-FFF2-40B4-BE49-F238E27FC236}">
                <a16:creationId xmlns:a16="http://schemas.microsoft.com/office/drawing/2014/main" id="{A29485A4-C625-6AFA-06A8-DFCD017374E9}"/>
              </a:ext>
            </a:extLst>
          </p:cNvPr>
          <p:cNvSpPr txBox="1">
            <a:spLocks/>
          </p:cNvSpPr>
          <p:nvPr/>
        </p:nvSpPr>
        <p:spPr>
          <a:xfrm>
            <a:off x="4666025" y="1410174"/>
            <a:ext cx="3492650" cy="230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200" dirty="0"/>
              <a:t>Contoh statement switch di </a:t>
            </a:r>
            <a:r>
              <a:rPr lang="en-US" sz="1200" dirty="0" err="1"/>
              <a:t>golang</a:t>
            </a:r>
            <a:r>
              <a:rPr lang="en-US" sz="1200" dirty="0"/>
              <a:t> :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switch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nilaiTest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:= 10;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nilaiTest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case 8: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("baik")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case 9: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("sangat baik")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case 10: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("</a:t>
            </a:r>
            <a:r>
              <a:rPr lang="en-US" sz="12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luar</a:t>
            </a: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biasa")</a:t>
            </a:r>
          </a:p>
          <a:p>
            <a:pPr marL="139700" indent="0" algn="l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 algn="l">
              <a:buFont typeface="Lato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0273900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1361</Words>
  <Application>Microsoft Office PowerPoint</Application>
  <PresentationFormat>On-screen Show (16:9)</PresentationFormat>
  <Paragraphs>188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Bebas Neue</vt:lpstr>
      <vt:lpstr>Consolas</vt:lpstr>
      <vt:lpstr>Arial</vt:lpstr>
      <vt:lpstr>Lato</vt:lpstr>
      <vt:lpstr>Social Skills Learning by Slidesgo</vt:lpstr>
      <vt:lpstr>Sharing Golang</vt:lpstr>
      <vt:lpstr>01</vt:lpstr>
      <vt:lpstr>Perkenalan golang</vt:lpstr>
      <vt:lpstr>Pengertian dan use case</vt:lpstr>
      <vt:lpstr>instalasi</vt:lpstr>
      <vt:lpstr>Dasar dasar golang</vt:lpstr>
      <vt:lpstr>Basic command</vt:lpstr>
      <vt:lpstr>Variable, tipe data, pointer</vt:lpstr>
      <vt:lpstr>Loop, conditional statement</vt:lpstr>
      <vt:lpstr>function</vt:lpstr>
      <vt:lpstr>Struct</vt:lpstr>
      <vt:lpstr>interface</vt:lpstr>
      <vt:lpstr>logging</vt:lpstr>
      <vt:lpstr>testing</vt:lpstr>
      <vt:lpstr>testing</vt:lpstr>
      <vt:lpstr>concurrency</vt:lpstr>
      <vt:lpstr>goroutine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Golang</dc:title>
  <cp:lastModifiedBy>License 041</cp:lastModifiedBy>
  <cp:revision>14</cp:revision>
  <dcterms:modified xsi:type="dcterms:W3CDTF">2023-01-13T11:33:18Z</dcterms:modified>
</cp:coreProperties>
</file>