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67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Monday, September 21,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0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Monday, September 21,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86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Monday, September 21,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34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Monday, September 21,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26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Monday, September 21,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011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Monday, September 21,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2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Monday, September 21,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72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Monday, September 21,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94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Monday, September 21,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64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Monday, September 21,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23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Monday, September 21,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21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Monday, September 21,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52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2.png"/><Relationship Id="rId5" Type="http://schemas.openxmlformats.org/officeDocument/2006/relationships/hyperlink" Target="https://namu.wiki/w/%ED%95%9C%EA%B8%80%20%EC%9E%90%EB%AA%A8" TargetMode="Externa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.pn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hyperlink" Target="https://ko.wikipedia.org/wiki/%E3%85%87" TargetMode="External"/><Relationship Id="rId5" Type="http://schemas.openxmlformats.org/officeDocument/2006/relationships/hyperlink" Target="https://ko.wikipedia.org/wiki/%E3%85%82" TargetMode="Externa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namu.wiki/w/%ED%95%9C%EA%B5%AD%EC%96%B4" TargetMode="External"/><Relationship Id="rId3" Type="http://schemas.openxmlformats.org/officeDocument/2006/relationships/hyperlink" Target="https://namu.wiki/w/%ED%95%9C%EA%B8%80" TargetMode="External"/><Relationship Id="rId7" Type="http://schemas.openxmlformats.org/officeDocument/2006/relationships/hyperlink" Target="https://namu.wiki/w/20%EC%84%B8%EA%B8%B0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namu.wiki/w/18%EC%84%B8%EA%B8%B0" TargetMode="External"/><Relationship Id="rId5" Type="http://schemas.openxmlformats.org/officeDocument/2006/relationships/hyperlink" Target="https://namu.wiki/w/16%EC%84%B8%EA%B8%B0" TargetMode="External"/><Relationship Id="rId4" Type="http://schemas.openxmlformats.org/officeDocument/2006/relationships/hyperlink" Target="https://namu.wiki/w/15%EC%84%B8%EA%B8%B0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4EF3E42-675E-4E84-AA5A-E233060C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3B65B4-B443-446A-9981-E6E89B0B7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94346F-8B2B-4604-912B-D1B9E7D1C9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52" b="8209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8" name="Rectangle 12">
            <a:extLst>
              <a:ext uri="{FF2B5EF4-FFF2-40B4-BE49-F238E27FC236}">
                <a16:creationId xmlns:a16="http://schemas.microsoft.com/office/drawing/2014/main" id="{0A9CD935-5B3A-44F4-9F19-CFFDBD2A8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0"/>
            <a:ext cx="12188952" cy="2780581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B0813C2-A030-4E01-9D95-96D59C669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7501" y="298443"/>
            <a:ext cx="9916996" cy="1323183"/>
          </a:xfrm>
        </p:spPr>
        <p:txBody>
          <a:bodyPr anchor="b">
            <a:normAutofit/>
          </a:bodyPr>
          <a:lstStyle/>
          <a:p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중세국어의 문법 용어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FFC93D-509E-4A8B-9762-21494B78F7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7501" y="1763220"/>
            <a:ext cx="9916996" cy="807021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20206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김동현</a:t>
            </a:r>
          </a:p>
        </p:txBody>
      </p:sp>
      <p:cxnSp>
        <p:nvCxnSpPr>
          <p:cNvPr id="19" name="Straight Connector 14">
            <a:extLst>
              <a:ext uri="{FF2B5EF4-FFF2-40B4-BE49-F238E27FC236}">
                <a16:creationId xmlns:a16="http://schemas.microsoft.com/office/drawing/2014/main" id="{FD6C387B-06BE-490B-A22D-8EA8A67AA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7BA9B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4DCE841-D2A0-408E-8F2F-990D0105E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7BA9B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706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94346F-8B2B-4604-912B-D1B9E7D1C9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52" b="8209"/>
          <a:stretch/>
        </p:blipFill>
        <p:spPr>
          <a:xfrm>
            <a:off x="-38100" y="0"/>
            <a:ext cx="12191979" cy="685799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5EA7FF6-8BBC-4E6F-9B09-C855899C9F2D}"/>
              </a:ext>
            </a:extLst>
          </p:cNvPr>
          <p:cNvSpPr/>
          <p:nvPr/>
        </p:nvSpPr>
        <p:spPr>
          <a:xfrm>
            <a:off x="1" y="0"/>
            <a:ext cx="6267450" cy="68579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8E0E238-C54C-4123-A9D6-D9282E1D79B1}"/>
              </a:ext>
            </a:extLst>
          </p:cNvPr>
          <p:cNvSpPr/>
          <p:nvPr/>
        </p:nvSpPr>
        <p:spPr>
          <a:xfrm>
            <a:off x="5724504" y="10"/>
            <a:ext cx="6467476" cy="6857990"/>
          </a:xfrm>
          <a:prstGeom prst="rect">
            <a:avLst/>
          </a:prstGeom>
          <a:solidFill>
            <a:schemeClr val="dk1">
              <a:alpha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E61377-B27C-4C4C-8D63-47D6D8D86F8A}"/>
              </a:ext>
            </a:extLst>
          </p:cNvPr>
          <p:cNvSpPr txBox="1"/>
          <p:nvPr/>
        </p:nvSpPr>
        <p:spPr>
          <a:xfrm>
            <a:off x="285745" y="1371600"/>
            <a:ext cx="569596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0" i="0" dirty="0" err="1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ㅿ</a:t>
            </a:r>
            <a:r>
              <a:rPr lang="ko-KR" altLang="en-US" sz="36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en-US" altLang="ko-KR" sz="36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(</a:t>
            </a:r>
            <a:r>
              <a:rPr lang="ko-KR" altLang="en-US" sz="36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반치음</a:t>
            </a:r>
            <a:r>
              <a:rPr lang="en-US" altLang="ko-KR" sz="36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)</a:t>
            </a:r>
          </a:p>
          <a:p>
            <a:r>
              <a:rPr lang="ko-KR" altLang="en-US" sz="2000" b="0" i="0" u="none" strike="noStrike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  <a:hlinkClick r:id="rId5" tooltip="한글 자모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한글 자모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의 하나</a:t>
            </a:r>
            <a:endParaRPr lang="en-US" altLang="ko-KR" sz="2000" b="0" i="0" dirty="0">
              <a:solidFill>
                <a:schemeClr val="bg1"/>
              </a:solidFill>
              <a:effectLst/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r>
              <a:rPr lang="ko-KR" altLang="en-US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초간 두시언해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(1481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년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)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에는 </a:t>
            </a:r>
            <a:r>
              <a:rPr lang="ko-KR" altLang="en-US" sz="2000" b="0" i="0" dirty="0" err="1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ㅿ이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 관찰되나 </a:t>
            </a:r>
            <a:endParaRPr lang="en-US" altLang="ko-KR" sz="2000" b="0" i="0" dirty="0">
              <a:solidFill>
                <a:schemeClr val="bg1"/>
              </a:solidFill>
              <a:effectLst/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r>
              <a:rPr lang="ko-KR" altLang="en-US" sz="2000" b="0" i="0" dirty="0" err="1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선조판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ko-KR" altLang="en-US" sz="2000" b="0" i="0" dirty="0" err="1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소학언해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(1586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년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)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와 </a:t>
            </a:r>
            <a:endParaRPr lang="en-US" altLang="ko-KR" sz="2000" b="0" i="0" dirty="0">
              <a:solidFill>
                <a:schemeClr val="bg1"/>
              </a:solidFill>
              <a:effectLst/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r>
              <a:rPr lang="ko-KR" altLang="en-US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두시언해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(1632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년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)’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에는 이전에 </a:t>
            </a:r>
            <a:endParaRPr lang="en-US" altLang="ko-KR" sz="2000" b="0" i="0" dirty="0">
              <a:solidFill>
                <a:schemeClr val="bg1"/>
              </a:solidFill>
              <a:effectLst/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r>
              <a:rPr lang="ko-KR" altLang="en-US" sz="2000" b="0" i="0" dirty="0" err="1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ㅿ과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 같이 쓰였던 단어들이 </a:t>
            </a:r>
            <a:endParaRPr lang="en-US" altLang="ko-KR" sz="2000" b="0" i="0" dirty="0">
              <a:solidFill>
                <a:schemeClr val="bg1"/>
              </a:solidFill>
              <a:effectLst/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r>
              <a:rPr lang="ko-KR" altLang="en-US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모두 ‘</a:t>
            </a:r>
            <a:r>
              <a:rPr lang="ko-KR" altLang="en-US" sz="2000" b="0" i="0" dirty="0" err="1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ㅇ’으로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 바뀌어 있기 때문에 </a:t>
            </a:r>
            <a:endParaRPr lang="en-US" altLang="ko-KR" sz="2000" b="0" i="0" dirty="0">
              <a:solidFill>
                <a:schemeClr val="bg1"/>
              </a:solidFill>
              <a:effectLst/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r>
              <a:rPr lang="en-US" altLang="ko-KR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1481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년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~1586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년 사이에 소멸되었다고 보면 된다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Open Sans"/>
              </a:rPr>
              <a:t>.</a:t>
            </a:r>
            <a:endParaRPr lang="ko-KR" altLang="en-US" sz="2000" dirty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pic>
        <p:nvPicPr>
          <p:cNvPr id="27" name="t">
            <a:hlinkClick r:id="" action="ppaction://media"/>
            <a:extLst>
              <a:ext uri="{FF2B5EF4-FFF2-40B4-BE49-F238E27FC236}">
                <a16:creationId xmlns:a16="http://schemas.microsoft.com/office/drawing/2014/main" id="{19FFF6D3-436C-43B5-8BAD-28FAC6D0039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92075" y="9207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71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05" fill="hold"/>
                                        <p:tgtEl>
                                          <p:spTgt spid="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7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94346F-8B2B-4604-912B-D1B9E7D1C9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52" b="8209"/>
          <a:stretch/>
        </p:blipFill>
        <p:spPr>
          <a:xfrm>
            <a:off x="-38100" y="0"/>
            <a:ext cx="12191979" cy="685799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5EA7FF6-8BBC-4E6F-9B09-C855899C9F2D}"/>
              </a:ext>
            </a:extLst>
          </p:cNvPr>
          <p:cNvSpPr/>
          <p:nvPr/>
        </p:nvSpPr>
        <p:spPr>
          <a:xfrm>
            <a:off x="1" y="0"/>
            <a:ext cx="6267450" cy="68579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8E0E238-C54C-4123-A9D6-D9282E1D79B1}"/>
              </a:ext>
            </a:extLst>
          </p:cNvPr>
          <p:cNvSpPr/>
          <p:nvPr/>
        </p:nvSpPr>
        <p:spPr>
          <a:xfrm>
            <a:off x="5724504" y="10"/>
            <a:ext cx="6467476" cy="6857990"/>
          </a:xfrm>
          <a:prstGeom prst="rect">
            <a:avLst/>
          </a:prstGeom>
          <a:solidFill>
            <a:schemeClr val="dk1">
              <a:alpha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B88157-5B7D-4639-B05D-C9275F7F5B15}"/>
              </a:ext>
            </a:extLst>
          </p:cNvPr>
          <p:cNvSpPr txBox="1"/>
          <p:nvPr/>
        </p:nvSpPr>
        <p:spPr>
          <a:xfrm>
            <a:off x="438145" y="2512347"/>
            <a:ext cx="56959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b="0" i="0" dirty="0">
              <a:solidFill>
                <a:schemeClr val="bg1"/>
              </a:solidFill>
              <a:effectLst/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r>
              <a:rPr lang="ko-KR" altLang="en-US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원래는 한국어에 존재하는 음이었으나 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1500~1600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년대를 지나면서 사라졌다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. 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이후 흔적이 </a:t>
            </a:r>
            <a:r>
              <a:rPr lang="ko-KR" altLang="en-US" sz="2000" b="0" i="0" dirty="0" err="1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ㅂ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 불규칙으로 남았다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.</a:t>
            </a:r>
            <a:endParaRPr lang="ko-KR" altLang="en-US" sz="2000" dirty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0F651F-885D-4562-A29C-4266C858D5E5}"/>
              </a:ext>
            </a:extLst>
          </p:cNvPr>
          <p:cNvSpPr txBox="1"/>
          <p:nvPr/>
        </p:nvSpPr>
        <p:spPr>
          <a:xfrm>
            <a:off x="438145" y="1186929"/>
            <a:ext cx="61150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ᄫ (</a:t>
            </a:r>
            <a:r>
              <a:rPr lang="ko-KR" altLang="en-US" sz="3600" b="1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순경음 비읍</a:t>
            </a:r>
            <a:r>
              <a:rPr lang="en-US" altLang="ko-KR" sz="3600" b="1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)</a:t>
            </a:r>
          </a:p>
          <a:p>
            <a:r>
              <a:rPr lang="ko-KR" altLang="en-US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한글 낱자 </a:t>
            </a:r>
            <a:r>
              <a:rPr lang="ko-KR" altLang="en-US" sz="2000" b="0" i="0" u="none" strike="noStrike" dirty="0" err="1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  <a:hlinkClick r:id="rId5" tooltip="ㅂ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ㅂ</a:t>
            </a:r>
            <a:r>
              <a:rPr lang="ko-KR" altLang="en-US" sz="2000" b="0" i="0" dirty="0" err="1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과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 </a:t>
            </a:r>
            <a:r>
              <a:rPr lang="ko-KR" altLang="en-US" sz="2000" b="0" i="0" u="none" strike="noStrike" dirty="0" err="1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  <a:hlinkClick r:id="rId6" tooltip="ㅇ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ㅇ</a:t>
            </a:r>
            <a:r>
              <a:rPr lang="ko-KR" altLang="en-US" sz="2000" b="0" i="0" dirty="0" err="1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을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 쌓아 놓은 것</a:t>
            </a:r>
            <a:endParaRPr lang="ko-KR" altLang="en-US" sz="2000" dirty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pic>
        <p:nvPicPr>
          <p:cNvPr id="7" name="b">
            <a:hlinkClick r:id="" action="ppaction://media"/>
            <a:extLst>
              <a:ext uri="{FF2B5EF4-FFF2-40B4-BE49-F238E27FC236}">
                <a16:creationId xmlns:a16="http://schemas.microsoft.com/office/drawing/2014/main" id="{F40FCB72-7D5A-48EC-B633-3C9E41BA1E0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92075" y="9207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98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2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94346F-8B2B-4604-912B-D1B9E7D1C9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52" b="8209"/>
          <a:stretch/>
        </p:blipFill>
        <p:spPr>
          <a:xfrm>
            <a:off x="-38100" y="0"/>
            <a:ext cx="12191979" cy="685799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5EA7FF6-8BBC-4E6F-9B09-C855899C9F2D}"/>
              </a:ext>
            </a:extLst>
          </p:cNvPr>
          <p:cNvSpPr/>
          <p:nvPr/>
        </p:nvSpPr>
        <p:spPr>
          <a:xfrm>
            <a:off x="1" y="0"/>
            <a:ext cx="6267450" cy="68579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8E0E238-C54C-4123-A9D6-D9282E1D79B1}"/>
              </a:ext>
            </a:extLst>
          </p:cNvPr>
          <p:cNvSpPr/>
          <p:nvPr/>
        </p:nvSpPr>
        <p:spPr>
          <a:xfrm>
            <a:off x="5724504" y="10"/>
            <a:ext cx="6467476" cy="6857990"/>
          </a:xfrm>
          <a:prstGeom prst="rect">
            <a:avLst/>
          </a:prstGeom>
          <a:solidFill>
            <a:schemeClr val="dk1">
              <a:alpha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B88157-5B7D-4639-B05D-C9275F7F5B15}"/>
              </a:ext>
            </a:extLst>
          </p:cNvPr>
          <p:cNvSpPr txBox="1"/>
          <p:nvPr/>
        </p:nvSpPr>
        <p:spPr>
          <a:xfrm>
            <a:off x="157144" y="2285665"/>
            <a:ext cx="569596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0" i="0" u="none" strike="noStrike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  <a:hlinkClick r:id="rId3" tooltip="한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한글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이 창제되던 </a:t>
            </a:r>
            <a:r>
              <a:rPr lang="en-US" altLang="ko-KR" sz="2000" b="0" i="0" u="none" strike="noStrike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  <a:hlinkClick r:id="rId4" tooltip="15세기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15</a:t>
            </a:r>
            <a:r>
              <a:rPr lang="ko-KR" altLang="en-US" sz="2000" b="0" i="0" u="none" strike="noStrike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  <a:hlinkClick r:id="rId4" tooltip="15세기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세기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에는 핵심적으로 언급되었으나 </a:t>
            </a:r>
            <a:r>
              <a:rPr lang="en-US" altLang="ko-KR" sz="2000" b="0" i="0" u="none" strike="noStrike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  <a:hlinkClick r:id="rId5" tooltip="16세기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16</a:t>
            </a:r>
            <a:r>
              <a:rPr lang="ko-KR" altLang="en-US" sz="2000" b="0" i="0" u="none" strike="noStrike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  <a:hlinkClick r:id="rId5" tooltip="16세기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세기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, </a:t>
            </a:r>
            <a:r>
              <a:rPr lang="en-US" altLang="ko-KR" sz="2000" b="0" i="0" u="none" strike="noStrike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  <a:hlinkClick r:id="rId6" tooltip="18세기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18</a:t>
            </a:r>
            <a:r>
              <a:rPr lang="ko-KR" altLang="en-US" sz="2000" b="0" i="0" u="none" strike="noStrike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  <a:hlinkClick r:id="rId6" tooltip="18세기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세기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 두 차례에 걸쳐 음가가 소실되었다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. 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이후에도 표기상으로 남아있다가 </a:t>
            </a:r>
            <a:r>
              <a:rPr lang="en-US" altLang="ko-KR" sz="2000" b="0" i="0" u="none" strike="noStrike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  <a:hlinkClick r:id="rId7" tooltip="20세기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</a:t>
            </a:r>
            <a:r>
              <a:rPr lang="ko-KR" altLang="en-US" sz="2000" b="0" i="0" u="none" strike="noStrike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  <a:hlinkClick r:id="rId7" tooltip="20세기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세기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에 폐지되어 대다수 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'</a:t>
            </a:r>
            <a:r>
              <a:rPr lang="ko-KR" altLang="en-US" sz="2000" b="0" i="0" dirty="0" err="1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ㅏ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'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나 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'</a:t>
            </a:r>
            <a:r>
              <a:rPr lang="ko-KR" altLang="en-US" sz="2000" b="0" i="0" dirty="0" err="1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ㅡ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'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로 표기가 전환되었다</a:t>
            </a:r>
            <a:r>
              <a:rPr lang="en-US" altLang="ko-KR" sz="2000" b="0" i="0" dirty="0">
                <a:solidFill>
                  <a:srgbClr val="373A3C"/>
                </a:solidFill>
                <a:effectLst/>
                <a:latin typeface="Open Sans"/>
              </a:rPr>
              <a:t>.</a:t>
            </a:r>
            <a:endParaRPr lang="en-US" altLang="ko-KR" sz="2000" b="0" i="0" dirty="0">
              <a:solidFill>
                <a:schemeClr val="bg1"/>
              </a:solidFill>
              <a:effectLst/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r>
              <a:rPr lang="ko-KR" altLang="en-US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중세 한국어에서 </a:t>
            </a:r>
            <a:r>
              <a:rPr lang="ko-KR" altLang="en-US" sz="2000" b="0" i="0" dirty="0" err="1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아래아를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 어떻게 </a:t>
            </a:r>
            <a:r>
              <a:rPr lang="ko-KR" altLang="en-US" sz="2000" b="0" i="0" dirty="0" err="1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읽었을까는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 아직 </a:t>
            </a:r>
            <a:r>
              <a:rPr lang="ko-KR" altLang="en-US" sz="2000" b="0" i="0" dirty="0" err="1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적실한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 증거가 없기에 이에 대한 토론이 계속 이어지고 있다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. 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그래도 어느 정도 추정은 된 상태이다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. </a:t>
            </a:r>
          </a:p>
          <a:p>
            <a:endParaRPr lang="en-US" altLang="ko-KR" sz="2000" b="0" i="0" dirty="0">
              <a:solidFill>
                <a:schemeClr val="bg1"/>
              </a:solidFill>
              <a:effectLst/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r>
              <a:rPr lang="ko-KR" altLang="en-US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ㅏ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, </a:t>
            </a:r>
            <a:r>
              <a:rPr lang="ko-KR" altLang="en-US" sz="2000" b="0" i="0" dirty="0" err="1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ㅗ와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 비슷한 음이라는 추정</a:t>
            </a:r>
            <a:endParaRPr lang="en-US" altLang="ko-KR" sz="2000" b="0" i="0" dirty="0">
              <a:solidFill>
                <a:schemeClr val="bg1"/>
              </a:solidFill>
              <a:effectLst/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r>
              <a:rPr lang="ko-KR" altLang="en-US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 </a:t>
            </a:r>
            <a:r>
              <a:rPr lang="ko-KR" altLang="en-US" sz="2000" b="1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입술이 둥글지 않은 홀소리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일 가능성이 있다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0F651F-885D-4562-A29C-4266C858D5E5}"/>
              </a:ext>
            </a:extLst>
          </p:cNvPr>
          <p:cNvSpPr txBox="1"/>
          <p:nvPr/>
        </p:nvSpPr>
        <p:spPr>
          <a:xfrm>
            <a:off x="190502" y="296639"/>
            <a:ext cx="611505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3600" b="0" i="0" dirty="0" err="1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ㆍ</a:t>
            </a:r>
            <a:r>
              <a:rPr lang="en-US" altLang="ko-KR" sz="3600" b="1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(</a:t>
            </a:r>
            <a:r>
              <a:rPr lang="ko-KR" altLang="en-US" sz="3600" b="1" i="0" dirty="0" err="1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아래아</a:t>
            </a:r>
            <a:r>
              <a:rPr lang="en-US" altLang="ko-KR" sz="3600" b="1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)</a:t>
            </a:r>
          </a:p>
          <a:p>
            <a:r>
              <a:rPr lang="ko-KR" altLang="en-US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모음을 이루는 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3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개의 글자 </a:t>
            </a:r>
            <a:r>
              <a:rPr lang="ko-KR" altLang="en-US" sz="2000" b="0" i="0" dirty="0" err="1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구성요소중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 하나이자 단독으로는 </a:t>
            </a:r>
            <a:r>
              <a:rPr lang="ko-KR" altLang="en-US" sz="2000" b="0" i="0" u="none" strike="noStrike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  <a:hlinkClick r:id="rId8" tooltip="한국어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한국어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의 단모음을 나타내던 글자</a:t>
            </a:r>
            <a:endParaRPr lang="ko-KR" altLang="en-US" sz="2000" dirty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168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94346F-8B2B-4604-912B-D1B9E7D1C9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52" b="8209"/>
          <a:stretch/>
        </p:blipFill>
        <p:spPr>
          <a:xfrm>
            <a:off x="-38100" y="0"/>
            <a:ext cx="12191979" cy="685799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5EA7FF6-8BBC-4E6F-9B09-C855899C9F2D}"/>
              </a:ext>
            </a:extLst>
          </p:cNvPr>
          <p:cNvSpPr/>
          <p:nvPr/>
        </p:nvSpPr>
        <p:spPr>
          <a:xfrm>
            <a:off x="-38100" y="0"/>
            <a:ext cx="7524749" cy="68579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8E0E238-C54C-4123-A9D6-D9282E1D79B1}"/>
              </a:ext>
            </a:extLst>
          </p:cNvPr>
          <p:cNvSpPr/>
          <p:nvPr/>
        </p:nvSpPr>
        <p:spPr>
          <a:xfrm>
            <a:off x="5724504" y="10"/>
            <a:ext cx="6467496" cy="6857990"/>
          </a:xfrm>
          <a:prstGeom prst="rect">
            <a:avLst/>
          </a:prstGeom>
          <a:solidFill>
            <a:schemeClr val="dk1">
              <a:alpha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E61377-B27C-4C4C-8D63-47D6D8D86F8A}"/>
              </a:ext>
            </a:extLst>
          </p:cNvPr>
          <p:cNvSpPr txBox="1"/>
          <p:nvPr/>
        </p:nvSpPr>
        <p:spPr>
          <a:xfrm>
            <a:off x="295296" y="438150"/>
            <a:ext cx="757238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모음조화</a:t>
            </a:r>
            <a:endParaRPr lang="en-US" altLang="ko-KR" sz="3600" b="0" i="0" dirty="0">
              <a:solidFill>
                <a:schemeClr val="bg1"/>
              </a:solidFill>
              <a:effectLst/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r>
              <a:rPr lang="ko-KR" altLang="en-US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특정 부류의 모음끼리 붙는 현상</a:t>
            </a:r>
            <a:endParaRPr lang="en-US" altLang="ko-KR" sz="2000" b="0" i="0" dirty="0">
              <a:solidFill>
                <a:schemeClr val="bg1"/>
              </a:solidFill>
              <a:effectLst/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양성 모음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: </a:t>
            </a:r>
            <a:r>
              <a:rPr lang="ko-KR" altLang="en-US" sz="2000" b="0" i="0" dirty="0" err="1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ㅏ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, </a:t>
            </a:r>
            <a:r>
              <a:rPr lang="ko-KR" altLang="en-US" sz="2000" b="0" i="0" dirty="0" err="1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ㅐ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, </a:t>
            </a:r>
            <a:r>
              <a:rPr lang="ko-KR" altLang="en-US" sz="2000" b="0" i="0" dirty="0" err="1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ㅑ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, </a:t>
            </a:r>
            <a:r>
              <a:rPr lang="ko-KR" altLang="en-US" sz="2000" b="0" i="0" dirty="0" err="1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ㅒ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, </a:t>
            </a:r>
            <a:r>
              <a:rPr lang="ko-KR" altLang="en-US" sz="2000" b="0" i="0" dirty="0" err="1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ㅗ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, </a:t>
            </a:r>
            <a:r>
              <a:rPr lang="ko-KR" altLang="en-US" sz="2000" b="0" i="0" dirty="0" err="1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ㅘ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, </a:t>
            </a:r>
            <a:r>
              <a:rPr lang="ko-KR" altLang="en-US" sz="2000" b="0" i="0" dirty="0" err="1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ㅙ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, </a:t>
            </a:r>
            <a:r>
              <a:rPr lang="ko-KR" altLang="en-US" sz="2000" b="0" i="0" dirty="0" err="1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ㅚ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, </a:t>
            </a:r>
            <a:r>
              <a:rPr lang="ko-KR" altLang="en-US" sz="2000" b="0" i="0" dirty="0" err="1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ㅛ</a:t>
            </a:r>
            <a:endParaRPr lang="en-US" altLang="ko-KR" sz="2000" b="0" i="0" dirty="0">
              <a:solidFill>
                <a:schemeClr val="bg1"/>
              </a:solidFill>
              <a:effectLst/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l"/>
            <a:r>
              <a:rPr lang="en-US" altLang="ko-KR" sz="2000" dirty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밝은 느낌</a:t>
            </a:r>
            <a:r>
              <a:rPr lang="en-US" altLang="ko-KR" sz="2000" dirty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)</a:t>
            </a:r>
            <a:endParaRPr lang="en-US" altLang="ko-KR" sz="2000" b="0" i="0" dirty="0">
              <a:solidFill>
                <a:schemeClr val="bg1"/>
              </a:solidFill>
              <a:effectLst/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음성 모음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: </a:t>
            </a:r>
            <a:r>
              <a:rPr lang="ko-KR" altLang="en-US" sz="2000" b="0" i="0" dirty="0" err="1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ㅓ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, </a:t>
            </a:r>
            <a:r>
              <a:rPr lang="ko-KR" altLang="en-US" sz="2000" b="0" i="0" dirty="0" err="1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ㅔ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, </a:t>
            </a:r>
            <a:r>
              <a:rPr lang="ko-KR" altLang="en-US" sz="2000" b="0" i="0" dirty="0" err="1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ㅕ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, </a:t>
            </a:r>
            <a:r>
              <a:rPr lang="ko-KR" altLang="en-US" sz="2000" b="0" i="0" dirty="0" err="1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ㅖ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, </a:t>
            </a:r>
            <a:r>
              <a:rPr lang="ko-KR" altLang="en-US" sz="2000" b="0" i="0" dirty="0" err="1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ㅜ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, </a:t>
            </a:r>
            <a:r>
              <a:rPr lang="ko-KR" altLang="en-US" sz="2000" b="0" i="0" dirty="0" err="1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ㅝ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, </a:t>
            </a:r>
            <a:r>
              <a:rPr lang="ko-KR" altLang="en-US" sz="2000" b="0" i="0" dirty="0" err="1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ㅞ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, </a:t>
            </a:r>
            <a:r>
              <a:rPr lang="ko-KR" altLang="en-US" sz="2000" b="0" i="0" dirty="0" err="1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ㅟ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, </a:t>
            </a:r>
            <a:r>
              <a:rPr lang="ko-KR" altLang="en-US" sz="2000" b="0" i="0" dirty="0" err="1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ㅠ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, </a:t>
            </a:r>
            <a:r>
              <a:rPr lang="ko-KR" altLang="en-US" sz="2000" b="0" i="0" dirty="0" err="1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ㅡ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, </a:t>
            </a:r>
            <a:r>
              <a:rPr lang="ko-KR" altLang="en-US" sz="2000" b="0" i="0" dirty="0" err="1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ㅢ</a:t>
            </a:r>
            <a:endParaRPr lang="en-US" altLang="ko-KR" sz="2000" b="0" i="0" dirty="0">
              <a:solidFill>
                <a:schemeClr val="bg1"/>
              </a:solidFill>
              <a:effectLst/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l"/>
            <a:r>
              <a:rPr lang="en-US" altLang="ko-KR" sz="2000" dirty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어두운 느낌</a:t>
            </a:r>
            <a:r>
              <a:rPr lang="en-US" altLang="ko-KR" sz="2000" dirty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)</a:t>
            </a:r>
            <a:endParaRPr lang="ko-KR" altLang="en-US" sz="2000" b="0" i="0" dirty="0">
              <a:solidFill>
                <a:schemeClr val="bg1"/>
              </a:solidFill>
              <a:effectLst/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중성 모음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: </a:t>
            </a:r>
            <a:r>
              <a:rPr lang="ko-KR" altLang="en-US" sz="2000" b="0" i="0" dirty="0" err="1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ㅣ</a:t>
            </a:r>
            <a:endParaRPr lang="ko-KR" altLang="en-US" sz="2000" b="0" i="0" dirty="0">
              <a:solidFill>
                <a:schemeClr val="bg1"/>
              </a:solidFill>
              <a:effectLst/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br>
              <a:rPr lang="ko-KR" altLang="en-US" sz="2000" dirty="0"/>
            </a:br>
            <a:r>
              <a:rPr lang="en-US" altLang="ko-KR" sz="2000" dirty="0">
                <a:solidFill>
                  <a:srgbClr val="373A3C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.</a:t>
            </a:r>
            <a:endParaRPr lang="ko-KR" altLang="en-US" sz="2000" dirty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체언에 조사가 붙을 때도 </a:t>
            </a:r>
            <a:r>
              <a:rPr lang="ko-KR" altLang="en-US" sz="2000" b="1" dirty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모음조화가 잘 </a:t>
            </a:r>
            <a:r>
              <a:rPr lang="ko-KR" altLang="en-US" sz="2000" b="1" dirty="0" err="1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지켜짐</a:t>
            </a:r>
            <a:endParaRPr lang="en-US" altLang="ko-KR" sz="2000" b="1" dirty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예</a:t>
            </a:r>
            <a:r>
              <a:rPr lang="en-US" altLang="ko-KR" sz="2000" dirty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: </a:t>
            </a:r>
            <a:r>
              <a:rPr lang="ko-KR" altLang="en-US" sz="2000" dirty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중세국어 </a:t>
            </a:r>
            <a:r>
              <a:rPr lang="en-US" altLang="ko-KR" sz="2000" dirty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-&gt;</a:t>
            </a:r>
            <a:r>
              <a:rPr lang="ko-KR" altLang="en-US" sz="2000" dirty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바람애</a:t>
            </a:r>
            <a:r>
              <a:rPr lang="ko-KR" altLang="en-US" sz="2000" dirty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endParaRPr lang="en-US" altLang="ko-KR" sz="2000" dirty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   </a:t>
            </a:r>
            <a:r>
              <a:rPr lang="ko-KR" altLang="en-US" sz="2000" dirty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현대국어 </a:t>
            </a:r>
            <a:r>
              <a:rPr lang="en-US" altLang="ko-KR" sz="2000" dirty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-&gt; </a:t>
            </a:r>
            <a:r>
              <a:rPr lang="ko-KR" altLang="en-US" sz="2000" dirty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바람에</a:t>
            </a:r>
            <a:endParaRPr lang="en-US" altLang="ko-KR" sz="2000" dirty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4484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94346F-8B2B-4604-912B-D1B9E7D1C9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52" b="8209"/>
          <a:stretch/>
        </p:blipFill>
        <p:spPr>
          <a:xfrm>
            <a:off x="-38100" y="0"/>
            <a:ext cx="12191979" cy="685799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5EA7FF6-8BBC-4E6F-9B09-C855899C9F2D}"/>
              </a:ext>
            </a:extLst>
          </p:cNvPr>
          <p:cNvSpPr/>
          <p:nvPr/>
        </p:nvSpPr>
        <p:spPr>
          <a:xfrm>
            <a:off x="-19050" y="0"/>
            <a:ext cx="6115051" cy="68579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8E0E238-C54C-4123-A9D6-D9282E1D79B1}"/>
              </a:ext>
            </a:extLst>
          </p:cNvPr>
          <p:cNvSpPr/>
          <p:nvPr/>
        </p:nvSpPr>
        <p:spPr>
          <a:xfrm>
            <a:off x="5724504" y="10"/>
            <a:ext cx="6467496" cy="6857990"/>
          </a:xfrm>
          <a:prstGeom prst="rect">
            <a:avLst/>
          </a:prstGeom>
          <a:solidFill>
            <a:schemeClr val="dk1">
              <a:alpha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E61377-B27C-4C4C-8D63-47D6D8D86F8A}"/>
              </a:ext>
            </a:extLst>
          </p:cNvPr>
          <p:cNvSpPr txBox="1"/>
          <p:nvPr/>
        </p:nvSpPr>
        <p:spPr>
          <a:xfrm>
            <a:off x="295296" y="438150"/>
            <a:ext cx="757238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성조</a:t>
            </a:r>
            <a:endParaRPr lang="en-US" altLang="ko-KR" sz="3600" b="0" i="0" dirty="0">
              <a:solidFill>
                <a:schemeClr val="bg1"/>
              </a:solidFill>
              <a:effectLst/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r>
              <a:rPr lang="ko-KR" altLang="en-US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소리의 높낮이 변동</a:t>
            </a:r>
            <a:endParaRPr lang="en-US" altLang="ko-KR" sz="2000" b="0" i="0" dirty="0">
              <a:solidFill>
                <a:schemeClr val="bg1"/>
              </a:solidFill>
              <a:effectLst/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l"/>
            <a:r>
              <a:rPr lang="ko-KR" altLang="en-US" sz="2000" dirty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평성</a:t>
            </a:r>
            <a:r>
              <a:rPr lang="en-US" altLang="ko-KR" sz="2000" dirty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: </a:t>
            </a:r>
            <a:r>
              <a:rPr lang="ko-KR" altLang="en-US" sz="2000" dirty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낮은 소리로 방점</a:t>
            </a:r>
            <a:r>
              <a:rPr lang="en-US" altLang="ko-KR" sz="2000" dirty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x</a:t>
            </a:r>
          </a:p>
          <a:p>
            <a:pPr algn="l"/>
            <a:r>
              <a:rPr lang="ko-KR" altLang="en-US" sz="2000" dirty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거성</a:t>
            </a:r>
            <a:r>
              <a:rPr lang="en-US" altLang="ko-KR" sz="2000" dirty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: </a:t>
            </a:r>
            <a:r>
              <a:rPr lang="ko-KR" altLang="en-US" sz="2000" dirty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높은 소리로 방점이 </a:t>
            </a:r>
            <a:r>
              <a:rPr lang="en-US" altLang="ko-KR" sz="2000" dirty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1</a:t>
            </a:r>
            <a:r>
              <a:rPr lang="ko-KR" altLang="en-US" sz="2000" dirty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개</a:t>
            </a:r>
            <a:endParaRPr lang="en-US" altLang="ko-KR" sz="2000" dirty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l"/>
            <a:r>
              <a:rPr lang="ko-KR" altLang="en-US" sz="2000" dirty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상성</a:t>
            </a:r>
            <a:r>
              <a:rPr lang="en-US" altLang="ko-KR" sz="2000" dirty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: </a:t>
            </a:r>
            <a:r>
              <a:rPr lang="ko-KR" altLang="en-US" sz="2000" dirty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처음에는 낮다가 나중에는 높아지는 소리</a:t>
            </a:r>
            <a:endParaRPr lang="en-US" altLang="ko-KR" sz="2000" dirty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l"/>
            <a:endParaRPr lang="en-US" altLang="ko-KR" sz="2000" dirty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l"/>
            <a:r>
              <a:rPr lang="ko-KR" altLang="en-US" sz="2000" b="1" dirty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현대</a:t>
            </a:r>
            <a:endParaRPr lang="en-US" altLang="ko-KR" sz="2000" b="1" dirty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l"/>
            <a:r>
              <a:rPr lang="ko-KR" altLang="en-US" sz="2000" dirty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평성</a:t>
            </a:r>
            <a:r>
              <a:rPr lang="en-US" altLang="ko-KR" sz="2000" dirty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거성 </a:t>
            </a:r>
            <a:r>
              <a:rPr lang="en-US" altLang="ko-KR" sz="2000" dirty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-&gt; </a:t>
            </a:r>
            <a:r>
              <a:rPr lang="ko-KR" altLang="en-US" sz="2000" dirty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짧은소리</a:t>
            </a:r>
            <a:endParaRPr lang="en-US" altLang="ko-KR" sz="2000" dirty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l"/>
            <a:r>
              <a:rPr lang="ko-KR" altLang="en-US" sz="2000" dirty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상성 </a:t>
            </a:r>
            <a:r>
              <a:rPr lang="en-US" altLang="ko-KR" sz="2000" dirty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-&gt; </a:t>
            </a:r>
            <a:r>
              <a:rPr lang="ko-KR" altLang="en-US" sz="2000" dirty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긴소리</a:t>
            </a:r>
            <a:endParaRPr lang="en-US" altLang="ko-KR" sz="2000" dirty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l"/>
            <a:endParaRPr lang="en-US" altLang="ko-KR" sz="2000" dirty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l"/>
            <a:r>
              <a:rPr lang="ko-KR" altLang="en-US" sz="2000" dirty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장단으로 바뀜</a:t>
            </a:r>
            <a:endParaRPr lang="en-US" altLang="ko-KR" sz="2000" dirty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6270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94346F-8B2B-4604-912B-D1B9E7D1C9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52" b="8209"/>
          <a:stretch/>
        </p:blipFill>
        <p:spPr>
          <a:xfrm>
            <a:off x="-38100" y="0"/>
            <a:ext cx="12191979" cy="685799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8E0E238-C54C-4123-A9D6-D9282E1D79B1}"/>
              </a:ext>
            </a:extLst>
          </p:cNvPr>
          <p:cNvSpPr/>
          <p:nvPr/>
        </p:nvSpPr>
        <p:spPr>
          <a:xfrm>
            <a:off x="5724505" y="10"/>
            <a:ext cx="6467496" cy="6857990"/>
          </a:xfrm>
          <a:prstGeom prst="rect">
            <a:avLst/>
          </a:prstGeom>
          <a:solidFill>
            <a:schemeClr val="dk1">
              <a:alpha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FE19897-421B-48C4-B83D-117F61B25218}"/>
              </a:ext>
            </a:extLst>
          </p:cNvPr>
          <p:cNvSpPr/>
          <p:nvPr/>
        </p:nvSpPr>
        <p:spPr>
          <a:xfrm>
            <a:off x="-123826" y="-10"/>
            <a:ext cx="7762876" cy="68579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E61377-B27C-4C4C-8D63-47D6D8D86F8A}"/>
              </a:ext>
            </a:extLst>
          </p:cNvPr>
          <p:cNvSpPr txBox="1"/>
          <p:nvPr/>
        </p:nvSpPr>
        <p:spPr>
          <a:xfrm>
            <a:off x="295296" y="438150"/>
            <a:ext cx="75723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훈민정음 창제 제</a:t>
            </a:r>
            <a:r>
              <a:rPr lang="en-US" altLang="ko-KR" sz="3600" dirty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28</a:t>
            </a:r>
            <a:r>
              <a:rPr lang="ko-KR" altLang="en-US" sz="3600" dirty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자</a:t>
            </a:r>
            <a:endParaRPr lang="en-US" altLang="ko-KR" sz="3600" dirty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r>
              <a:rPr lang="ko-KR" altLang="en-US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훈민정음의 초성과 종성에 쓰이는 자음 문자 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17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개와 중성에 </a:t>
            </a:r>
            <a:endParaRPr lang="en-US" altLang="ko-KR" sz="2000" b="0" i="0" dirty="0">
              <a:solidFill>
                <a:schemeClr val="bg1"/>
              </a:solidFill>
              <a:effectLst/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r>
              <a:rPr lang="ko-KR" altLang="en-US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쓰이는 모음 문자 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11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개를 통틀어 이르는 글자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.</a:t>
            </a:r>
            <a:endParaRPr lang="en-US" altLang="ko-KR" sz="2000" dirty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endParaRPr lang="en-US" altLang="ko-KR" sz="3600" dirty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훈민정음 창제당시 자음</a:t>
            </a:r>
            <a:r>
              <a:rPr lang="en-US" altLang="ko-KR" sz="2000" dirty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:</a:t>
            </a:r>
            <a:r>
              <a:rPr lang="ko-KR" altLang="en-US" sz="2000" b="0" i="0" dirty="0">
                <a:solidFill>
                  <a:srgbClr val="292929"/>
                </a:solidFill>
                <a:effectLst/>
                <a:latin typeface="Noto Sans KR"/>
              </a:rPr>
              <a:t>‘</a:t>
            </a:r>
            <a:r>
              <a:rPr lang="ko-KR" altLang="en-US" sz="2000" b="0" i="0" dirty="0" err="1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ㄱ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ko-KR" altLang="en-US" sz="2000" b="0" i="0" dirty="0" err="1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ㅋ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ko-KR" altLang="en-US" sz="2000" b="0" i="0" dirty="0" err="1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ㆁ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ko-KR" altLang="en-US" sz="2000" b="0" i="0" dirty="0" err="1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ㄷ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ko-KR" altLang="en-US" sz="2000" b="0" i="0" dirty="0" err="1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ㅌ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ㄴ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ko-KR" altLang="en-US" sz="2000" b="0" i="0" dirty="0" err="1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ㅂ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ko-KR" altLang="en-US" sz="2000" b="0" i="0" dirty="0" err="1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ㅍ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ㅁ</a:t>
            </a:r>
            <a:r>
              <a:rPr lang="ko-KR" altLang="en-US" sz="2000" dirty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ko-KR" altLang="en-US" sz="2000" b="0" i="0" dirty="0" err="1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ㅈ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ko-KR" altLang="en-US" sz="2000" b="0" i="0" dirty="0" err="1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ㅊ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ko-KR" altLang="en-US" sz="2000" b="0" i="0" dirty="0" err="1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ㅅ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ko-KR" altLang="en-US" sz="2000" b="0" i="0" dirty="0" err="1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ㆆ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ko-KR" altLang="en-US" sz="2000" b="0" i="0" dirty="0" err="1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ㅎ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ko-KR" altLang="en-US" sz="2000" b="0" i="0" dirty="0" err="1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ㅇ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ㄹ</a:t>
            </a:r>
            <a:r>
              <a:rPr lang="en-US" altLang="ko-KR" sz="2000" dirty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ko-KR" altLang="en-US" sz="2000" b="0" i="0" dirty="0" err="1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ㅿ</a:t>
            </a:r>
            <a:endParaRPr lang="en-US" altLang="ko-KR" sz="2000" b="0" i="0" dirty="0">
              <a:solidFill>
                <a:schemeClr val="bg1"/>
              </a:solidFill>
              <a:effectLst/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훈민정음 창제당시 모음</a:t>
            </a:r>
            <a:r>
              <a:rPr lang="en-US" altLang="ko-KR" sz="2000" dirty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: </a:t>
            </a:r>
            <a:r>
              <a:rPr lang="ko-KR" altLang="en-US" sz="2000" b="0" i="0" dirty="0" err="1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ㆍ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ko-KR" altLang="en-US" sz="2000" b="0" i="0" dirty="0" err="1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ㅡ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ko-KR" altLang="en-US" sz="2000" b="0" i="0" dirty="0" err="1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ㅣ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ko-KR" altLang="en-US" sz="2000" b="0" i="0" dirty="0" err="1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ㅗ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ko-KR" altLang="en-US" sz="2000" b="0" i="0" dirty="0" err="1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ㅏ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ko-KR" altLang="en-US" sz="2000" b="0" i="0" dirty="0" err="1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ㅜ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ko-KR" altLang="en-US" sz="2000" b="0" i="0" dirty="0" err="1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ㅓ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ko-KR" altLang="en-US" sz="2000" b="0" i="0" dirty="0" err="1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ㅛ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ko-KR" altLang="en-US" sz="2000" b="0" i="0" dirty="0" err="1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ㅑ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ko-KR" altLang="en-US" sz="2000" b="0" i="0" dirty="0" err="1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ㅠ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ko-KR" altLang="en-US" sz="2000" b="0" i="0" dirty="0" err="1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ㅕ</a:t>
            </a:r>
            <a:endParaRPr lang="en-US" altLang="ko-KR" sz="2000" b="0" i="0" dirty="0">
              <a:solidFill>
                <a:schemeClr val="bg1"/>
              </a:solidFill>
              <a:effectLst/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사라진 음운</a:t>
            </a:r>
            <a:r>
              <a:rPr lang="en-US" altLang="ko-KR" sz="2000" dirty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: </a:t>
            </a:r>
            <a:r>
              <a:rPr lang="ko-KR" altLang="en-US" sz="2000" b="0" i="0" dirty="0" err="1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ㆍ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ko-KR" altLang="en-US" sz="2000" b="0" i="0" dirty="0" err="1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ㆁ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ko-KR" altLang="en-US" sz="2000" b="0" i="0" dirty="0" err="1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ㆆ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ko-KR" altLang="en-US" sz="2000" b="0" i="0" dirty="0" err="1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ㅿ</a:t>
            </a:r>
            <a:endParaRPr lang="en-US" altLang="ko-KR" sz="2000" dirty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5158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FE19897-421B-48C4-B83D-117F61B25218}"/>
              </a:ext>
            </a:extLst>
          </p:cNvPr>
          <p:cNvSpPr/>
          <p:nvPr/>
        </p:nvSpPr>
        <p:spPr>
          <a:xfrm>
            <a:off x="-38100" y="0"/>
            <a:ext cx="12230100" cy="68579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E61377-B27C-4C4C-8D63-47D6D8D86F8A}"/>
              </a:ext>
            </a:extLst>
          </p:cNvPr>
          <p:cNvSpPr txBox="1"/>
          <p:nvPr/>
        </p:nvSpPr>
        <p:spPr>
          <a:xfrm>
            <a:off x="304810" y="758691"/>
            <a:ext cx="11810979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“</a:t>
            </a:r>
            <a:r>
              <a:rPr lang="ko-KR" altLang="en-US" sz="3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조선의 말에 걸맞는 조선의 글</a:t>
            </a:r>
            <a:r>
              <a:rPr lang="en-US" altLang="ko-KR" sz="3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, </a:t>
            </a:r>
            <a:r>
              <a:rPr lang="ko-KR" altLang="en-US" sz="3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우리 고유의 글이 필요하다</a:t>
            </a:r>
            <a:r>
              <a:rPr lang="en-US" altLang="ko-KR" sz="3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.</a:t>
            </a:r>
            <a:br>
              <a:rPr lang="ko-KR" altLang="en-US" sz="3000" dirty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</a:br>
            <a:r>
              <a:rPr lang="ko-KR" altLang="en-US" sz="3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나는 이를 백성을 가르치는 바른 소리</a:t>
            </a:r>
            <a:r>
              <a:rPr lang="en-US" altLang="ko-KR" sz="3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, </a:t>
            </a:r>
            <a:r>
              <a:rPr lang="ko-KR" altLang="en-US" sz="3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훈민정음</a:t>
            </a:r>
            <a:r>
              <a:rPr lang="en-US" altLang="ko-KR" sz="3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(</a:t>
            </a:r>
            <a:r>
              <a:rPr lang="ko-KR" altLang="en-US" sz="3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訓民正音</a:t>
            </a:r>
            <a:r>
              <a:rPr lang="en-US" altLang="ko-KR" sz="3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)</a:t>
            </a:r>
            <a:r>
              <a:rPr lang="ko-KR" altLang="en-US" sz="3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이라 이름 할 것이다</a:t>
            </a:r>
            <a:r>
              <a:rPr lang="en-US" altLang="ko-KR" sz="3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.</a:t>
            </a:r>
            <a:br>
              <a:rPr lang="ko-KR" altLang="en-US" sz="3000" dirty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</a:br>
            <a:r>
              <a:rPr lang="ko-KR" altLang="en-US" sz="3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조선이 천하대국이 되지 </a:t>
            </a:r>
            <a:r>
              <a:rPr lang="ko-KR" altLang="en-US" sz="3000" b="0" i="0" dirty="0" err="1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말란</a:t>
            </a:r>
            <a:r>
              <a:rPr lang="ko-KR" altLang="en-US" sz="3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 법이 어디 있는가</a:t>
            </a:r>
            <a:r>
              <a:rPr lang="en-US" altLang="ko-KR" sz="3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.</a:t>
            </a:r>
            <a:br>
              <a:rPr lang="ko-KR" altLang="en-US" sz="3000" dirty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</a:br>
            <a:r>
              <a:rPr lang="ko-KR" altLang="en-US" sz="3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이민족을 칼로써 누르고 영토를 크게 확장하는 것보다 더 크고 </a:t>
            </a:r>
            <a:endParaRPr lang="en-US" altLang="ko-KR" sz="3000" b="0" i="0" dirty="0">
              <a:solidFill>
                <a:schemeClr val="bg1"/>
              </a:solidFill>
              <a:effectLst/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r>
              <a:rPr lang="ko-KR" altLang="en-US" sz="3000" b="0" i="0" dirty="0" err="1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가치있는</a:t>
            </a:r>
            <a:r>
              <a:rPr lang="ko-KR" altLang="en-US" sz="3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 길은 천하의 백성들에게 영향력을 행사할 수 있는 </a:t>
            </a:r>
            <a:endParaRPr lang="en-US" altLang="ko-KR" sz="3000" b="0" i="0" dirty="0">
              <a:solidFill>
                <a:schemeClr val="bg1"/>
              </a:solidFill>
              <a:effectLst/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r>
              <a:rPr lang="ko-KR" altLang="en-US" sz="3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문화대국으로 성장하는 것이다</a:t>
            </a:r>
            <a:r>
              <a:rPr lang="en-US" altLang="ko-KR" sz="3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.</a:t>
            </a:r>
            <a:br>
              <a:rPr lang="ko-KR" altLang="en-US" sz="3000" dirty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</a:br>
            <a:r>
              <a:rPr lang="ko-KR" altLang="en-US" sz="3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조선이 문화대국으로 우뚝 서는 순간</a:t>
            </a:r>
            <a:r>
              <a:rPr lang="en-US" altLang="ko-KR" sz="3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, </a:t>
            </a:r>
            <a:r>
              <a:rPr lang="ko-KR" altLang="en-US" sz="3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온 나라 민족은 앞 다투어 조선의 언어를 배우고자 할 것이며</a:t>
            </a:r>
            <a:r>
              <a:rPr lang="en-US" altLang="ko-KR" sz="3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, </a:t>
            </a:r>
            <a:r>
              <a:rPr lang="ko-KR" altLang="en-US" sz="3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허면 이 나라 조선의 </a:t>
            </a:r>
            <a:endParaRPr lang="en-US" altLang="ko-KR" sz="3000" b="0" i="0" dirty="0">
              <a:solidFill>
                <a:schemeClr val="bg1"/>
              </a:solidFill>
              <a:effectLst/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r>
              <a:rPr lang="ko-KR" altLang="en-US" sz="3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민족혼은 천하로 </a:t>
            </a:r>
            <a:r>
              <a:rPr lang="ko-KR" altLang="en-US" sz="3000" b="0" i="0" dirty="0" err="1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뻗어나가게</a:t>
            </a:r>
            <a:r>
              <a:rPr lang="ko-KR" altLang="en-US" sz="3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 될 것이다</a:t>
            </a:r>
            <a:r>
              <a:rPr lang="en-US" altLang="ko-KR" sz="3000" b="0" i="0" dirty="0">
                <a:solidFill>
                  <a:schemeClr val="bg1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.”</a:t>
            </a:r>
          </a:p>
          <a:p>
            <a:endParaRPr lang="en-US" altLang="ko-KR" sz="3000" dirty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/>
            <a:r>
              <a:rPr lang="en-US" altLang="ko-KR" sz="3000" dirty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- </a:t>
            </a:r>
            <a:r>
              <a:rPr lang="ko-KR" altLang="en-US" sz="3000" dirty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세종대왕 </a:t>
            </a:r>
            <a:r>
              <a:rPr lang="en-US" altLang="ko-KR" sz="3000" dirty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-</a:t>
            </a:r>
          </a:p>
          <a:p>
            <a:endParaRPr lang="en-US" altLang="ko-KR" sz="2000" dirty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8261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AnalogousFromLightSeedRightStep">
      <a:dk1>
        <a:srgbClr val="000000"/>
      </a:dk1>
      <a:lt1>
        <a:srgbClr val="FFFFFF"/>
      </a:lt1>
      <a:dk2>
        <a:srgbClr val="413024"/>
      </a:dk2>
      <a:lt2>
        <a:srgbClr val="E8E3E2"/>
      </a:lt2>
      <a:accent1>
        <a:srgbClr val="7BA9B4"/>
      </a:accent1>
      <a:accent2>
        <a:srgbClr val="7F96BA"/>
      </a:accent2>
      <a:accent3>
        <a:srgbClr val="9796C6"/>
      </a:accent3>
      <a:accent4>
        <a:srgbClr val="997FBA"/>
      </a:accent4>
      <a:accent5>
        <a:srgbClr val="BE94C5"/>
      </a:accent5>
      <a:accent6>
        <a:srgbClr val="BA7FAA"/>
      </a:accent6>
      <a:hlink>
        <a:srgbClr val="AD7467"/>
      </a:hlink>
      <a:folHlink>
        <a:srgbClr val="7F7F7F"/>
      </a:folHlink>
    </a:clrScheme>
    <a:fontScheme name="Dante">
      <a:majorFont>
        <a:latin typeface="Univers Light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445</Words>
  <Application>Microsoft Office PowerPoint</Application>
  <PresentationFormat>와이드스크린</PresentationFormat>
  <Paragraphs>64</Paragraphs>
  <Slides>8</Slides>
  <Notes>0</Notes>
  <HiddenSlides>0</HiddenSlides>
  <MMClips>2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Dante (Headings)2</vt:lpstr>
      <vt:lpstr>Noto Sans KR</vt:lpstr>
      <vt:lpstr>Open Sans</vt:lpstr>
      <vt:lpstr>바탕체</vt:lpstr>
      <vt:lpstr>Arial</vt:lpstr>
      <vt:lpstr>Univers</vt:lpstr>
      <vt:lpstr>Univers Light</vt:lpstr>
      <vt:lpstr>Wingdings 2</vt:lpstr>
      <vt:lpstr>OffsetVTI</vt:lpstr>
      <vt:lpstr>중세국어의 문법 용어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중세국어의 문법</dc:title>
  <dc:creator>김 동현</dc:creator>
  <cp:lastModifiedBy>김 동현</cp:lastModifiedBy>
  <cp:revision>8</cp:revision>
  <dcterms:created xsi:type="dcterms:W3CDTF">2020-09-20T15:32:10Z</dcterms:created>
  <dcterms:modified xsi:type="dcterms:W3CDTF">2020-09-20T16:37:50Z</dcterms:modified>
</cp:coreProperties>
</file>