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1"/>
  </p:notesMasterIdLst>
  <p:sldIdLst>
    <p:sldId id="453" r:id="rId2"/>
    <p:sldId id="414" r:id="rId3"/>
    <p:sldId id="415" r:id="rId4"/>
    <p:sldId id="417" r:id="rId5"/>
    <p:sldId id="418" r:id="rId6"/>
    <p:sldId id="420" r:id="rId7"/>
    <p:sldId id="431" r:id="rId8"/>
    <p:sldId id="419" r:id="rId9"/>
    <p:sldId id="421" r:id="rId10"/>
    <p:sldId id="422" r:id="rId11"/>
    <p:sldId id="423" r:id="rId12"/>
    <p:sldId id="424" r:id="rId13"/>
    <p:sldId id="425" r:id="rId14"/>
    <p:sldId id="454" r:id="rId15"/>
    <p:sldId id="426" r:id="rId16"/>
    <p:sldId id="427" r:id="rId17"/>
    <p:sldId id="428" r:id="rId18"/>
    <p:sldId id="429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40323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70232" y="914547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425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2/sec03/NumberTypeDemo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rc/chap02/sec03/CharBoolDemo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src/chap02/sec03/VarDemo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2/sec03/CastDemo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src/chap02/sec04/Printf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src/chap02/sec04/Scanne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src/chap02/sec05/Arithmetic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rc/chap02/sec01/Hello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src/chap02/sec05/CompLogicDemo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src/chap02/sec05/BitOperatorDemo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src/chap02/sec05/Assignmen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src/chap02/sec05/SignIncremen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src/chap02/sec05/TernaryOperato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src/chap02/sec05/OperatorPrecedence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프로그램의</a:t>
            </a:r>
            <a:b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구조와 기본 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9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NumberTypeDemo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4" y="2048847"/>
            <a:ext cx="38195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CharBoolDemo</a:t>
            </a:r>
            <a:endParaRPr lang="en-US" altLang="ko-KR" dirty="0"/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3" y="1358955"/>
            <a:ext cx="6276975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3" y="3614847"/>
            <a:ext cx="6267450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06" y="4979159"/>
            <a:ext cx="2478893" cy="12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변수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5" y="1454302"/>
            <a:ext cx="5276850" cy="81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5" y="2551487"/>
            <a:ext cx="5250169" cy="1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변수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3" y="1399532"/>
            <a:ext cx="7838658" cy="30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10</a:t>
            </a:r>
            <a:r>
              <a:rPr lang="ko-KR" altLang="en-US" dirty="0"/>
              <a:t>부터 지원</a:t>
            </a:r>
            <a:endParaRPr lang="en-US" altLang="ko-KR" dirty="0"/>
          </a:p>
          <a:p>
            <a:pPr lvl="1"/>
            <a:r>
              <a:rPr lang="ko-KR" altLang="en-US" dirty="0" err="1"/>
              <a:t>초깃값을</a:t>
            </a:r>
            <a:r>
              <a:rPr lang="ko-KR" altLang="en-US" dirty="0"/>
              <a:t> 통하여 데이터 타입 추론 가능</a:t>
            </a:r>
            <a:endParaRPr lang="en-US" altLang="ko-KR" dirty="0"/>
          </a:p>
          <a:p>
            <a:pPr lvl="1"/>
            <a:r>
              <a:rPr lang="ko-KR" altLang="en-US" dirty="0" err="1"/>
              <a:t>식별자로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" y="2367110"/>
            <a:ext cx="7728347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프로그램 실행 중 변경할 수 없는 데이터를 담는 변수</a:t>
            </a:r>
          </a:p>
          <a:p>
            <a:pPr lvl="1"/>
            <a:r>
              <a:rPr lang="ko-KR" altLang="en-US" dirty="0"/>
              <a:t>예를 들어 원주율 값</a:t>
            </a:r>
            <a:r>
              <a:rPr lang="en-US" altLang="ko-KR" dirty="0"/>
              <a:t>(3.14159)</a:t>
            </a:r>
            <a:r>
              <a:rPr lang="ko-KR" altLang="en-US" dirty="0"/>
              <a:t>이나 빛의 속도</a:t>
            </a:r>
            <a:r>
              <a:rPr lang="en-US" altLang="ko-KR" dirty="0"/>
              <a:t>(3×10</a:t>
            </a:r>
            <a:r>
              <a:rPr lang="en-US" altLang="ko-KR" baseline="30000" dirty="0"/>
              <a:t>8</a:t>
            </a:r>
            <a:r>
              <a:rPr lang="en-US" altLang="ko-KR" dirty="0"/>
              <a:t>m/s)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상수 이름은 변수와 구분하려고 모두 대문자로 표기</a:t>
            </a:r>
            <a:endParaRPr lang="en-US" altLang="ko-KR" dirty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/>
              <a:t>final </a:t>
            </a:r>
            <a:r>
              <a:rPr lang="ko-KR" altLang="en-US" dirty="0"/>
              <a:t>키워드로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상수와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7" y="2601311"/>
            <a:ext cx="6753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강제 타입 변환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" y="1402947"/>
            <a:ext cx="591502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" y="2867853"/>
            <a:ext cx="6076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연산 중 필요하면 타입 범위가 넓은 방향으로 자동 타입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2" y="1460820"/>
            <a:ext cx="4657725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2" y="3854720"/>
            <a:ext cx="7057177" cy="2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CastDemo</a:t>
            </a:r>
            <a:endParaRPr lang="en-US" altLang="ko-KR" dirty="0"/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9" y="1990227"/>
            <a:ext cx="3476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표준 입출력</a:t>
            </a:r>
          </a:p>
        </p:txBody>
      </p:sp>
      <p:pic>
        <p:nvPicPr>
          <p:cNvPr id="4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20" y="1610138"/>
            <a:ext cx="7188778" cy="117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3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자바 프로그램 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75894" y="1899497"/>
            <a:ext cx="35990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200" dirty="0">
                <a:latin typeface="Arial Unicode MS"/>
                <a:ea typeface="JetBrains Mono"/>
              </a:rPr>
              <a:t>public </a:t>
            </a:r>
            <a:r>
              <a:rPr lang="ko-KR" altLang="ko-KR" sz="1200" dirty="0">
                <a:solidFill>
                  <a:srgbClr val="FF0000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200" dirty="0"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/>
                <a:ea typeface="JetBrains Mono"/>
              </a:rPr>
              <a:t>Hello</a:t>
            </a:r>
            <a:r>
              <a:rPr lang="ko-KR" altLang="ko-KR" sz="1200" dirty="0">
                <a:latin typeface="Arial Unicode MS"/>
                <a:ea typeface="JetBrains Mono"/>
              </a:rPr>
              <a:t> </a:t>
            </a:r>
            <a:r>
              <a:rPr lang="en-US" altLang="ko-KR" sz="1200" dirty="0">
                <a:latin typeface="Arial Unicode MS"/>
                <a:ea typeface="JetBrains Mono"/>
              </a:rPr>
              <a:t>  </a:t>
            </a:r>
            <a:r>
              <a:rPr lang="ko-KR" altLang="ko-KR" sz="1200" dirty="0">
                <a:latin typeface="Arial Unicode MS"/>
                <a:ea typeface="JetBrains Mono"/>
              </a:rPr>
              <a:t>{</a:t>
            </a:r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    public static </a:t>
            </a:r>
            <a:r>
              <a:rPr lang="ko-KR" altLang="ko-KR" sz="1200" dirty="0">
                <a:solidFill>
                  <a:srgbClr val="FF0000"/>
                </a:solidFill>
                <a:latin typeface="Arial Unicode MS"/>
                <a:ea typeface="JetBrains Mono"/>
              </a:rPr>
              <a:t>void</a:t>
            </a:r>
            <a:r>
              <a:rPr lang="ko-KR" altLang="ko-KR" sz="1200" dirty="0">
                <a:latin typeface="Arial Unicode MS"/>
                <a:ea typeface="JetBrains Mono"/>
              </a:rPr>
              <a:t> </a:t>
            </a:r>
            <a:r>
              <a:rPr lang="en-US" altLang="ko-KR" sz="1200" dirty="0"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latin typeface="Arial Unicode MS"/>
                <a:ea typeface="JetBrains Mono"/>
              </a:rPr>
              <a:t>main</a:t>
            </a:r>
            <a:r>
              <a:rPr lang="en-US" altLang="ko-KR" sz="1200" dirty="0">
                <a:latin typeface="Arial Unicode MS"/>
                <a:ea typeface="JetBrains Mono"/>
              </a:rPr>
              <a:t>  </a:t>
            </a:r>
            <a:r>
              <a:rPr lang="ko-KR" altLang="ko-KR" sz="1200" dirty="0">
                <a:latin typeface="Arial Unicode MS"/>
                <a:ea typeface="JetBrains Mono"/>
              </a:rPr>
              <a:t>(</a:t>
            </a:r>
            <a:r>
              <a:rPr lang="en-US" altLang="ko-KR" sz="1200" dirty="0">
                <a:latin typeface="Arial Unicode MS"/>
                <a:ea typeface="JetBrains Mono"/>
              </a:rPr>
              <a:t> </a:t>
            </a:r>
            <a:r>
              <a:rPr lang="ko-KR" altLang="ko-KR" sz="1200" dirty="0" err="1">
                <a:solidFill>
                  <a:srgbClr val="00B050"/>
                </a:solidFill>
                <a:latin typeface="Arial Unicode MS"/>
                <a:ea typeface="JetBrains Mono"/>
              </a:rPr>
              <a:t>String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[</a:t>
            </a:r>
            <a:r>
              <a:rPr lang="en-US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] args</a:t>
            </a:r>
            <a:r>
              <a:rPr lang="en-US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200" dirty="0">
                <a:latin typeface="Arial Unicode MS"/>
                <a:ea typeface="JetBrains Mono"/>
              </a:rPr>
              <a:t>)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/>
                <a:ea typeface="JetBrains Mono"/>
              </a:rPr>
              <a:t>{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 Unicode MS"/>
              <a:ea typeface="JetBrains Mono"/>
            </a:endParaRPr>
          </a:p>
          <a:p>
            <a:pPr lvl="0"/>
            <a:endParaRPr lang="en-US" altLang="ko-KR" sz="1200" dirty="0">
              <a:latin typeface="Arial Unicode MS"/>
              <a:ea typeface="JetBrains Mono"/>
            </a:endParaRPr>
          </a:p>
          <a:p>
            <a:pPr lvl="0"/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        </a:t>
            </a:r>
            <a:r>
              <a:rPr lang="ko-KR" altLang="ko-KR" sz="1200" i="1" dirty="0">
                <a:latin typeface="Arial Unicode MS"/>
                <a:ea typeface="JetBrains Mono"/>
              </a:rPr>
              <a:t>// TODO Auto-</a:t>
            </a:r>
            <a:r>
              <a:rPr lang="ko-KR" altLang="ko-KR" sz="1200" i="1" dirty="0" err="1">
                <a:latin typeface="Arial Unicode MS"/>
                <a:ea typeface="JetBrains Mono"/>
              </a:rPr>
              <a:t>generated</a:t>
            </a:r>
            <a:r>
              <a:rPr lang="ko-KR" altLang="ko-KR" sz="1200" i="1" dirty="0">
                <a:latin typeface="Arial Unicode MS"/>
                <a:ea typeface="JetBrains Mono"/>
              </a:rPr>
              <a:t> method stub</a:t>
            </a:r>
            <a:endParaRPr lang="en-US" altLang="ko-KR" sz="1200" i="1" dirty="0">
              <a:latin typeface="Arial Unicode MS"/>
              <a:ea typeface="JetBrains Mono"/>
            </a:endParaRPr>
          </a:p>
          <a:p>
            <a:pPr lvl="0"/>
            <a:br>
              <a:rPr lang="ko-KR" altLang="ko-KR" sz="1200" i="1" dirty="0">
                <a:latin typeface="Arial Unicode MS"/>
                <a:ea typeface="JetBrains Mono"/>
              </a:rPr>
            </a:br>
            <a:r>
              <a:rPr lang="ko-KR" altLang="ko-KR" sz="1200" i="1" dirty="0">
                <a:latin typeface="Arial Unicode MS"/>
                <a:ea typeface="JetBrains Mono"/>
              </a:rPr>
              <a:t>        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System.</a:t>
            </a:r>
            <a:r>
              <a:rPr lang="ko-KR" altLang="ko-KR" sz="1200" i="1" dirty="0">
                <a:solidFill>
                  <a:srgbClr val="00B050"/>
                </a:solidFill>
                <a:latin typeface="Arial Unicode MS"/>
                <a:ea typeface="JetBrains Mono"/>
              </a:rPr>
              <a:t>out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.println("</a:t>
            </a:r>
            <a:r>
              <a:rPr lang="ko-KR" altLang="ko-KR" sz="1200" dirty="0">
                <a:solidFill>
                  <a:srgbClr val="00B050"/>
                </a:solidFill>
                <a:latin typeface="맑은 고딕" panose="020B0503020000020004" pitchFamily="50" charset="-127"/>
              </a:rPr>
              <a:t>안녕</a:t>
            </a:r>
            <a:r>
              <a:rPr lang="ko-KR" altLang="ko-KR" sz="1200" dirty="0">
                <a:solidFill>
                  <a:srgbClr val="00B050"/>
                </a:solidFill>
                <a:latin typeface="Arial Unicode MS"/>
                <a:ea typeface="JetBrains Mono"/>
              </a:rPr>
              <a:t>!");</a:t>
            </a:r>
            <a:endParaRPr lang="en-US" altLang="ko-KR" sz="1200" dirty="0">
              <a:solidFill>
                <a:srgbClr val="00B050"/>
              </a:solidFill>
              <a:latin typeface="Arial Unicode MS"/>
              <a:ea typeface="JetBrains Mono"/>
            </a:endParaRPr>
          </a:p>
          <a:p>
            <a:pPr lvl="0"/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    </a:t>
            </a:r>
            <a:r>
              <a:rPr lang="ko-KR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/>
                <a:ea typeface="JetBrains Mono"/>
              </a:rPr>
              <a:t>}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 Unicode MS"/>
              <a:ea typeface="JetBrains Mono"/>
            </a:endParaRPr>
          </a:p>
          <a:p>
            <a:pPr lvl="0"/>
            <a:br>
              <a:rPr lang="ko-KR" altLang="ko-KR" sz="1200" dirty="0">
                <a:latin typeface="Arial Unicode MS"/>
                <a:ea typeface="JetBrains Mono"/>
              </a:rPr>
            </a:br>
            <a:r>
              <a:rPr lang="ko-KR" altLang="ko-KR" sz="1200" dirty="0">
                <a:latin typeface="Arial Unicode MS"/>
                <a:ea typeface="JetBrains Mono"/>
              </a:rPr>
              <a:t>}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5471" y="3191767"/>
            <a:ext cx="2810312" cy="2516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987587" y="3317602"/>
            <a:ext cx="677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8663" y="31917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22140" y="1931301"/>
            <a:ext cx="413467" cy="226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5894" y="149454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클래스를 정의하는 키워드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51510" y="1931301"/>
            <a:ext cx="397566" cy="226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0"/>
          </p:cNvCxnSpPr>
          <p:nvPr/>
        </p:nvCxnSpPr>
        <p:spPr>
          <a:xfrm flipH="1" flipV="1">
            <a:off x="1428873" y="1760485"/>
            <a:ext cx="1" cy="170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6640" y="1734724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이름</a:t>
            </a:r>
          </a:p>
        </p:txBody>
      </p:sp>
      <p:cxnSp>
        <p:nvCxnSpPr>
          <p:cNvPr id="17" name="꺾인 연결선 16"/>
          <p:cNvCxnSpPr>
            <a:endCxn id="16" idx="1"/>
          </p:cNvCxnSpPr>
          <p:nvPr/>
        </p:nvCxnSpPr>
        <p:spPr>
          <a:xfrm flipV="1">
            <a:off x="1850293" y="1857835"/>
            <a:ext cx="596347" cy="73466"/>
          </a:xfrm>
          <a:prstGeom prst="bentConnector3">
            <a:avLst>
              <a:gd name="adj1" fmla="val -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4146" y="2682526"/>
            <a:ext cx="318052" cy="2146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05831" y="2175907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메서드를 실행한 후 반환 값이 없음을 의미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32678" y="2682526"/>
            <a:ext cx="427835" cy="2146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52973" y="246210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메서드 이름</a:t>
            </a:r>
          </a:p>
        </p:txBody>
      </p:sp>
      <p:cxnSp>
        <p:nvCxnSpPr>
          <p:cNvPr id="22" name="꺾인 연결선 21"/>
          <p:cNvCxnSpPr>
            <a:stCxn id="20" idx="0"/>
          </p:cNvCxnSpPr>
          <p:nvPr/>
        </p:nvCxnSpPr>
        <p:spPr>
          <a:xfrm rot="5400000" flipH="1" flipV="1">
            <a:off x="2560395" y="2479225"/>
            <a:ext cx="89503" cy="3171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00268" y="2682526"/>
            <a:ext cx="1153752" cy="2146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3351" y="3003237"/>
            <a:ext cx="2242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메서드의 매개변수 타입과 매개변수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55783" y="2682526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52861" y="25632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메서드 본체 시작</a:t>
            </a:r>
          </a:p>
        </p:txBody>
      </p:sp>
      <p:cxnSp>
        <p:nvCxnSpPr>
          <p:cNvPr id="28" name="꺾인 연결선 27"/>
          <p:cNvCxnSpPr>
            <a:endCxn id="27" idx="1"/>
          </p:cNvCxnSpPr>
          <p:nvPr/>
        </p:nvCxnSpPr>
        <p:spPr>
          <a:xfrm flipV="1">
            <a:off x="4164119" y="2686382"/>
            <a:ext cx="188742" cy="103486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27661" y="3953139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56505" y="395313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메서드 본체 끝</a:t>
            </a:r>
          </a:p>
        </p:txBody>
      </p:sp>
      <p:cxnSp>
        <p:nvCxnSpPr>
          <p:cNvPr id="31" name="직선 연결선 30"/>
          <p:cNvCxnSpPr>
            <a:stCxn id="29" idx="3"/>
          </p:cNvCxnSpPr>
          <p:nvPr/>
        </p:nvCxnSpPr>
        <p:spPr>
          <a:xfrm>
            <a:off x="1056487" y="4060481"/>
            <a:ext cx="2517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7429" y="4295849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6273" y="42958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끝</a:t>
            </a:r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>
            <a:off x="856255" y="4403191"/>
            <a:ext cx="251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162066" y="1937656"/>
            <a:ext cx="128826" cy="2146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910" y="193765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시작</a:t>
            </a:r>
          </a:p>
        </p:txBody>
      </p:sp>
      <p:cxnSp>
        <p:nvCxnSpPr>
          <p:cNvPr id="37" name="직선 연결선 36"/>
          <p:cNvCxnSpPr>
            <a:stCxn id="35" idx="3"/>
          </p:cNvCxnSpPr>
          <p:nvPr/>
        </p:nvCxnSpPr>
        <p:spPr>
          <a:xfrm>
            <a:off x="2290892" y="2044998"/>
            <a:ext cx="251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145471" y="3554252"/>
            <a:ext cx="1977030" cy="2464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9593" y="35462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실행문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122501" y="3669369"/>
            <a:ext cx="4695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6255" y="2462108"/>
            <a:ext cx="5566038" cy="173725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47343" y="2326815"/>
            <a:ext cx="64633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메서드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5894" y="1494546"/>
            <a:ext cx="5840379" cy="30475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47342" y="1381474"/>
            <a:ext cx="64633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</a:t>
            </a:r>
          </a:p>
        </p:txBody>
      </p:sp>
      <p:cxnSp>
        <p:nvCxnSpPr>
          <p:cNvPr id="45" name="꺾인 연결선 44"/>
          <p:cNvCxnSpPr>
            <a:stCxn id="18" idx="0"/>
            <a:endCxn id="19" idx="1"/>
          </p:cNvCxnSpPr>
          <p:nvPr/>
        </p:nvCxnSpPr>
        <p:spPr>
          <a:xfrm rot="5400000" flipH="1" flipV="1">
            <a:off x="2277747" y="2054443"/>
            <a:ext cx="383508" cy="87265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endCxn id="24" idx="1"/>
          </p:cNvCxnSpPr>
          <p:nvPr/>
        </p:nvCxnSpPr>
        <p:spPr>
          <a:xfrm>
            <a:off x="3317391" y="2897210"/>
            <a:ext cx="955960" cy="229138"/>
          </a:xfrm>
          <a:prstGeom prst="bentConnector3">
            <a:avLst>
              <a:gd name="adj1" fmla="val 75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96" y="3641346"/>
            <a:ext cx="2723837" cy="20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화면에 데이터 출력</a:t>
            </a:r>
            <a:endParaRPr lang="en-US" altLang="ko-KR" dirty="0"/>
          </a:p>
          <a:p>
            <a:pPr lvl="1"/>
            <a:r>
              <a:rPr lang="en-US" altLang="ko-KR" dirty="0" err="1"/>
              <a:t>println</a:t>
            </a:r>
            <a:r>
              <a:rPr lang="en-US" altLang="ko-KR" dirty="0"/>
              <a:t>() : </a:t>
            </a:r>
            <a:r>
              <a:rPr lang="ko-KR" altLang="en-US" dirty="0"/>
              <a:t>내용을 출력한 후 행을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print() : </a:t>
            </a:r>
            <a:r>
              <a:rPr lang="ko-KR" altLang="en-US" dirty="0"/>
              <a:t>내용을 출력만 하고 행은 바꾸지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printf() : </a:t>
            </a:r>
            <a:r>
              <a:rPr lang="ko-KR" altLang="en-US" dirty="0"/>
              <a:t>포맷을 지정해서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printf() </a:t>
            </a:r>
            <a:r>
              <a:rPr lang="ko-KR" altLang="en-US" dirty="0"/>
              <a:t>형식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7" y="3122349"/>
            <a:ext cx="5165137" cy="30952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93796" y="3612992"/>
            <a:ext cx="5409627" cy="1730359"/>
            <a:chOff x="693796" y="3612992"/>
            <a:chExt cx="5409627" cy="173035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96" y="3612992"/>
              <a:ext cx="5409627" cy="164690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96" y="5076637"/>
              <a:ext cx="666784" cy="266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9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b="0" dirty="0">
                <a:hlinkClick r:id="rId2" action="ppaction://hlinkfile"/>
              </a:rPr>
              <a:t>sec04/</a:t>
            </a:r>
            <a:r>
              <a:rPr lang="en-US" altLang="ko-KR" b="0" dirty="0" err="1">
                <a:hlinkClick r:id="rId2" action="ppaction://hlinkfile"/>
              </a:rPr>
              <a:t>PrintfDemo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3" y="5063629"/>
            <a:ext cx="1000125" cy="363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248" y="1681307"/>
            <a:ext cx="4251974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97;</a:t>
            </a:r>
          </a:p>
          <a:p>
            <a:r>
              <a:rPr lang="en-US" altLang="ko-KR" sz="1600" dirty="0"/>
              <a:t>06          String s = "Java";</a:t>
            </a:r>
          </a:p>
          <a:p>
            <a:r>
              <a:rPr lang="en-US" altLang="ko-KR" sz="1600" dirty="0"/>
              <a:t>07          double f = 3.14f;</a:t>
            </a:r>
          </a:p>
          <a:p>
            <a:r>
              <a:rPr lang="en-US" altLang="ko-KR" sz="1600" dirty="0"/>
              <a:t>08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("%d\n",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09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("%o\n",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11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("%c\n",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12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("%5d\n",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13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("%05d\n",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14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("%s\n", s);</a:t>
            </a:r>
          </a:p>
          <a:p>
            <a:r>
              <a:rPr lang="en-US" altLang="ko-KR" sz="1600" dirty="0"/>
              <a:t>15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("%5s\n", s);</a:t>
            </a:r>
          </a:p>
          <a:p>
            <a:r>
              <a:rPr lang="en-US" altLang="ko-KR" sz="1600" dirty="0"/>
              <a:t>16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("%-5s\n", s);</a:t>
            </a:r>
          </a:p>
          <a:p>
            <a:r>
              <a:rPr lang="en-US" altLang="ko-KR" sz="1600" dirty="0"/>
              <a:t>17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("%f\n", f);</a:t>
            </a:r>
          </a:p>
          <a:p>
            <a:r>
              <a:rPr lang="en-US" altLang="ko-KR" sz="1600" dirty="0"/>
              <a:t>18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("%e\n", f);</a:t>
            </a:r>
          </a:p>
          <a:p>
            <a:r>
              <a:rPr lang="en-US" altLang="ko-KR" sz="1600" dirty="0"/>
              <a:t>19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("%4.1f\n", f);</a:t>
            </a:r>
          </a:p>
          <a:p>
            <a:r>
              <a:rPr lang="en-US" altLang="ko-KR" sz="1600" dirty="0"/>
              <a:t>20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("%04.1f\n", f);</a:t>
            </a:r>
          </a:p>
          <a:p>
            <a:r>
              <a:rPr lang="en-US" altLang="ko-KR" sz="1600" dirty="0"/>
              <a:t>21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("%-4.1f\n", f);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12" y="2254423"/>
            <a:ext cx="1576737" cy="37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printf()</a:t>
            </a:r>
            <a:r>
              <a:rPr lang="ko-KR" altLang="en-US" dirty="0"/>
              <a:t>의 포맷과 실행 결과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7" y="1413223"/>
            <a:ext cx="6170767" cy="4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키보드로 데이터 입력</a:t>
            </a:r>
            <a:endParaRPr lang="en-US" altLang="ko-KR" dirty="0"/>
          </a:p>
          <a:p>
            <a:pPr lvl="1"/>
            <a:r>
              <a:rPr lang="ko-KR" altLang="en-US" dirty="0"/>
              <a:t>프로그램의 첫 행에 다음을 추가해 </a:t>
            </a:r>
            <a:r>
              <a:rPr lang="en-US" altLang="ko-KR" dirty="0"/>
              <a:t>Scanner </a:t>
            </a:r>
            <a:r>
              <a:rPr lang="ko-KR" altLang="en-US" dirty="0"/>
              <a:t>클래스의 경로 이름을 컴파일러에 알린다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60362" lvl="1" indent="0">
              <a:buNone/>
            </a:pPr>
            <a:r>
              <a:rPr lang="en-US" altLang="ko-KR" dirty="0"/>
              <a:t>   import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키보드로 데이터를 입력 받기 위해 </a:t>
            </a:r>
            <a:r>
              <a:rPr lang="en-US" altLang="ko-KR" dirty="0"/>
              <a:t>System.in </a:t>
            </a:r>
            <a:r>
              <a:rPr lang="ko-KR" altLang="en-US" dirty="0"/>
              <a:t>객체와 연결된 </a:t>
            </a:r>
            <a:r>
              <a:rPr lang="en-US" altLang="ko-KR" dirty="0"/>
              <a:t>Scanner </a:t>
            </a:r>
            <a:r>
              <a:rPr lang="ko-KR" altLang="en-US" dirty="0"/>
              <a:t>객체를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60362" lvl="1" indent="0">
              <a:buNone/>
            </a:pPr>
            <a:r>
              <a:rPr lang="en-US" altLang="ko-KR" dirty="0"/>
              <a:t>   Scanner in = new Scanner(System.in);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Scanner </a:t>
            </a:r>
            <a:r>
              <a:rPr lang="ko-KR" altLang="en-US" dirty="0"/>
              <a:t>클래스가 제공하는 다양한 메서드를 이용해 키보드로 데이터를 입력 받는다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60362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x = </a:t>
            </a:r>
            <a:r>
              <a:rPr lang="en-US" altLang="ko-KR" dirty="0" err="1"/>
              <a:t>in.nextInt</a:t>
            </a:r>
            <a:r>
              <a:rPr lang="en-US" altLang="ko-KR" dirty="0"/>
              <a:t>(); // </a:t>
            </a:r>
            <a:r>
              <a:rPr lang="ko-KR" altLang="en-US" dirty="0"/>
              <a:t>정수를 읽어 변수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34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키보드로 데이터 입력</a:t>
            </a:r>
            <a:endParaRPr lang="en-US" altLang="ko-KR" dirty="0"/>
          </a:p>
          <a:p>
            <a:pPr lvl="1"/>
            <a:r>
              <a:rPr lang="en-US" altLang="ko-KR" dirty="0"/>
              <a:t>Scanner </a:t>
            </a:r>
            <a:r>
              <a:rPr lang="ko-KR" altLang="en-US" dirty="0"/>
              <a:t>클래스가 제공하는 데이터 입력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ScannerDemo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5" y="1689818"/>
            <a:ext cx="2542187" cy="3050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50" y="5054302"/>
            <a:ext cx="3571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9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연산식의</a:t>
            </a:r>
            <a:r>
              <a:rPr lang="ko-KR" altLang="en-US" dirty="0"/>
              <a:t>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가상 </a:t>
            </a:r>
            <a:r>
              <a:rPr lang="ko-KR" altLang="en-US" dirty="0" err="1"/>
              <a:t>머신은</a:t>
            </a:r>
            <a:r>
              <a:rPr lang="ko-KR" altLang="en-US" dirty="0"/>
              <a:t> 기본적으로 </a:t>
            </a:r>
            <a:r>
              <a:rPr lang="en-US" altLang="ko-KR" dirty="0"/>
              <a:t>32</a:t>
            </a:r>
            <a:r>
              <a:rPr lang="ko-KR" altLang="en-US" dirty="0"/>
              <a:t>비트 단위로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" y="1433266"/>
            <a:ext cx="3289576" cy="1079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" y="3614847"/>
            <a:ext cx="3687022" cy="10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5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" y="1354857"/>
            <a:ext cx="75533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데이터 타입에 따라 결과 값이 다른데</a:t>
            </a:r>
            <a:r>
              <a:rPr lang="en-US" altLang="ko-KR" dirty="0"/>
              <a:t>, </a:t>
            </a:r>
            <a:r>
              <a:rPr lang="ko-KR" altLang="en-US" dirty="0"/>
              <a:t>연산할 두 </a:t>
            </a:r>
            <a:r>
              <a:rPr lang="ko-KR" altLang="en-US" dirty="0" err="1"/>
              <a:t>피연산자의</a:t>
            </a:r>
            <a:r>
              <a:rPr lang="ko-KR" altLang="en-US" dirty="0"/>
              <a:t> 데이터 타입이 다르면 큰 범위의 타입으로 일치시킨 후 연산 수행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논리 타입을 제외한 기초 타입을 </a:t>
            </a:r>
            <a:r>
              <a:rPr lang="ko-KR" altLang="en-US" dirty="0" err="1"/>
              <a:t>피연산자로</a:t>
            </a:r>
            <a:r>
              <a:rPr lang="ko-KR" altLang="en-US" dirty="0"/>
              <a:t> 사용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% </a:t>
            </a:r>
            <a:r>
              <a:rPr lang="ko-KR" altLang="en-US" dirty="0"/>
              <a:t>연산자는 정수 타입만 사용</a:t>
            </a:r>
          </a:p>
          <a:p>
            <a:pPr lvl="1"/>
            <a:r>
              <a:rPr lang="ko-KR" altLang="en-US" dirty="0"/>
              <a:t>덧셈 연산자는 문자열을 연결하는 데도 사용</a:t>
            </a:r>
            <a:r>
              <a:rPr lang="en-US" altLang="ko-KR" dirty="0"/>
              <a:t>. </a:t>
            </a:r>
            <a:r>
              <a:rPr lang="ko-KR" altLang="en-US" dirty="0"/>
              <a:t>문자열과 덧셈을 하는 데이터는 먼저 문자열로 변환한 후 서로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ArithmeticDemo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0" y="2711810"/>
            <a:ext cx="4968825" cy="1632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0" y="4934552"/>
            <a:ext cx="3101414" cy="7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7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비교 연산자는 논리 타입을 제외한 기초 타입에만 사용할 수 있지만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</a:t>
            </a:r>
            <a:r>
              <a:rPr lang="ko-KR" altLang="en-US" dirty="0"/>
              <a:t>는 모든 기초 타입에 사용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4" y="2258916"/>
            <a:ext cx="4552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논리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조건을 결합해서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를 조사하며</a:t>
            </a:r>
            <a:r>
              <a:rPr lang="en-US" altLang="ko-KR" dirty="0"/>
              <a:t>, </a:t>
            </a:r>
            <a:r>
              <a:rPr lang="ko-KR" altLang="en-US" dirty="0"/>
              <a:t>논리 타입에만 사용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쇼트서킷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6" y="2004468"/>
            <a:ext cx="6981825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6" y="4178062"/>
            <a:ext cx="73533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5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프로그램 구조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객체 지향 언어에서 프로그램을 개발하는 단위</a:t>
            </a:r>
          </a:p>
          <a:p>
            <a:pPr lvl="1"/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수행할 작업을 나열한 코드의 모임</a:t>
            </a:r>
          </a:p>
          <a:p>
            <a:pPr lvl="1"/>
            <a:r>
              <a:rPr lang="ko-KR" altLang="en-US" dirty="0"/>
              <a:t>실행문 </a:t>
            </a:r>
            <a:r>
              <a:rPr lang="en-US" altLang="ko-KR" dirty="0"/>
              <a:t>: </a:t>
            </a:r>
            <a:r>
              <a:rPr lang="ko-KR" altLang="en-US" dirty="0"/>
              <a:t>작업을 지시하는 변수 선언</a:t>
            </a:r>
            <a:r>
              <a:rPr lang="en-US" altLang="ko-KR" dirty="0"/>
              <a:t>, </a:t>
            </a:r>
            <a:r>
              <a:rPr lang="ko-KR" altLang="en-US" dirty="0"/>
              <a:t>값 저장</a:t>
            </a:r>
            <a:r>
              <a:rPr lang="en-US" altLang="ko-KR" dirty="0"/>
              <a:t>, </a:t>
            </a:r>
            <a:r>
              <a:rPr lang="ko-KR" altLang="en-US" dirty="0"/>
              <a:t>메서드 호출 등의 코드</a:t>
            </a:r>
          </a:p>
          <a:p>
            <a:pPr lvl="1"/>
            <a:r>
              <a:rPr lang="ko-KR" altLang="en-US" dirty="0" err="1"/>
              <a:t>주석문</a:t>
            </a:r>
            <a:endParaRPr lang="en-US" altLang="ko-KR" dirty="0"/>
          </a:p>
          <a:p>
            <a:pPr lvl="2"/>
            <a:r>
              <a:rPr lang="ko-KR" altLang="en-US" dirty="0"/>
              <a:t>행 주석 </a:t>
            </a:r>
            <a:r>
              <a:rPr lang="en-US" altLang="ko-KR" dirty="0"/>
              <a:t>: //</a:t>
            </a:r>
          </a:p>
          <a:p>
            <a:pPr lvl="2"/>
            <a:r>
              <a:rPr lang="ko-KR" altLang="en-US" dirty="0"/>
              <a:t>범위 주석 </a:t>
            </a:r>
            <a:r>
              <a:rPr lang="en-US" altLang="ko-KR" dirty="0"/>
              <a:t>: /*   */</a:t>
            </a:r>
          </a:p>
          <a:p>
            <a:pPr lvl="2"/>
            <a:r>
              <a:rPr lang="ko-KR" altLang="en-US" dirty="0"/>
              <a:t>문서 주석 </a:t>
            </a:r>
            <a:r>
              <a:rPr lang="en-US" altLang="ko-KR" dirty="0"/>
              <a:t>: /**  */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Hello </a:t>
            </a:r>
            <a:r>
              <a:rPr lang="ko-KR" altLang="en-US" dirty="0"/>
              <a:t>프로그램의 확장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sec01/Hello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CompLogicDemo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2" y="1680865"/>
            <a:ext cx="2247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9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비트 연산자와 시프트 연산자는 정수 타입에만 사용</a:t>
            </a:r>
          </a:p>
          <a:p>
            <a:pPr lvl="1"/>
            <a:r>
              <a:rPr lang="ko-KR" altLang="en-US" dirty="0"/>
              <a:t>비트 연산자의 종류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4" y="2002316"/>
            <a:ext cx="4619625" cy="181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4" y="4468012"/>
            <a:ext cx="5448580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5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시프트 연산자의 종류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3" y="1642156"/>
            <a:ext cx="7581900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5"/>
          <a:stretch/>
        </p:blipFill>
        <p:spPr>
          <a:xfrm>
            <a:off x="767516" y="4464911"/>
            <a:ext cx="4086225" cy="1062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9"/>
          <a:stretch/>
        </p:blipFill>
        <p:spPr>
          <a:xfrm>
            <a:off x="4763635" y="4756772"/>
            <a:ext cx="4086225" cy="11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BitOperatorDemo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992" y="1689000"/>
            <a:ext cx="5570756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03  public class </a:t>
            </a:r>
            <a:r>
              <a:rPr lang="en-US" altLang="ko-KR" sz="1600" dirty="0" err="1"/>
              <a:t>BitOperatorDemo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04      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05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&amp; 0b0011);</a:t>
            </a:r>
          </a:p>
          <a:p>
            <a:r>
              <a:rPr lang="en-US" altLang="ko-KR" sz="1600" dirty="0"/>
              <a:t>06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| 0b0011);</a:t>
            </a:r>
          </a:p>
          <a:p>
            <a:r>
              <a:rPr lang="en-US" altLang="ko-KR" sz="1600" dirty="0"/>
              <a:t>07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^ 0b0011);</a:t>
            </a:r>
          </a:p>
          <a:p>
            <a:r>
              <a:rPr lang="en-US" altLang="ko-KR" sz="1600" dirty="0"/>
              <a:t>08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(byte) ~0b00000001);</a:t>
            </a:r>
          </a:p>
          <a:p>
            <a:r>
              <a:rPr lang="en-US" altLang="ko-KR" sz="1600" dirty="0"/>
              <a:t>09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0b0110 &gt;&gt; 2);</a:t>
            </a:r>
          </a:p>
          <a:p>
            <a:r>
              <a:rPr lang="en-US" altLang="ko-KR" sz="1600" dirty="0"/>
              <a:t>10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0b0110 &lt;&lt; 2);</a:t>
            </a:r>
          </a:p>
          <a:p>
            <a:r>
              <a:rPr lang="en-US" altLang="ko-KR" sz="1600" dirty="0"/>
              <a:t>11  </a:t>
            </a:r>
          </a:p>
          <a:p>
            <a:r>
              <a:rPr lang="en-US" altLang="ko-KR" sz="1600" dirty="0"/>
              <a:t>12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i1 = -10;</a:t>
            </a:r>
          </a:p>
          <a:p>
            <a:r>
              <a:rPr lang="en-US" altLang="ko-KR" sz="1600" dirty="0"/>
              <a:t>13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i2 = i1 &gt;&gt; 1;</a:t>
            </a:r>
          </a:p>
          <a:p>
            <a:r>
              <a:rPr lang="en-US" altLang="ko-KR" sz="1600" dirty="0"/>
              <a:t>14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i3 = i1 &gt;&gt;&gt; 1;</a:t>
            </a:r>
          </a:p>
          <a:p>
            <a:r>
              <a:rPr lang="en-US" altLang="ko-KR" sz="1600" dirty="0"/>
              <a:t>15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i1, i1);</a:t>
            </a:r>
          </a:p>
          <a:p>
            <a:r>
              <a:rPr lang="en-US" altLang="ko-KR" sz="1600" dirty="0"/>
              <a:t>16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i2, i2);</a:t>
            </a:r>
          </a:p>
          <a:p>
            <a:r>
              <a:rPr lang="en-US" altLang="ko-KR" sz="1600" dirty="0"/>
              <a:t>17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i3, i3);</a:t>
            </a:r>
          </a:p>
          <a:p>
            <a:r>
              <a:rPr lang="en-US" altLang="ko-KR" sz="1600" dirty="0"/>
              <a:t>18      }</a:t>
            </a:r>
          </a:p>
          <a:p>
            <a:r>
              <a:rPr lang="en-US" altLang="ko-KR" sz="1600" dirty="0"/>
              <a:t>19  }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3" y="3119228"/>
            <a:ext cx="243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대입 연산자는 오른쪽에 있는 </a:t>
            </a:r>
            <a:r>
              <a:rPr lang="ko-KR" altLang="en-US" dirty="0" err="1"/>
              <a:t>연산식의</a:t>
            </a:r>
            <a:r>
              <a:rPr lang="ko-KR" altLang="en-US" dirty="0"/>
              <a:t> 결과 값을 왼쪽에 있는 변수에 대입</a:t>
            </a:r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2" y="1991097"/>
            <a:ext cx="2320446" cy="773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5" y="2816938"/>
            <a:ext cx="55816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복합 대입 연산자의 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AssignmentDemo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70" y="1210297"/>
            <a:ext cx="2752725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3" y="4192151"/>
            <a:ext cx="1544081" cy="15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부호</a:t>
            </a:r>
            <a:r>
              <a:rPr lang="en-US" altLang="ko-KR" dirty="0"/>
              <a:t>·</a:t>
            </a:r>
            <a:r>
              <a:rPr lang="ko-KR" altLang="en-US" dirty="0"/>
              <a:t>증감 연산자</a:t>
            </a:r>
            <a:endParaRPr lang="en-US" altLang="ko-KR" dirty="0"/>
          </a:p>
          <a:p>
            <a:pPr lvl="1"/>
            <a:r>
              <a:rPr lang="ko-KR" altLang="en-US" dirty="0"/>
              <a:t>숫자를 나타내는 기초 타입에 사용하며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그대로 유지하거나 반전</a:t>
            </a:r>
            <a:endParaRPr lang="en-US" altLang="ko-KR" dirty="0"/>
          </a:p>
          <a:p>
            <a:pPr lvl="1"/>
            <a:r>
              <a:rPr lang="ko-KR" altLang="en-US" dirty="0"/>
              <a:t>증감 연산자는 변수의 위치에 따라 의미가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SignIncrementDemo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9" y="2261203"/>
            <a:ext cx="7477125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0" y="4431425"/>
            <a:ext cx="2313163" cy="17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  <a:endParaRPr lang="en-US" altLang="ko-KR" dirty="0"/>
          </a:p>
          <a:p>
            <a:pPr lvl="1"/>
            <a:r>
              <a:rPr lang="ko-KR" altLang="en-US" dirty="0"/>
              <a:t>조건 연산자</a:t>
            </a:r>
            <a:r>
              <a:rPr lang="en-US" altLang="ko-KR" dirty="0"/>
              <a:t>(?:)</a:t>
            </a:r>
            <a:r>
              <a:rPr lang="ko-KR" altLang="en-US" dirty="0"/>
              <a:t>는 조건식이 </a:t>
            </a:r>
            <a:r>
              <a:rPr lang="en-US" altLang="ko-KR" dirty="0"/>
              <a:t>true</a:t>
            </a:r>
            <a:r>
              <a:rPr lang="ko-KR" altLang="en-US" dirty="0"/>
              <a:t>이면 결과 값은 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의 값이 되고 </a:t>
            </a:r>
            <a:r>
              <a:rPr lang="en-US" altLang="ko-KR" dirty="0"/>
              <a:t>false</a:t>
            </a:r>
            <a:r>
              <a:rPr lang="ko-KR" altLang="en-US" dirty="0"/>
              <a:t>이면 결과 값은 </a:t>
            </a:r>
            <a:r>
              <a:rPr lang="ko-KR" altLang="en-US" dirty="0" err="1"/>
              <a:t>연산식</a:t>
            </a:r>
            <a:r>
              <a:rPr lang="en-US" altLang="ko-KR" dirty="0"/>
              <a:t>2</a:t>
            </a:r>
            <a:r>
              <a:rPr lang="ko-KR" altLang="en-US" dirty="0"/>
              <a:t>의 값이 된다</a:t>
            </a:r>
            <a:r>
              <a:rPr lang="en-US" altLang="ko-KR" dirty="0"/>
              <a:t>. </a:t>
            </a:r>
          </a:p>
          <a:p>
            <a:pPr marL="360362" lvl="1" indent="0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 연산자도 </a:t>
            </a:r>
            <a:r>
              <a:rPr lang="ko-KR" altLang="en-US" dirty="0" err="1"/>
              <a:t>쇼트서킷</a:t>
            </a:r>
            <a:r>
              <a:rPr lang="ko-KR" altLang="en-US" dirty="0"/>
              <a:t> </a:t>
            </a:r>
            <a:r>
              <a:rPr lang="ko-KR" altLang="en-US" dirty="0" err="1"/>
              <a:t>로직을</a:t>
            </a:r>
            <a:r>
              <a:rPr lang="ko-KR" altLang="en-US" dirty="0"/>
              <a:t> 이용하기 때문에 조건식에 따라 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연산식</a:t>
            </a:r>
            <a:r>
              <a:rPr lang="en-US" altLang="ko-KR" dirty="0"/>
              <a:t>2 </a:t>
            </a:r>
            <a:r>
              <a:rPr lang="ko-KR" altLang="en-US" dirty="0"/>
              <a:t>중 하나만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TernaryOperatorDemo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2" y="1986469"/>
            <a:ext cx="2410837" cy="370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93" y="3614847"/>
            <a:ext cx="1828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90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" y="1349801"/>
            <a:ext cx="6272448" cy="4965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92" y="3364940"/>
            <a:ext cx="247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3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결합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OperatorPrecedenceDemo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/>
          <a:stretch/>
        </p:blipFill>
        <p:spPr>
          <a:xfrm>
            <a:off x="676321" y="1287480"/>
            <a:ext cx="7067858" cy="4203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1" y="5603555"/>
            <a:ext cx="1828800" cy="103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9972" y="6202355"/>
            <a:ext cx="7435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98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식별자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(_), $</a:t>
            </a:r>
            <a:r>
              <a:rPr lang="ko-KR" altLang="en-US" dirty="0"/>
              <a:t>로 시작해야 한다</a:t>
            </a:r>
            <a:r>
              <a:rPr lang="en-US" altLang="ko-KR" dirty="0"/>
              <a:t>. </a:t>
            </a:r>
            <a:r>
              <a:rPr lang="ko-KR" altLang="en-US" dirty="0"/>
              <a:t>한글도 가능하며</a:t>
            </a:r>
            <a:r>
              <a:rPr lang="en-US" altLang="ko-KR" dirty="0"/>
              <a:t>, </a:t>
            </a:r>
            <a:r>
              <a:rPr lang="ko-KR" altLang="en-US" dirty="0"/>
              <a:t>영문자는 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+, - </a:t>
            </a:r>
            <a:r>
              <a:rPr lang="ko-KR" altLang="en-US" dirty="0"/>
              <a:t>등 연산자를 포함하면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키워드를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길이에 제한이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자바 키워드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6818" y="2022820"/>
            <a:ext cx="302198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잘못된 </a:t>
            </a:r>
            <a:r>
              <a:rPr lang="ko-KR" altLang="en-US" sz="1600" dirty="0" err="1"/>
              <a:t>식별자</a:t>
            </a:r>
            <a:r>
              <a:rPr lang="ko-KR" altLang="en-US" sz="1600" dirty="0"/>
              <a:t> </a:t>
            </a:r>
            <a:r>
              <a:rPr lang="en-US" altLang="ko-KR" sz="1600" dirty="0"/>
              <a:t>: %5, 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, 1b</a:t>
            </a:r>
          </a:p>
          <a:p>
            <a:r>
              <a:rPr lang="ko-KR" altLang="en-US" sz="1600" dirty="0"/>
              <a:t>올바른 </a:t>
            </a:r>
            <a:r>
              <a:rPr lang="ko-KR" altLang="en-US" sz="1600" dirty="0" err="1"/>
              <a:t>식별자</a:t>
            </a:r>
            <a:r>
              <a:rPr lang="ko-KR" altLang="en-US" sz="1600" dirty="0"/>
              <a:t> </a:t>
            </a:r>
            <a:r>
              <a:rPr lang="en-US" altLang="ko-KR" sz="1600" dirty="0"/>
              <a:t>: radius, $a, _</a:t>
            </a:r>
            <a:r>
              <a:rPr lang="en-US" altLang="ko-KR" sz="1600" dirty="0" err="1"/>
              <a:t>int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0" y="3560495"/>
            <a:ext cx="7032470" cy="25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8440" y="999197"/>
            <a:ext cx="4371115" cy="5400600"/>
          </a:xfrm>
        </p:spPr>
        <p:txBody>
          <a:bodyPr/>
          <a:lstStyle/>
          <a:p>
            <a:r>
              <a:rPr lang="ko-KR" altLang="en-US" dirty="0"/>
              <a:t>관례</a:t>
            </a:r>
            <a:endParaRPr lang="en-US" altLang="ko-KR" dirty="0"/>
          </a:p>
          <a:p>
            <a:pPr lvl="1"/>
            <a:r>
              <a:rPr lang="ko-KR" altLang="en-US" dirty="0"/>
              <a:t>변수와 메서드는 모두 소문자로 표기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두 번째 단어부터 단어의 첫 자만 대문자로 표기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클래스와 인터페이스는 첫 자만 대문자로 표기하고 나머지는 소문자로 표기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두 번째 단어부터 단어의 첫 자만 대문자로 표기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상수는 전체를 대문자로 표기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복합 단어일 때는 단어를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 연결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1356264"/>
            <a:ext cx="2231890" cy="1223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807046"/>
            <a:ext cx="2961588" cy="736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4274630"/>
            <a:ext cx="2593470" cy="7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1" y="2442803"/>
            <a:ext cx="6006406" cy="267875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값과 값을 다룰 수 있는 연산의 집합을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24727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기억 공간 크기 및 기본 값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9" y="1437119"/>
            <a:ext cx="7480684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프로그램은 기억 공간에 데이터를 보관하고</a:t>
            </a:r>
            <a:r>
              <a:rPr lang="en-US" altLang="ko-KR" dirty="0"/>
              <a:t>, </a:t>
            </a:r>
            <a:r>
              <a:rPr lang="ko-KR" altLang="en-US" dirty="0"/>
              <a:t>각 기억 공간을 변수</a:t>
            </a:r>
            <a:r>
              <a:rPr lang="en-US" altLang="ko-KR" dirty="0"/>
              <a:t>Variable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r>
              <a:rPr lang="ko-KR" altLang="en-US" dirty="0"/>
              <a:t>변수는 데이터를 담는 상자와 같은 것으로 종류가 다양한데</a:t>
            </a:r>
            <a:r>
              <a:rPr lang="en-US" altLang="ko-KR" dirty="0"/>
              <a:t>, </a:t>
            </a:r>
            <a:r>
              <a:rPr lang="ko-KR" altLang="en-US" dirty="0"/>
              <a:t>이를 구분하려고 데이터 타입을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4" y="2506553"/>
            <a:ext cx="3570835" cy="16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ko-KR" altLang="en-US" dirty="0"/>
              <a:t>프로그램 내부에서 값을 정의해 변수를 초기화할 수 있는데</a:t>
            </a:r>
            <a:r>
              <a:rPr lang="en-US" altLang="ko-KR" dirty="0"/>
              <a:t>, </a:t>
            </a:r>
            <a:r>
              <a:rPr lang="ko-KR" altLang="en-US" dirty="0"/>
              <a:t>그 값을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50" y="2073992"/>
            <a:ext cx="4607104" cy="1661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50" y="4269691"/>
            <a:ext cx="5472776" cy="14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8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1290</Words>
  <Application>Microsoft Office PowerPoint</Application>
  <PresentationFormat>화면 슬라이드 쇼(4:3)</PresentationFormat>
  <Paragraphs>345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Arial Unicode MS</vt:lpstr>
      <vt:lpstr>HY견명조</vt:lpstr>
      <vt:lpstr>HY헤드라인M</vt:lpstr>
      <vt:lpstr>맑은 고딕</vt:lpstr>
      <vt:lpstr>Arial</vt:lpstr>
      <vt:lpstr>Wingdings</vt:lpstr>
      <vt:lpstr>2_Office 테마</vt:lpstr>
      <vt:lpstr>자바 프로그램의 구조와 기본 문법</vt:lpstr>
      <vt:lpstr>자바 프로그램 기본 구조</vt:lpstr>
      <vt:lpstr>자바 프로그램 기본 구조</vt:lpstr>
      <vt:lpstr>식별자</vt:lpstr>
      <vt:lpstr>식별자</vt:lpstr>
      <vt:lpstr>데이터 타입</vt:lpstr>
      <vt:lpstr>데이터 타입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타입 변환</vt:lpstr>
      <vt:lpstr>타입 변환</vt:lpstr>
      <vt:lpstr>타입 변환</vt:lpstr>
      <vt:lpstr>기본 입출력</vt:lpstr>
      <vt:lpstr>기본 입출력</vt:lpstr>
      <vt:lpstr>기본 입출력</vt:lpstr>
      <vt:lpstr>기본 입출력</vt:lpstr>
      <vt:lpstr>기본 입출력</vt:lpstr>
      <vt:lpstr>기본 입출력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강 동훈</cp:lastModifiedBy>
  <cp:revision>290</cp:revision>
  <dcterms:created xsi:type="dcterms:W3CDTF">2017-01-09T05:29:11Z</dcterms:created>
  <dcterms:modified xsi:type="dcterms:W3CDTF">2022-03-29T06:05:24Z</dcterms:modified>
</cp:coreProperties>
</file>