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67" r:id="rId2"/>
    <p:sldId id="268" r:id="rId3"/>
  </p:sldIdLst>
  <p:sldSz cx="10691813" cy="15119350"/>
  <p:notesSz cx="6858000" cy="9144000"/>
  <p:defaultTextStyle>
    <a:defPPr>
      <a:defRPr lang="ko-KR"/>
    </a:defPPr>
    <a:lvl1pPr marL="0" algn="l" defTabSz="1474221" rtl="0" eaLnBrk="1" latinLnBrk="1" hangingPunct="1">
      <a:defRPr sz="2894" kern="1200">
        <a:solidFill>
          <a:schemeClr val="tx1"/>
        </a:solidFill>
        <a:latin typeface="+mn-lt"/>
        <a:ea typeface="+mn-ea"/>
        <a:cs typeface="+mn-cs"/>
      </a:defRPr>
    </a:lvl1pPr>
    <a:lvl2pPr marL="737110" algn="l" defTabSz="1474221" rtl="0" eaLnBrk="1" latinLnBrk="1" hangingPunct="1">
      <a:defRPr sz="2894" kern="1200">
        <a:solidFill>
          <a:schemeClr val="tx1"/>
        </a:solidFill>
        <a:latin typeface="+mn-lt"/>
        <a:ea typeface="+mn-ea"/>
        <a:cs typeface="+mn-cs"/>
      </a:defRPr>
    </a:lvl2pPr>
    <a:lvl3pPr marL="1474221" algn="l" defTabSz="1474221" rtl="0" eaLnBrk="1" latinLnBrk="1" hangingPunct="1">
      <a:defRPr sz="2894" kern="1200">
        <a:solidFill>
          <a:schemeClr val="tx1"/>
        </a:solidFill>
        <a:latin typeface="+mn-lt"/>
        <a:ea typeface="+mn-ea"/>
        <a:cs typeface="+mn-cs"/>
      </a:defRPr>
    </a:lvl3pPr>
    <a:lvl4pPr marL="2211332" algn="l" defTabSz="1474221" rtl="0" eaLnBrk="1" latinLnBrk="1" hangingPunct="1">
      <a:defRPr sz="2894" kern="1200">
        <a:solidFill>
          <a:schemeClr val="tx1"/>
        </a:solidFill>
        <a:latin typeface="+mn-lt"/>
        <a:ea typeface="+mn-ea"/>
        <a:cs typeface="+mn-cs"/>
      </a:defRPr>
    </a:lvl4pPr>
    <a:lvl5pPr marL="2948441" algn="l" defTabSz="1474221" rtl="0" eaLnBrk="1" latinLnBrk="1" hangingPunct="1">
      <a:defRPr sz="2894" kern="1200">
        <a:solidFill>
          <a:schemeClr val="tx1"/>
        </a:solidFill>
        <a:latin typeface="+mn-lt"/>
        <a:ea typeface="+mn-ea"/>
        <a:cs typeface="+mn-cs"/>
      </a:defRPr>
    </a:lvl5pPr>
    <a:lvl6pPr marL="3685552" algn="l" defTabSz="1474221" rtl="0" eaLnBrk="1" latinLnBrk="1" hangingPunct="1">
      <a:defRPr sz="2894" kern="1200">
        <a:solidFill>
          <a:schemeClr val="tx1"/>
        </a:solidFill>
        <a:latin typeface="+mn-lt"/>
        <a:ea typeface="+mn-ea"/>
        <a:cs typeface="+mn-cs"/>
      </a:defRPr>
    </a:lvl6pPr>
    <a:lvl7pPr marL="4422663" algn="l" defTabSz="1474221" rtl="0" eaLnBrk="1" latinLnBrk="1" hangingPunct="1">
      <a:defRPr sz="2894" kern="1200">
        <a:solidFill>
          <a:schemeClr val="tx1"/>
        </a:solidFill>
        <a:latin typeface="+mn-lt"/>
        <a:ea typeface="+mn-ea"/>
        <a:cs typeface="+mn-cs"/>
      </a:defRPr>
    </a:lvl7pPr>
    <a:lvl8pPr marL="5159774" algn="l" defTabSz="1474221" rtl="0" eaLnBrk="1" latinLnBrk="1" hangingPunct="1">
      <a:defRPr sz="2894" kern="1200">
        <a:solidFill>
          <a:schemeClr val="tx1"/>
        </a:solidFill>
        <a:latin typeface="+mn-lt"/>
        <a:ea typeface="+mn-ea"/>
        <a:cs typeface="+mn-cs"/>
      </a:defRPr>
    </a:lvl8pPr>
    <a:lvl9pPr marL="5896884" algn="l" defTabSz="1474221" rtl="0" eaLnBrk="1" latinLnBrk="1" hangingPunct="1">
      <a:defRPr sz="289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762" userDrawn="1">
          <p15:clr>
            <a:srgbClr val="A4A3A4"/>
          </p15:clr>
        </p15:guide>
        <p15:guide id="2" pos="3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루어투어" initials="fndjxndj" lastIdx="2" clrIdx="0">
    <p:extLst>
      <p:ext uri="{19B8F6BF-5375-455C-9EA6-DF929625EA0E}">
        <p15:presenceInfo xmlns:p15="http://schemas.microsoft.com/office/powerpoint/2012/main" userId="루어투어"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5D90"/>
    <a:srgbClr val="E1EFFB"/>
    <a:srgbClr val="51ACC5"/>
    <a:srgbClr val="B7D8F3"/>
    <a:srgbClr val="C4DFF7"/>
    <a:srgbClr val="0D1B99"/>
    <a:srgbClr val="EBF6FF"/>
    <a:srgbClr val="A6C9E8"/>
    <a:srgbClr val="7AADDC"/>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1D08C1-CCC3-4D1A-8289-D9C75337E8CE}" v="6" dt="2025-05-28T04:57:10.1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95" autoAdjust="0"/>
    <p:restoredTop sz="94672" autoAdjust="0"/>
  </p:normalViewPr>
  <p:slideViewPr>
    <p:cSldViewPr showGuides="1">
      <p:cViewPr>
        <p:scale>
          <a:sx n="100" d="100"/>
          <a:sy n="100" d="100"/>
        </p:scale>
        <p:origin x="1770" y="-1380"/>
      </p:cViewPr>
      <p:guideLst>
        <p:guide orient="horz" pos="4762"/>
        <p:guide pos="3368"/>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20803"/>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덕현 김" userId="41ad1bdc96852640" providerId="LiveId" clId="{921D08C1-CCC3-4D1A-8289-D9C75337E8CE}"/>
    <pc:docChg chg="undo redo custSel addSld delSld modSld">
      <pc:chgData name="덕현 김" userId="41ad1bdc96852640" providerId="LiveId" clId="{921D08C1-CCC3-4D1A-8289-D9C75337E8CE}" dt="2025-05-28T05:05:08.823" v="31" actId="1035"/>
      <pc:docMkLst>
        <pc:docMk/>
      </pc:docMkLst>
      <pc:sldChg chg="addSp modSp mod">
        <pc:chgData name="덕현 김" userId="41ad1bdc96852640" providerId="LiveId" clId="{921D08C1-CCC3-4D1A-8289-D9C75337E8CE}" dt="2025-05-28T05:05:08.823" v="31" actId="1035"/>
        <pc:sldMkLst>
          <pc:docMk/>
          <pc:sldMk cId="2673451888" sldId="267"/>
        </pc:sldMkLst>
        <pc:spChg chg="mod">
          <ac:chgData name="덕현 김" userId="41ad1bdc96852640" providerId="LiveId" clId="{921D08C1-CCC3-4D1A-8289-D9C75337E8CE}" dt="2025-05-28T05:05:08.823" v="31" actId="1035"/>
          <ac:spMkLst>
            <pc:docMk/>
            <pc:sldMk cId="2673451888" sldId="267"/>
            <ac:spMk id="11" creationId="{EFCD303B-8867-414F-B80E-A972D2CE36C8}"/>
          </ac:spMkLst>
        </pc:spChg>
        <pc:spChg chg="mod">
          <ac:chgData name="덕현 김" userId="41ad1bdc96852640" providerId="LiveId" clId="{921D08C1-CCC3-4D1A-8289-D9C75337E8CE}" dt="2025-05-28T04:57:01.153" v="9" actId="1035"/>
          <ac:spMkLst>
            <pc:docMk/>
            <pc:sldMk cId="2673451888" sldId="267"/>
            <ac:spMk id="12" creationId="{AE4B8262-BB93-4F72-B5FB-AAFCD3254569}"/>
          </ac:spMkLst>
        </pc:spChg>
        <pc:picChg chg="add mod">
          <ac:chgData name="덕현 김" userId="41ad1bdc96852640" providerId="LiveId" clId="{921D08C1-CCC3-4D1A-8289-D9C75337E8CE}" dt="2025-05-28T04:56:45.440" v="5" actId="1076"/>
          <ac:picMkLst>
            <pc:docMk/>
            <pc:sldMk cId="2673451888" sldId="267"/>
            <ac:picMk id="4" creationId="{B8D0FD59-1679-7104-4412-69FCCEF6BC5A}"/>
          </ac:picMkLst>
        </pc:picChg>
        <pc:picChg chg="add mod">
          <ac:chgData name="덕현 김" userId="41ad1bdc96852640" providerId="LiveId" clId="{921D08C1-CCC3-4D1A-8289-D9C75337E8CE}" dt="2025-05-28T04:56:40.909" v="3"/>
          <ac:picMkLst>
            <pc:docMk/>
            <pc:sldMk cId="2673451888" sldId="267"/>
            <ac:picMk id="8" creationId="{6889F37D-F7E4-3D93-7F04-C63C9B56D10E}"/>
          </ac:picMkLst>
        </pc:picChg>
        <pc:picChg chg="add mod">
          <ac:chgData name="덕현 김" userId="41ad1bdc96852640" providerId="LiveId" clId="{921D08C1-CCC3-4D1A-8289-D9C75337E8CE}" dt="2025-05-28T04:58:42.020" v="22" actId="1035"/>
          <ac:picMkLst>
            <pc:docMk/>
            <pc:sldMk cId="2673451888" sldId="267"/>
            <ac:picMk id="10" creationId="{B3BEBC8D-2019-3C1A-5618-8AE897A5860E}"/>
          </ac:picMkLst>
        </pc:picChg>
        <pc:picChg chg="add mod">
          <ac:chgData name="덕현 김" userId="41ad1bdc96852640" providerId="LiveId" clId="{921D08C1-CCC3-4D1A-8289-D9C75337E8CE}" dt="2025-05-28T04:58:45.658" v="24" actId="1036"/>
          <ac:picMkLst>
            <pc:docMk/>
            <pc:sldMk cId="2673451888" sldId="267"/>
            <ac:picMk id="16" creationId="{0D3EDD5F-CB6E-8350-F69D-DBB98A9F8F32}"/>
          </ac:picMkLst>
        </pc:picChg>
      </pc:sldChg>
      <pc:sldChg chg="add del">
        <pc:chgData name="덕현 김" userId="41ad1bdc96852640" providerId="LiveId" clId="{921D08C1-CCC3-4D1A-8289-D9C75337E8CE}" dt="2025-05-28T05:05:03.042" v="30" actId="47"/>
        <pc:sldMkLst>
          <pc:docMk/>
          <pc:sldMk cId="2205593141" sldId="2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8EE4BC-BAC4-48C7-8A5D-1B42E9BBCD94}" type="datetimeFigureOut">
              <a:rPr lang="ko-KR" altLang="en-US" smtClean="0"/>
              <a:t>2025-05-28</a:t>
            </a:fld>
            <a:endParaRPr lang="ko-KR" altLang="en-US"/>
          </a:p>
        </p:txBody>
      </p:sp>
      <p:sp>
        <p:nvSpPr>
          <p:cNvPr id="4" name="슬라이드 이미지 개체 틀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35D759-9115-4C34-8287-C23AB5A51F48}" type="slidenum">
              <a:rPr lang="ko-KR" altLang="en-US" smtClean="0"/>
              <a:t>‹#›</a:t>
            </a:fld>
            <a:endParaRPr lang="ko-KR" altLang="en-US"/>
          </a:p>
        </p:txBody>
      </p:sp>
    </p:spTree>
    <p:extLst>
      <p:ext uri="{BB962C8B-B14F-4D97-AF65-F5344CB8AC3E}">
        <p14:creationId xmlns:p14="http://schemas.microsoft.com/office/powerpoint/2010/main" val="1430664041"/>
      </p:ext>
    </p:extLst>
  </p:cSld>
  <p:clrMap bg1="lt1" tx1="dk1" bg2="lt2" tx2="dk2" accent1="accent1" accent2="accent2" accent3="accent3" accent4="accent4" accent5="accent5" accent6="accent6" hlink="hlink" folHlink="folHlink"/>
  <p:notesStyle>
    <a:lvl1pPr marL="0" algn="l" defTabSz="322777" rtl="0" eaLnBrk="1" latinLnBrk="1" hangingPunct="1">
      <a:defRPr sz="424" kern="1200">
        <a:solidFill>
          <a:schemeClr val="tx1"/>
        </a:solidFill>
        <a:latin typeface="+mn-lt"/>
        <a:ea typeface="+mn-ea"/>
        <a:cs typeface="+mn-cs"/>
      </a:defRPr>
    </a:lvl1pPr>
    <a:lvl2pPr marL="161388" algn="l" defTabSz="322777" rtl="0" eaLnBrk="1" latinLnBrk="1" hangingPunct="1">
      <a:defRPr sz="424" kern="1200">
        <a:solidFill>
          <a:schemeClr val="tx1"/>
        </a:solidFill>
        <a:latin typeface="+mn-lt"/>
        <a:ea typeface="+mn-ea"/>
        <a:cs typeface="+mn-cs"/>
      </a:defRPr>
    </a:lvl2pPr>
    <a:lvl3pPr marL="322777" algn="l" defTabSz="322777" rtl="0" eaLnBrk="1" latinLnBrk="1" hangingPunct="1">
      <a:defRPr sz="424" kern="1200">
        <a:solidFill>
          <a:schemeClr val="tx1"/>
        </a:solidFill>
        <a:latin typeface="+mn-lt"/>
        <a:ea typeface="+mn-ea"/>
        <a:cs typeface="+mn-cs"/>
      </a:defRPr>
    </a:lvl3pPr>
    <a:lvl4pPr marL="484165" algn="l" defTabSz="322777" rtl="0" eaLnBrk="1" latinLnBrk="1" hangingPunct="1">
      <a:defRPr sz="424" kern="1200">
        <a:solidFill>
          <a:schemeClr val="tx1"/>
        </a:solidFill>
        <a:latin typeface="+mn-lt"/>
        <a:ea typeface="+mn-ea"/>
        <a:cs typeface="+mn-cs"/>
      </a:defRPr>
    </a:lvl4pPr>
    <a:lvl5pPr marL="645553" algn="l" defTabSz="322777" rtl="0" eaLnBrk="1" latinLnBrk="1" hangingPunct="1">
      <a:defRPr sz="424" kern="1200">
        <a:solidFill>
          <a:schemeClr val="tx1"/>
        </a:solidFill>
        <a:latin typeface="+mn-lt"/>
        <a:ea typeface="+mn-ea"/>
        <a:cs typeface="+mn-cs"/>
      </a:defRPr>
    </a:lvl5pPr>
    <a:lvl6pPr marL="806941" algn="l" defTabSz="322777" rtl="0" eaLnBrk="1" latinLnBrk="1" hangingPunct="1">
      <a:defRPr sz="424" kern="1200">
        <a:solidFill>
          <a:schemeClr val="tx1"/>
        </a:solidFill>
        <a:latin typeface="+mn-lt"/>
        <a:ea typeface="+mn-ea"/>
        <a:cs typeface="+mn-cs"/>
      </a:defRPr>
    </a:lvl6pPr>
    <a:lvl7pPr marL="968330" algn="l" defTabSz="322777" rtl="0" eaLnBrk="1" latinLnBrk="1" hangingPunct="1">
      <a:defRPr sz="424" kern="1200">
        <a:solidFill>
          <a:schemeClr val="tx1"/>
        </a:solidFill>
        <a:latin typeface="+mn-lt"/>
        <a:ea typeface="+mn-ea"/>
        <a:cs typeface="+mn-cs"/>
      </a:defRPr>
    </a:lvl7pPr>
    <a:lvl8pPr marL="1129718" algn="l" defTabSz="322777" rtl="0" eaLnBrk="1" latinLnBrk="1" hangingPunct="1">
      <a:defRPr sz="424" kern="1200">
        <a:solidFill>
          <a:schemeClr val="tx1"/>
        </a:solidFill>
        <a:latin typeface="+mn-lt"/>
        <a:ea typeface="+mn-ea"/>
        <a:cs typeface="+mn-cs"/>
      </a:defRPr>
    </a:lvl8pPr>
    <a:lvl9pPr marL="1291105" algn="l" defTabSz="322777" rtl="0" eaLnBrk="1" latinLnBrk="1" hangingPunct="1">
      <a:defRPr sz="42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5"/>
          </p:nvPr>
        </p:nvSpPr>
        <p:spPr/>
        <p:txBody>
          <a:bodyPr/>
          <a:lstStyle/>
          <a:p>
            <a:fld id="{8F35D759-9115-4C34-8287-C23AB5A51F48}" type="slidenum">
              <a:rPr lang="ko-KR" altLang="en-US" smtClean="0"/>
              <a:t>1</a:t>
            </a:fld>
            <a:endParaRPr lang="ko-KR" altLang="en-US"/>
          </a:p>
        </p:txBody>
      </p:sp>
    </p:spTree>
    <p:extLst>
      <p:ext uri="{BB962C8B-B14F-4D97-AF65-F5344CB8AC3E}">
        <p14:creationId xmlns:p14="http://schemas.microsoft.com/office/powerpoint/2010/main" val="207151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18161-228F-9531-93D8-2C5C1281A564}"/>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8DE1AEF-8B0C-57F6-4C3E-B9064C9AFE5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5142200C-D76C-D9F1-42AD-1A1B1AE25794}"/>
              </a:ext>
            </a:extLst>
          </p:cNvPr>
          <p:cNvSpPr>
            <a:spLocks noGrp="1"/>
          </p:cNvSpPr>
          <p:nvPr>
            <p:ph type="body" idx="1"/>
          </p:nvPr>
        </p:nvSpPr>
        <p:spPr/>
        <p:txBody>
          <a:bodyPr/>
          <a:lstStyle/>
          <a:p>
            <a:endParaRPr lang="ko-KR" altLang="en-US"/>
          </a:p>
        </p:txBody>
      </p:sp>
      <p:sp>
        <p:nvSpPr>
          <p:cNvPr id="4" name="슬라이드 번호 개체 틀 3">
            <a:extLst>
              <a:ext uri="{FF2B5EF4-FFF2-40B4-BE49-F238E27FC236}">
                <a16:creationId xmlns:a16="http://schemas.microsoft.com/office/drawing/2014/main" id="{4D50FFCA-B73E-7787-93C0-858A7DF5E847}"/>
              </a:ext>
            </a:extLst>
          </p:cNvPr>
          <p:cNvSpPr>
            <a:spLocks noGrp="1"/>
          </p:cNvSpPr>
          <p:nvPr>
            <p:ph type="sldNum" sz="quarter" idx="5"/>
          </p:nvPr>
        </p:nvSpPr>
        <p:spPr/>
        <p:txBody>
          <a:bodyPr/>
          <a:lstStyle/>
          <a:p>
            <a:fld id="{8F35D759-9115-4C34-8287-C23AB5A51F48}" type="slidenum">
              <a:rPr lang="ko-KR" altLang="en-US" smtClean="0"/>
              <a:t>2</a:t>
            </a:fld>
            <a:endParaRPr lang="ko-KR" altLang="en-US"/>
          </a:p>
        </p:txBody>
      </p:sp>
    </p:spTree>
    <p:extLst>
      <p:ext uri="{BB962C8B-B14F-4D97-AF65-F5344CB8AC3E}">
        <p14:creationId xmlns:p14="http://schemas.microsoft.com/office/powerpoint/2010/main" val="29296477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9_빈 화면">
    <p:spTree>
      <p:nvGrpSpPr>
        <p:cNvPr id="1" name=""/>
        <p:cNvGrpSpPr/>
        <p:nvPr/>
      </p:nvGrpSpPr>
      <p:grpSpPr>
        <a:xfrm>
          <a:off x="0" y="0"/>
          <a:ext cx="0" cy="0"/>
          <a:chOff x="0" y="0"/>
          <a:chExt cx="0" cy="0"/>
        </a:xfrm>
      </p:grpSpPr>
      <p:sp>
        <p:nvSpPr>
          <p:cNvPr id="2" name="직사각형 1">
            <a:extLst>
              <a:ext uri="{FF2B5EF4-FFF2-40B4-BE49-F238E27FC236}">
                <a16:creationId xmlns:a16="http://schemas.microsoft.com/office/drawing/2014/main" id="{693FC730-0F1C-4C94-94A9-D9B160C6A86C}"/>
              </a:ext>
            </a:extLst>
          </p:cNvPr>
          <p:cNvSpPr/>
          <p:nvPr userDrawn="1"/>
        </p:nvSpPr>
        <p:spPr>
          <a:xfrm>
            <a:off x="1" y="1"/>
            <a:ext cx="10691813" cy="15119350"/>
          </a:xfrm>
          <a:prstGeom prst="rect">
            <a:avLst/>
          </a:prstGeom>
          <a:solidFill>
            <a:srgbClr val="E1EFF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0097" tIns="15048" rIns="30097" bIns="15048" numCol="1" spcCol="0" rtlCol="0" fromWordArt="0" anchor="ctr" anchorCtr="0" forceAA="0" compatLnSpc="1">
            <a:prstTxWarp prst="textNoShape">
              <a:avLst/>
            </a:prstTxWarp>
            <a:noAutofit/>
          </a:bodyPr>
          <a:lstStyle/>
          <a:p>
            <a:pPr algn="ctr"/>
            <a:endParaRPr lang="ko-KR" altLang="en-US" sz="1907"/>
          </a:p>
        </p:txBody>
      </p:sp>
      <p:sp>
        <p:nvSpPr>
          <p:cNvPr id="338" name="직사각형 337">
            <a:extLst>
              <a:ext uri="{FF2B5EF4-FFF2-40B4-BE49-F238E27FC236}">
                <a16:creationId xmlns:a16="http://schemas.microsoft.com/office/drawing/2014/main" id="{80A90DEA-AD6F-4EAC-B14C-5DBC09BFAC97}"/>
              </a:ext>
            </a:extLst>
          </p:cNvPr>
          <p:cNvSpPr/>
          <p:nvPr userDrawn="1"/>
        </p:nvSpPr>
        <p:spPr>
          <a:xfrm>
            <a:off x="-94" y="14431748"/>
            <a:ext cx="10692001" cy="687603"/>
          </a:xfrm>
          <a:prstGeom prst="rect">
            <a:avLst/>
          </a:prstGeom>
          <a:solidFill>
            <a:srgbClr val="245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07"/>
          </a:p>
        </p:txBody>
      </p:sp>
      <p:sp>
        <p:nvSpPr>
          <p:cNvPr id="5" name="사각형: 둥근 모서리 4">
            <a:extLst>
              <a:ext uri="{FF2B5EF4-FFF2-40B4-BE49-F238E27FC236}">
                <a16:creationId xmlns:a16="http://schemas.microsoft.com/office/drawing/2014/main" id="{70397397-26C0-7E5E-13A0-185A17983F2D}"/>
              </a:ext>
            </a:extLst>
          </p:cNvPr>
          <p:cNvSpPr/>
          <p:nvPr userDrawn="1"/>
        </p:nvSpPr>
        <p:spPr>
          <a:xfrm>
            <a:off x="0" y="0"/>
            <a:ext cx="10691813" cy="1907414"/>
          </a:xfrm>
          <a:prstGeom prst="roundRect">
            <a:avLst>
              <a:gd name="adj" fmla="val 0"/>
            </a:avLst>
          </a:prstGeom>
          <a:solidFill>
            <a:srgbClr val="245D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907">
              <a:solidFill>
                <a:srgbClr val="313F63"/>
              </a:solidFill>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458131548"/>
      </p:ext>
    </p:extLst>
  </p:cSld>
  <p:clrMapOvr>
    <a:masterClrMapping/>
  </p:clrMapOvr>
  <p:extLst>
    <p:ext uri="{DCECCB84-F9BA-43D5-87BE-67443E8EF086}">
      <p15:sldGuideLst xmlns:p15="http://schemas.microsoft.com/office/powerpoint/2012/main">
        <p15:guide id="1" orient="horz" pos="4762" userDrawn="1">
          <p15:clr>
            <a:srgbClr val="FBAE40"/>
          </p15:clr>
        </p15:guide>
        <p15:guide id="2" pos="336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사용자 지정 레이아웃">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95124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534592" y="605477"/>
            <a:ext cx="9622632" cy="2519891"/>
          </a:xfrm>
          <a:prstGeom prst="rect">
            <a:avLst/>
          </a:prstGeom>
        </p:spPr>
        <p:txBody>
          <a:bodyPr vert="horz" lIns="417635" tIns="208818" rIns="417635" bIns="208818" rtlCol="0" anchor="ctr">
            <a:normAutofit/>
          </a:bodyPr>
          <a:lstStyle/>
          <a:p>
            <a:r>
              <a:rPr lang="ko-KR" altLang="en-US"/>
              <a:t>마스터 제목 스타일 편집</a:t>
            </a:r>
          </a:p>
        </p:txBody>
      </p:sp>
      <p:sp>
        <p:nvSpPr>
          <p:cNvPr id="3" name="텍스트 개체 틀 2"/>
          <p:cNvSpPr>
            <a:spLocks noGrp="1"/>
          </p:cNvSpPr>
          <p:nvPr>
            <p:ph type="body" idx="1"/>
          </p:nvPr>
        </p:nvSpPr>
        <p:spPr>
          <a:xfrm>
            <a:off x="534592" y="3527850"/>
            <a:ext cx="9622632" cy="9978072"/>
          </a:xfrm>
          <a:prstGeom prst="rect">
            <a:avLst/>
          </a:prstGeom>
        </p:spPr>
        <p:txBody>
          <a:bodyPr vert="horz" lIns="417635" tIns="208818" rIns="417635" bIns="208818" rtlCol="0">
            <a:normAutofit/>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534591" y="14013399"/>
            <a:ext cx="2494757" cy="804966"/>
          </a:xfrm>
          <a:prstGeom prst="rect">
            <a:avLst/>
          </a:prstGeom>
        </p:spPr>
        <p:txBody>
          <a:bodyPr vert="horz" lIns="417635" tIns="208818" rIns="417635" bIns="208818" rtlCol="0" anchor="ctr"/>
          <a:lstStyle>
            <a:lvl1pPr algn="l">
              <a:defRPr sz="1827">
                <a:solidFill>
                  <a:schemeClr val="tx1">
                    <a:tint val="75000"/>
                  </a:schemeClr>
                </a:solidFill>
              </a:defRPr>
            </a:lvl1pPr>
          </a:lstStyle>
          <a:p>
            <a:fld id="{86BD32EA-93D2-422C-9D50-DCDFD5662F59}" type="datetimeFigureOut">
              <a:rPr lang="ko-KR" altLang="en-US" smtClean="0"/>
              <a:t>2025-05-28</a:t>
            </a:fld>
            <a:endParaRPr lang="ko-KR" altLang="en-US"/>
          </a:p>
        </p:txBody>
      </p:sp>
      <p:sp>
        <p:nvSpPr>
          <p:cNvPr id="5" name="바닥글 개체 틀 4"/>
          <p:cNvSpPr>
            <a:spLocks noGrp="1"/>
          </p:cNvSpPr>
          <p:nvPr>
            <p:ph type="ftr" sz="quarter" idx="3"/>
          </p:nvPr>
        </p:nvSpPr>
        <p:spPr>
          <a:xfrm>
            <a:off x="3653037" y="14013399"/>
            <a:ext cx="3385741" cy="804966"/>
          </a:xfrm>
          <a:prstGeom prst="rect">
            <a:avLst/>
          </a:prstGeom>
        </p:spPr>
        <p:txBody>
          <a:bodyPr vert="horz" lIns="417635" tIns="208818" rIns="417635" bIns="208818" rtlCol="0" anchor="ctr"/>
          <a:lstStyle>
            <a:lvl1pPr algn="ctr">
              <a:defRPr sz="1827">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7662467" y="14013399"/>
            <a:ext cx="2494757" cy="804966"/>
          </a:xfrm>
          <a:prstGeom prst="rect">
            <a:avLst/>
          </a:prstGeom>
        </p:spPr>
        <p:txBody>
          <a:bodyPr vert="horz" lIns="417635" tIns="208818" rIns="417635" bIns="208818" rtlCol="0" anchor="ctr"/>
          <a:lstStyle>
            <a:lvl1pPr algn="r">
              <a:defRPr sz="1827">
                <a:solidFill>
                  <a:schemeClr val="tx1">
                    <a:tint val="75000"/>
                  </a:schemeClr>
                </a:solidFill>
              </a:defRPr>
            </a:lvl1pPr>
          </a:lstStyle>
          <a:p>
            <a:fld id="{CD5A678E-E807-4BC3-8392-26D7FE55F75E}" type="slidenum">
              <a:rPr lang="ko-KR" altLang="en-US" smtClean="0"/>
              <a:t>‹#›</a:t>
            </a:fld>
            <a:endParaRPr lang="ko-KR" altLang="en-US"/>
          </a:p>
        </p:txBody>
      </p:sp>
    </p:spTree>
    <p:extLst>
      <p:ext uri="{BB962C8B-B14F-4D97-AF65-F5344CB8AC3E}">
        <p14:creationId xmlns:p14="http://schemas.microsoft.com/office/powerpoint/2010/main" val="2109511996"/>
      </p:ext>
    </p:extLst>
  </p:cSld>
  <p:clrMap bg1="lt1" tx1="dk1" bg2="lt2" tx2="dk2" accent1="accent1" accent2="accent2" accent3="accent3" accent4="accent4" accent5="accent5" accent6="accent6" hlink="hlink" folHlink="folHlink"/>
  <p:sldLayoutIdLst>
    <p:sldLayoutId id="2147483665" r:id="rId1"/>
    <p:sldLayoutId id="2147483666" r:id="rId2"/>
  </p:sldLayoutIdLst>
  <p:txStyles>
    <p:titleStyle>
      <a:lvl1pPr algn="ctr" defTabSz="1387075" rtl="0" eaLnBrk="1" latinLnBrk="1" hangingPunct="1">
        <a:spcBef>
          <a:spcPct val="0"/>
        </a:spcBef>
        <a:buNone/>
        <a:defRPr sz="6676" kern="1200">
          <a:solidFill>
            <a:schemeClr val="tx1"/>
          </a:solidFill>
          <a:latin typeface="+mj-lt"/>
          <a:ea typeface="+mj-ea"/>
          <a:cs typeface="+mj-cs"/>
        </a:defRPr>
      </a:lvl1pPr>
    </p:titleStyle>
    <p:bodyStyle>
      <a:lvl1pPr marL="520154" indent="-520154" algn="l" defTabSz="1387075" rtl="0" eaLnBrk="1" latinLnBrk="1" hangingPunct="1">
        <a:spcBef>
          <a:spcPct val="20000"/>
        </a:spcBef>
        <a:buFont typeface="Arial" pitchFamily="34" charset="0"/>
        <a:buChar char="•"/>
        <a:defRPr sz="4849" kern="1200">
          <a:solidFill>
            <a:schemeClr val="tx1"/>
          </a:solidFill>
          <a:latin typeface="+mn-lt"/>
          <a:ea typeface="+mn-ea"/>
          <a:cs typeface="+mn-cs"/>
        </a:defRPr>
      </a:lvl1pPr>
      <a:lvl2pPr marL="1126998" indent="-433461" algn="l" defTabSz="1387075" rtl="0" eaLnBrk="1" latinLnBrk="1" hangingPunct="1">
        <a:spcBef>
          <a:spcPct val="20000"/>
        </a:spcBef>
        <a:buFont typeface="Arial" pitchFamily="34" charset="0"/>
        <a:buChar char="–"/>
        <a:defRPr sz="4218" kern="1200">
          <a:solidFill>
            <a:schemeClr val="tx1"/>
          </a:solidFill>
          <a:latin typeface="+mn-lt"/>
          <a:ea typeface="+mn-ea"/>
          <a:cs typeface="+mn-cs"/>
        </a:defRPr>
      </a:lvl2pPr>
      <a:lvl3pPr marL="1733844" indent="-346769" algn="l" defTabSz="1387075" rtl="0" eaLnBrk="1" latinLnBrk="1" hangingPunct="1">
        <a:spcBef>
          <a:spcPct val="20000"/>
        </a:spcBef>
        <a:buFont typeface="Arial" pitchFamily="34" charset="0"/>
        <a:buChar char="•"/>
        <a:defRPr sz="3653" kern="1200">
          <a:solidFill>
            <a:schemeClr val="tx1"/>
          </a:solidFill>
          <a:latin typeface="+mn-lt"/>
          <a:ea typeface="+mn-ea"/>
          <a:cs typeface="+mn-cs"/>
        </a:defRPr>
      </a:lvl3pPr>
      <a:lvl4pPr marL="2427381" indent="-346769" algn="l" defTabSz="1387075" rtl="0" eaLnBrk="1" latinLnBrk="1" hangingPunct="1">
        <a:spcBef>
          <a:spcPct val="20000"/>
        </a:spcBef>
        <a:buFont typeface="Arial" pitchFamily="34" charset="0"/>
        <a:buChar char="–"/>
        <a:defRPr sz="3022" kern="1200">
          <a:solidFill>
            <a:schemeClr val="tx1"/>
          </a:solidFill>
          <a:latin typeface="+mn-lt"/>
          <a:ea typeface="+mn-ea"/>
          <a:cs typeface="+mn-cs"/>
        </a:defRPr>
      </a:lvl4pPr>
      <a:lvl5pPr marL="3120919" indent="-346769" algn="l" defTabSz="1387075" rtl="0" eaLnBrk="1" latinLnBrk="1" hangingPunct="1">
        <a:spcBef>
          <a:spcPct val="20000"/>
        </a:spcBef>
        <a:buFont typeface="Arial" pitchFamily="34" charset="0"/>
        <a:buChar char="»"/>
        <a:defRPr sz="3022" kern="1200">
          <a:solidFill>
            <a:schemeClr val="tx1"/>
          </a:solidFill>
          <a:latin typeface="+mn-lt"/>
          <a:ea typeface="+mn-ea"/>
          <a:cs typeface="+mn-cs"/>
        </a:defRPr>
      </a:lvl5pPr>
      <a:lvl6pPr marL="3814457" indent="-346769" algn="l" defTabSz="1387075" rtl="0" eaLnBrk="1" latinLnBrk="1" hangingPunct="1">
        <a:spcBef>
          <a:spcPct val="20000"/>
        </a:spcBef>
        <a:buFont typeface="Arial" pitchFamily="34" charset="0"/>
        <a:buChar char="•"/>
        <a:defRPr sz="3022" kern="1200">
          <a:solidFill>
            <a:schemeClr val="tx1"/>
          </a:solidFill>
          <a:latin typeface="+mn-lt"/>
          <a:ea typeface="+mn-ea"/>
          <a:cs typeface="+mn-cs"/>
        </a:defRPr>
      </a:lvl6pPr>
      <a:lvl7pPr marL="4507993" indent="-346769" algn="l" defTabSz="1387075" rtl="0" eaLnBrk="1" latinLnBrk="1" hangingPunct="1">
        <a:spcBef>
          <a:spcPct val="20000"/>
        </a:spcBef>
        <a:buFont typeface="Arial" pitchFamily="34" charset="0"/>
        <a:buChar char="•"/>
        <a:defRPr sz="3022" kern="1200">
          <a:solidFill>
            <a:schemeClr val="tx1"/>
          </a:solidFill>
          <a:latin typeface="+mn-lt"/>
          <a:ea typeface="+mn-ea"/>
          <a:cs typeface="+mn-cs"/>
        </a:defRPr>
      </a:lvl7pPr>
      <a:lvl8pPr marL="5201532" indent="-346769" algn="l" defTabSz="1387075" rtl="0" eaLnBrk="1" latinLnBrk="1" hangingPunct="1">
        <a:spcBef>
          <a:spcPct val="20000"/>
        </a:spcBef>
        <a:buFont typeface="Arial" pitchFamily="34" charset="0"/>
        <a:buChar char="•"/>
        <a:defRPr sz="3022" kern="1200">
          <a:solidFill>
            <a:schemeClr val="tx1"/>
          </a:solidFill>
          <a:latin typeface="+mn-lt"/>
          <a:ea typeface="+mn-ea"/>
          <a:cs typeface="+mn-cs"/>
        </a:defRPr>
      </a:lvl8pPr>
      <a:lvl9pPr marL="5895069" indent="-346769" algn="l" defTabSz="1387075" rtl="0" eaLnBrk="1" latinLnBrk="1" hangingPunct="1">
        <a:spcBef>
          <a:spcPct val="20000"/>
        </a:spcBef>
        <a:buFont typeface="Arial" pitchFamily="34" charset="0"/>
        <a:buChar char="•"/>
        <a:defRPr sz="3022" kern="1200">
          <a:solidFill>
            <a:schemeClr val="tx1"/>
          </a:solidFill>
          <a:latin typeface="+mn-lt"/>
          <a:ea typeface="+mn-ea"/>
          <a:cs typeface="+mn-cs"/>
        </a:defRPr>
      </a:lvl9pPr>
    </p:bodyStyle>
    <p:otherStyle>
      <a:defPPr>
        <a:defRPr lang="ko-KR"/>
      </a:defPPr>
      <a:lvl1pPr marL="0" algn="l" defTabSz="1387075" rtl="0" eaLnBrk="1" latinLnBrk="1" hangingPunct="1">
        <a:defRPr sz="2723" kern="1200">
          <a:solidFill>
            <a:schemeClr val="tx1"/>
          </a:solidFill>
          <a:latin typeface="+mn-lt"/>
          <a:ea typeface="+mn-ea"/>
          <a:cs typeface="+mn-cs"/>
        </a:defRPr>
      </a:lvl1pPr>
      <a:lvl2pPr marL="693537" algn="l" defTabSz="1387075" rtl="0" eaLnBrk="1" latinLnBrk="1" hangingPunct="1">
        <a:defRPr sz="2723" kern="1200">
          <a:solidFill>
            <a:schemeClr val="tx1"/>
          </a:solidFill>
          <a:latin typeface="+mn-lt"/>
          <a:ea typeface="+mn-ea"/>
          <a:cs typeface="+mn-cs"/>
        </a:defRPr>
      </a:lvl2pPr>
      <a:lvl3pPr marL="1387075" algn="l" defTabSz="1387075" rtl="0" eaLnBrk="1" latinLnBrk="1" hangingPunct="1">
        <a:defRPr sz="2723" kern="1200">
          <a:solidFill>
            <a:schemeClr val="tx1"/>
          </a:solidFill>
          <a:latin typeface="+mn-lt"/>
          <a:ea typeface="+mn-ea"/>
          <a:cs typeface="+mn-cs"/>
        </a:defRPr>
      </a:lvl3pPr>
      <a:lvl4pPr marL="2080612" algn="l" defTabSz="1387075" rtl="0" eaLnBrk="1" latinLnBrk="1" hangingPunct="1">
        <a:defRPr sz="2723" kern="1200">
          <a:solidFill>
            <a:schemeClr val="tx1"/>
          </a:solidFill>
          <a:latin typeface="+mn-lt"/>
          <a:ea typeface="+mn-ea"/>
          <a:cs typeface="+mn-cs"/>
        </a:defRPr>
      </a:lvl4pPr>
      <a:lvl5pPr marL="2774150" algn="l" defTabSz="1387075" rtl="0" eaLnBrk="1" latinLnBrk="1" hangingPunct="1">
        <a:defRPr sz="2723" kern="1200">
          <a:solidFill>
            <a:schemeClr val="tx1"/>
          </a:solidFill>
          <a:latin typeface="+mn-lt"/>
          <a:ea typeface="+mn-ea"/>
          <a:cs typeface="+mn-cs"/>
        </a:defRPr>
      </a:lvl5pPr>
      <a:lvl6pPr marL="3467688" algn="l" defTabSz="1387075" rtl="0" eaLnBrk="1" latinLnBrk="1" hangingPunct="1">
        <a:defRPr sz="2723" kern="1200">
          <a:solidFill>
            <a:schemeClr val="tx1"/>
          </a:solidFill>
          <a:latin typeface="+mn-lt"/>
          <a:ea typeface="+mn-ea"/>
          <a:cs typeface="+mn-cs"/>
        </a:defRPr>
      </a:lvl6pPr>
      <a:lvl7pPr marL="4161226" algn="l" defTabSz="1387075" rtl="0" eaLnBrk="1" latinLnBrk="1" hangingPunct="1">
        <a:defRPr sz="2723" kern="1200">
          <a:solidFill>
            <a:schemeClr val="tx1"/>
          </a:solidFill>
          <a:latin typeface="+mn-lt"/>
          <a:ea typeface="+mn-ea"/>
          <a:cs typeface="+mn-cs"/>
        </a:defRPr>
      </a:lvl7pPr>
      <a:lvl8pPr marL="4854763" algn="l" defTabSz="1387075" rtl="0" eaLnBrk="1" latinLnBrk="1" hangingPunct="1">
        <a:defRPr sz="2723" kern="1200">
          <a:solidFill>
            <a:schemeClr val="tx1"/>
          </a:solidFill>
          <a:latin typeface="+mn-lt"/>
          <a:ea typeface="+mn-ea"/>
          <a:cs typeface="+mn-cs"/>
        </a:defRPr>
      </a:lvl8pPr>
      <a:lvl9pPr marL="5548300" algn="l" defTabSz="1387075" rtl="0" eaLnBrk="1" latinLnBrk="1" hangingPunct="1">
        <a:defRPr sz="272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0.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6DCD8"/>
        </a:solidFill>
        <a:effectLst/>
      </p:bgPr>
    </p:bg>
    <p:spTree>
      <p:nvGrpSpPr>
        <p:cNvPr id="1" name=""/>
        <p:cNvGrpSpPr/>
        <p:nvPr/>
      </p:nvGrpSpPr>
      <p:grpSpPr>
        <a:xfrm>
          <a:off x="0" y="0"/>
          <a:ext cx="0" cy="0"/>
          <a:chOff x="0" y="0"/>
          <a:chExt cx="0" cy="0"/>
        </a:xfrm>
      </p:grpSpPr>
      <p:grpSp>
        <p:nvGrpSpPr>
          <p:cNvPr id="61" name="그룹 60">
            <a:extLst>
              <a:ext uri="{FF2B5EF4-FFF2-40B4-BE49-F238E27FC236}">
                <a16:creationId xmlns:a16="http://schemas.microsoft.com/office/drawing/2014/main" id="{81D9C406-E252-A9F9-3EBC-C23325395E12}"/>
              </a:ext>
            </a:extLst>
          </p:cNvPr>
          <p:cNvGrpSpPr/>
          <p:nvPr/>
        </p:nvGrpSpPr>
        <p:grpSpPr>
          <a:xfrm>
            <a:off x="285261" y="3597393"/>
            <a:ext cx="10121290" cy="11301849"/>
            <a:chOff x="790451" y="10673879"/>
            <a:chExt cx="28694312" cy="31536004"/>
          </a:xfrm>
        </p:grpSpPr>
        <p:sp>
          <p:nvSpPr>
            <p:cNvPr id="62" name="양쪽 모서리가 둥근 사각형 21">
              <a:extLst>
                <a:ext uri="{FF2B5EF4-FFF2-40B4-BE49-F238E27FC236}">
                  <a16:creationId xmlns:a16="http://schemas.microsoft.com/office/drawing/2014/main" id="{787A9C1A-C5B2-97FC-7CE9-D28712CAFB02}"/>
                </a:ext>
              </a:extLst>
            </p:cNvPr>
            <p:cNvSpPr/>
            <p:nvPr/>
          </p:nvSpPr>
          <p:spPr>
            <a:xfrm>
              <a:off x="790451" y="10673879"/>
              <a:ext cx="14107446" cy="31536004"/>
            </a:xfrm>
            <a:prstGeom prst="round2SameRect">
              <a:avLst>
                <a:gd name="adj1" fmla="val 0"/>
                <a:gd name="adj2" fmla="val 0"/>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1179" tIns="15590" rIns="31179" bIns="15590" rtlCol="0" anchor="ctr"/>
            <a:lstStyle/>
            <a:p>
              <a:pPr lvl="0" algn="ctr"/>
              <a:endParaRPr lang="ko-KR" altLang="en-US" sz="2723">
                <a:latin typeface="나눔고딕" panose="020D0604000000000000" pitchFamily="50" charset="-127"/>
                <a:ea typeface="나눔고딕" panose="020D0604000000000000" pitchFamily="50" charset="-127"/>
              </a:endParaRPr>
            </a:p>
          </p:txBody>
        </p:sp>
        <p:sp>
          <p:nvSpPr>
            <p:cNvPr id="63" name="양쪽 모서리가 둥근 사각형 23">
              <a:extLst>
                <a:ext uri="{FF2B5EF4-FFF2-40B4-BE49-F238E27FC236}">
                  <a16:creationId xmlns:a16="http://schemas.microsoft.com/office/drawing/2014/main" id="{512E36AF-EC5C-E8A9-072D-96504624B2DB}"/>
                </a:ext>
              </a:extLst>
            </p:cNvPr>
            <p:cNvSpPr/>
            <p:nvPr/>
          </p:nvSpPr>
          <p:spPr>
            <a:xfrm>
              <a:off x="15377317" y="10673879"/>
              <a:ext cx="14107446" cy="31536004"/>
            </a:xfrm>
            <a:prstGeom prst="round2SameRect">
              <a:avLst>
                <a:gd name="adj1" fmla="val 0"/>
                <a:gd name="adj2" fmla="val 0"/>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1179" tIns="15590" rIns="31179" bIns="15590" rtlCol="0" anchor="ctr"/>
            <a:lstStyle/>
            <a:p>
              <a:pPr lvl="0" algn="ctr"/>
              <a:endParaRPr lang="ko-KR" altLang="en-US" sz="2723">
                <a:latin typeface="나눔고딕" panose="020D0604000000000000" pitchFamily="50" charset="-127"/>
                <a:ea typeface="나눔고딕" panose="020D0604000000000000" pitchFamily="50" charset="-127"/>
              </a:endParaRPr>
            </a:p>
          </p:txBody>
        </p:sp>
      </p:grpSp>
      <p:grpSp>
        <p:nvGrpSpPr>
          <p:cNvPr id="6" name="그룹 5">
            <a:extLst>
              <a:ext uri="{FF2B5EF4-FFF2-40B4-BE49-F238E27FC236}">
                <a16:creationId xmlns:a16="http://schemas.microsoft.com/office/drawing/2014/main" id="{B5726883-1ABF-4462-A5E7-201B4B9BD646}"/>
              </a:ext>
            </a:extLst>
          </p:cNvPr>
          <p:cNvGrpSpPr/>
          <p:nvPr/>
        </p:nvGrpSpPr>
        <p:grpSpPr>
          <a:xfrm>
            <a:off x="377354" y="1974236"/>
            <a:ext cx="9904406" cy="1552991"/>
            <a:chOff x="728700" y="5142968"/>
            <a:chExt cx="19860658" cy="3114112"/>
          </a:xfrm>
        </p:grpSpPr>
        <p:sp>
          <p:nvSpPr>
            <p:cNvPr id="125" name="직사각형 124">
              <a:extLst>
                <a:ext uri="{FF2B5EF4-FFF2-40B4-BE49-F238E27FC236}">
                  <a16:creationId xmlns:a16="http://schemas.microsoft.com/office/drawing/2014/main" id="{65D37751-915B-4CB0-A80E-297610E792F0}"/>
                </a:ext>
              </a:extLst>
            </p:cNvPr>
            <p:cNvSpPr/>
            <p:nvPr/>
          </p:nvSpPr>
          <p:spPr>
            <a:xfrm>
              <a:off x="794267" y="5784102"/>
              <a:ext cx="19795091" cy="2472978"/>
            </a:xfrm>
            <a:prstGeom prst="rect">
              <a:avLst/>
            </a:prstGeom>
          </p:spPr>
          <p:txBody>
            <a:bodyPr wrap="square" lIns="31090" tIns="15545" rIns="31090" bIns="15545">
              <a:spAutoFit/>
            </a:bodyPr>
            <a:lstStyle/>
            <a:p>
              <a:pPr marL="0" lvl="1">
                <a:lnSpc>
                  <a:spcPct val="120000"/>
                </a:lnSpc>
              </a:pPr>
              <a:r>
                <a:rPr lang="en-US" altLang="ko-KR" sz="1100" spc="-6" dirty="0">
                  <a:ln>
                    <a:solidFill>
                      <a:schemeClr val="accent1">
                        <a:alpha val="0"/>
                      </a:schemeClr>
                    </a:solidFill>
                  </a:ln>
                  <a:solidFill>
                    <a:schemeClr val="tx1">
                      <a:lumMod val="85000"/>
                      <a:lumOff val="15000"/>
                    </a:schemeClr>
                  </a:solidFill>
                  <a:latin typeface="나눔고딕" panose="020D0604000000000000" pitchFamily="50" charset="-127"/>
                  <a:ea typeface="나눔고딕" panose="020D0604000000000000" pitchFamily="50" charset="-127"/>
                  <a:cs typeface="Arial" panose="020B0604020202020204" pitchFamily="34" charset="0"/>
                </a:rPr>
                <a:t>Community detection plays a crucial role in understanding the structural organization of complex networks, such as social interactions, citation relationships, and biological systems. Traditional clustering techniques, like K-means or DBSCAN, are not directly applicable to general graphs due to their reliance on geometric assumptions and fixed parameters. Even graph-specific methods such as the Louvain algorithm often suffer from heuristic limitations and parameter sensitivity, making their results difficult to interpret or reproduce. This motivates the need for a graph clustering method that is both principled and parameter-free, enabling robust and interpretable community detection without manual tuning. Our approach addresses this gap by leveraging Gomory-Hu trees and modularity-based validation to detect high-quality communities in a recursive and automated manner.</a:t>
              </a:r>
            </a:p>
          </p:txBody>
        </p:sp>
        <p:sp>
          <p:nvSpPr>
            <p:cNvPr id="126" name="직사각형 125">
              <a:extLst>
                <a:ext uri="{FF2B5EF4-FFF2-40B4-BE49-F238E27FC236}">
                  <a16:creationId xmlns:a16="http://schemas.microsoft.com/office/drawing/2014/main" id="{28005D2B-0AAF-40CD-8189-3CC3AB06B5F1}"/>
                </a:ext>
              </a:extLst>
            </p:cNvPr>
            <p:cNvSpPr/>
            <p:nvPr/>
          </p:nvSpPr>
          <p:spPr>
            <a:xfrm>
              <a:off x="728700" y="5142968"/>
              <a:ext cx="9104287" cy="5593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3525" tIns="15547" rIns="31095" bIns="15547" rtlCol="0" anchor="ctr"/>
            <a:lstStyle/>
            <a:p>
              <a:pPr defTabSz="962700">
                <a:defRPr/>
              </a:pPr>
              <a:r>
                <a:rPr lang="en-US" altLang="ko-KR" sz="1998" b="1" dirty="0">
                  <a:ln>
                    <a:solidFill>
                      <a:schemeClr val="accent1">
                        <a:alpha val="0"/>
                      </a:schemeClr>
                    </a:solidFill>
                  </a:ln>
                  <a:solidFill>
                    <a:srgbClr val="245D90"/>
                  </a:solidFill>
                  <a:latin typeface="나눔고딕 ExtraBold" panose="020D0904000000000000" pitchFamily="50" charset="-127"/>
                  <a:ea typeface="나눔고딕 ExtraBold" panose="020D0904000000000000" pitchFamily="50" charset="-127"/>
                </a:rPr>
                <a:t>Introduction</a:t>
              </a:r>
            </a:p>
          </p:txBody>
        </p:sp>
      </p:grpSp>
      <p:sp>
        <p:nvSpPr>
          <p:cNvPr id="220" name="직사각형 219">
            <a:extLst>
              <a:ext uri="{FF2B5EF4-FFF2-40B4-BE49-F238E27FC236}">
                <a16:creationId xmlns:a16="http://schemas.microsoft.com/office/drawing/2014/main" id="{76A50486-48FA-4F6B-A25B-2B3B5D5FFEB8}"/>
              </a:ext>
            </a:extLst>
          </p:cNvPr>
          <p:cNvSpPr/>
          <p:nvPr/>
        </p:nvSpPr>
        <p:spPr>
          <a:xfrm>
            <a:off x="386047" y="4616594"/>
            <a:ext cx="3075210" cy="458375"/>
          </a:xfrm>
          <a:prstGeom prst="rect">
            <a:avLst/>
          </a:prstGeom>
        </p:spPr>
        <p:txBody>
          <a:bodyPr wrap="square" lIns="33317" tIns="16659" rIns="33317" bIns="16659">
            <a:spAutoFit/>
          </a:bodyPr>
          <a:lstStyle/>
          <a:p>
            <a:pPr marL="108000" lvl="1">
              <a:lnSpc>
                <a:spcPct val="120000"/>
              </a:lnSpc>
            </a:pPr>
            <a:r>
              <a:rPr lang="en-US" altLang="ko-KR" sz="1200" spc="-7" dirty="0">
                <a:ln>
                  <a:solidFill>
                    <a:schemeClr val="accent1">
                      <a:alpha val="0"/>
                    </a:schemeClr>
                  </a:solidFill>
                </a:ln>
                <a:latin typeface="나눔고딕" pitchFamily="50" charset="-127"/>
                <a:ea typeface="나눔고딕" pitchFamily="50" charset="-127"/>
                <a:cs typeface="Arial" panose="020B0604020202020204" pitchFamily="34" charset="0"/>
              </a:rPr>
              <a:t>The smallest set of edges whose removal disconnects a graph into two parts.</a:t>
            </a:r>
          </a:p>
        </p:txBody>
      </p:sp>
      <p:grpSp>
        <p:nvGrpSpPr>
          <p:cNvPr id="5" name="그룹 4">
            <a:extLst>
              <a:ext uri="{FF2B5EF4-FFF2-40B4-BE49-F238E27FC236}">
                <a16:creationId xmlns:a16="http://schemas.microsoft.com/office/drawing/2014/main" id="{68C880F1-C610-74F9-EF5E-DDB4BD421541}"/>
              </a:ext>
            </a:extLst>
          </p:cNvPr>
          <p:cNvGrpSpPr/>
          <p:nvPr/>
        </p:nvGrpSpPr>
        <p:grpSpPr>
          <a:xfrm>
            <a:off x="1701258" y="286867"/>
            <a:ext cx="7289297" cy="1574339"/>
            <a:chOff x="3124442" y="783143"/>
            <a:chExt cx="20665486" cy="4463323"/>
          </a:xfrm>
        </p:grpSpPr>
        <p:sp>
          <p:nvSpPr>
            <p:cNvPr id="12" name="직사각형 11">
              <a:extLst>
                <a:ext uri="{FF2B5EF4-FFF2-40B4-BE49-F238E27FC236}">
                  <a16:creationId xmlns:a16="http://schemas.microsoft.com/office/drawing/2014/main" id="{AE4B8262-BB93-4F72-B5FB-AAFCD3254569}"/>
                </a:ext>
              </a:extLst>
            </p:cNvPr>
            <p:cNvSpPr/>
            <p:nvPr/>
          </p:nvSpPr>
          <p:spPr>
            <a:xfrm>
              <a:off x="3124442" y="3232895"/>
              <a:ext cx="20665486" cy="2013571"/>
            </a:xfrm>
            <a:prstGeom prst="rect">
              <a:avLst/>
            </a:prstGeom>
          </p:spPr>
          <p:txBody>
            <a:bodyPr wrap="square" lIns="33322" tIns="16661" rIns="33322" bIns="16661">
              <a:spAutoFit/>
            </a:bodyPr>
            <a:lstStyle/>
            <a:p>
              <a:pPr algn="ctr"/>
              <a:r>
                <a:rPr lang="en-US" altLang="ko-KR" sz="1099" b="1" spc="-7" dirty="0" err="1">
                  <a:ln>
                    <a:solidFill>
                      <a:schemeClr val="accent1">
                        <a:alpha val="0"/>
                      </a:schemeClr>
                    </a:solidFill>
                  </a:ln>
                  <a:solidFill>
                    <a:schemeClr val="bg1"/>
                  </a:solidFill>
                  <a:latin typeface="나눔고딕" panose="020D0604000000000000" pitchFamily="50" charset="-127"/>
                  <a:ea typeface="나눔고딕" panose="020D0604000000000000" pitchFamily="50" charset="-127"/>
                  <a:cs typeface="Arial" panose="020B0604020202020204" pitchFamily="34" charset="0"/>
                </a:rPr>
                <a:t>Deokhyeon</a:t>
              </a:r>
              <a:r>
                <a:rPr lang="en-US" altLang="ko-KR" sz="1099" b="1" spc="-7" dirty="0">
                  <a:ln>
                    <a:solidFill>
                      <a:schemeClr val="accent1">
                        <a:alpha val="0"/>
                      </a:schemeClr>
                    </a:solidFill>
                  </a:ln>
                  <a:solidFill>
                    <a:schemeClr val="bg1"/>
                  </a:solidFill>
                  <a:latin typeface="나눔고딕" panose="020D0604000000000000" pitchFamily="50" charset="-127"/>
                  <a:ea typeface="나눔고딕" panose="020D0604000000000000" pitchFamily="50" charset="-127"/>
                  <a:cs typeface="Arial" panose="020B0604020202020204" pitchFamily="34" charset="0"/>
                </a:rPr>
                <a:t> Kim (20201032)</a:t>
              </a:r>
            </a:p>
            <a:p>
              <a:pPr algn="ctr"/>
              <a:r>
                <a:rPr lang="en-US" altLang="ko-KR" sz="1099" b="1" spc="-7" dirty="0">
                  <a:ln>
                    <a:solidFill>
                      <a:schemeClr val="accent1">
                        <a:alpha val="0"/>
                      </a:schemeClr>
                    </a:solidFill>
                  </a:ln>
                  <a:solidFill>
                    <a:schemeClr val="bg1"/>
                  </a:solidFill>
                  <a:latin typeface="나눔고딕" panose="020D0604000000000000" pitchFamily="50" charset="-127"/>
                  <a:ea typeface="나눔고딕" panose="020D0604000000000000" pitchFamily="50" charset="-127"/>
                  <a:cs typeface="Arial" panose="020B0604020202020204" pitchFamily="34" charset="0"/>
                </a:rPr>
                <a:t>UNIST</a:t>
              </a:r>
            </a:p>
            <a:p>
              <a:pPr algn="ctr"/>
              <a:r>
                <a:rPr lang="en-US" altLang="ko-KR" sz="1099" b="1" spc="-7" dirty="0">
                  <a:ln>
                    <a:solidFill>
                      <a:schemeClr val="accent1">
                        <a:alpha val="0"/>
                      </a:schemeClr>
                    </a:solidFill>
                  </a:ln>
                  <a:solidFill>
                    <a:schemeClr val="bg1"/>
                  </a:solidFill>
                  <a:latin typeface="나눔고딕" panose="020D0604000000000000" pitchFamily="50" charset="-127"/>
                  <a:ea typeface="나눔고딕" panose="020D0604000000000000" pitchFamily="50" charset="-127"/>
                  <a:cs typeface="Arial" panose="020B0604020202020204" pitchFamily="34" charset="0"/>
                </a:rPr>
                <a:t>South Korea</a:t>
              </a:r>
            </a:p>
            <a:p>
              <a:pPr algn="ctr"/>
              <a:r>
                <a:rPr lang="en-US" altLang="ko-KR" sz="1099" b="1" spc="-7" dirty="0">
                  <a:ln>
                    <a:solidFill>
                      <a:schemeClr val="accent1">
                        <a:alpha val="0"/>
                      </a:schemeClr>
                    </a:solidFill>
                  </a:ln>
                  <a:solidFill>
                    <a:schemeClr val="bg1"/>
                  </a:solidFill>
                  <a:latin typeface="나눔고딕" panose="020D0604000000000000" pitchFamily="50" charset="-127"/>
                  <a:ea typeface="나눔고딕" panose="020D0604000000000000" pitchFamily="50" charset="-127"/>
                  <a:cs typeface="Arial" panose="020B0604020202020204" pitchFamily="34" charset="0"/>
                </a:rPr>
                <a:t>ejrgus1404@unist.ac.kr</a:t>
              </a:r>
            </a:p>
          </p:txBody>
        </p:sp>
        <p:sp>
          <p:nvSpPr>
            <p:cNvPr id="11" name="직사각형 10">
              <a:extLst>
                <a:ext uri="{FF2B5EF4-FFF2-40B4-BE49-F238E27FC236}">
                  <a16:creationId xmlns:a16="http://schemas.microsoft.com/office/drawing/2014/main" id="{EFCD303B-8867-414F-B80E-A972D2CE36C8}"/>
                </a:ext>
              </a:extLst>
            </p:cNvPr>
            <p:cNvSpPr/>
            <p:nvPr/>
          </p:nvSpPr>
          <p:spPr>
            <a:xfrm>
              <a:off x="3248172" y="783143"/>
              <a:ext cx="20418026" cy="2361505"/>
            </a:xfrm>
            <a:prstGeom prst="rect">
              <a:avLst/>
            </a:prstGeom>
          </p:spPr>
          <p:txBody>
            <a:bodyPr wrap="square" lIns="33322" tIns="16661" rIns="33322" bIns="16661">
              <a:spAutoFit/>
            </a:bodyPr>
            <a:lstStyle/>
            <a:p>
              <a:pPr algn="ctr"/>
              <a:r>
                <a:rPr lang="en-US" altLang="ko-KR" sz="2597" b="1" spc="-35" dirty="0">
                  <a:ln>
                    <a:solidFill>
                      <a:schemeClr val="bg1">
                        <a:alpha val="0"/>
                      </a:schemeClr>
                    </a:solidFill>
                  </a:ln>
                  <a:solidFill>
                    <a:schemeClr val="bg1"/>
                  </a:solidFill>
                  <a:latin typeface="나눔고딕 ExtraBold" panose="020D0904000000000000" pitchFamily="50" charset="-127"/>
                  <a:ea typeface="나눔고딕 ExtraBold" panose="020D0904000000000000" pitchFamily="50" charset="-127"/>
                  <a:cs typeface="Arial" panose="020B0604020202020204" pitchFamily="34" charset="0"/>
                </a:rPr>
                <a:t>Parameter-Free Community Detection via Gomory-Hu Trees and Modularity</a:t>
              </a:r>
              <a:endParaRPr lang="ko-KR" altLang="en-US" sz="2597" b="1" spc="-35" dirty="0">
                <a:ln>
                  <a:solidFill>
                    <a:schemeClr val="bg1">
                      <a:alpha val="0"/>
                    </a:schemeClr>
                  </a:solidFill>
                </a:ln>
                <a:solidFill>
                  <a:schemeClr val="bg1"/>
                </a:solidFill>
                <a:latin typeface="나눔고딕 ExtraBold" panose="020D0904000000000000" pitchFamily="50" charset="-127"/>
                <a:ea typeface="나눔고딕 ExtraBold" panose="020D0904000000000000" pitchFamily="50" charset="-127"/>
                <a:cs typeface="Arial" panose="020B0604020202020204" pitchFamily="34" charset="0"/>
              </a:endParaRPr>
            </a:p>
          </p:txBody>
        </p:sp>
      </p:grpSp>
      <p:sp>
        <p:nvSpPr>
          <p:cNvPr id="2" name="사각형: 둥근 위쪽 모서리 1">
            <a:extLst>
              <a:ext uri="{FF2B5EF4-FFF2-40B4-BE49-F238E27FC236}">
                <a16:creationId xmlns:a16="http://schemas.microsoft.com/office/drawing/2014/main" id="{9A4B3FBC-E818-4BAE-A3BE-023486C2C082}"/>
              </a:ext>
            </a:extLst>
          </p:cNvPr>
          <p:cNvSpPr/>
          <p:nvPr/>
        </p:nvSpPr>
        <p:spPr>
          <a:xfrm>
            <a:off x="386047" y="3798480"/>
            <a:ext cx="4782146" cy="330153"/>
          </a:xfrm>
          <a:prstGeom prst="round2SameRect">
            <a:avLst>
              <a:gd name="adj1" fmla="val 0"/>
              <a:gd name="adj2" fmla="val 0"/>
            </a:avLst>
          </a:prstGeom>
          <a:solidFill>
            <a:srgbClr val="245D90"/>
          </a:solidFill>
          <a:ln>
            <a:noFill/>
          </a:ln>
        </p:spPr>
        <p:style>
          <a:lnRef idx="2">
            <a:schemeClr val="accent1">
              <a:shade val="50000"/>
            </a:schemeClr>
          </a:lnRef>
          <a:fillRef idx="1">
            <a:schemeClr val="accent1"/>
          </a:fillRef>
          <a:effectRef idx="0">
            <a:schemeClr val="accent1"/>
          </a:effectRef>
          <a:fontRef idx="minor">
            <a:schemeClr val="lt1"/>
          </a:fontRef>
        </p:style>
        <p:txBody>
          <a:bodyPr lIns="42963" tIns="21482" rIns="42963" bIns="21482" rtlCol="0" anchor="ctr"/>
          <a:lstStyle/>
          <a:p>
            <a:pPr defTabSz="1031686"/>
            <a:r>
              <a:rPr lang="en-US" altLang="ko-KR" sz="1998" b="1" dirty="0">
                <a:ln>
                  <a:solidFill>
                    <a:schemeClr val="accent1">
                      <a:alpha val="0"/>
                    </a:schemeClr>
                  </a:solidFill>
                </a:ln>
                <a:solidFill>
                  <a:schemeClr val="bg1"/>
                </a:solidFill>
                <a:latin typeface="나눔고딕 ExtraBold" panose="020D0904000000000000" pitchFamily="50" charset="-127"/>
                <a:ea typeface="나눔고딕 ExtraBold" panose="020D0904000000000000" pitchFamily="50" charset="-127"/>
              </a:rPr>
              <a:t>Background Knowledge</a:t>
            </a:r>
          </a:p>
        </p:txBody>
      </p:sp>
      <p:pic>
        <p:nvPicPr>
          <p:cNvPr id="10" name="그래픽 9">
            <a:extLst>
              <a:ext uri="{FF2B5EF4-FFF2-40B4-BE49-F238E27FC236}">
                <a16:creationId xmlns:a16="http://schemas.microsoft.com/office/drawing/2014/main" id="{B3BEBC8D-2019-3C1A-5618-8AE897A586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8971" y="286867"/>
            <a:ext cx="1257623" cy="1257623"/>
          </a:xfrm>
          <a:prstGeom prst="rect">
            <a:avLst/>
          </a:prstGeom>
        </p:spPr>
      </p:pic>
      <p:pic>
        <p:nvPicPr>
          <p:cNvPr id="16" name="그래픽 15">
            <a:extLst>
              <a:ext uri="{FF2B5EF4-FFF2-40B4-BE49-F238E27FC236}">
                <a16:creationId xmlns:a16="http://schemas.microsoft.com/office/drawing/2014/main" id="{0D3EDD5F-CB6E-8350-F69D-DBB98A9F8F3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36016" y="220023"/>
            <a:ext cx="1113001" cy="1507004"/>
          </a:xfrm>
          <a:prstGeom prst="rect">
            <a:avLst/>
          </a:prstGeom>
        </p:spPr>
      </p:pic>
      <p:sp>
        <p:nvSpPr>
          <p:cNvPr id="7" name="직사각형 6">
            <a:extLst>
              <a:ext uri="{FF2B5EF4-FFF2-40B4-BE49-F238E27FC236}">
                <a16:creationId xmlns:a16="http://schemas.microsoft.com/office/drawing/2014/main" id="{F1AB1CED-016F-BBEB-D605-C607B99EFDC0}"/>
              </a:ext>
            </a:extLst>
          </p:cNvPr>
          <p:cNvSpPr/>
          <p:nvPr/>
        </p:nvSpPr>
        <p:spPr>
          <a:xfrm>
            <a:off x="596248" y="4214053"/>
            <a:ext cx="789218" cy="270631"/>
          </a:xfrm>
          <a:prstGeom prst="rect">
            <a:avLst/>
          </a:prstGeom>
        </p:spPr>
        <p:txBody>
          <a:bodyPr wrap="square" lIns="33317" tIns="16659" rIns="33317" bIns="16659">
            <a:spAutoFit/>
          </a:bodyPr>
          <a:lstStyle/>
          <a:p>
            <a:pPr marL="0" lvl="1">
              <a:lnSpc>
                <a:spcPct val="120000"/>
              </a:lnSpc>
            </a:pPr>
            <a:r>
              <a:rPr lang="en-US" altLang="ko-KR" sz="1400" b="1" spc="-7" dirty="0">
                <a:ln>
                  <a:solidFill>
                    <a:schemeClr val="accent1">
                      <a:alpha val="0"/>
                    </a:schemeClr>
                  </a:solidFill>
                </a:ln>
                <a:latin typeface="나눔고딕" pitchFamily="50" charset="-127"/>
                <a:ea typeface="나눔고딕" pitchFamily="50" charset="-127"/>
                <a:cs typeface="Arial" panose="020B0604020202020204" pitchFamily="34" charset="0"/>
              </a:rPr>
              <a:t>Min-Cut</a:t>
            </a:r>
          </a:p>
        </p:txBody>
      </p:sp>
      <p:sp>
        <p:nvSpPr>
          <p:cNvPr id="8" name="자유형: 도형 7">
            <a:extLst>
              <a:ext uri="{FF2B5EF4-FFF2-40B4-BE49-F238E27FC236}">
                <a16:creationId xmlns:a16="http://schemas.microsoft.com/office/drawing/2014/main" id="{EFDD7FEA-BB80-ACAD-8431-B516D65AF96F}"/>
              </a:ext>
            </a:extLst>
          </p:cNvPr>
          <p:cNvSpPr/>
          <p:nvPr/>
        </p:nvSpPr>
        <p:spPr>
          <a:xfrm>
            <a:off x="434057" y="4284167"/>
            <a:ext cx="132153" cy="132154"/>
          </a:xfrm>
          <a:custGeom>
            <a:avLst/>
            <a:gdLst>
              <a:gd name="connsiteX0" fmla="*/ 413788 w 562596"/>
              <a:gd name="connsiteY0" fmla="*/ 100008 h 562596"/>
              <a:gd name="connsiteX1" fmla="*/ 378142 w 562596"/>
              <a:gd name="connsiteY1" fmla="*/ 117752 h 562596"/>
              <a:gd name="connsiteX2" fmla="*/ 248634 w 562596"/>
              <a:gd name="connsiteY2" fmla="*/ 342066 h 562596"/>
              <a:gd name="connsiteX3" fmla="*/ 159485 w 562596"/>
              <a:gd name="connsiteY3" fmla="*/ 252916 h 562596"/>
              <a:gd name="connsiteX4" fmla="*/ 108546 w 562596"/>
              <a:gd name="connsiteY4" fmla="*/ 252916 h 562596"/>
              <a:gd name="connsiteX5" fmla="*/ 108546 w 562596"/>
              <a:gd name="connsiteY5" fmla="*/ 303856 h 562596"/>
              <a:gd name="connsiteX6" fmla="*/ 227199 w 562596"/>
              <a:gd name="connsiteY6" fmla="*/ 422508 h 562596"/>
              <a:gd name="connsiteX7" fmla="*/ 227379 w 562596"/>
              <a:gd name="connsiteY7" fmla="*/ 422878 h 562596"/>
              <a:gd name="connsiteX8" fmla="*/ 228983 w 562596"/>
              <a:gd name="connsiteY8" fmla="*/ 424292 h 562596"/>
              <a:gd name="connsiteX9" fmla="*/ 231492 w 562596"/>
              <a:gd name="connsiteY9" fmla="*/ 426802 h 562596"/>
              <a:gd name="connsiteX10" fmla="*/ 232850 w 562596"/>
              <a:gd name="connsiteY10" fmla="*/ 427704 h 562596"/>
              <a:gd name="connsiteX11" fmla="*/ 238106 w 562596"/>
              <a:gd name="connsiteY11" fmla="*/ 432338 h 562596"/>
              <a:gd name="connsiteX12" fmla="*/ 241602 w 562596"/>
              <a:gd name="connsiteY12" fmla="*/ 433514 h 562596"/>
              <a:gd name="connsiteX13" fmla="*/ 243408 w 562596"/>
              <a:gd name="connsiteY13" fmla="*/ 434714 h 562596"/>
              <a:gd name="connsiteX14" fmla="*/ 247584 w 562596"/>
              <a:gd name="connsiteY14" fmla="*/ 435526 h 562596"/>
              <a:gd name="connsiteX15" fmla="*/ 251663 w 562596"/>
              <a:gd name="connsiteY15" fmla="*/ 436898 h 562596"/>
              <a:gd name="connsiteX16" fmla="*/ 253850 w 562596"/>
              <a:gd name="connsiteY16" fmla="*/ 436746 h 562596"/>
              <a:gd name="connsiteX17" fmla="*/ 256962 w 562596"/>
              <a:gd name="connsiteY17" fmla="*/ 437350 h 562596"/>
              <a:gd name="connsiteX18" fmla="*/ 263549 w 562596"/>
              <a:gd name="connsiteY18" fmla="*/ 436070 h 562596"/>
              <a:gd name="connsiteX19" fmla="*/ 265438 w 562596"/>
              <a:gd name="connsiteY19" fmla="*/ 435938 h 562596"/>
              <a:gd name="connsiteX20" fmla="*/ 266242 w 562596"/>
              <a:gd name="connsiteY20" fmla="*/ 435546 h 562596"/>
              <a:gd name="connsiteX21" fmla="*/ 270516 w 562596"/>
              <a:gd name="connsiteY21" fmla="*/ 434714 h 562596"/>
              <a:gd name="connsiteX22" fmla="*/ 277639 w 562596"/>
              <a:gd name="connsiteY22" fmla="*/ 429982 h 562596"/>
              <a:gd name="connsiteX23" fmla="*/ 277847 w 562596"/>
              <a:gd name="connsiteY23" fmla="*/ 429882 h 562596"/>
              <a:gd name="connsiteX24" fmla="*/ 277925 w 562596"/>
              <a:gd name="connsiteY24" fmla="*/ 429794 h 562596"/>
              <a:gd name="connsiteX25" fmla="*/ 282431 w 562596"/>
              <a:gd name="connsiteY25" fmla="*/ 426802 h 562596"/>
              <a:gd name="connsiteX26" fmla="*/ 290343 w 562596"/>
              <a:gd name="connsiteY26" fmla="*/ 414886 h 562596"/>
              <a:gd name="connsiteX27" fmla="*/ 290633 w 562596"/>
              <a:gd name="connsiteY27" fmla="*/ 413398 h 562596"/>
              <a:gd name="connsiteX28" fmla="*/ 440529 w 562596"/>
              <a:gd name="connsiteY28" fmla="*/ 153770 h 562596"/>
              <a:gd name="connsiteX29" fmla="*/ 427345 w 562596"/>
              <a:gd name="connsiteY29" fmla="*/ 104568 h 562596"/>
              <a:gd name="connsiteX30" fmla="*/ 413788 w 562596"/>
              <a:gd name="connsiteY30" fmla="*/ 100008 h 562596"/>
              <a:gd name="connsiteX31" fmla="*/ 281298 w 562596"/>
              <a:gd name="connsiteY31" fmla="*/ 0 h 562596"/>
              <a:gd name="connsiteX32" fmla="*/ 562596 w 562596"/>
              <a:gd name="connsiteY32" fmla="*/ 281300 h 562596"/>
              <a:gd name="connsiteX33" fmla="*/ 281298 w 562596"/>
              <a:gd name="connsiteY33" fmla="*/ 562596 h 562596"/>
              <a:gd name="connsiteX34" fmla="*/ 0 w 562596"/>
              <a:gd name="connsiteY34" fmla="*/ 281300 h 562596"/>
              <a:gd name="connsiteX35" fmla="*/ 281298 w 562596"/>
              <a:gd name="connsiteY35" fmla="*/ 0 h 56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62596" h="562596">
                <a:moveTo>
                  <a:pt x="413788" y="100008"/>
                </a:moveTo>
                <a:cubicBezTo>
                  <a:pt x="399858" y="98280"/>
                  <a:pt x="385602" y="104830"/>
                  <a:pt x="378142" y="117752"/>
                </a:cubicBezTo>
                <a:lnTo>
                  <a:pt x="248634" y="342066"/>
                </a:lnTo>
                <a:lnTo>
                  <a:pt x="159485" y="252916"/>
                </a:lnTo>
                <a:cubicBezTo>
                  <a:pt x="145418" y="238850"/>
                  <a:pt x="122613" y="238850"/>
                  <a:pt x="108546" y="252916"/>
                </a:cubicBezTo>
                <a:cubicBezTo>
                  <a:pt x="94480" y="266984"/>
                  <a:pt x="94480" y="289790"/>
                  <a:pt x="108546" y="303856"/>
                </a:cubicBezTo>
                <a:lnTo>
                  <a:pt x="227199" y="422508"/>
                </a:lnTo>
                <a:lnTo>
                  <a:pt x="227379" y="422878"/>
                </a:lnTo>
                <a:lnTo>
                  <a:pt x="228983" y="424292"/>
                </a:lnTo>
                <a:lnTo>
                  <a:pt x="231492" y="426802"/>
                </a:lnTo>
                <a:lnTo>
                  <a:pt x="232850" y="427704"/>
                </a:lnTo>
                <a:lnTo>
                  <a:pt x="238106" y="432338"/>
                </a:lnTo>
                <a:lnTo>
                  <a:pt x="241602" y="433514"/>
                </a:lnTo>
                <a:lnTo>
                  <a:pt x="243408" y="434714"/>
                </a:lnTo>
                <a:lnTo>
                  <a:pt x="247584" y="435526"/>
                </a:lnTo>
                <a:lnTo>
                  <a:pt x="251663" y="436898"/>
                </a:lnTo>
                <a:lnTo>
                  <a:pt x="253850" y="436746"/>
                </a:lnTo>
                <a:lnTo>
                  <a:pt x="256962" y="437350"/>
                </a:lnTo>
                <a:lnTo>
                  <a:pt x="263549" y="436070"/>
                </a:lnTo>
                <a:lnTo>
                  <a:pt x="265438" y="435938"/>
                </a:lnTo>
                <a:lnTo>
                  <a:pt x="266242" y="435546"/>
                </a:lnTo>
                <a:lnTo>
                  <a:pt x="270516" y="434714"/>
                </a:lnTo>
                <a:lnTo>
                  <a:pt x="277639" y="429982"/>
                </a:lnTo>
                <a:lnTo>
                  <a:pt x="277847" y="429882"/>
                </a:lnTo>
                <a:lnTo>
                  <a:pt x="277925" y="429794"/>
                </a:lnTo>
                <a:lnTo>
                  <a:pt x="282431" y="426802"/>
                </a:lnTo>
                <a:cubicBezTo>
                  <a:pt x="285948" y="423286"/>
                  <a:pt x="288585" y="419222"/>
                  <a:pt x="290343" y="414886"/>
                </a:cubicBezTo>
                <a:lnTo>
                  <a:pt x="290633" y="413398"/>
                </a:lnTo>
                <a:lnTo>
                  <a:pt x="440529" y="153770"/>
                </a:lnTo>
                <a:cubicBezTo>
                  <a:pt x="450475" y="136542"/>
                  <a:pt x="444573" y="114514"/>
                  <a:pt x="427345" y="104568"/>
                </a:cubicBezTo>
                <a:cubicBezTo>
                  <a:pt x="423038" y="102082"/>
                  <a:pt x="418431" y="100584"/>
                  <a:pt x="413788" y="100008"/>
                </a:cubicBezTo>
                <a:close/>
                <a:moveTo>
                  <a:pt x="281298" y="0"/>
                </a:moveTo>
                <a:cubicBezTo>
                  <a:pt x="436655" y="0"/>
                  <a:pt x="562596" y="125942"/>
                  <a:pt x="562596" y="281300"/>
                </a:cubicBezTo>
                <a:cubicBezTo>
                  <a:pt x="562596" y="436656"/>
                  <a:pt x="436655" y="562596"/>
                  <a:pt x="281298" y="562596"/>
                </a:cubicBezTo>
                <a:cubicBezTo>
                  <a:pt x="125941" y="562596"/>
                  <a:pt x="0" y="436656"/>
                  <a:pt x="0" y="281300"/>
                </a:cubicBezTo>
                <a:cubicBezTo>
                  <a:pt x="0" y="125942"/>
                  <a:pt x="125941" y="0"/>
                  <a:pt x="28129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197">
              <a:latin typeface="나눔고딕" panose="020D0604000000000000" pitchFamily="50" charset="-127"/>
              <a:ea typeface="나눔고딕" panose="020D0604000000000000" pitchFamily="50" charset="-127"/>
            </a:endParaRPr>
          </a:p>
        </p:txBody>
      </p:sp>
      <p:pic>
        <p:nvPicPr>
          <p:cNvPr id="13" name="그림 12" descr="예술, 디자인이(가) 표시된 사진&#10;&#10;AI가 생성한 콘텐츠는 부정확할 수 있습니다.">
            <a:extLst>
              <a:ext uri="{FF2B5EF4-FFF2-40B4-BE49-F238E27FC236}">
                <a16:creationId xmlns:a16="http://schemas.microsoft.com/office/drawing/2014/main" id="{19A2F2E7-8D4E-8D1D-8F49-34AC3F4D450A}"/>
              </a:ext>
            </a:extLst>
          </p:cNvPr>
          <p:cNvPicPr>
            <a:picLocks noChangeAspect="1"/>
          </p:cNvPicPr>
          <p:nvPr/>
        </p:nvPicPr>
        <p:blipFill>
          <a:blip r:embed="rId7" cstate="print">
            <a:extLst>
              <a:ext uri="{28A0092B-C50C-407E-A947-70E740481C1C}">
                <a14:useLocalDpi xmlns:a14="http://schemas.microsoft.com/office/drawing/2010/main" val="0"/>
              </a:ext>
            </a:extLst>
          </a:blip>
          <a:srcRect l="18306" t="11695" r="18964" b="11769"/>
          <a:stretch/>
        </p:blipFill>
        <p:spPr>
          <a:xfrm>
            <a:off x="3667343" y="4175299"/>
            <a:ext cx="1246515" cy="1303025"/>
          </a:xfrm>
          <a:prstGeom prst="rect">
            <a:avLst/>
          </a:prstGeom>
        </p:spPr>
      </p:pic>
      <mc:AlternateContent xmlns:mc="http://schemas.openxmlformats.org/markup-compatibility/2006" xmlns:a14="http://schemas.microsoft.com/office/drawing/2010/main">
        <mc:Choice Requires="a14">
          <p:sp>
            <p:nvSpPr>
              <p:cNvPr id="19" name="직사각형 18">
                <a:extLst>
                  <a:ext uri="{FF2B5EF4-FFF2-40B4-BE49-F238E27FC236}">
                    <a16:creationId xmlns:a16="http://schemas.microsoft.com/office/drawing/2014/main" id="{5E84AA08-E4C2-3FF3-DC66-8F7A9AF0A044}"/>
                  </a:ext>
                </a:extLst>
              </p:cNvPr>
              <p:cNvSpPr/>
              <p:nvPr/>
            </p:nvSpPr>
            <p:spPr>
              <a:xfrm>
                <a:off x="413288" y="5474361"/>
                <a:ext cx="2340329" cy="901573"/>
              </a:xfrm>
              <a:prstGeom prst="rect">
                <a:avLst/>
              </a:prstGeom>
            </p:spPr>
            <p:txBody>
              <a:bodyPr wrap="square" lIns="33317" tIns="16659" rIns="33317" bIns="16659">
                <a:spAutoFit/>
              </a:bodyPr>
              <a:lstStyle/>
              <a:p>
                <a:pPr marL="108000" lvl="1">
                  <a:lnSpc>
                    <a:spcPct val="120000"/>
                  </a:lnSpc>
                </a:pPr>
                <a:r>
                  <a:rPr lang="en-US" altLang="ko-KR" sz="1200" spc="-7" dirty="0">
                    <a:ln>
                      <a:solidFill>
                        <a:schemeClr val="accent1">
                          <a:alpha val="0"/>
                        </a:schemeClr>
                      </a:solidFill>
                    </a:ln>
                    <a:latin typeface="나눔고딕" pitchFamily="50" charset="-127"/>
                    <a:ea typeface="나눔고딕" pitchFamily="50" charset="-127"/>
                    <a:cs typeface="Arial" panose="020B0604020202020204" pitchFamily="34" charset="0"/>
                  </a:rPr>
                  <a:t>A tree structure that compactly represents all-pairs min-cuts in an undirected graph using only </a:t>
                </a:r>
                <a14:m>
                  <m:oMath xmlns:m="http://schemas.openxmlformats.org/officeDocument/2006/math">
                    <m:r>
                      <a:rPr lang="en-US" altLang="ko-KR" sz="1200" i="1" spc="-7" dirty="0" smtClean="0">
                        <a:ln>
                          <a:solidFill>
                            <a:schemeClr val="accent1">
                              <a:alpha val="0"/>
                            </a:schemeClr>
                          </a:solidFill>
                        </a:ln>
                        <a:latin typeface="Cambria Math" panose="02040503050406030204" pitchFamily="18" charset="0"/>
                        <a:ea typeface="나눔고딕" pitchFamily="50" charset="-127"/>
                        <a:cs typeface="Arial" panose="020B0604020202020204" pitchFamily="34" charset="0"/>
                      </a:rPr>
                      <m:t>𝑛</m:t>
                    </m:r>
                    <m:r>
                      <a:rPr lang="en-US" altLang="ko-KR" sz="1200" i="1" spc="-7" dirty="0" smtClean="0">
                        <a:ln>
                          <a:solidFill>
                            <a:schemeClr val="accent1">
                              <a:alpha val="0"/>
                            </a:schemeClr>
                          </a:solidFill>
                        </a:ln>
                        <a:latin typeface="Cambria Math" panose="02040503050406030204" pitchFamily="18" charset="0"/>
                        <a:ea typeface="나눔고딕" pitchFamily="50" charset="-127"/>
                        <a:cs typeface="Arial" panose="020B0604020202020204" pitchFamily="34" charset="0"/>
                      </a:rPr>
                      <m:t>−1</m:t>
                    </m:r>
                  </m:oMath>
                </a14:m>
                <a:r>
                  <a:rPr lang="en-US" altLang="ko-KR" sz="1200" spc="-7" dirty="0">
                    <a:ln>
                      <a:solidFill>
                        <a:schemeClr val="accent1">
                          <a:alpha val="0"/>
                        </a:schemeClr>
                      </a:solidFill>
                    </a:ln>
                    <a:latin typeface="나눔고딕" pitchFamily="50" charset="-127"/>
                    <a:ea typeface="나눔고딕" pitchFamily="50" charset="-127"/>
                    <a:cs typeface="Arial" panose="020B0604020202020204" pitchFamily="34" charset="0"/>
                  </a:rPr>
                  <a:t> max-flow computations.</a:t>
                </a:r>
              </a:p>
            </p:txBody>
          </p:sp>
        </mc:Choice>
        <mc:Fallback xmlns="">
          <p:sp>
            <p:nvSpPr>
              <p:cNvPr id="19" name="직사각형 18">
                <a:extLst>
                  <a:ext uri="{FF2B5EF4-FFF2-40B4-BE49-F238E27FC236}">
                    <a16:creationId xmlns:a16="http://schemas.microsoft.com/office/drawing/2014/main" id="{5E84AA08-E4C2-3FF3-DC66-8F7A9AF0A044}"/>
                  </a:ext>
                </a:extLst>
              </p:cNvPr>
              <p:cNvSpPr>
                <a:spLocks noRot="1" noChangeAspect="1" noMove="1" noResize="1" noEditPoints="1" noAdjustHandles="1" noChangeArrowheads="1" noChangeShapeType="1" noTextEdit="1"/>
              </p:cNvSpPr>
              <p:nvPr/>
            </p:nvSpPr>
            <p:spPr>
              <a:xfrm>
                <a:off x="413288" y="5474361"/>
                <a:ext cx="2340329" cy="901573"/>
              </a:xfrm>
              <a:prstGeom prst="rect">
                <a:avLst/>
              </a:prstGeom>
              <a:blipFill>
                <a:blip r:embed="rId8"/>
                <a:stretch>
                  <a:fillRect/>
                </a:stretch>
              </a:blipFill>
            </p:spPr>
            <p:txBody>
              <a:bodyPr/>
              <a:lstStyle/>
              <a:p>
                <a:r>
                  <a:rPr lang="ko-KR" altLang="en-US">
                    <a:noFill/>
                  </a:rPr>
                  <a:t> </a:t>
                </a:r>
              </a:p>
            </p:txBody>
          </p:sp>
        </mc:Fallback>
      </mc:AlternateContent>
      <p:sp>
        <p:nvSpPr>
          <p:cNvPr id="20" name="직사각형 19">
            <a:extLst>
              <a:ext uri="{FF2B5EF4-FFF2-40B4-BE49-F238E27FC236}">
                <a16:creationId xmlns:a16="http://schemas.microsoft.com/office/drawing/2014/main" id="{F91A22CF-406B-977B-58EC-38370E1D6B7A}"/>
              </a:ext>
            </a:extLst>
          </p:cNvPr>
          <p:cNvSpPr/>
          <p:nvPr/>
        </p:nvSpPr>
        <p:spPr>
          <a:xfrm>
            <a:off x="596247" y="5183411"/>
            <a:ext cx="1418869" cy="270631"/>
          </a:xfrm>
          <a:prstGeom prst="rect">
            <a:avLst/>
          </a:prstGeom>
        </p:spPr>
        <p:txBody>
          <a:bodyPr wrap="square" lIns="33317" tIns="16659" rIns="33317" bIns="16659">
            <a:spAutoFit/>
          </a:bodyPr>
          <a:lstStyle/>
          <a:p>
            <a:pPr marL="0" lvl="1">
              <a:lnSpc>
                <a:spcPct val="120000"/>
              </a:lnSpc>
            </a:pPr>
            <a:r>
              <a:rPr lang="en-US" altLang="ko-KR" sz="1400" b="1" spc="-7" dirty="0">
                <a:ln>
                  <a:solidFill>
                    <a:schemeClr val="accent1">
                      <a:alpha val="0"/>
                    </a:schemeClr>
                  </a:solidFill>
                </a:ln>
                <a:latin typeface="나눔고딕" pitchFamily="50" charset="-127"/>
                <a:ea typeface="나눔고딕" pitchFamily="50" charset="-127"/>
                <a:cs typeface="Arial" panose="020B0604020202020204" pitchFamily="34" charset="0"/>
              </a:rPr>
              <a:t>Gomory-Hu Tree</a:t>
            </a:r>
          </a:p>
        </p:txBody>
      </p:sp>
      <p:sp>
        <p:nvSpPr>
          <p:cNvPr id="23" name="자유형: 도형 22">
            <a:extLst>
              <a:ext uri="{FF2B5EF4-FFF2-40B4-BE49-F238E27FC236}">
                <a16:creationId xmlns:a16="http://schemas.microsoft.com/office/drawing/2014/main" id="{FED76118-EC88-DFB9-5AEF-87B6200599B0}"/>
              </a:ext>
            </a:extLst>
          </p:cNvPr>
          <p:cNvSpPr/>
          <p:nvPr/>
        </p:nvSpPr>
        <p:spPr>
          <a:xfrm>
            <a:off x="434057" y="5253525"/>
            <a:ext cx="132153" cy="132154"/>
          </a:xfrm>
          <a:custGeom>
            <a:avLst/>
            <a:gdLst>
              <a:gd name="connsiteX0" fmla="*/ 413788 w 562596"/>
              <a:gd name="connsiteY0" fmla="*/ 100008 h 562596"/>
              <a:gd name="connsiteX1" fmla="*/ 378142 w 562596"/>
              <a:gd name="connsiteY1" fmla="*/ 117752 h 562596"/>
              <a:gd name="connsiteX2" fmla="*/ 248634 w 562596"/>
              <a:gd name="connsiteY2" fmla="*/ 342066 h 562596"/>
              <a:gd name="connsiteX3" fmla="*/ 159485 w 562596"/>
              <a:gd name="connsiteY3" fmla="*/ 252916 h 562596"/>
              <a:gd name="connsiteX4" fmla="*/ 108546 w 562596"/>
              <a:gd name="connsiteY4" fmla="*/ 252916 h 562596"/>
              <a:gd name="connsiteX5" fmla="*/ 108546 w 562596"/>
              <a:gd name="connsiteY5" fmla="*/ 303856 h 562596"/>
              <a:gd name="connsiteX6" fmla="*/ 227199 w 562596"/>
              <a:gd name="connsiteY6" fmla="*/ 422508 h 562596"/>
              <a:gd name="connsiteX7" fmla="*/ 227379 w 562596"/>
              <a:gd name="connsiteY7" fmla="*/ 422878 h 562596"/>
              <a:gd name="connsiteX8" fmla="*/ 228983 w 562596"/>
              <a:gd name="connsiteY8" fmla="*/ 424292 h 562596"/>
              <a:gd name="connsiteX9" fmla="*/ 231492 w 562596"/>
              <a:gd name="connsiteY9" fmla="*/ 426802 h 562596"/>
              <a:gd name="connsiteX10" fmla="*/ 232850 w 562596"/>
              <a:gd name="connsiteY10" fmla="*/ 427704 h 562596"/>
              <a:gd name="connsiteX11" fmla="*/ 238106 w 562596"/>
              <a:gd name="connsiteY11" fmla="*/ 432338 h 562596"/>
              <a:gd name="connsiteX12" fmla="*/ 241602 w 562596"/>
              <a:gd name="connsiteY12" fmla="*/ 433514 h 562596"/>
              <a:gd name="connsiteX13" fmla="*/ 243408 w 562596"/>
              <a:gd name="connsiteY13" fmla="*/ 434714 h 562596"/>
              <a:gd name="connsiteX14" fmla="*/ 247584 w 562596"/>
              <a:gd name="connsiteY14" fmla="*/ 435526 h 562596"/>
              <a:gd name="connsiteX15" fmla="*/ 251663 w 562596"/>
              <a:gd name="connsiteY15" fmla="*/ 436898 h 562596"/>
              <a:gd name="connsiteX16" fmla="*/ 253850 w 562596"/>
              <a:gd name="connsiteY16" fmla="*/ 436746 h 562596"/>
              <a:gd name="connsiteX17" fmla="*/ 256962 w 562596"/>
              <a:gd name="connsiteY17" fmla="*/ 437350 h 562596"/>
              <a:gd name="connsiteX18" fmla="*/ 263549 w 562596"/>
              <a:gd name="connsiteY18" fmla="*/ 436070 h 562596"/>
              <a:gd name="connsiteX19" fmla="*/ 265438 w 562596"/>
              <a:gd name="connsiteY19" fmla="*/ 435938 h 562596"/>
              <a:gd name="connsiteX20" fmla="*/ 266242 w 562596"/>
              <a:gd name="connsiteY20" fmla="*/ 435546 h 562596"/>
              <a:gd name="connsiteX21" fmla="*/ 270516 w 562596"/>
              <a:gd name="connsiteY21" fmla="*/ 434714 h 562596"/>
              <a:gd name="connsiteX22" fmla="*/ 277639 w 562596"/>
              <a:gd name="connsiteY22" fmla="*/ 429982 h 562596"/>
              <a:gd name="connsiteX23" fmla="*/ 277847 w 562596"/>
              <a:gd name="connsiteY23" fmla="*/ 429882 h 562596"/>
              <a:gd name="connsiteX24" fmla="*/ 277925 w 562596"/>
              <a:gd name="connsiteY24" fmla="*/ 429794 h 562596"/>
              <a:gd name="connsiteX25" fmla="*/ 282431 w 562596"/>
              <a:gd name="connsiteY25" fmla="*/ 426802 h 562596"/>
              <a:gd name="connsiteX26" fmla="*/ 290343 w 562596"/>
              <a:gd name="connsiteY26" fmla="*/ 414886 h 562596"/>
              <a:gd name="connsiteX27" fmla="*/ 290633 w 562596"/>
              <a:gd name="connsiteY27" fmla="*/ 413398 h 562596"/>
              <a:gd name="connsiteX28" fmla="*/ 440529 w 562596"/>
              <a:gd name="connsiteY28" fmla="*/ 153770 h 562596"/>
              <a:gd name="connsiteX29" fmla="*/ 427345 w 562596"/>
              <a:gd name="connsiteY29" fmla="*/ 104568 h 562596"/>
              <a:gd name="connsiteX30" fmla="*/ 413788 w 562596"/>
              <a:gd name="connsiteY30" fmla="*/ 100008 h 562596"/>
              <a:gd name="connsiteX31" fmla="*/ 281298 w 562596"/>
              <a:gd name="connsiteY31" fmla="*/ 0 h 562596"/>
              <a:gd name="connsiteX32" fmla="*/ 562596 w 562596"/>
              <a:gd name="connsiteY32" fmla="*/ 281300 h 562596"/>
              <a:gd name="connsiteX33" fmla="*/ 281298 w 562596"/>
              <a:gd name="connsiteY33" fmla="*/ 562596 h 562596"/>
              <a:gd name="connsiteX34" fmla="*/ 0 w 562596"/>
              <a:gd name="connsiteY34" fmla="*/ 281300 h 562596"/>
              <a:gd name="connsiteX35" fmla="*/ 281298 w 562596"/>
              <a:gd name="connsiteY35" fmla="*/ 0 h 56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62596" h="562596">
                <a:moveTo>
                  <a:pt x="413788" y="100008"/>
                </a:moveTo>
                <a:cubicBezTo>
                  <a:pt x="399858" y="98280"/>
                  <a:pt x="385602" y="104830"/>
                  <a:pt x="378142" y="117752"/>
                </a:cubicBezTo>
                <a:lnTo>
                  <a:pt x="248634" y="342066"/>
                </a:lnTo>
                <a:lnTo>
                  <a:pt x="159485" y="252916"/>
                </a:lnTo>
                <a:cubicBezTo>
                  <a:pt x="145418" y="238850"/>
                  <a:pt x="122613" y="238850"/>
                  <a:pt x="108546" y="252916"/>
                </a:cubicBezTo>
                <a:cubicBezTo>
                  <a:pt x="94480" y="266984"/>
                  <a:pt x="94480" y="289790"/>
                  <a:pt x="108546" y="303856"/>
                </a:cubicBezTo>
                <a:lnTo>
                  <a:pt x="227199" y="422508"/>
                </a:lnTo>
                <a:lnTo>
                  <a:pt x="227379" y="422878"/>
                </a:lnTo>
                <a:lnTo>
                  <a:pt x="228983" y="424292"/>
                </a:lnTo>
                <a:lnTo>
                  <a:pt x="231492" y="426802"/>
                </a:lnTo>
                <a:lnTo>
                  <a:pt x="232850" y="427704"/>
                </a:lnTo>
                <a:lnTo>
                  <a:pt x="238106" y="432338"/>
                </a:lnTo>
                <a:lnTo>
                  <a:pt x="241602" y="433514"/>
                </a:lnTo>
                <a:lnTo>
                  <a:pt x="243408" y="434714"/>
                </a:lnTo>
                <a:lnTo>
                  <a:pt x="247584" y="435526"/>
                </a:lnTo>
                <a:lnTo>
                  <a:pt x="251663" y="436898"/>
                </a:lnTo>
                <a:lnTo>
                  <a:pt x="253850" y="436746"/>
                </a:lnTo>
                <a:lnTo>
                  <a:pt x="256962" y="437350"/>
                </a:lnTo>
                <a:lnTo>
                  <a:pt x="263549" y="436070"/>
                </a:lnTo>
                <a:lnTo>
                  <a:pt x="265438" y="435938"/>
                </a:lnTo>
                <a:lnTo>
                  <a:pt x="266242" y="435546"/>
                </a:lnTo>
                <a:lnTo>
                  <a:pt x="270516" y="434714"/>
                </a:lnTo>
                <a:lnTo>
                  <a:pt x="277639" y="429982"/>
                </a:lnTo>
                <a:lnTo>
                  <a:pt x="277847" y="429882"/>
                </a:lnTo>
                <a:lnTo>
                  <a:pt x="277925" y="429794"/>
                </a:lnTo>
                <a:lnTo>
                  <a:pt x="282431" y="426802"/>
                </a:lnTo>
                <a:cubicBezTo>
                  <a:pt x="285948" y="423286"/>
                  <a:pt x="288585" y="419222"/>
                  <a:pt x="290343" y="414886"/>
                </a:cubicBezTo>
                <a:lnTo>
                  <a:pt x="290633" y="413398"/>
                </a:lnTo>
                <a:lnTo>
                  <a:pt x="440529" y="153770"/>
                </a:lnTo>
                <a:cubicBezTo>
                  <a:pt x="450475" y="136542"/>
                  <a:pt x="444573" y="114514"/>
                  <a:pt x="427345" y="104568"/>
                </a:cubicBezTo>
                <a:cubicBezTo>
                  <a:pt x="423038" y="102082"/>
                  <a:pt x="418431" y="100584"/>
                  <a:pt x="413788" y="100008"/>
                </a:cubicBezTo>
                <a:close/>
                <a:moveTo>
                  <a:pt x="281298" y="0"/>
                </a:moveTo>
                <a:cubicBezTo>
                  <a:pt x="436655" y="0"/>
                  <a:pt x="562596" y="125942"/>
                  <a:pt x="562596" y="281300"/>
                </a:cubicBezTo>
                <a:cubicBezTo>
                  <a:pt x="562596" y="436656"/>
                  <a:pt x="436655" y="562596"/>
                  <a:pt x="281298" y="562596"/>
                </a:cubicBezTo>
                <a:cubicBezTo>
                  <a:pt x="125941" y="562596"/>
                  <a:pt x="0" y="436656"/>
                  <a:pt x="0" y="281300"/>
                </a:cubicBezTo>
                <a:cubicBezTo>
                  <a:pt x="0" y="125942"/>
                  <a:pt x="125941" y="0"/>
                  <a:pt x="28129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197">
              <a:latin typeface="나눔고딕" panose="020D0604000000000000" pitchFamily="50" charset="-127"/>
              <a:ea typeface="나눔고딕" panose="020D0604000000000000" pitchFamily="50" charset="-127"/>
            </a:endParaRPr>
          </a:p>
        </p:txBody>
      </p:sp>
      <p:pic>
        <p:nvPicPr>
          <p:cNvPr id="31" name="그림 30" descr="도표, 라인이(가) 표시된 사진&#10;&#10;AI가 생성한 콘텐츠는 부정확할 수 있습니다.">
            <a:extLst>
              <a:ext uri="{FF2B5EF4-FFF2-40B4-BE49-F238E27FC236}">
                <a16:creationId xmlns:a16="http://schemas.microsoft.com/office/drawing/2014/main" id="{99AE1EA1-3EE4-4986-749B-86D0B966E6B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732173" y="5474361"/>
            <a:ext cx="2508247" cy="897862"/>
          </a:xfrm>
          <a:prstGeom prst="rect">
            <a:avLst/>
          </a:prstGeom>
        </p:spPr>
      </p:pic>
      <p:sp>
        <p:nvSpPr>
          <p:cNvPr id="32" name="직사각형 31">
            <a:extLst>
              <a:ext uri="{FF2B5EF4-FFF2-40B4-BE49-F238E27FC236}">
                <a16:creationId xmlns:a16="http://schemas.microsoft.com/office/drawing/2014/main" id="{C3E771B0-BB7E-B711-9250-62C16626B00A}"/>
              </a:ext>
            </a:extLst>
          </p:cNvPr>
          <p:cNvSpPr/>
          <p:nvPr/>
        </p:nvSpPr>
        <p:spPr>
          <a:xfrm>
            <a:off x="386047" y="6692443"/>
            <a:ext cx="4782146" cy="458375"/>
          </a:xfrm>
          <a:prstGeom prst="rect">
            <a:avLst/>
          </a:prstGeom>
        </p:spPr>
        <p:txBody>
          <a:bodyPr wrap="square" lIns="33317" tIns="16659" rIns="33317" bIns="16659">
            <a:spAutoFit/>
          </a:bodyPr>
          <a:lstStyle/>
          <a:p>
            <a:pPr marL="108000" lvl="1">
              <a:lnSpc>
                <a:spcPct val="120000"/>
              </a:lnSpc>
            </a:pPr>
            <a:r>
              <a:rPr lang="en-US" altLang="ko-KR" sz="1200" spc="-7" dirty="0">
                <a:ln>
                  <a:solidFill>
                    <a:schemeClr val="accent1">
                      <a:alpha val="0"/>
                    </a:schemeClr>
                  </a:solidFill>
                </a:ln>
                <a:latin typeface="나눔고딕" pitchFamily="50" charset="-127"/>
                <a:ea typeface="나눔고딕" pitchFamily="50" charset="-127"/>
                <a:cs typeface="Arial" panose="020B0604020202020204" pitchFamily="34" charset="0"/>
              </a:rPr>
              <a:t>A score that measures the quality of a clustering by comparing the density of edges within communities to that of a random graph.</a:t>
            </a:r>
          </a:p>
        </p:txBody>
      </p:sp>
      <p:sp>
        <p:nvSpPr>
          <p:cNvPr id="33" name="직사각형 32">
            <a:extLst>
              <a:ext uri="{FF2B5EF4-FFF2-40B4-BE49-F238E27FC236}">
                <a16:creationId xmlns:a16="http://schemas.microsoft.com/office/drawing/2014/main" id="{5ADE760F-EBEC-F962-E600-4E66DCB83AFC}"/>
              </a:ext>
            </a:extLst>
          </p:cNvPr>
          <p:cNvSpPr/>
          <p:nvPr/>
        </p:nvSpPr>
        <p:spPr>
          <a:xfrm>
            <a:off x="596247" y="6407547"/>
            <a:ext cx="1000347" cy="270631"/>
          </a:xfrm>
          <a:prstGeom prst="rect">
            <a:avLst/>
          </a:prstGeom>
        </p:spPr>
        <p:txBody>
          <a:bodyPr wrap="square" lIns="33317" tIns="16659" rIns="33317" bIns="16659">
            <a:spAutoFit/>
          </a:bodyPr>
          <a:lstStyle/>
          <a:p>
            <a:pPr marL="0" lvl="1">
              <a:lnSpc>
                <a:spcPct val="120000"/>
              </a:lnSpc>
            </a:pPr>
            <a:r>
              <a:rPr lang="en-US" altLang="ko-KR" sz="1400" b="1" spc="-7" dirty="0">
                <a:ln>
                  <a:solidFill>
                    <a:schemeClr val="accent1">
                      <a:alpha val="0"/>
                    </a:schemeClr>
                  </a:solidFill>
                </a:ln>
                <a:latin typeface="나눔고딕" pitchFamily="50" charset="-127"/>
                <a:ea typeface="나눔고딕" pitchFamily="50" charset="-127"/>
                <a:cs typeface="Arial" panose="020B0604020202020204" pitchFamily="34" charset="0"/>
              </a:rPr>
              <a:t>Modularity</a:t>
            </a:r>
          </a:p>
        </p:txBody>
      </p:sp>
      <p:sp>
        <p:nvSpPr>
          <p:cNvPr id="34" name="자유형: 도형 33">
            <a:extLst>
              <a:ext uri="{FF2B5EF4-FFF2-40B4-BE49-F238E27FC236}">
                <a16:creationId xmlns:a16="http://schemas.microsoft.com/office/drawing/2014/main" id="{3103135F-31E4-786E-CB5D-7F30BCD35BAC}"/>
              </a:ext>
            </a:extLst>
          </p:cNvPr>
          <p:cNvSpPr/>
          <p:nvPr/>
        </p:nvSpPr>
        <p:spPr>
          <a:xfrm>
            <a:off x="434057" y="6477661"/>
            <a:ext cx="132153" cy="132154"/>
          </a:xfrm>
          <a:custGeom>
            <a:avLst/>
            <a:gdLst>
              <a:gd name="connsiteX0" fmla="*/ 413788 w 562596"/>
              <a:gd name="connsiteY0" fmla="*/ 100008 h 562596"/>
              <a:gd name="connsiteX1" fmla="*/ 378142 w 562596"/>
              <a:gd name="connsiteY1" fmla="*/ 117752 h 562596"/>
              <a:gd name="connsiteX2" fmla="*/ 248634 w 562596"/>
              <a:gd name="connsiteY2" fmla="*/ 342066 h 562596"/>
              <a:gd name="connsiteX3" fmla="*/ 159485 w 562596"/>
              <a:gd name="connsiteY3" fmla="*/ 252916 h 562596"/>
              <a:gd name="connsiteX4" fmla="*/ 108546 w 562596"/>
              <a:gd name="connsiteY4" fmla="*/ 252916 h 562596"/>
              <a:gd name="connsiteX5" fmla="*/ 108546 w 562596"/>
              <a:gd name="connsiteY5" fmla="*/ 303856 h 562596"/>
              <a:gd name="connsiteX6" fmla="*/ 227199 w 562596"/>
              <a:gd name="connsiteY6" fmla="*/ 422508 h 562596"/>
              <a:gd name="connsiteX7" fmla="*/ 227379 w 562596"/>
              <a:gd name="connsiteY7" fmla="*/ 422878 h 562596"/>
              <a:gd name="connsiteX8" fmla="*/ 228983 w 562596"/>
              <a:gd name="connsiteY8" fmla="*/ 424292 h 562596"/>
              <a:gd name="connsiteX9" fmla="*/ 231492 w 562596"/>
              <a:gd name="connsiteY9" fmla="*/ 426802 h 562596"/>
              <a:gd name="connsiteX10" fmla="*/ 232850 w 562596"/>
              <a:gd name="connsiteY10" fmla="*/ 427704 h 562596"/>
              <a:gd name="connsiteX11" fmla="*/ 238106 w 562596"/>
              <a:gd name="connsiteY11" fmla="*/ 432338 h 562596"/>
              <a:gd name="connsiteX12" fmla="*/ 241602 w 562596"/>
              <a:gd name="connsiteY12" fmla="*/ 433514 h 562596"/>
              <a:gd name="connsiteX13" fmla="*/ 243408 w 562596"/>
              <a:gd name="connsiteY13" fmla="*/ 434714 h 562596"/>
              <a:gd name="connsiteX14" fmla="*/ 247584 w 562596"/>
              <a:gd name="connsiteY14" fmla="*/ 435526 h 562596"/>
              <a:gd name="connsiteX15" fmla="*/ 251663 w 562596"/>
              <a:gd name="connsiteY15" fmla="*/ 436898 h 562596"/>
              <a:gd name="connsiteX16" fmla="*/ 253850 w 562596"/>
              <a:gd name="connsiteY16" fmla="*/ 436746 h 562596"/>
              <a:gd name="connsiteX17" fmla="*/ 256962 w 562596"/>
              <a:gd name="connsiteY17" fmla="*/ 437350 h 562596"/>
              <a:gd name="connsiteX18" fmla="*/ 263549 w 562596"/>
              <a:gd name="connsiteY18" fmla="*/ 436070 h 562596"/>
              <a:gd name="connsiteX19" fmla="*/ 265438 w 562596"/>
              <a:gd name="connsiteY19" fmla="*/ 435938 h 562596"/>
              <a:gd name="connsiteX20" fmla="*/ 266242 w 562596"/>
              <a:gd name="connsiteY20" fmla="*/ 435546 h 562596"/>
              <a:gd name="connsiteX21" fmla="*/ 270516 w 562596"/>
              <a:gd name="connsiteY21" fmla="*/ 434714 h 562596"/>
              <a:gd name="connsiteX22" fmla="*/ 277639 w 562596"/>
              <a:gd name="connsiteY22" fmla="*/ 429982 h 562596"/>
              <a:gd name="connsiteX23" fmla="*/ 277847 w 562596"/>
              <a:gd name="connsiteY23" fmla="*/ 429882 h 562596"/>
              <a:gd name="connsiteX24" fmla="*/ 277925 w 562596"/>
              <a:gd name="connsiteY24" fmla="*/ 429794 h 562596"/>
              <a:gd name="connsiteX25" fmla="*/ 282431 w 562596"/>
              <a:gd name="connsiteY25" fmla="*/ 426802 h 562596"/>
              <a:gd name="connsiteX26" fmla="*/ 290343 w 562596"/>
              <a:gd name="connsiteY26" fmla="*/ 414886 h 562596"/>
              <a:gd name="connsiteX27" fmla="*/ 290633 w 562596"/>
              <a:gd name="connsiteY27" fmla="*/ 413398 h 562596"/>
              <a:gd name="connsiteX28" fmla="*/ 440529 w 562596"/>
              <a:gd name="connsiteY28" fmla="*/ 153770 h 562596"/>
              <a:gd name="connsiteX29" fmla="*/ 427345 w 562596"/>
              <a:gd name="connsiteY29" fmla="*/ 104568 h 562596"/>
              <a:gd name="connsiteX30" fmla="*/ 413788 w 562596"/>
              <a:gd name="connsiteY30" fmla="*/ 100008 h 562596"/>
              <a:gd name="connsiteX31" fmla="*/ 281298 w 562596"/>
              <a:gd name="connsiteY31" fmla="*/ 0 h 562596"/>
              <a:gd name="connsiteX32" fmla="*/ 562596 w 562596"/>
              <a:gd name="connsiteY32" fmla="*/ 281300 h 562596"/>
              <a:gd name="connsiteX33" fmla="*/ 281298 w 562596"/>
              <a:gd name="connsiteY33" fmla="*/ 562596 h 562596"/>
              <a:gd name="connsiteX34" fmla="*/ 0 w 562596"/>
              <a:gd name="connsiteY34" fmla="*/ 281300 h 562596"/>
              <a:gd name="connsiteX35" fmla="*/ 281298 w 562596"/>
              <a:gd name="connsiteY35" fmla="*/ 0 h 56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62596" h="562596">
                <a:moveTo>
                  <a:pt x="413788" y="100008"/>
                </a:moveTo>
                <a:cubicBezTo>
                  <a:pt x="399858" y="98280"/>
                  <a:pt x="385602" y="104830"/>
                  <a:pt x="378142" y="117752"/>
                </a:cubicBezTo>
                <a:lnTo>
                  <a:pt x="248634" y="342066"/>
                </a:lnTo>
                <a:lnTo>
                  <a:pt x="159485" y="252916"/>
                </a:lnTo>
                <a:cubicBezTo>
                  <a:pt x="145418" y="238850"/>
                  <a:pt x="122613" y="238850"/>
                  <a:pt x="108546" y="252916"/>
                </a:cubicBezTo>
                <a:cubicBezTo>
                  <a:pt x="94480" y="266984"/>
                  <a:pt x="94480" y="289790"/>
                  <a:pt x="108546" y="303856"/>
                </a:cubicBezTo>
                <a:lnTo>
                  <a:pt x="227199" y="422508"/>
                </a:lnTo>
                <a:lnTo>
                  <a:pt x="227379" y="422878"/>
                </a:lnTo>
                <a:lnTo>
                  <a:pt x="228983" y="424292"/>
                </a:lnTo>
                <a:lnTo>
                  <a:pt x="231492" y="426802"/>
                </a:lnTo>
                <a:lnTo>
                  <a:pt x="232850" y="427704"/>
                </a:lnTo>
                <a:lnTo>
                  <a:pt x="238106" y="432338"/>
                </a:lnTo>
                <a:lnTo>
                  <a:pt x="241602" y="433514"/>
                </a:lnTo>
                <a:lnTo>
                  <a:pt x="243408" y="434714"/>
                </a:lnTo>
                <a:lnTo>
                  <a:pt x="247584" y="435526"/>
                </a:lnTo>
                <a:lnTo>
                  <a:pt x="251663" y="436898"/>
                </a:lnTo>
                <a:lnTo>
                  <a:pt x="253850" y="436746"/>
                </a:lnTo>
                <a:lnTo>
                  <a:pt x="256962" y="437350"/>
                </a:lnTo>
                <a:lnTo>
                  <a:pt x="263549" y="436070"/>
                </a:lnTo>
                <a:lnTo>
                  <a:pt x="265438" y="435938"/>
                </a:lnTo>
                <a:lnTo>
                  <a:pt x="266242" y="435546"/>
                </a:lnTo>
                <a:lnTo>
                  <a:pt x="270516" y="434714"/>
                </a:lnTo>
                <a:lnTo>
                  <a:pt x="277639" y="429982"/>
                </a:lnTo>
                <a:lnTo>
                  <a:pt x="277847" y="429882"/>
                </a:lnTo>
                <a:lnTo>
                  <a:pt x="277925" y="429794"/>
                </a:lnTo>
                <a:lnTo>
                  <a:pt x="282431" y="426802"/>
                </a:lnTo>
                <a:cubicBezTo>
                  <a:pt x="285948" y="423286"/>
                  <a:pt x="288585" y="419222"/>
                  <a:pt x="290343" y="414886"/>
                </a:cubicBezTo>
                <a:lnTo>
                  <a:pt x="290633" y="413398"/>
                </a:lnTo>
                <a:lnTo>
                  <a:pt x="440529" y="153770"/>
                </a:lnTo>
                <a:cubicBezTo>
                  <a:pt x="450475" y="136542"/>
                  <a:pt x="444573" y="114514"/>
                  <a:pt x="427345" y="104568"/>
                </a:cubicBezTo>
                <a:cubicBezTo>
                  <a:pt x="423038" y="102082"/>
                  <a:pt x="418431" y="100584"/>
                  <a:pt x="413788" y="100008"/>
                </a:cubicBezTo>
                <a:close/>
                <a:moveTo>
                  <a:pt x="281298" y="0"/>
                </a:moveTo>
                <a:cubicBezTo>
                  <a:pt x="436655" y="0"/>
                  <a:pt x="562596" y="125942"/>
                  <a:pt x="562596" y="281300"/>
                </a:cubicBezTo>
                <a:cubicBezTo>
                  <a:pt x="562596" y="436656"/>
                  <a:pt x="436655" y="562596"/>
                  <a:pt x="281298" y="562596"/>
                </a:cubicBezTo>
                <a:cubicBezTo>
                  <a:pt x="125941" y="562596"/>
                  <a:pt x="0" y="436656"/>
                  <a:pt x="0" y="281300"/>
                </a:cubicBezTo>
                <a:cubicBezTo>
                  <a:pt x="0" y="125942"/>
                  <a:pt x="125941" y="0"/>
                  <a:pt x="28129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197">
              <a:latin typeface="나눔고딕" panose="020D0604000000000000" pitchFamily="50" charset="-127"/>
              <a:ea typeface="나눔고딕" panose="020D0604000000000000" pitchFamily="50" charset="-127"/>
            </a:endParaRPr>
          </a:p>
        </p:txBody>
      </p:sp>
      <p:pic>
        <p:nvPicPr>
          <p:cNvPr id="37" name="그림 36" descr="폰트, 텍스트, 친필, 타이포그래피이(가) 표시된 사진&#10;&#10;AI가 생성한 콘텐츠는 부정확할 수 있습니다.">
            <a:extLst>
              <a:ext uri="{FF2B5EF4-FFF2-40B4-BE49-F238E27FC236}">
                <a16:creationId xmlns:a16="http://schemas.microsoft.com/office/drawing/2014/main" id="{41BC4853-1C18-213C-0A7B-F2F280A85E3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21370" y="7127627"/>
            <a:ext cx="4667250" cy="809625"/>
          </a:xfrm>
          <a:prstGeom prst="rect">
            <a:avLst/>
          </a:prstGeom>
        </p:spPr>
      </p:pic>
      <p:sp>
        <p:nvSpPr>
          <p:cNvPr id="38" name="사각형: 둥근 위쪽 모서리 37">
            <a:extLst>
              <a:ext uri="{FF2B5EF4-FFF2-40B4-BE49-F238E27FC236}">
                <a16:creationId xmlns:a16="http://schemas.microsoft.com/office/drawing/2014/main" id="{EA0D31FA-BCBB-4B1C-0AD9-12E78EB8DE7D}"/>
              </a:ext>
            </a:extLst>
          </p:cNvPr>
          <p:cNvSpPr/>
          <p:nvPr/>
        </p:nvSpPr>
        <p:spPr>
          <a:xfrm>
            <a:off x="374040" y="7949602"/>
            <a:ext cx="4782146" cy="330153"/>
          </a:xfrm>
          <a:prstGeom prst="round2SameRect">
            <a:avLst>
              <a:gd name="adj1" fmla="val 0"/>
              <a:gd name="adj2" fmla="val 0"/>
            </a:avLst>
          </a:prstGeom>
          <a:solidFill>
            <a:srgbClr val="245D90"/>
          </a:solidFill>
          <a:ln>
            <a:noFill/>
          </a:ln>
        </p:spPr>
        <p:style>
          <a:lnRef idx="2">
            <a:schemeClr val="accent1">
              <a:shade val="50000"/>
            </a:schemeClr>
          </a:lnRef>
          <a:fillRef idx="1">
            <a:schemeClr val="accent1"/>
          </a:fillRef>
          <a:effectRef idx="0">
            <a:schemeClr val="accent1"/>
          </a:effectRef>
          <a:fontRef idx="minor">
            <a:schemeClr val="lt1"/>
          </a:fontRef>
        </p:style>
        <p:txBody>
          <a:bodyPr lIns="42963" tIns="21482" rIns="42963" bIns="21482" rtlCol="0" anchor="ctr"/>
          <a:lstStyle/>
          <a:p>
            <a:pPr defTabSz="1031686"/>
            <a:r>
              <a:rPr lang="en-US" altLang="ko-KR" sz="1998" b="1" dirty="0">
                <a:ln>
                  <a:solidFill>
                    <a:schemeClr val="accent1">
                      <a:alpha val="0"/>
                    </a:schemeClr>
                  </a:solidFill>
                </a:ln>
                <a:solidFill>
                  <a:schemeClr val="bg1"/>
                </a:solidFill>
                <a:latin typeface="나눔고딕 ExtraBold" panose="020D0904000000000000" pitchFamily="50" charset="-127"/>
                <a:ea typeface="나눔고딕 ExtraBold" panose="020D0904000000000000" pitchFamily="50" charset="-127"/>
              </a:rPr>
              <a:t>Related Work</a:t>
            </a:r>
          </a:p>
        </p:txBody>
      </p:sp>
      <p:sp>
        <p:nvSpPr>
          <p:cNvPr id="40" name="직사각형 39">
            <a:extLst>
              <a:ext uri="{FF2B5EF4-FFF2-40B4-BE49-F238E27FC236}">
                <a16:creationId xmlns:a16="http://schemas.microsoft.com/office/drawing/2014/main" id="{BC3C37A5-CB10-2F34-8ACF-C2E6E5578D7E}"/>
              </a:ext>
            </a:extLst>
          </p:cNvPr>
          <p:cNvSpPr/>
          <p:nvPr/>
        </p:nvSpPr>
        <p:spPr>
          <a:xfrm>
            <a:off x="386047" y="8279755"/>
            <a:ext cx="4782146" cy="4447159"/>
          </a:xfrm>
          <a:prstGeom prst="rect">
            <a:avLst/>
          </a:prstGeom>
        </p:spPr>
        <p:txBody>
          <a:bodyPr wrap="square" lIns="33317" tIns="16659" rIns="33317" bIns="16659">
            <a:spAutoFit/>
          </a:bodyPr>
          <a:lstStyle/>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Among various graph clustering techniques, two lines of work are most relevant to our approach: modularity-based methods and cut-based partitioning.</a:t>
            </a:r>
          </a:p>
          <a:p>
            <a:pPr marL="0" lvl="1">
              <a:lnSpc>
                <a:spcPct val="120000"/>
              </a:lnSpc>
            </a:pP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Modularity optimization algorithms, such as Louvain and Leiden, aim to maximize a quality score that favors dense intra-community connections. These methods are widely used due to their scalability, but they rely on greedy heuristics and often suffer from resolution limits.</a:t>
            </a:r>
          </a:p>
          <a:p>
            <a:pPr marL="0" lvl="1">
              <a:lnSpc>
                <a:spcPct val="120000"/>
              </a:lnSpc>
            </a:pP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Cut-based methods, including METIS and spectral clustering, focus on minimizing edge cuts to divide the graph. While effective in balanced partitioning, they typically require user-defined parameters and do not explicitly consider community quality.</a:t>
            </a:r>
          </a:p>
          <a:p>
            <a:pPr marL="0" lvl="1">
              <a:lnSpc>
                <a:spcPct val="120000"/>
              </a:lnSpc>
            </a:pP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Our method combines both perspectives: we use Gomory-Hu trees to extract global min-cuts, and apply modularity threshold to determine meaningful clusters. This hybrid approach is parameter-free, globally informed, and directly aligns with the goal of community detection.</a:t>
            </a:r>
          </a:p>
        </p:txBody>
      </p:sp>
      <p:sp>
        <p:nvSpPr>
          <p:cNvPr id="41" name="사각형: 둥근 위쪽 모서리 40">
            <a:extLst>
              <a:ext uri="{FF2B5EF4-FFF2-40B4-BE49-F238E27FC236}">
                <a16:creationId xmlns:a16="http://schemas.microsoft.com/office/drawing/2014/main" id="{D89F28F5-CA88-5697-D938-B0CA8975CBEB}"/>
              </a:ext>
            </a:extLst>
          </p:cNvPr>
          <p:cNvSpPr/>
          <p:nvPr/>
        </p:nvSpPr>
        <p:spPr>
          <a:xfrm>
            <a:off x="377354" y="12744251"/>
            <a:ext cx="4782146" cy="330153"/>
          </a:xfrm>
          <a:prstGeom prst="round2SameRect">
            <a:avLst>
              <a:gd name="adj1" fmla="val 0"/>
              <a:gd name="adj2" fmla="val 0"/>
            </a:avLst>
          </a:prstGeom>
          <a:solidFill>
            <a:srgbClr val="245D90"/>
          </a:solidFill>
          <a:ln>
            <a:noFill/>
          </a:ln>
        </p:spPr>
        <p:style>
          <a:lnRef idx="2">
            <a:schemeClr val="accent1">
              <a:shade val="50000"/>
            </a:schemeClr>
          </a:lnRef>
          <a:fillRef idx="1">
            <a:schemeClr val="accent1"/>
          </a:fillRef>
          <a:effectRef idx="0">
            <a:schemeClr val="accent1"/>
          </a:effectRef>
          <a:fontRef idx="minor">
            <a:schemeClr val="lt1"/>
          </a:fontRef>
        </p:style>
        <p:txBody>
          <a:bodyPr lIns="42963" tIns="21482" rIns="42963" bIns="21482" rtlCol="0" anchor="ctr"/>
          <a:lstStyle/>
          <a:p>
            <a:pPr defTabSz="1031686"/>
            <a:r>
              <a:rPr lang="en-US" altLang="ko-KR" sz="1998" b="1" dirty="0">
                <a:ln>
                  <a:solidFill>
                    <a:schemeClr val="accent1">
                      <a:alpha val="0"/>
                    </a:schemeClr>
                  </a:solidFill>
                </a:ln>
                <a:solidFill>
                  <a:schemeClr val="bg1"/>
                </a:solidFill>
                <a:latin typeface="나눔고딕 ExtraBold" panose="020D0904000000000000" pitchFamily="50" charset="-127"/>
                <a:ea typeface="나눔고딕 ExtraBold" panose="020D0904000000000000" pitchFamily="50" charset="-127"/>
              </a:rPr>
              <a:t>Problem Statement</a:t>
            </a:r>
          </a:p>
        </p:txBody>
      </p:sp>
      <mc:AlternateContent xmlns:mc="http://schemas.openxmlformats.org/markup-compatibility/2006">
        <mc:Choice xmlns:a14="http://schemas.microsoft.com/office/drawing/2010/main" Requires="a14">
          <p:sp>
            <p:nvSpPr>
              <p:cNvPr id="3" name="직사각형 2">
                <a:extLst>
                  <a:ext uri="{FF2B5EF4-FFF2-40B4-BE49-F238E27FC236}">
                    <a16:creationId xmlns:a16="http://schemas.microsoft.com/office/drawing/2014/main" id="{028F7D4D-2ACB-5E97-3CC2-A06178363D88}"/>
                  </a:ext>
                </a:extLst>
              </p:cNvPr>
              <p:cNvSpPr/>
              <p:nvPr/>
            </p:nvSpPr>
            <p:spPr>
              <a:xfrm>
                <a:off x="371465" y="13672377"/>
                <a:ext cx="4782146" cy="1160106"/>
              </a:xfrm>
              <a:prstGeom prst="rect">
                <a:avLst/>
              </a:prstGeom>
            </p:spPr>
            <p:txBody>
              <a:bodyPr wrap="square" lIns="33317" tIns="16659" rIns="33317" bIns="16659">
                <a:spAutoFit/>
              </a:bodyPr>
              <a:lstStyle/>
              <a:p>
                <a:pPr marL="0" lvl="1">
                  <a:lnSpc>
                    <a:spcPct val="120000"/>
                  </a:lnSpc>
                </a:pPr>
                <a:r>
                  <a:rPr lang="en-US" altLang="ko-KR" sz="1400" b="1"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   Goal</a:t>
                </a:r>
              </a:p>
              <a:p>
                <a:pPr marL="108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Partition the vertex set </a:t>
                </a:r>
                <a14:m>
                  <m:oMath xmlns:m="http://schemas.openxmlformats.org/officeDocument/2006/math">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𝑉</m:t>
                    </m:r>
                  </m:oMath>
                </a14:m>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 into clusters </a:t>
                </a:r>
                <a14:m>
                  <m:oMath xmlns:m="http://schemas.openxmlformats.org/officeDocument/2006/math">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𝐶</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₁, </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𝐶</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₂, …, </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𝐶</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ₖ}</m:t>
                    </m:r>
                  </m:oMath>
                </a14:m>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 such that:  </a:t>
                </a:r>
              </a:p>
              <a:p>
                <a:pPr marL="216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 Nodes within the same cluster are densely connected  </a:t>
                </a:r>
              </a:p>
              <a:p>
                <a:pPr marL="216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 Nodes in different clusters are sparsely connected  </a:t>
                </a:r>
              </a:p>
              <a:p>
                <a:pPr marL="216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 Each cluster satisfies an adaptive modularity threshold</a:t>
                </a:r>
              </a:p>
            </p:txBody>
          </p:sp>
        </mc:Choice>
        <mc:Fallback>
          <p:sp>
            <p:nvSpPr>
              <p:cNvPr id="3" name="직사각형 2">
                <a:extLst>
                  <a:ext uri="{FF2B5EF4-FFF2-40B4-BE49-F238E27FC236}">
                    <a16:creationId xmlns:a16="http://schemas.microsoft.com/office/drawing/2014/main" id="{028F7D4D-2ACB-5E97-3CC2-A06178363D88}"/>
                  </a:ext>
                </a:extLst>
              </p:cNvPr>
              <p:cNvSpPr>
                <a:spLocks noRot="1" noChangeAspect="1" noMove="1" noResize="1" noEditPoints="1" noAdjustHandles="1" noChangeArrowheads="1" noChangeShapeType="1" noTextEdit="1"/>
              </p:cNvSpPr>
              <p:nvPr/>
            </p:nvSpPr>
            <p:spPr>
              <a:xfrm>
                <a:off x="371465" y="13672377"/>
                <a:ext cx="4782146" cy="1160106"/>
              </a:xfrm>
              <a:prstGeom prst="rect">
                <a:avLst/>
              </a:prstGeom>
              <a:blipFill>
                <a:blip r:embed="rId11"/>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4" name="직사각형 3">
                <a:extLst>
                  <a:ext uri="{FF2B5EF4-FFF2-40B4-BE49-F238E27FC236}">
                    <a16:creationId xmlns:a16="http://schemas.microsoft.com/office/drawing/2014/main" id="{E24FF4C4-B93E-4769-ED44-8ACC71ACD156}"/>
                  </a:ext>
                </a:extLst>
              </p:cNvPr>
              <p:cNvSpPr/>
              <p:nvPr/>
            </p:nvSpPr>
            <p:spPr>
              <a:xfrm>
                <a:off x="386047" y="13113039"/>
                <a:ext cx="4782146" cy="495308"/>
              </a:xfrm>
              <a:prstGeom prst="rect">
                <a:avLst/>
              </a:prstGeom>
            </p:spPr>
            <p:txBody>
              <a:bodyPr wrap="square" lIns="33317" tIns="16659" rIns="33317" bIns="16659">
                <a:spAutoFit/>
              </a:bodyPr>
              <a:lstStyle/>
              <a:p>
                <a:pPr marL="0" lvl="1">
                  <a:lnSpc>
                    <a:spcPct val="120000"/>
                  </a:lnSpc>
                </a:pPr>
                <a:r>
                  <a:rPr lang="en-US" altLang="ko-KR" sz="1400" b="1"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   Input</a:t>
                </a:r>
              </a:p>
              <a:p>
                <a:pPr marL="108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An undirected, unweighted graph </a:t>
                </a:r>
                <a14:m>
                  <m:oMath xmlns:m="http://schemas.openxmlformats.org/officeDocument/2006/math">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𝐺</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 = (</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𝑉</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 </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𝐸</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m:t>
                    </m:r>
                  </m:oMath>
                </a14:m>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p:txBody>
          </p:sp>
        </mc:Choice>
        <mc:Fallback xmlns="">
          <p:sp>
            <p:nvSpPr>
              <p:cNvPr id="4" name="직사각형 3">
                <a:extLst>
                  <a:ext uri="{FF2B5EF4-FFF2-40B4-BE49-F238E27FC236}">
                    <a16:creationId xmlns:a16="http://schemas.microsoft.com/office/drawing/2014/main" id="{E24FF4C4-B93E-4769-ED44-8ACC71ACD156}"/>
                  </a:ext>
                </a:extLst>
              </p:cNvPr>
              <p:cNvSpPr>
                <a:spLocks noRot="1" noChangeAspect="1" noMove="1" noResize="1" noEditPoints="1" noAdjustHandles="1" noChangeArrowheads="1" noChangeShapeType="1" noTextEdit="1"/>
              </p:cNvSpPr>
              <p:nvPr/>
            </p:nvSpPr>
            <p:spPr>
              <a:xfrm>
                <a:off x="386047" y="13113039"/>
                <a:ext cx="4782146" cy="495308"/>
              </a:xfrm>
              <a:prstGeom prst="rect">
                <a:avLst/>
              </a:prstGeom>
              <a:blipFill>
                <a:blip r:embed="rId12"/>
                <a:stretch>
                  <a:fillRect/>
                </a:stretch>
              </a:blipFill>
            </p:spPr>
            <p:txBody>
              <a:bodyPr/>
              <a:lstStyle/>
              <a:p>
                <a:r>
                  <a:rPr lang="ko-KR" altLang="en-US">
                    <a:noFill/>
                  </a:rPr>
                  <a:t> </a:t>
                </a:r>
              </a:p>
            </p:txBody>
          </p:sp>
        </mc:Fallback>
      </mc:AlternateContent>
      <p:sp>
        <p:nvSpPr>
          <p:cNvPr id="15" name="직사각형 14">
            <a:extLst>
              <a:ext uri="{FF2B5EF4-FFF2-40B4-BE49-F238E27FC236}">
                <a16:creationId xmlns:a16="http://schemas.microsoft.com/office/drawing/2014/main" id="{27E0B027-E52C-F7B2-1E80-FE0C8AFF4A5F}"/>
              </a:ext>
            </a:extLst>
          </p:cNvPr>
          <p:cNvSpPr/>
          <p:nvPr/>
        </p:nvSpPr>
        <p:spPr>
          <a:xfrm>
            <a:off x="5517592" y="3801706"/>
            <a:ext cx="4782146" cy="1381705"/>
          </a:xfrm>
          <a:prstGeom prst="rect">
            <a:avLst/>
          </a:prstGeom>
        </p:spPr>
        <p:txBody>
          <a:bodyPr wrap="square" lIns="33317" tIns="16659" rIns="33317" bIns="16659">
            <a:spAutoFit/>
          </a:bodyPr>
          <a:lstStyle/>
          <a:p>
            <a:pPr marL="0" lvl="1">
              <a:lnSpc>
                <a:spcPct val="120000"/>
              </a:lnSpc>
            </a:pPr>
            <a:r>
              <a:rPr lang="en-US" altLang="ko-KR" sz="1400" b="1"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   Approach</a:t>
            </a:r>
          </a:p>
          <a:p>
            <a:pPr marL="108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Use Gomory-Hu trees to find global min-cuts and recursively divide the graph.  </a:t>
            </a:r>
          </a:p>
          <a:p>
            <a:pPr marL="108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A cluster is accepted if its modularity exceeds a size-dependent threshold.  </a:t>
            </a:r>
          </a:p>
          <a:p>
            <a:pPr marL="108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No user-defined parameters are required.</a:t>
            </a:r>
          </a:p>
        </p:txBody>
      </p:sp>
      <p:sp>
        <p:nvSpPr>
          <p:cNvPr id="22" name="사각형: 둥근 위쪽 모서리 21">
            <a:extLst>
              <a:ext uri="{FF2B5EF4-FFF2-40B4-BE49-F238E27FC236}">
                <a16:creationId xmlns:a16="http://schemas.microsoft.com/office/drawing/2014/main" id="{64706B3D-1C7C-398A-53EB-BA8B84417CD7}"/>
              </a:ext>
            </a:extLst>
          </p:cNvPr>
          <p:cNvSpPr/>
          <p:nvPr/>
        </p:nvSpPr>
        <p:spPr>
          <a:xfrm>
            <a:off x="5532313" y="5318726"/>
            <a:ext cx="4782146" cy="330153"/>
          </a:xfrm>
          <a:prstGeom prst="round2SameRect">
            <a:avLst>
              <a:gd name="adj1" fmla="val 0"/>
              <a:gd name="adj2" fmla="val 0"/>
            </a:avLst>
          </a:prstGeom>
          <a:solidFill>
            <a:srgbClr val="245D90"/>
          </a:solidFill>
          <a:ln>
            <a:noFill/>
          </a:ln>
        </p:spPr>
        <p:style>
          <a:lnRef idx="2">
            <a:schemeClr val="accent1">
              <a:shade val="50000"/>
            </a:schemeClr>
          </a:lnRef>
          <a:fillRef idx="1">
            <a:schemeClr val="accent1"/>
          </a:fillRef>
          <a:effectRef idx="0">
            <a:schemeClr val="accent1"/>
          </a:effectRef>
          <a:fontRef idx="minor">
            <a:schemeClr val="lt1"/>
          </a:fontRef>
        </p:style>
        <p:txBody>
          <a:bodyPr lIns="42963" tIns="21482" rIns="42963" bIns="21482" rtlCol="0" anchor="ctr"/>
          <a:lstStyle/>
          <a:p>
            <a:pPr defTabSz="1031686"/>
            <a:r>
              <a:rPr lang="en-US" altLang="ko-KR" sz="1998" b="1" dirty="0">
                <a:ln>
                  <a:solidFill>
                    <a:schemeClr val="accent1">
                      <a:alpha val="0"/>
                    </a:schemeClr>
                  </a:solidFill>
                </a:ln>
                <a:solidFill>
                  <a:schemeClr val="bg1"/>
                </a:solidFill>
                <a:latin typeface="나눔고딕 ExtraBold" panose="020D0904000000000000" pitchFamily="50" charset="-127"/>
                <a:ea typeface="나눔고딕 ExtraBold" panose="020D0904000000000000" pitchFamily="50" charset="-127"/>
              </a:rPr>
              <a:t>Algorithm</a:t>
            </a:r>
          </a:p>
        </p:txBody>
      </p:sp>
      <p:sp>
        <p:nvSpPr>
          <p:cNvPr id="44" name="직사각형 43">
            <a:extLst>
              <a:ext uri="{FF2B5EF4-FFF2-40B4-BE49-F238E27FC236}">
                <a16:creationId xmlns:a16="http://schemas.microsoft.com/office/drawing/2014/main" id="{B8988C7C-96DE-EAC5-95E1-65ED9DF6F9E7}"/>
              </a:ext>
            </a:extLst>
          </p:cNvPr>
          <p:cNvSpPr/>
          <p:nvPr/>
        </p:nvSpPr>
        <p:spPr>
          <a:xfrm>
            <a:off x="5526295" y="5784194"/>
            <a:ext cx="4782273" cy="4927291"/>
          </a:xfrm>
          <a:prstGeom prst="rect">
            <a:avLst/>
          </a:prstGeom>
        </p:spPr>
        <p:txBody>
          <a:bodyPr wrap="square" lIns="33317" tIns="16659" rIns="33317" bIns="16659">
            <a:spAutoFit/>
          </a:bodyPr>
          <a:lstStyle/>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We propose a recursive graph clustering algorithm that combines global min-cut structures with modularity-based validation.</a:t>
            </a:r>
          </a:p>
          <a:p>
            <a:pPr marL="0" lvl="1">
              <a:lnSpc>
                <a:spcPct val="120000"/>
              </a:lnSpc>
            </a:pP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nSpc>
                <a:spcPct val="120000"/>
              </a:lnSpc>
            </a:pPr>
            <a:r>
              <a:rPr lang="en-US" altLang="ko-KR" sz="1400" b="1"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Algorithm</a:t>
            </a: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108000" lvl="1">
              <a:lnSpc>
                <a:spcPct val="120000"/>
              </a:lnSpc>
            </a:pPr>
            <a:r>
              <a:rPr lang="en-US" altLang="ko-KR" sz="1200" b="1"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1. Component Extraction  </a:t>
            </a:r>
          </a:p>
          <a:p>
            <a:pPr marL="216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Identify connected components of the input graph.</a:t>
            </a:r>
          </a:p>
          <a:p>
            <a:pPr marL="108000" lvl="1">
              <a:lnSpc>
                <a:spcPct val="120000"/>
              </a:lnSpc>
            </a:pPr>
            <a:r>
              <a:rPr lang="en-US" altLang="ko-KR" sz="1200" b="1"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2. Modularity Check  </a:t>
            </a:r>
          </a:p>
          <a:p>
            <a:pPr marL="216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Accept components as clusters</a:t>
            </a:r>
          </a:p>
          <a:p>
            <a:pPr marL="216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if their modularity exceeds size-dependent threshold.</a:t>
            </a:r>
          </a:p>
          <a:p>
            <a:pPr marL="108000" lvl="1">
              <a:lnSpc>
                <a:spcPct val="120000"/>
              </a:lnSpc>
            </a:pPr>
            <a:r>
              <a:rPr lang="en-US" altLang="ko-KR" sz="1200" b="1"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3. Gomory-Hu Tree Construction  </a:t>
            </a:r>
          </a:p>
          <a:p>
            <a:pPr marL="216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For components that fail the modularity check,</a:t>
            </a:r>
          </a:p>
          <a:p>
            <a:pPr marL="216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compute all-pairs min-cuts using a Gomory-Hu tree.</a:t>
            </a:r>
          </a:p>
          <a:p>
            <a:pPr marL="108000" lvl="1">
              <a:lnSpc>
                <a:spcPct val="120000"/>
              </a:lnSpc>
            </a:pPr>
            <a:r>
              <a:rPr lang="en-US" altLang="ko-KR" sz="1200" b="1"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4. Balanced Cut Selection  </a:t>
            </a:r>
          </a:p>
          <a:p>
            <a:pPr marL="216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Among the min-cuts choose the one that</a:t>
            </a:r>
          </a:p>
          <a:p>
            <a:pPr marL="216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maximizes the size of the smaller partition after the cut.</a:t>
            </a:r>
          </a:p>
          <a:p>
            <a:pPr marL="108000" lvl="1">
              <a:lnSpc>
                <a:spcPct val="120000"/>
              </a:lnSpc>
            </a:pPr>
            <a:r>
              <a:rPr lang="en-US" altLang="ko-KR" sz="1200" b="1"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5. Recursive Splitting  </a:t>
            </a:r>
          </a:p>
          <a:p>
            <a:pPr marL="216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Split the component using the selected cut,</a:t>
            </a:r>
          </a:p>
          <a:p>
            <a:pPr marL="216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and repeat the process for each subcomponent.</a:t>
            </a:r>
          </a:p>
          <a:p>
            <a:pPr marL="108000" lvl="1">
              <a:lnSpc>
                <a:spcPct val="120000"/>
              </a:lnSpc>
            </a:pPr>
            <a:r>
              <a:rPr lang="en-US" altLang="ko-KR" sz="1200" b="1"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6. Singleton Removal  </a:t>
            </a:r>
          </a:p>
          <a:p>
            <a:pPr marL="216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Discard any isolated single-node components.</a:t>
            </a:r>
          </a:p>
          <a:p>
            <a:pPr marL="0" lvl="1">
              <a:lnSpc>
                <a:spcPct val="120000"/>
              </a:lnSpc>
            </a:pP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This approach is fully parameter-free, scalable, and interpretable.</a:t>
            </a:r>
          </a:p>
        </p:txBody>
      </p:sp>
      <mc:AlternateContent xmlns:mc="http://schemas.openxmlformats.org/markup-compatibility/2006">
        <mc:Choice xmlns:a14="http://schemas.microsoft.com/office/drawing/2010/main" Requires="a14">
          <p:sp>
            <p:nvSpPr>
              <p:cNvPr id="45" name="직사각형 44">
                <a:extLst>
                  <a:ext uri="{FF2B5EF4-FFF2-40B4-BE49-F238E27FC236}">
                    <a16:creationId xmlns:a16="http://schemas.microsoft.com/office/drawing/2014/main" id="{81B2C97F-F142-056B-4956-D5F22D8ACDE3}"/>
                  </a:ext>
                </a:extLst>
              </p:cNvPr>
              <p:cNvSpPr/>
              <p:nvPr/>
            </p:nvSpPr>
            <p:spPr>
              <a:xfrm>
                <a:off x="5532313" y="11010815"/>
                <a:ext cx="4782146" cy="3821668"/>
              </a:xfrm>
              <a:prstGeom prst="rect">
                <a:avLst/>
              </a:prstGeom>
            </p:spPr>
            <p:txBody>
              <a:bodyPr wrap="square" lIns="33317" tIns="16659" rIns="33317" bIns="16659">
                <a:spAutoFit/>
              </a:bodyPr>
              <a:lstStyle/>
              <a:p>
                <a:pPr marL="0" lvl="1">
                  <a:lnSpc>
                    <a:spcPct val="120000"/>
                  </a:lnSpc>
                </a:pPr>
                <a:r>
                  <a:rPr lang="en-US" altLang="ko-KR" sz="1400" b="1"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Modularity Threshold</a:t>
                </a: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To determine whether a subgraph forms a valid community, we apply a size-dependent threshold defined as:</a:t>
                </a:r>
              </a:p>
              <a:p>
                <a:pPr marL="0" lvl="1">
                  <a:lnSpc>
                    <a:spcPct val="120000"/>
                  </a:lnSpc>
                </a:pP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gn="ctr">
                  <a:lnSpc>
                    <a:spcPct val="120000"/>
                  </a:lnSpc>
                </a:pPr>
                <a14:m>
                  <m:oMathPara xmlns:m="http://schemas.openxmlformats.org/officeDocument/2006/math">
                    <m:oMathParaPr>
                      <m:jc m:val="centerGroup"/>
                    </m:oMathParaPr>
                    <m:oMath xmlns:m="http://schemas.openxmlformats.org/officeDocument/2006/math">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𝑇</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𝑠</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 = 0.025 × </m:t>
                      </m:r>
                      <m:rad>
                        <m:radPr>
                          <m:degHide m:val="on"/>
                          <m:ctrlPr>
                            <a:rPr lang="en-US" altLang="ko-KR" sz="1200" i="1" spc="-7" dirty="0" smtClean="0">
                              <a:ln>
                                <a:solidFill>
                                  <a:schemeClr val="accent1">
                                    <a:alpha val="0"/>
                                  </a:schemeClr>
                                </a:solidFill>
                              </a:ln>
                              <a:solidFill>
                                <a:srgbClr val="836967"/>
                              </a:solidFill>
                              <a:latin typeface="Cambria Math" panose="02040503050406030204" pitchFamily="18" charset="0"/>
                            </a:rPr>
                          </m:ctrlPr>
                        </m:radPr>
                        <m:deg/>
                        <m:e>
                          <m:r>
                            <a:rPr lang="en-US" altLang="ko-KR" sz="1200" b="0" i="1" spc="-7" dirty="0" smtClean="0">
                              <a:ln>
                                <a:solidFill>
                                  <a:schemeClr val="accent1">
                                    <a:alpha val="0"/>
                                  </a:schemeClr>
                                </a:solidFill>
                              </a:ln>
                              <a:latin typeface="Cambria Math" panose="02040503050406030204" pitchFamily="18" charset="0"/>
                            </a:rPr>
                            <m:t>𝑠</m:t>
                          </m:r>
                        </m:e>
                      </m:rad>
                    </m:oMath>
                  </m:oMathPara>
                </a14:m>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gn="ctr">
                  <a:lnSpc>
                    <a:spcPct val="120000"/>
                  </a:lnSpc>
                </a:pP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where s is the number of nodes in the component.</a:t>
                </a:r>
              </a:p>
              <a:p>
                <a:pPr marL="0" lvl="1">
                  <a:lnSpc>
                    <a:spcPct val="120000"/>
                  </a:lnSpc>
                </a:pP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The use of </a:t>
                </a:r>
                <a14:m>
                  <m:oMath xmlns:m="http://schemas.openxmlformats.org/officeDocument/2006/math">
                    <m:rad>
                      <m:radPr>
                        <m:degHide m:val="on"/>
                        <m:ctrlPr>
                          <a:rPr lang="en-US" altLang="ko-KR" sz="1200" i="1" spc="-7" dirty="0" smtClean="0">
                            <a:ln>
                              <a:solidFill>
                                <a:schemeClr val="accent1">
                                  <a:alpha val="0"/>
                                </a:schemeClr>
                              </a:solidFill>
                            </a:ln>
                            <a:solidFill>
                              <a:srgbClr val="836967"/>
                            </a:solidFill>
                            <a:latin typeface="Cambria Math" panose="02040503050406030204" pitchFamily="18" charset="0"/>
                          </a:rPr>
                        </m:ctrlPr>
                      </m:radPr>
                      <m:deg/>
                      <m:e>
                        <m:r>
                          <a:rPr lang="en-US" altLang="ko-KR" sz="1200" b="0" i="1" spc="-7" dirty="0" smtClean="0">
                            <a:ln>
                              <a:solidFill>
                                <a:schemeClr val="accent1">
                                  <a:alpha val="0"/>
                                </a:schemeClr>
                              </a:solidFill>
                            </a:ln>
                            <a:latin typeface="Cambria Math" panose="02040503050406030204" pitchFamily="18" charset="0"/>
                          </a:rPr>
                          <m:t>𝑠</m:t>
                        </m:r>
                      </m:e>
                    </m:rad>
                  </m:oMath>
                </a14:m>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 reflects the fact that small components tend to have lower modularity due to their limited internal connectivity, whereas large components are more likely to have higher modularity even with moderate cohesiveness.</a:t>
                </a:r>
              </a:p>
              <a:p>
                <a:pPr marL="0" lvl="1">
                  <a:lnSpc>
                    <a:spcPct val="120000"/>
                  </a:lnSpc>
                </a:pP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The coefficient 0.025 was chosen empirically based on experiments across benchmark datasets and kept fixed throughout all evaluations. It enables consistent, parameter-free clustering behavior across graphs of different sizes.</a:t>
                </a:r>
              </a:p>
            </p:txBody>
          </p:sp>
        </mc:Choice>
        <mc:Fallback>
          <p:sp>
            <p:nvSpPr>
              <p:cNvPr id="45" name="직사각형 44">
                <a:extLst>
                  <a:ext uri="{FF2B5EF4-FFF2-40B4-BE49-F238E27FC236}">
                    <a16:creationId xmlns:a16="http://schemas.microsoft.com/office/drawing/2014/main" id="{81B2C97F-F142-056B-4956-D5F22D8ACDE3}"/>
                  </a:ext>
                </a:extLst>
              </p:cNvPr>
              <p:cNvSpPr>
                <a:spLocks noRot="1" noChangeAspect="1" noMove="1" noResize="1" noEditPoints="1" noAdjustHandles="1" noChangeArrowheads="1" noChangeShapeType="1" noTextEdit="1"/>
              </p:cNvSpPr>
              <p:nvPr/>
            </p:nvSpPr>
            <p:spPr>
              <a:xfrm>
                <a:off x="5532313" y="11010815"/>
                <a:ext cx="4782146" cy="3821668"/>
              </a:xfrm>
              <a:prstGeom prst="rect">
                <a:avLst/>
              </a:prstGeom>
              <a:blipFill>
                <a:blip r:embed="rId13"/>
                <a:stretch>
                  <a:fillRect/>
                </a:stretch>
              </a:blipFill>
            </p:spPr>
            <p:txBody>
              <a:bodyPr/>
              <a:lstStyle/>
              <a:p>
                <a:r>
                  <a:rPr lang="ko-KR" altLang="en-US">
                    <a:noFill/>
                  </a:rPr>
                  <a:t> </a:t>
                </a:r>
              </a:p>
            </p:txBody>
          </p:sp>
        </mc:Fallback>
      </mc:AlternateContent>
      <p:cxnSp>
        <p:nvCxnSpPr>
          <p:cNvPr id="50" name="직선 연결선 49">
            <a:extLst>
              <a:ext uri="{FF2B5EF4-FFF2-40B4-BE49-F238E27FC236}">
                <a16:creationId xmlns:a16="http://schemas.microsoft.com/office/drawing/2014/main" id="{6F72814B-1560-2357-24FE-24E5EFA42E00}"/>
              </a:ext>
            </a:extLst>
          </p:cNvPr>
          <p:cNvCxnSpPr>
            <a:cxnSpLocks/>
          </p:cNvCxnSpPr>
          <p:nvPr/>
        </p:nvCxnSpPr>
        <p:spPr>
          <a:xfrm>
            <a:off x="5526295" y="10872043"/>
            <a:ext cx="4716155" cy="0"/>
          </a:xfrm>
          <a:prstGeom prst="line">
            <a:avLst/>
          </a:prstGeom>
          <a:ln w="19050">
            <a:solidFill>
              <a:srgbClr val="245D90"/>
            </a:solidFill>
            <a:prstDash val="sysDash"/>
          </a:ln>
        </p:spPr>
        <p:style>
          <a:lnRef idx="1">
            <a:schemeClr val="accent1"/>
          </a:lnRef>
          <a:fillRef idx="0">
            <a:schemeClr val="accent1"/>
          </a:fillRef>
          <a:effectRef idx="0">
            <a:schemeClr val="accent1"/>
          </a:effectRef>
          <a:fontRef idx="minor">
            <a:schemeClr val="tx1"/>
          </a:fontRef>
        </p:style>
      </p:cxnSp>
      <p:sp>
        <p:nvSpPr>
          <p:cNvPr id="9" name="자유형: 도형 8">
            <a:extLst>
              <a:ext uri="{FF2B5EF4-FFF2-40B4-BE49-F238E27FC236}">
                <a16:creationId xmlns:a16="http://schemas.microsoft.com/office/drawing/2014/main" id="{9BEB4907-74D2-4D2A-30D1-A87BAC481420}"/>
              </a:ext>
            </a:extLst>
          </p:cNvPr>
          <p:cNvSpPr/>
          <p:nvPr/>
        </p:nvSpPr>
        <p:spPr>
          <a:xfrm>
            <a:off x="371465" y="13208658"/>
            <a:ext cx="132153" cy="132154"/>
          </a:xfrm>
          <a:custGeom>
            <a:avLst/>
            <a:gdLst>
              <a:gd name="connsiteX0" fmla="*/ 413788 w 562596"/>
              <a:gd name="connsiteY0" fmla="*/ 100008 h 562596"/>
              <a:gd name="connsiteX1" fmla="*/ 378142 w 562596"/>
              <a:gd name="connsiteY1" fmla="*/ 117752 h 562596"/>
              <a:gd name="connsiteX2" fmla="*/ 248634 w 562596"/>
              <a:gd name="connsiteY2" fmla="*/ 342066 h 562596"/>
              <a:gd name="connsiteX3" fmla="*/ 159485 w 562596"/>
              <a:gd name="connsiteY3" fmla="*/ 252916 h 562596"/>
              <a:gd name="connsiteX4" fmla="*/ 108546 w 562596"/>
              <a:gd name="connsiteY4" fmla="*/ 252916 h 562596"/>
              <a:gd name="connsiteX5" fmla="*/ 108546 w 562596"/>
              <a:gd name="connsiteY5" fmla="*/ 303856 h 562596"/>
              <a:gd name="connsiteX6" fmla="*/ 227199 w 562596"/>
              <a:gd name="connsiteY6" fmla="*/ 422508 h 562596"/>
              <a:gd name="connsiteX7" fmla="*/ 227379 w 562596"/>
              <a:gd name="connsiteY7" fmla="*/ 422878 h 562596"/>
              <a:gd name="connsiteX8" fmla="*/ 228983 w 562596"/>
              <a:gd name="connsiteY8" fmla="*/ 424292 h 562596"/>
              <a:gd name="connsiteX9" fmla="*/ 231492 w 562596"/>
              <a:gd name="connsiteY9" fmla="*/ 426802 h 562596"/>
              <a:gd name="connsiteX10" fmla="*/ 232850 w 562596"/>
              <a:gd name="connsiteY10" fmla="*/ 427704 h 562596"/>
              <a:gd name="connsiteX11" fmla="*/ 238106 w 562596"/>
              <a:gd name="connsiteY11" fmla="*/ 432338 h 562596"/>
              <a:gd name="connsiteX12" fmla="*/ 241602 w 562596"/>
              <a:gd name="connsiteY12" fmla="*/ 433514 h 562596"/>
              <a:gd name="connsiteX13" fmla="*/ 243408 w 562596"/>
              <a:gd name="connsiteY13" fmla="*/ 434714 h 562596"/>
              <a:gd name="connsiteX14" fmla="*/ 247584 w 562596"/>
              <a:gd name="connsiteY14" fmla="*/ 435526 h 562596"/>
              <a:gd name="connsiteX15" fmla="*/ 251663 w 562596"/>
              <a:gd name="connsiteY15" fmla="*/ 436898 h 562596"/>
              <a:gd name="connsiteX16" fmla="*/ 253850 w 562596"/>
              <a:gd name="connsiteY16" fmla="*/ 436746 h 562596"/>
              <a:gd name="connsiteX17" fmla="*/ 256962 w 562596"/>
              <a:gd name="connsiteY17" fmla="*/ 437350 h 562596"/>
              <a:gd name="connsiteX18" fmla="*/ 263549 w 562596"/>
              <a:gd name="connsiteY18" fmla="*/ 436070 h 562596"/>
              <a:gd name="connsiteX19" fmla="*/ 265438 w 562596"/>
              <a:gd name="connsiteY19" fmla="*/ 435938 h 562596"/>
              <a:gd name="connsiteX20" fmla="*/ 266242 w 562596"/>
              <a:gd name="connsiteY20" fmla="*/ 435546 h 562596"/>
              <a:gd name="connsiteX21" fmla="*/ 270516 w 562596"/>
              <a:gd name="connsiteY21" fmla="*/ 434714 h 562596"/>
              <a:gd name="connsiteX22" fmla="*/ 277639 w 562596"/>
              <a:gd name="connsiteY22" fmla="*/ 429982 h 562596"/>
              <a:gd name="connsiteX23" fmla="*/ 277847 w 562596"/>
              <a:gd name="connsiteY23" fmla="*/ 429882 h 562596"/>
              <a:gd name="connsiteX24" fmla="*/ 277925 w 562596"/>
              <a:gd name="connsiteY24" fmla="*/ 429794 h 562596"/>
              <a:gd name="connsiteX25" fmla="*/ 282431 w 562596"/>
              <a:gd name="connsiteY25" fmla="*/ 426802 h 562596"/>
              <a:gd name="connsiteX26" fmla="*/ 290343 w 562596"/>
              <a:gd name="connsiteY26" fmla="*/ 414886 h 562596"/>
              <a:gd name="connsiteX27" fmla="*/ 290633 w 562596"/>
              <a:gd name="connsiteY27" fmla="*/ 413398 h 562596"/>
              <a:gd name="connsiteX28" fmla="*/ 440529 w 562596"/>
              <a:gd name="connsiteY28" fmla="*/ 153770 h 562596"/>
              <a:gd name="connsiteX29" fmla="*/ 427345 w 562596"/>
              <a:gd name="connsiteY29" fmla="*/ 104568 h 562596"/>
              <a:gd name="connsiteX30" fmla="*/ 413788 w 562596"/>
              <a:gd name="connsiteY30" fmla="*/ 100008 h 562596"/>
              <a:gd name="connsiteX31" fmla="*/ 281298 w 562596"/>
              <a:gd name="connsiteY31" fmla="*/ 0 h 562596"/>
              <a:gd name="connsiteX32" fmla="*/ 562596 w 562596"/>
              <a:gd name="connsiteY32" fmla="*/ 281300 h 562596"/>
              <a:gd name="connsiteX33" fmla="*/ 281298 w 562596"/>
              <a:gd name="connsiteY33" fmla="*/ 562596 h 562596"/>
              <a:gd name="connsiteX34" fmla="*/ 0 w 562596"/>
              <a:gd name="connsiteY34" fmla="*/ 281300 h 562596"/>
              <a:gd name="connsiteX35" fmla="*/ 281298 w 562596"/>
              <a:gd name="connsiteY35" fmla="*/ 0 h 56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62596" h="562596">
                <a:moveTo>
                  <a:pt x="413788" y="100008"/>
                </a:moveTo>
                <a:cubicBezTo>
                  <a:pt x="399858" y="98280"/>
                  <a:pt x="385602" y="104830"/>
                  <a:pt x="378142" y="117752"/>
                </a:cubicBezTo>
                <a:lnTo>
                  <a:pt x="248634" y="342066"/>
                </a:lnTo>
                <a:lnTo>
                  <a:pt x="159485" y="252916"/>
                </a:lnTo>
                <a:cubicBezTo>
                  <a:pt x="145418" y="238850"/>
                  <a:pt x="122613" y="238850"/>
                  <a:pt x="108546" y="252916"/>
                </a:cubicBezTo>
                <a:cubicBezTo>
                  <a:pt x="94480" y="266984"/>
                  <a:pt x="94480" y="289790"/>
                  <a:pt x="108546" y="303856"/>
                </a:cubicBezTo>
                <a:lnTo>
                  <a:pt x="227199" y="422508"/>
                </a:lnTo>
                <a:lnTo>
                  <a:pt x="227379" y="422878"/>
                </a:lnTo>
                <a:lnTo>
                  <a:pt x="228983" y="424292"/>
                </a:lnTo>
                <a:lnTo>
                  <a:pt x="231492" y="426802"/>
                </a:lnTo>
                <a:lnTo>
                  <a:pt x="232850" y="427704"/>
                </a:lnTo>
                <a:lnTo>
                  <a:pt x="238106" y="432338"/>
                </a:lnTo>
                <a:lnTo>
                  <a:pt x="241602" y="433514"/>
                </a:lnTo>
                <a:lnTo>
                  <a:pt x="243408" y="434714"/>
                </a:lnTo>
                <a:lnTo>
                  <a:pt x="247584" y="435526"/>
                </a:lnTo>
                <a:lnTo>
                  <a:pt x="251663" y="436898"/>
                </a:lnTo>
                <a:lnTo>
                  <a:pt x="253850" y="436746"/>
                </a:lnTo>
                <a:lnTo>
                  <a:pt x="256962" y="437350"/>
                </a:lnTo>
                <a:lnTo>
                  <a:pt x="263549" y="436070"/>
                </a:lnTo>
                <a:lnTo>
                  <a:pt x="265438" y="435938"/>
                </a:lnTo>
                <a:lnTo>
                  <a:pt x="266242" y="435546"/>
                </a:lnTo>
                <a:lnTo>
                  <a:pt x="270516" y="434714"/>
                </a:lnTo>
                <a:lnTo>
                  <a:pt x="277639" y="429982"/>
                </a:lnTo>
                <a:lnTo>
                  <a:pt x="277847" y="429882"/>
                </a:lnTo>
                <a:lnTo>
                  <a:pt x="277925" y="429794"/>
                </a:lnTo>
                <a:lnTo>
                  <a:pt x="282431" y="426802"/>
                </a:lnTo>
                <a:cubicBezTo>
                  <a:pt x="285948" y="423286"/>
                  <a:pt x="288585" y="419222"/>
                  <a:pt x="290343" y="414886"/>
                </a:cubicBezTo>
                <a:lnTo>
                  <a:pt x="290633" y="413398"/>
                </a:lnTo>
                <a:lnTo>
                  <a:pt x="440529" y="153770"/>
                </a:lnTo>
                <a:cubicBezTo>
                  <a:pt x="450475" y="136542"/>
                  <a:pt x="444573" y="114514"/>
                  <a:pt x="427345" y="104568"/>
                </a:cubicBezTo>
                <a:cubicBezTo>
                  <a:pt x="423038" y="102082"/>
                  <a:pt x="418431" y="100584"/>
                  <a:pt x="413788" y="100008"/>
                </a:cubicBezTo>
                <a:close/>
                <a:moveTo>
                  <a:pt x="281298" y="0"/>
                </a:moveTo>
                <a:cubicBezTo>
                  <a:pt x="436655" y="0"/>
                  <a:pt x="562596" y="125942"/>
                  <a:pt x="562596" y="281300"/>
                </a:cubicBezTo>
                <a:cubicBezTo>
                  <a:pt x="562596" y="436656"/>
                  <a:pt x="436655" y="562596"/>
                  <a:pt x="281298" y="562596"/>
                </a:cubicBezTo>
                <a:cubicBezTo>
                  <a:pt x="125941" y="562596"/>
                  <a:pt x="0" y="436656"/>
                  <a:pt x="0" y="281300"/>
                </a:cubicBezTo>
                <a:cubicBezTo>
                  <a:pt x="0" y="125942"/>
                  <a:pt x="125941" y="0"/>
                  <a:pt x="28129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197">
              <a:latin typeface="나눔고딕" panose="020D0604000000000000" pitchFamily="50" charset="-127"/>
              <a:ea typeface="나눔고딕" panose="020D0604000000000000" pitchFamily="50" charset="-127"/>
            </a:endParaRPr>
          </a:p>
        </p:txBody>
      </p:sp>
      <p:sp>
        <p:nvSpPr>
          <p:cNvPr id="14" name="자유형: 도형 13">
            <a:extLst>
              <a:ext uri="{FF2B5EF4-FFF2-40B4-BE49-F238E27FC236}">
                <a16:creationId xmlns:a16="http://schemas.microsoft.com/office/drawing/2014/main" id="{CAF90A79-C3F8-242A-2B4D-C5F43F8ED121}"/>
              </a:ext>
            </a:extLst>
          </p:cNvPr>
          <p:cNvSpPr/>
          <p:nvPr/>
        </p:nvSpPr>
        <p:spPr>
          <a:xfrm>
            <a:off x="371465" y="13752363"/>
            <a:ext cx="132153" cy="132154"/>
          </a:xfrm>
          <a:custGeom>
            <a:avLst/>
            <a:gdLst>
              <a:gd name="connsiteX0" fmla="*/ 413788 w 562596"/>
              <a:gd name="connsiteY0" fmla="*/ 100008 h 562596"/>
              <a:gd name="connsiteX1" fmla="*/ 378142 w 562596"/>
              <a:gd name="connsiteY1" fmla="*/ 117752 h 562596"/>
              <a:gd name="connsiteX2" fmla="*/ 248634 w 562596"/>
              <a:gd name="connsiteY2" fmla="*/ 342066 h 562596"/>
              <a:gd name="connsiteX3" fmla="*/ 159485 w 562596"/>
              <a:gd name="connsiteY3" fmla="*/ 252916 h 562596"/>
              <a:gd name="connsiteX4" fmla="*/ 108546 w 562596"/>
              <a:gd name="connsiteY4" fmla="*/ 252916 h 562596"/>
              <a:gd name="connsiteX5" fmla="*/ 108546 w 562596"/>
              <a:gd name="connsiteY5" fmla="*/ 303856 h 562596"/>
              <a:gd name="connsiteX6" fmla="*/ 227199 w 562596"/>
              <a:gd name="connsiteY6" fmla="*/ 422508 h 562596"/>
              <a:gd name="connsiteX7" fmla="*/ 227379 w 562596"/>
              <a:gd name="connsiteY7" fmla="*/ 422878 h 562596"/>
              <a:gd name="connsiteX8" fmla="*/ 228983 w 562596"/>
              <a:gd name="connsiteY8" fmla="*/ 424292 h 562596"/>
              <a:gd name="connsiteX9" fmla="*/ 231492 w 562596"/>
              <a:gd name="connsiteY9" fmla="*/ 426802 h 562596"/>
              <a:gd name="connsiteX10" fmla="*/ 232850 w 562596"/>
              <a:gd name="connsiteY10" fmla="*/ 427704 h 562596"/>
              <a:gd name="connsiteX11" fmla="*/ 238106 w 562596"/>
              <a:gd name="connsiteY11" fmla="*/ 432338 h 562596"/>
              <a:gd name="connsiteX12" fmla="*/ 241602 w 562596"/>
              <a:gd name="connsiteY12" fmla="*/ 433514 h 562596"/>
              <a:gd name="connsiteX13" fmla="*/ 243408 w 562596"/>
              <a:gd name="connsiteY13" fmla="*/ 434714 h 562596"/>
              <a:gd name="connsiteX14" fmla="*/ 247584 w 562596"/>
              <a:gd name="connsiteY14" fmla="*/ 435526 h 562596"/>
              <a:gd name="connsiteX15" fmla="*/ 251663 w 562596"/>
              <a:gd name="connsiteY15" fmla="*/ 436898 h 562596"/>
              <a:gd name="connsiteX16" fmla="*/ 253850 w 562596"/>
              <a:gd name="connsiteY16" fmla="*/ 436746 h 562596"/>
              <a:gd name="connsiteX17" fmla="*/ 256962 w 562596"/>
              <a:gd name="connsiteY17" fmla="*/ 437350 h 562596"/>
              <a:gd name="connsiteX18" fmla="*/ 263549 w 562596"/>
              <a:gd name="connsiteY18" fmla="*/ 436070 h 562596"/>
              <a:gd name="connsiteX19" fmla="*/ 265438 w 562596"/>
              <a:gd name="connsiteY19" fmla="*/ 435938 h 562596"/>
              <a:gd name="connsiteX20" fmla="*/ 266242 w 562596"/>
              <a:gd name="connsiteY20" fmla="*/ 435546 h 562596"/>
              <a:gd name="connsiteX21" fmla="*/ 270516 w 562596"/>
              <a:gd name="connsiteY21" fmla="*/ 434714 h 562596"/>
              <a:gd name="connsiteX22" fmla="*/ 277639 w 562596"/>
              <a:gd name="connsiteY22" fmla="*/ 429982 h 562596"/>
              <a:gd name="connsiteX23" fmla="*/ 277847 w 562596"/>
              <a:gd name="connsiteY23" fmla="*/ 429882 h 562596"/>
              <a:gd name="connsiteX24" fmla="*/ 277925 w 562596"/>
              <a:gd name="connsiteY24" fmla="*/ 429794 h 562596"/>
              <a:gd name="connsiteX25" fmla="*/ 282431 w 562596"/>
              <a:gd name="connsiteY25" fmla="*/ 426802 h 562596"/>
              <a:gd name="connsiteX26" fmla="*/ 290343 w 562596"/>
              <a:gd name="connsiteY26" fmla="*/ 414886 h 562596"/>
              <a:gd name="connsiteX27" fmla="*/ 290633 w 562596"/>
              <a:gd name="connsiteY27" fmla="*/ 413398 h 562596"/>
              <a:gd name="connsiteX28" fmla="*/ 440529 w 562596"/>
              <a:gd name="connsiteY28" fmla="*/ 153770 h 562596"/>
              <a:gd name="connsiteX29" fmla="*/ 427345 w 562596"/>
              <a:gd name="connsiteY29" fmla="*/ 104568 h 562596"/>
              <a:gd name="connsiteX30" fmla="*/ 413788 w 562596"/>
              <a:gd name="connsiteY30" fmla="*/ 100008 h 562596"/>
              <a:gd name="connsiteX31" fmla="*/ 281298 w 562596"/>
              <a:gd name="connsiteY31" fmla="*/ 0 h 562596"/>
              <a:gd name="connsiteX32" fmla="*/ 562596 w 562596"/>
              <a:gd name="connsiteY32" fmla="*/ 281300 h 562596"/>
              <a:gd name="connsiteX33" fmla="*/ 281298 w 562596"/>
              <a:gd name="connsiteY33" fmla="*/ 562596 h 562596"/>
              <a:gd name="connsiteX34" fmla="*/ 0 w 562596"/>
              <a:gd name="connsiteY34" fmla="*/ 281300 h 562596"/>
              <a:gd name="connsiteX35" fmla="*/ 281298 w 562596"/>
              <a:gd name="connsiteY35" fmla="*/ 0 h 56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62596" h="562596">
                <a:moveTo>
                  <a:pt x="413788" y="100008"/>
                </a:moveTo>
                <a:cubicBezTo>
                  <a:pt x="399858" y="98280"/>
                  <a:pt x="385602" y="104830"/>
                  <a:pt x="378142" y="117752"/>
                </a:cubicBezTo>
                <a:lnTo>
                  <a:pt x="248634" y="342066"/>
                </a:lnTo>
                <a:lnTo>
                  <a:pt x="159485" y="252916"/>
                </a:lnTo>
                <a:cubicBezTo>
                  <a:pt x="145418" y="238850"/>
                  <a:pt x="122613" y="238850"/>
                  <a:pt x="108546" y="252916"/>
                </a:cubicBezTo>
                <a:cubicBezTo>
                  <a:pt x="94480" y="266984"/>
                  <a:pt x="94480" y="289790"/>
                  <a:pt x="108546" y="303856"/>
                </a:cubicBezTo>
                <a:lnTo>
                  <a:pt x="227199" y="422508"/>
                </a:lnTo>
                <a:lnTo>
                  <a:pt x="227379" y="422878"/>
                </a:lnTo>
                <a:lnTo>
                  <a:pt x="228983" y="424292"/>
                </a:lnTo>
                <a:lnTo>
                  <a:pt x="231492" y="426802"/>
                </a:lnTo>
                <a:lnTo>
                  <a:pt x="232850" y="427704"/>
                </a:lnTo>
                <a:lnTo>
                  <a:pt x="238106" y="432338"/>
                </a:lnTo>
                <a:lnTo>
                  <a:pt x="241602" y="433514"/>
                </a:lnTo>
                <a:lnTo>
                  <a:pt x="243408" y="434714"/>
                </a:lnTo>
                <a:lnTo>
                  <a:pt x="247584" y="435526"/>
                </a:lnTo>
                <a:lnTo>
                  <a:pt x="251663" y="436898"/>
                </a:lnTo>
                <a:lnTo>
                  <a:pt x="253850" y="436746"/>
                </a:lnTo>
                <a:lnTo>
                  <a:pt x="256962" y="437350"/>
                </a:lnTo>
                <a:lnTo>
                  <a:pt x="263549" y="436070"/>
                </a:lnTo>
                <a:lnTo>
                  <a:pt x="265438" y="435938"/>
                </a:lnTo>
                <a:lnTo>
                  <a:pt x="266242" y="435546"/>
                </a:lnTo>
                <a:lnTo>
                  <a:pt x="270516" y="434714"/>
                </a:lnTo>
                <a:lnTo>
                  <a:pt x="277639" y="429982"/>
                </a:lnTo>
                <a:lnTo>
                  <a:pt x="277847" y="429882"/>
                </a:lnTo>
                <a:lnTo>
                  <a:pt x="277925" y="429794"/>
                </a:lnTo>
                <a:lnTo>
                  <a:pt x="282431" y="426802"/>
                </a:lnTo>
                <a:cubicBezTo>
                  <a:pt x="285948" y="423286"/>
                  <a:pt x="288585" y="419222"/>
                  <a:pt x="290343" y="414886"/>
                </a:cubicBezTo>
                <a:lnTo>
                  <a:pt x="290633" y="413398"/>
                </a:lnTo>
                <a:lnTo>
                  <a:pt x="440529" y="153770"/>
                </a:lnTo>
                <a:cubicBezTo>
                  <a:pt x="450475" y="136542"/>
                  <a:pt x="444573" y="114514"/>
                  <a:pt x="427345" y="104568"/>
                </a:cubicBezTo>
                <a:cubicBezTo>
                  <a:pt x="423038" y="102082"/>
                  <a:pt x="418431" y="100584"/>
                  <a:pt x="413788" y="100008"/>
                </a:cubicBezTo>
                <a:close/>
                <a:moveTo>
                  <a:pt x="281298" y="0"/>
                </a:moveTo>
                <a:cubicBezTo>
                  <a:pt x="436655" y="0"/>
                  <a:pt x="562596" y="125942"/>
                  <a:pt x="562596" y="281300"/>
                </a:cubicBezTo>
                <a:cubicBezTo>
                  <a:pt x="562596" y="436656"/>
                  <a:pt x="436655" y="562596"/>
                  <a:pt x="281298" y="562596"/>
                </a:cubicBezTo>
                <a:cubicBezTo>
                  <a:pt x="125941" y="562596"/>
                  <a:pt x="0" y="436656"/>
                  <a:pt x="0" y="281300"/>
                </a:cubicBezTo>
                <a:cubicBezTo>
                  <a:pt x="0" y="125942"/>
                  <a:pt x="125941" y="0"/>
                  <a:pt x="28129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197">
              <a:latin typeface="나눔고딕" panose="020D0604000000000000" pitchFamily="50" charset="-127"/>
              <a:ea typeface="나눔고딕" panose="020D0604000000000000" pitchFamily="50" charset="-127"/>
            </a:endParaRPr>
          </a:p>
        </p:txBody>
      </p:sp>
      <p:sp>
        <p:nvSpPr>
          <p:cNvPr id="17" name="자유형: 도형 16">
            <a:extLst>
              <a:ext uri="{FF2B5EF4-FFF2-40B4-BE49-F238E27FC236}">
                <a16:creationId xmlns:a16="http://schemas.microsoft.com/office/drawing/2014/main" id="{5D1AF97A-1F7C-4156-122E-D0F055D67DAC}"/>
              </a:ext>
            </a:extLst>
          </p:cNvPr>
          <p:cNvSpPr/>
          <p:nvPr/>
        </p:nvSpPr>
        <p:spPr>
          <a:xfrm>
            <a:off x="5526295" y="3889007"/>
            <a:ext cx="132153" cy="132154"/>
          </a:xfrm>
          <a:custGeom>
            <a:avLst/>
            <a:gdLst>
              <a:gd name="connsiteX0" fmla="*/ 413788 w 562596"/>
              <a:gd name="connsiteY0" fmla="*/ 100008 h 562596"/>
              <a:gd name="connsiteX1" fmla="*/ 378142 w 562596"/>
              <a:gd name="connsiteY1" fmla="*/ 117752 h 562596"/>
              <a:gd name="connsiteX2" fmla="*/ 248634 w 562596"/>
              <a:gd name="connsiteY2" fmla="*/ 342066 h 562596"/>
              <a:gd name="connsiteX3" fmla="*/ 159485 w 562596"/>
              <a:gd name="connsiteY3" fmla="*/ 252916 h 562596"/>
              <a:gd name="connsiteX4" fmla="*/ 108546 w 562596"/>
              <a:gd name="connsiteY4" fmla="*/ 252916 h 562596"/>
              <a:gd name="connsiteX5" fmla="*/ 108546 w 562596"/>
              <a:gd name="connsiteY5" fmla="*/ 303856 h 562596"/>
              <a:gd name="connsiteX6" fmla="*/ 227199 w 562596"/>
              <a:gd name="connsiteY6" fmla="*/ 422508 h 562596"/>
              <a:gd name="connsiteX7" fmla="*/ 227379 w 562596"/>
              <a:gd name="connsiteY7" fmla="*/ 422878 h 562596"/>
              <a:gd name="connsiteX8" fmla="*/ 228983 w 562596"/>
              <a:gd name="connsiteY8" fmla="*/ 424292 h 562596"/>
              <a:gd name="connsiteX9" fmla="*/ 231492 w 562596"/>
              <a:gd name="connsiteY9" fmla="*/ 426802 h 562596"/>
              <a:gd name="connsiteX10" fmla="*/ 232850 w 562596"/>
              <a:gd name="connsiteY10" fmla="*/ 427704 h 562596"/>
              <a:gd name="connsiteX11" fmla="*/ 238106 w 562596"/>
              <a:gd name="connsiteY11" fmla="*/ 432338 h 562596"/>
              <a:gd name="connsiteX12" fmla="*/ 241602 w 562596"/>
              <a:gd name="connsiteY12" fmla="*/ 433514 h 562596"/>
              <a:gd name="connsiteX13" fmla="*/ 243408 w 562596"/>
              <a:gd name="connsiteY13" fmla="*/ 434714 h 562596"/>
              <a:gd name="connsiteX14" fmla="*/ 247584 w 562596"/>
              <a:gd name="connsiteY14" fmla="*/ 435526 h 562596"/>
              <a:gd name="connsiteX15" fmla="*/ 251663 w 562596"/>
              <a:gd name="connsiteY15" fmla="*/ 436898 h 562596"/>
              <a:gd name="connsiteX16" fmla="*/ 253850 w 562596"/>
              <a:gd name="connsiteY16" fmla="*/ 436746 h 562596"/>
              <a:gd name="connsiteX17" fmla="*/ 256962 w 562596"/>
              <a:gd name="connsiteY17" fmla="*/ 437350 h 562596"/>
              <a:gd name="connsiteX18" fmla="*/ 263549 w 562596"/>
              <a:gd name="connsiteY18" fmla="*/ 436070 h 562596"/>
              <a:gd name="connsiteX19" fmla="*/ 265438 w 562596"/>
              <a:gd name="connsiteY19" fmla="*/ 435938 h 562596"/>
              <a:gd name="connsiteX20" fmla="*/ 266242 w 562596"/>
              <a:gd name="connsiteY20" fmla="*/ 435546 h 562596"/>
              <a:gd name="connsiteX21" fmla="*/ 270516 w 562596"/>
              <a:gd name="connsiteY21" fmla="*/ 434714 h 562596"/>
              <a:gd name="connsiteX22" fmla="*/ 277639 w 562596"/>
              <a:gd name="connsiteY22" fmla="*/ 429982 h 562596"/>
              <a:gd name="connsiteX23" fmla="*/ 277847 w 562596"/>
              <a:gd name="connsiteY23" fmla="*/ 429882 h 562596"/>
              <a:gd name="connsiteX24" fmla="*/ 277925 w 562596"/>
              <a:gd name="connsiteY24" fmla="*/ 429794 h 562596"/>
              <a:gd name="connsiteX25" fmla="*/ 282431 w 562596"/>
              <a:gd name="connsiteY25" fmla="*/ 426802 h 562596"/>
              <a:gd name="connsiteX26" fmla="*/ 290343 w 562596"/>
              <a:gd name="connsiteY26" fmla="*/ 414886 h 562596"/>
              <a:gd name="connsiteX27" fmla="*/ 290633 w 562596"/>
              <a:gd name="connsiteY27" fmla="*/ 413398 h 562596"/>
              <a:gd name="connsiteX28" fmla="*/ 440529 w 562596"/>
              <a:gd name="connsiteY28" fmla="*/ 153770 h 562596"/>
              <a:gd name="connsiteX29" fmla="*/ 427345 w 562596"/>
              <a:gd name="connsiteY29" fmla="*/ 104568 h 562596"/>
              <a:gd name="connsiteX30" fmla="*/ 413788 w 562596"/>
              <a:gd name="connsiteY30" fmla="*/ 100008 h 562596"/>
              <a:gd name="connsiteX31" fmla="*/ 281298 w 562596"/>
              <a:gd name="connsiteY31" fmla="*/ 0 h 562596"/>
              <a:gd name="connsiteX32" fmla="*/ 562596 w 562596"/>
              <a:gd name="connsiteY32" fmla="*/ 281300 h 562596"/>
              <a:gd name="connsiteX33" fmla="*/ 281298 w 562596"/>
              <a:gd name="connsiteY33" fmla="*/ 562596 h 562596"/>
              <a:gd name="connsiteX34" fmla="*/ 0 w 562596"/>
              <a:gd name="connsiteY34" fmla="*/ 281300 h 562596"/>
              <a:gd name="connsiteX35" fmla="*/ 281298 w 562596"/>
              <a:gd name="connsiteY35" fmla="*/ 0 h 56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62596" h="562596">
                <a:moveTo>
                  <a:pt x="413788" y="100008"/>
                </a:moveTo>
                <a:cubicBezTo>
                  <a:pt x="399858" y="98280"/>
                  <a:pt x="385602" y="104830"/>
                  <a:pt x="378142" y="117752"/>
                </a:cubicBezTo>
                <a:lnTo>
                  <a:pt x="248634" y="342066"/>
                </a:lnTo>
                <a:lnTo>
                  <a:pt x="159485" y="252916"/>
                </a:lnTo>
                <a:cubicBezTo>
                  <a:pt x="145418" y="238850"/>
                  <a:pt x="122613" y="238850"/>
                  <a:pt x="108546" y="252916"/>
                </a:cubicBezTo>
                <a:cubicBezTo>
                  <a:pt x="94480" y="266984"/>
                  <a:pt x="94480" y="289790"/>
                  <a:pt x="108546" y="303856"/>
                </a:cubicBezTo>
                <a:lnTo>
                  <a:pt x="227199" y="422508"/>
                </a:lnTo>
                <a:lnTo>
                  <a:pt x="227379" y="422878"/>
                </a:lnTo>
                <a:lnTo>
                  <a:pt x="228983" y="424292"/>
                </a:lnTo>
                <a:lnTo>
                  <a:pt x="231492" y="426802"/>
                </a:lnTo>
                <a:lnTo>
                  <a:pt x="232850" y="427704"/>
                </a:lnTo>
                <a:lnTo>
                  <a:pt x="238106" y="432338"/>
                </a:lnTo>
                <a:lnTo>
                  <a:pt x="241602" y="433514"/>
                </a:lnTo>
                <a:lnTo>
                  <a:pt x="243408" y="434714"/>
                </a:lnTo>
                <a:lnTo>
                  <a:pt x="247584" y="435526"/>
                </a:lnTo>
                <a:lnTo>
                  <a:pt x="251663" y="436898"/>
                </a:lnTo>
                <a:lnTo>
                  <a:pt x="253850" y="436746"/>
                </a:lnTo>
                <a:lnTo>
                  <a:pt x="256962" y="437350"/>
                </a:lnTo>
                <a:lnTo>
                  <a:pt x="263549" y="436070"/>
                </a:lnTo>
                <a:lnTo>
                  <a:pt x="265438" y="435938"/>
                </a:lnTo>
                <a:lnTo>
                  <a:pt x="266242" y="435546"/>
                </a:lnTo>
                <a:lnTo>
                  <a:pt x="270516" y="434714"/>
                </a:lnTo>
                <a:lnTo>
                  <a:pt x="277639" y="429982"/>
                </a:lnTo>
                <a:lnTo>
                  <a:pt x="277847" y="429882"/>
                </a:lnTo>
                <a:lnTo>
                  <a:pt x="277925" y="429794"/>
                </a:lnTo>
                <a:lnTo>
                  <a:pt x="282431" y="426802"/>
                </a:lnTo>
                <a:cubicBezTo>
                  <a:pt x="285948" y="423286"/>
                  <a:pt x="288585" y="419222"/>
                  <a:pt x="290343" y="414886"/>
                </a:cubicBezTo>
                <a:lnTo>
                  <a:pt x="290633" y="413398"/>
                </a:lnTo>
                <a:lnTo>
                  <a:pt x="440529" y="153770"/>
                </a:lnTo>
                <a:cubicBezTo>
                  <a:pt x="450475" y="136542"/>
                  <a:pt x="444573" y="114514"/>
                  <a:pt x="427345" y="104568"/>
                </a:cubicBezTo>
                <a:cubicBezTo>
                  <a:pt x="423038" y="102082"/>
                  <a:pt x="418431" y="100584"/>
                  <a:pt x="413788" y="100008"/>
                </a:cubicBezTo>
                <a:close/>
                <a:moveTo>
                  <a:pt x="281298" y="0"/>
                </a:moveTo>
                <a:cubicBezTo>
                  <a:pt x="436655" y="0"/>
                  <a:pt x="562596" y="125942"/>
                  <a:pt x="562596" y="281300"/>
                </a:cubicBezTo>
                <a:cubicBezTo>
                  <a:pt x="562596" y="436656"/>
                  <a:pt x="436655" y="562596"/>
                  <a:pt x="281298" y="562596"/>
                </a:cubicBezTo>
                <a:cubicBezTo>
                  <a:pt x="125941" y="562596"/>
                  <a:pt x="0" y="436656"/>
                  <a:pt x="0" y="281300"/>
                </a:cubicBezTo>
                <a:cubicBezTo>
                  <a:pt x="0" y="125942"/>
                  <a:pt x="125941" y="0"/>
                  <a:pt x="28129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197">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2673451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6DCD8"/>
        </a:solidFill>
        <a:effectLst/>
      </p:bgPr>
    </p:bg>
    <p:spTree>
      <p:nvGrpSpPr>
        <p:cNvPr id="1" name="">
          <a:extLst>
            <a:ext uri="{FF2B5EF4-FFF2-40B4-BE49-F238E27FC236}">
              <a16:creationId xmlns:a16="http://schemas.microsoft.com/office/drawing/2014/main" id="{FA60540F-9780-F9CC-D33B-6015AED44358}"/>
            </a:ext>
          </a:extLst>
        </p:cNvPr>
        <p:cNvGrpSpPr/>
        <p:nvPr/>
      </p:nvGrpSpPr>
      <p:grpSpPr>
        <a:xfrm>
          <a:off x="0" y="0"/>
          <a:ext cx="0" cy="0"/>
          <a:chOff x="0" y="0"/>
          <a:chExt cx="0" cy="0"/>
        </a:xfrm>
      </p:grpSpPr>
      <p:grpSp>
        <p:nvGrpSpPr>
          <p:cNvPr id="30" name="그룹 29">
            <a:extLst>
              <a:ext uri="{FF2B5EF4-FFF2-40B4-BE49-F238E27FC236}">
                <a16:creationId xmlns:a16="http://schemas.microsoft.com/office/drawing/2014/main" id="{0CE92D8A-6B59-B754-FC77-84FD30D6C91D}"/>
              </a:ext>
            </a:extLst>
          </p:cNvPr>
          <p:cNvGrpSpPr/>
          <p:nvPr/>
        </p:nvGrpSpPr>
        <p:grpSpPr>
          <a:xfrm>
            <a:off x="285261" y="2159075"/>
            <a:ext cx="10121290" cy="12740168"/>
            <a:chOff x="790451" y="10673879"/>
            <a:chExt cx="28694312" cy="31536004"/>
          </a:xfrm>
        </p:grpSpPr>
        <p:sp>
          <p:nvSpPr>
            <p:cNvPr id="281" name="양쪽 모서리가 둥근 사각형 21">
              <a:extLst>
                <a:ext uri="{FF2B5EF4-FFF2-40B4-BE49-F238E27FC236}">
                  <a16:creationId xmlns:a16="http://schemas.microsoft.com/office/drawing/2014/main" id="{EEB9A924-C625-88C4-9155-0C16465B1720}"/>
                </a:ext>
              </a:extLst>
            </p:cNvPr>
            <p:cNvSpPr/>
            <p:nvPr/>
          </p:nvSpPr>
          <p:spPr>
            <a:xfrm>
              <a:off x="790451" y="10673879"/>
              <a:ext cx="14107446" cy="31536004"/>
            </a:xfrm>
            <a:prstGeom prst="round2SameRect">
              <a:avLst>
                <a:gd name="adj1" fmla="val 0"/>
                <a:gd name="adj2" fmla="val 0"/>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1179" tIns="15590" rIns="31179" bIns="15590" rtlCol="0" anchor="ctr"/>
            <a:lstStyle/>
            <a:p>
              <a:pPr lvl="0" algn="ctr"/>
              <a:endParaRPr lang="ko-KR" altLang="en-US" sz="2723">
                <a:latin typeface="나눔고딕" panose="020D0604000000000000" pitchFamily="50" charset="-127"/>
                <a:ea typeface="나눔고딕" panose="020D0604000000000000" pitchFamily="50" charset="-127"/>
              </a:endParaRPr>
            </a:p>
          </p:txBody>
        </p:sp>
        <p:sp>
          <p:nvSpPr>
            <p:cNvPr id="282" name="양쪽 모서리가 둥근 사각형 23">
              <a:extLst>
                <a:ext uri="{FF2B5EF4-FFF2-40B4-BE49-F238E27FC236}">
                  <a16:creationId xmlns:a16="http://schemas.microsoft.com/office/drawing/2014/main" id="{66931DA1-9CC3-241A-8731-F805D9FEEB3E}"/>
                </a:ext>
              </a:extLst>
            </p:cNvPr>
            <p:cNvSpPr/>
            <p:nvPr/>
          </p:nvSpPr>
          <p:spPr>
            <a:xfrm>
              <a:off x="15377317" y="10673879"/>
              <a:ext cx="14107446" cy="31536004"/>
            </a:xfrm>
            <a:prstGeom prst="round2SameRect">
              <a:avLst>
                <a:gd name="adj1" fmla="val 0"/>
                <a:gd name="adj2" fmla="val 0"/>
              </a:avLst>
            </a:prstGeom>
            <a:solidFill>
              <a:schemeClr val="bg1"/>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1179" tIns="15590" rIns="31179" bIns="15590" rtlCol="0" anchor="ctr"/>
            <a:lstStyle/>
            <a:p>
              <a:pPr lvl="0" algn="ctr"/>
              <a:endParaRPr lang="ko-KR" altLang="en-US" sz="2723">
                <a:latin typeface="나눔고딕" panose="020D0604000000000000" pitchFamily="50" charset="-127"/>
                <a:ea typeface="나눔고딕" panose="020D0604000000000000" pitchFamily="50" charset="-127"/>
              </a:endParaRPr>
            </a:p>
          </p:txBody>
        </p:sp>
      </p:grpSp>
      <p:grpSp>
        <p:nvGrpSpPr>
          <p:cNvPr id="5" name="그룹 4">
            <a:extLst>
              <a:ext uri="{FF2B5EF4-FFF2-40B4-BE49-F238E27FC236}">
                <a16:creationId xmlns:a16="http://schemas.microsoft.com/office/drawing/2014/main" id="{1B17A68A-595C-09AB-FF02-15575145A3C2}"/>
              </a:ext>
            </a:extLst>
          </p:cNvPr>
          <p:cNvGrpSpPr/>
          <p:nvPr/>
        </p:nvGrpSpPr>
        <p:grpSpPr>
          <a:xfrm>
            <a:off x="1701258" y="286867"/>
            <a:ext cx="7289297" cy="1574339"/>
            <a:chOff x="3124442" y="783143"/>
            <a:chExt cx="20665486" cy="4463323"/>
          </a:xfrm>
        </p:grpSpPr>
        <p:sp>
          <p:nvSpPr>
            <p:cNvPr id="12" name="직사각형 11">
              <a:extLst>
                <a:ext uri="{FF2B5EF4-FFF2-40B4-BE49-F238E27FC236}">
                  <a16:creationId xmlns:a16="http://schemas.microsoft.com/office/drawing/2014/main" id="{1C0B888C-9908-5FDB-185F-D3087AB2C220}"/>
                </a:ext>
              </a:extLst>
            </p:cNvPr>
            <p:cNvSpPr/>
            <p:nvPr/>
          </p:nvSpPr>
          <p:spPr>
            <a:xfrm>
              <a:off x="3124442" y="3232895"/>
              <a:ext cx="20665486" cy="2013571"/>
            </a:xfrm>
            <a:prstGeom prst="rect">
              <a:avLst/>
            </a:prstGeom>
          </p:spPr>
          <p:txBody>
            <a:bodyPr wrap="square" lIns="33322" tIns="16661" rIns="33322" bIns="16661">
              <a:spAutoFit/>
            </a:bodyPr>
            <a:lstStyle/>
            <a:p>
              <a:pPr algn="ctr"/>
              <a:r>
                <a:rPr lang="en-US" altLang="ko-KR" sz="1099" b="1" spc="-7" dirty="0" err="1">
                  <a:ln>
                    <a:solidFill>
                      <a:schemeClr val="accent1">
                        <a:alpha val="0"/>
                      </a:schemeClr>
                    </a:solidFill>
                  </a:ln>
                  <a:solidFill>
                    <a:schemeClr val="bg1"/>
                  </a:solidFill>
                  <a:latin typeface="나눔고딕" panose="020D0604000000000000" pitchFamily="50" charset="-127"/>
                  <a:ea typeface="나눔고딕" panose="020D0604000000000000" pitchFamily="50" charset="-127"/>
                  <a:cs typeface="Arial" panose="020B0604020202020204" pitchFamily="34" charset="0"/>
                </a:rPr>
                <a:t>Deokhyeon</a:t>
              </a:r>
              <a:r>
                <a:rPr lang="en-US" altLang="ko-KR" sz="1099" b="1" spc="-7" dirty="0">
                  <a:ln>
                    <a:solidFill>
                      <a:schemeClr val="accent1">
                        <a:alpha val="0"/>
                      </a:schemeClr>
                    </a:solidFill>
                  </a:ln>
                  <a:solidFill>
                    <a:schemeClr val="bg1"/>
                  </a:solidFill>
                  <a:latin typeface="나눔고딕" panose="020D0604000000000000" pitchFamily="50" charset="-127"/>
                  <a:ea typeface="나눔고딕" panose="020D0604000000000000" pitchFamily="50" charset="-127"/>
                  <a:cs typeface="Arial" panose="020B0604020202020204" pitchFamily="34" charset="0"/>
                </a:rPr>
                <a:t> Kim (20201032)</a:t>
              </a:r>
            </a:p>
            <a:p>
              <a:pPr algn="ctr"/>
              <a:r>
                <a:rPr lang="en-US" altLang="ko-KR" sz="1099" b="1" spc="-7" dirty="0">
                  <a:ln>
                    <a:solidFill>
                      <a:schemeClr val="accent1">
                        <a:alpha val="0"/>
                      </a:schemeClr>
                    </a:solidFill>
                  </a:ln>
                  <a:solidFill>
                    <a:schemeClr val="bg1"/>
                  </a:solidFill>
                  <a:latin typeface="나눔고딕" panose="020D0604000000000000" pitchFamily="50" charset="-127"/>
                  <a:ea typeface="나눔고딕" panose="020D0604000000000000" pitchFamily="50" charset="-127"/>
                  <a:cs typeface="Arial" panose="020B0604020202020204" pitchFamily="34" charset="0"/>
                </a:rPr>
                <a:t>UNIST</a:t>
              </a:r>
            </a:p>
            <a:p>
              <a:pPr algn="ctr"/>
              <a:r>
                <a:rPr lang="en-US" altLang="ko-KR" sz="1099" b="1" spc="-7" dirty="0">
                  <a:ln>
                    <a:solidFill>
                      <a:schemeClr val="accent1">
                        <a:alpha val="0"/>
                      </a:schemeClr>
                    </a:solidFill>
                  </a:ln>
                  <a:solidFill>
                    <a:schemeClr val="bg1"/>
                  </a:solidFill>
                  <a:latin typeface="나눔고딕" panose="020D0604000000000000" pitchFamily="50" charset="-127"/>
                  <a:ea typeface="나눔고딕" panose="020D0604000000000000" pitchFamily="50" charset="-127"/>
                  <a:cs typeface="Arial" panose="020B0604020202020204" pitchFamily="34" charset="0"/>
                </a:rPr>
                <a:t>South Korea</a:t>
              </a:r>
            </a:p>
            <a:p>
              <a:pPr algn="ctr"/>
              <a:r>
                <a:rPr lang="en-US" altLang="ko-KR" sz="1099" b="1" spc="-7" dirty="0">
                  <a:ln>
                    <a:solidFill>
                      <a:schemeClr val="accent1">
                        <a:alpha val="0"/>
                      </a:schemeClr>
                    </a:solidFill>
                  </a:ln>
                  <a:solidFill>
                    <a:schemeClr val="bg1"/>
                  </a:solidFill>
                  <a:latin typeface="나눔고딕" panose="020D0604000000000000" pitchFamily="50" charset="-127"/>
                  <a:ea typeface="나눔고딕" panose="020D0604000000000000" pitchFamily="50" charset="-127"/>
                  <a:cs typeface="Arial" panose="020B0604020202020204" pitchFamily="34" charset="0"/>
                </a:rPr>
                <a:t>ejrgus1404@unist.ac.kr</a:t>
              </a:r>
            </a:p>
          </p:txBody>
        </p:sp>
        <p:sp>
          <p:nvSpPr>
            <p:cNvPr id="11" name="직사각형 10">
              <a:extLst>
                <a:ext uri="{FF2B5EF4-FFF2-40B4-BE49-F238E27FC236}">
                  <a16:creationId xmlns:a16="http://schemas.microsoft.com/office/drawing/2014/main" id="{BEC6FBBD-8753-304F-08E5-E9B6575C4214}"/>
                </a:ext>
              </a:extLst>
            </p:cNvPr>
            <p:cNvSpPr/>
            <p:nvPr/>
          </p:nvSpPr>
          <p:spPr>
            <a:xfrm>
              <a:off x="3248172" y="783143"/>
              <a:ext cx="20418026" cy="2361505"/>
            </a:xfrm>
            <a:prstGeom prst="rect">
              <a:avLst/>
            </a:prstGeom>
          </p:spPr>
          <p:txBody>
            <a:bodyPr wrap="square" lIns="33322" tIns="16661" rIns="33322" bIns="16661">
              <a:spAutoFit/>
            </a:bodyPr>
            <a:lstStyle/>
            <a:p>
              <a:pPr algn="ctr"/>
              <a:r>
                <a:rPr lang="en-US" altLang="ko-KR" sz="2597" b="1" spc="-35" dirty="0">
                  <a:ln>
                    <a:solidFill>
                      <a:schemeClr val="bg1">
                        <a:alpha val="0"/>
                      </a:schemeClr>
                    </a:solidFill>
                  </a:ln>
                  <a:solidFill>
                    <a:schemeClr val="bg1"/>
                  </a:solidFill>
                  <a:latin typeface="나눔고딕 ExtraBold" panose="020D0904000000000000" pitchFamily="50" charset="-127"/>
                  <a:ea typeface="나눔고딕 ExtraBold" panose="020D0904000000000000" pitchFamily="50" charset="-127"/>
                  <a:cs typeface="Arial" panose="020B0604020202020204" pitchFamily="34" charset="0"/>
                </a:rPr>
                <a:t>Parameter-Free Community Detection via Gomory-Hu Trees and Modularity</a:t>
              </a:r>
              <a:endParaRPr lang="ko-KR" altLang="en-US" sz="2597" b="1" spc="-35" dirty="0">
                <a:ln>
                  <a:solidFill>
                    <a:schemeClr val="bg1">
                      <a:alpha val="0"/>
                    </a:schemeClr>
                  </a:solidFill>
                </a:ln>
                <a:solidFill>
                  <a:schemeClr val="bg1"/>
                </a:solidFill>
                <a:latin typeface="나눔고딕 ExtraBold" panose="020D0904000000000000" pitchFamily="50" charset="-127"/>
                <a:ea typeface="나눔고딕 ExtraBold" panose="020D0904000000000000" pitchFamily="50" charset="-127"/>
                <a:cs typeface="Arial" panose="020B0604020202020204" pitchFamily="34" charset="0"/>
              </a:endParaRPr>
            </a:p>
          </p:txBody>
        </p:sp>
      </p:grpSp>
      <p:pic>
        <p:nvPicPr>
          <p:cNvPr id="10" name="그래픽 9">
            <a:extLst>
              <a:ext uri="{FF2B5EF4-FFF2-40B4-BE49-F238E27FC236}">
                <a16:creationId xmlns:a16="http://schemas.microsoft.com/office/drawing/2014/main" id="{0EF51DBC-C94D-2444-2C7E-CF56AB9AD6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8971" y="286867"/>
            <a:ext cx="1257623" cy="1257623"/>
          </a:xfrm>
          <a:prstGeom prst="rect">
            <a:avLst/>
          </a:prstGeom>
        </p:spPr>
      </p:pic>
      <p:pic>
        <p:nvPicPr>
          <p:cNvPr id="16" name="그래픽 15">
            <a:extLst>
              <a:ext uri="{FF2B5EF4-FFF2-40B4-BE49-F238E27FC236}">
                <a16:creationId xmlns:a16="http://schemas.microsoft.com/office/drawing/2014/main" id="{242E4D5E-72CA-8970-AF62-E9D63580FA8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36016" y="220023"/>
            <a:ext cx="1113001" cy="1507004"/>
          </a:xfrm>
          <a:prstGeom prst="rect">
            <a:avLst/>
          </a:prstGeom>
        </p:spPr>
      </p:pic>
      <mc:AlternateContent xmlns:mc="http://schemas.openxmlformats.org/markup-compatibility/2006" xmlns:a14="http://schemas.microsoft.com/office/drawing/2010/main">
        <mc:Choice Requires="a14">
          <p:sp>
            <p:nvSpPr>
              <p:cNvPr id="7" name="직사각형 6">
                <a:extLst>
                  <a:ext uri="{FF2B5EF4-FFF2-40B4-BE49-F238E27FC236}">
                    <a16:creationId xmlns:a16="http://schemas.microsoft.com/office/drawing/2014/main" id="{0A5CD0F4-431F-F003-F4A2-B15C37E613D2}"/>
                  </a:ext>
                </a:extLst>
              </p:cNvPr>
              <p:cNvSpPr/>
              <p:nvPr/>
            </p:nvSpPr>
            <p:spPr>
              <a:xfrm>
                <a:off x="377354" y="2298127"/>
                <a:ext cx="4782146" cy="5333556"/>
              </a:xfrm>
              <a:prstGeom prst="rect">
                <a:avLst/>
              </a:prstGeom>
            </p:spPr>
            <p:txBody>
              <a:bodyPr wrap="square" lIns="33317" tIns="16659" rIns="33317" bIns="16659">
                <a:spAutoFit/>
              </a:bodyPr>
              <a:lstStyle/>
              <a:p>
                <a:pPr marL="0" lvl="1">
                  <a:lnSpc>
                    <a:spcPct val="120000"/>
                  </a:lnSpc>
                </a:pPr>
                <a:r>
                  <a:rPr lang="en-US" altLang="ko-KR" sz="1400" b="1"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Time Complexity</a:t>
                </a: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The total time complexity is dominated by Gomory-Hu tree construction.  </a:t>
                </a:r>
              </a:p>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Other steps, such as modularity evaluation and component detection, run in linear or near-linear time.</a:t>
                </a:r>
              </a:p>
              <a:p>
                <a:pPr marL="0" lvl="1">
                  <a:lnSpc>
                    <a:spcPct val="120000"/>
                  </a:lnSpc>
                </a:pP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For a component with </a:t>
                </a:r>
                <a14:m>
                  <m:oMath xmlns:m="http://schemas.openxmlformats.org/officeDocument/2006/math">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𝑛</m:t>
                    </m:r>
                  </m:oMath>
                </a14:m>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 nodes and </a:t>
                </a:r>
                <a14:m>
                  <m:oMath xmlns:m="http://schemas.openxmlformats.org/officeDocument/2006/math">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𝑚</m:t>
                    </m:r>
                  </m:oMath>
                </a14:m>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 edges, building a Gomory-Hu tree requires </a:t>
                </a:r>
                <a14:m>
                  <m:oMath xmlns:m="http://schemas.openxmlformats.org/officeDocument/2006/math">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𝑛</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−1</m:t>
                    </m:r>
                  </m:oMath>
                </a14:m>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 max-flow computations.  </a:t>
                </a:r>
              </a:p>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Using </a:t>
                </a:r>
                <a:r>
                  <a:rPr lang="en-US" altLang="ko-KR" sz="1200" spc="-7" dirty="0" err="1">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Dinic’s</a:t>
                </a: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 algorithm on unit-capacity graphs, each max-flow runs in:  </a:t>
                </a:r>
              </a:p>
              <a:p>
                <a:pPr marL="0" lvl="1">
                  <a:lnSpc>
                    <a:spcPct val="120000"/>
                  </a:lnSpc>
                </a:pPr>
                <a14:m>
                  <m:oMathPara xmlns:m="http://schemas.openxmlformats.org/officeDocument/2006/math">
                    <m:oMathParaPr>
                      <m:jc m:val="centerGroup"/>
                    </m:oMathParaPr>
                    <m:oMath xmlns:m="http://schemas.openxmlformats.org/officeDocument/2006/math">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𝑂</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m:t>
                      </m:r>
                      <m:r>
                        <m:rPr>
                          <m:sty m:val="p"/>
                        </m:rP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min</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𝑛</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^(2/3) · </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𝑚</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 </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𝑚</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^(3/2)))</m:t>
                      </m:r>
                    </m:oMath>
                  </m:oMathPara>
                </a14:m>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nSpc>
                    <a:spcPct val="120000"/>
                  </a:lnSpc>
                </a:pP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Thus, a single Gomory-Hu tree construction takes:  </a:t>
                </a:r>
              </a:p>
              <a:p>
                <a:pPr marL="0" lvl="1">
                  <a:lnSpc>
                    <a:spcPct val="120000"/>
                  </a:lnSpc>
                </a:pPr>
                <a14:m>
                  <m:oMathPara xmlns:m="http://schemas.openxmlformats.org/officeDocument/2006/math">
                    <m:oMathParaPr>
                      <m:jc m:val="centerGroup"/>
                    </m:oMathParaPr>
                    <m:oMath xmlns:m="http://schemas.openxmlformats.org/officeDocument/2006/math">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𝑂</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𝑛</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 · </m:t>
                      </m:r>
                      <m:r>
                        <m:rPr>
                          <m:sty m:val="p"/>
                        </m:rP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min</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𝑛</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^(2/3) · </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𝑚</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 </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𝑚</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^(3/2)))</m:t>
                      </m:r>
                    </m:oMath>
                  </m:oMathPara>
                </a14:m>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nSpc>
                    <a:spcPct val="120000"/>
                  </a:lnSpc>
                </a:pP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Let </a:t>
                </a:r>
                <a14:m>
                  <m:oMath xmlns:m="http://schemas.openxmlformats.org/officeDocument/2006/math">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𝑁</m:t>
                    </m:r>
                  </m:oMath>
                </a14:m>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 and </a:t>
                </a:r>
                <a14:m>
                  <m:oMath xmlns:m="http://schemas.openxmlformats.org/officeDocument/2006/math">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𝑀</m:t>
                    </m:r>
                  </m:oMath>
                </a14:m>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 be the number of nodes and edges in the full graph.  </a:t>
                </a:r>
              </a:p>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In the worst case with </a:t>
                </a:r>
                <a14:m>
                  <m:oMath xmlns:m="http://schemas.openxmlformats.org/officeDocument/2006/math">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𝑂</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𝑁</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m:t>
                    </m:r>
                  </m:oMath>
                </a14:m>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 recursive calls, the total time complexity becomes:  </a:t>
                </a:r>
              </a:p>
              <a:p>
                <a:pPr marL="0" lvl="1">
                  <a:lnSpc>
                    <a:spcPct val="120000"/>
                  </a:lnSpc>
                </a:pPr>
                <a14:m>
                  <m:oMathPara xmlns:m="http://schemas.openxmlformats.org/officeDocument/2006/math">
                    <m:oMathParaPr>
                      <m:jc m:val="centerGroup"/>
                    </m:oMathParaPr>
                    <m:oMath xmlns:m="http://schemas.openxmlformats.org/officeDocument/2006/math">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𝑂</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𝑁</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² · </m:t>
                      </m:r>
                      <m:r>
                        <m:rPr>
                          <m:sty m:val="p"/>
                        </m:rP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min</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𝑁</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^(2/3) · </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𝑀</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 </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𝑀</m:t>
                      </m:r>
                      <m:r>
                        <a:rPr lang="en-US" altLang="ko-KR" sz="1200" i="1" spc="-7" dirty="0" smtClean="0">
                          <a:ln>
                            <a:solidFill>
                              <a:schemeClr val="accent1">
                                <a:alpha val="0"/>
                              </a:schemeClr>
                            </a:solidFill>
                          </a:ln>
                          <a:latin typeface="Cambria Math" panose="02040503050406030204" pitchFamily="18" charset="0"/>
                          <a:ea typeface="나눔고딕" panose="020D0604000000000000" pitchFamily="50" charset="-127"/>
                          <a:cs typeface="Arial" panose="020B0604020202020204" pitchFamily="34" charset="0"/>
                        </a:rPr>
                        <m:t>^(3/2)))</m:t>
                      </m:r>
                    </m:oMath>
                  </m:oMathPara>
                </a14:m>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nSpc>
                    <a:spcPct val="120000"/>
                  </a:lnSpc>
                </a:pP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In practice, early termination based on modularity threshold significantly reduces the depth and size of recursive calls, making the algorithm efficient for real-world graphs.</a:t>
                </a:r>
              </a:p>
            </p:txBody>
          </p:sp>
        </mc:Choice>
        <mc:Fallback xmlns="">
          <p:sp>
            <p:nvSpPr>
              <p:cNvPr id="7" name="직사각형 6">
                <a:extLst>
                  <a:ext uri="{FF2B5EF4-FFF2-40B4-BE49-F238E27FC236}">
                    <a16:creationId xmlns:a16="http://schemas.microsoft.com/office/drawing/2014/main" id="{0A5CD0F4-431F-F003-F4A2-B15C37E613D2}"/>
                  </a:ext>
                </a:extLst>
              </p:cNvPr>
              <p:cNvSpPr>
                <a:spLocks noRot="1" noChangeAspect="1" noMove="1" noResize="1" noEditPoints="1" noAdjustHandles="1" noChangeArrowheads="1" noChangeShapeType="1" noTextEdit="1"/>
              </p:cNvSpPr>
              <p:nvPr/>
            </p:nvSpPr>
            <p:spPr>
              <a:xfrm>
                <a:off x="377354" y="2298127"/>
                <a:ext cx="4782146" cy="5333556"/>
              </a:xfrm>
              <a:prstGeom prst="rect">
                <a:avLst/>
              </a:prstGeom>
              <a:blipFill>
                <a:blip r:embed="rId7"/>
                <a:stretch>
                  <a:fillRect/>
                </a:stretch>
              </a:blipFill>
            </p:spPr>
            <p:txBody>
              <a:bodyPr/>
              <a:lstStyle/>
              <a:p>
                <a:r>
                  <a:rPr lang="ko-KR" altLang="en-US">
                    <a:noFill/>
                  </a:rPr>
                  <a:t> </a:t>
                </a:r>
              </a:p>
            </p:txBody>
          </p:sp>
        </mc:Fallback>
      </mc:AlternateContent>
      <p:sp>
        <p:nvSpPr>
          <p:cNvPr id="9" name="사각형: 둥근 위쪽 모서리 8">
            <a:extLst>
              <a:ext uri="{FF2B5EF4-FFF2-40B4-BE49-F238E27FC236}">
                <a16:creationId xmlns:a16="http://schemas.microsoft.com/office/drawing/2014/main" id="{7F32E507-27B3-2A72-37F9-0527F167FD9A}"/>
              </a:ext>
            </a:extLst>
          </p:cNvPr>
          <p:cNvSpPr/>
          <p:nvPr/>
        </p:nvSpPr>
        <p:spPr>
          <a:xfrm>
            <a:off x="377354" y="7587982"/>
            <a:ext cx="4782146" cy="330153"/>
          </a:xfrm>
          <a:prstGeom prst="round2SameRect">
            <a:avLst>
              <a:gd name="adj1" fmla="val 0"/>
              <a:gd name="adj2" fmla="val 0"/>
            </a:avLst>
          </a:prstGeom>
          <a:solidFill>
            <a:srgbClr val="245D90"/>
          </a:solidFill>
          <a:ln>
            <a:noFill/>
          </a:ln>
        </p:spPr>
        <p:style>
          <a:lnRef idx="2">
            <a:schemeClr val="accent1">
              <a:shade val="50000"/>
            </a:schemeClr>
          </a:lnRef>
          <a:fillRef idx="1">
            <a:schemeClr val="accent1"/>
          </a:fillRef>
          <a:effectRef idx="0">
            <a:schemeClr val="accent1"/>
          </a:effectRef>
          <a:fontRef idx="minor">
            <a:schemeClr val="lt1"/>
          </a:fontRef>
        </p:style>
        <p:txBody>
          <a:bodyPr lIns="42963" tIns="21482" rIns="42963" bIns="21482" rtlCol="0" anchor="ctr"/>
          <a:lstStyle/>
          <a:p>
            <a:pPr defTabSz="1031686"/>
            <a:r>
              <a:rPr lang="en-US" altLang="ko-KR" sz="1998" b="1" dirty="0">
                <a:ln>
                  <a:solidFill>
                    <a:schemeClr val="accent1">
                      <a:alpha val="0"/>
                    </a:schemeClr>
                  </a:solidFill>
                </a:ln>
                <a:solidFill>
                  <a:schemeClr val="bg1"/>
                </a:solidFill>
                <a:latin typeface="나눔고딕 ExtraBold" panose="020D0904000000000000" pitchFamily="50" charset="-127"/>
                <a:ea typeface="나눔고딕 ExtraBold" panose="020D0904000000000000" pitchFamily="50" charset="-127"/>
              </a:rPr>
              <a:t>Experiments</a:t>
            </a:r>
          </a:p>
        </p:txBody>
      </p:sp>
      <p:sp>
        <p:nvSpPr>
          <p:cNvPr id="13" name="사각형: 둥근 위쪽 모서리 12">
            <a:extLst>
              <a:ext uri="{FF2B5EF4-FFF2-40B4-BE49-F238E27FC236}">
                <a16:creationId xmlns:a16="http://schemas.microsoft.com/office/drawing/2014/main" id="{040985F7-5A37-1276-9E4B-E93E88E30BC5}"/>
              </a:ext>
            </a:extLst>
          </p:cNvPr>
          <p:cNvSpPr/>
          <p:nvPr/>
        </p:nvSpPr>
        <p:spPr>
          <a:xfrm>
            <a:off x="5522813" y="6122893"/>
            <a:ext cx="4782146" cy="330153"/>
          </a:xfrm>
          <a:prstGeom prst="round2SameRect">
            <a:avLst>
              <a:gd name="adj1" fmla="val 0"/>
              <a:gd name="adj2" fmla="val 0"/>
            </a:avLst>
          </a:prstGeom>
          <a:solidFill>
            <a:srgbClr val="245D90"/>
          </a:solidFill>
          <a:ln>
            <a:noFill/>
          </a:ln>
        </p:spPr>
        <p:style>
          <a:lnRef idx="2">
            <a:schemeClr val="accent1">
              <a:shade val="50000"/>
            </a:schemeClr>
          </a:lnRef>
          <a:fillRef idx="1">
            <a:schemeClr val="accent1"/>
          </a:fillRef>
          <a:effectRef idx="0">
            <a:schemeClr val="accent1"/>
          </a:effectRef>
          <a:fontRef idx="minor">
            <a:schemeClr val="lt1"/>
          </a:fontRef>
        </p:style>
        <p:txBody>
          <a:bodyPr lIns="42963" tIns="21482" rIns="42963" bIns="21482" rtlCol="0" anchor="ctr"/>
          <a:lstStyle/>
          <a:p>
            <a:pPr defTabSz="1031686"/>
            <a:r>
              <a:rPr lang="en-US" altLang="ko-KR" sz="1998" b="1" dirty="0">
                <a:ln>
                  <a:solidFill>
                    <a:schemeClr val="accent1">
                      <a:alpha val="0"/>
                    </a:schemeClr>
                  </a:solidFill>
                </a:ln>
                <a:solidFill>
                  <a:schemeClr val="bg1"/>
                </a:solidFill>
                <a:latin typeface="나눔고딕 ExtraBold" panose="020D0904000000000000" pitchFamily="50" charset="-127"/>
                <a:ea typeface="나눔고딕 ExtraBold" panose="020D0904000000000000" pitchFamily="50" charset="-127"/>
              </a:rPr>
              <a:t>Conclusion</a:t>
            </a:r>
          </a:p>
        </p:txBody>
      </p:sp>
      <p:sp>
        <p:nvSpPr>
          <p:cNvPr id="6" name="직사각형 5">
            <a:extLst>
              <a:ext uri="{FF2B5EF4-FFF2-40B4-BE49-F238E27FC236}">
                <a16:creationId xmlns:a16="http://schemas.microsoft.com/office/drawing/2014/main" id="{4BCD53EA-B3C0-5832-E242-75328D5C2D3A}"/>
              </a:ext>
            </a:extLst>
          </p:cNvPr>
          <p:cNvSpPr/>
          <p:nvPr/>
        </p:nvSpPr>
        <p:spPr>
          <a:xfrm>
            <a:off x="377354" y="7985576"/>
            <a:ext cx="4782146" cy="1787970"/>
          </a:xfrm>
          <a:prstGeom prst="rect">
            <a:avLst/>
          </a:prstGeom>
        </p:spPr>
        <p:txBody>
          <a:bodyPr wrap="square" lIns="33317" tIns="16659" rIns="33317" bIns="16659">
            <a:spAutoFit/>
          </a:bodyPr>
          <a:lstStyle/>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We evaluated our algorithm on four real-world datasets: Karate Club, Dolphin, Football, and </a:t>
            </a:r>
            <a:r>
              <a:rPr lang="en-US" altLang="ko-KR" sz="1200" spc="-7" dirty="0" err="1">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Polblogs</a:t>
            </a: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  </a:t>
            </a:r>
          </a:p>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Each dataset varies in size and structure, testing the generality and robustness of our approach.</a:t>
            </a:r>
          </a:p>
          <a:p>
            <a:pPr marL="0" lvl="1">
              <a:lnSpc>
                <a:spcPct val="120000"/>
              </a:lnSpc>
            </a:pP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All experiments used a C++ implementation. Edges were treated as undirected and unweighted, and modularity was used as the evaluation metric.</a:t>
            </a:r>
          </a:p>
        </p:txBody>
      </p:sp>
      <p:graphicFrame>
        <p:nvGraphicFramePr>
          <p:cNvPr id="8" name="표 7">
            <a:extLst>
              <a:ext uri="{FF2B5EF4-FFF2-40B4-BE49-F238E27FC236}">
                <a16:creationId xmlns:a16="http://schemas.microsoft.com/office/drawing/2014/main" id="{3D504283-7060-B220-8E70-B2C4AAECA8FE}"/>
              </a:ext>
            </a:extLst>
          </p:cNvPr>
          <p:cNvGraphicFramePr>
            <a:graphicFrameLocks noGrp="1"/>
          </p:cNvGraphicFramePr>
          <p:nvPr>
            <p:extLst>
              <p:ext uri="{D42A27DB-BD31-4B8C-83A1-F6EECF244321}">
                <p14:modId xmlns:p14="http://schemas.microsoft.com/office/powerpoint/2010/main" val="1906065788"/>
              </p:ext>
            </p:extLst>
          </p:nvPr>
        </p:nvGraphicFramePr>
        <p:xfrm>
          <a:off x="377354" y="9985738"/>
          <a:ext cx="4629768" cy="1222422"/>
        </p:xfrm>
        <a:graphic>
          <a:graphicData uri="http://schemas.openxmlformats.org/drawingml/2006/table">
            <a:tbl>
              <a:tblPr firstRow="1" bandRow="1">
                <a:tableStyleId>{5940675A-B579-460E-94D1-54222C63F5DA}</a:tableStyleId>
              </a:tblPr>
              <a:tblGrid>
                <a:gridCol w="792088">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720080">
                  <a:extLst>
                    <a:ext uri="{9D8B030D-6E8A-4147-A177-3AD203B41FA5}">
                      <a16:colId xmlns:a16="http://schemas.microsoft.com/office/drawing/2014/main" val="20002"/>
                    </a:ext>
                  </a:extLst>
                </a:gridCol>
                <a:gridCol w="1198760">
                  <a:extLst>
                    <a:ext uri="{9D8B030D-6E8A-4147-A177-3AD203B41FA5}">
                      <a16:colId xmlns:a16="http://schemas.microsoft.com/office/drawing/2014/main" val="20003"/>
                    </a:ext>
                  </a:extLst>
                </a:gridCol>
                <a:gridCol w="1198760">
                  <a:extLst>
                    <a:ext uri="{9D8B030D-6E8A-4147-A177-3AD203B41FA5}">
                      <a16:colId xmlns:a16="http://schemas.microsoft.com/office/drawing/2014/main" val="20004"/>
                    </a:ext>
                  </a:extLst>
                </a:gridCol>
              </a:tblGrid>
              <a:tr h="167769">
                <a:tc>
                  <a:txBody>
                    <a:bodyPr/>
                    <a:lstStyle/>
                    <a:p>
                      <a:pPr algn="ctr" latinLnBrk="1">
                        <a:lnSpc>
                          <a:spcPct val="120000"/>
                        </a:lnSpc>
                      </a:pPr>
                      <a:endParaRPr lang="ko-KR" altLang="en-US" sz="1000" b="1"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no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lnSpc>
                          <a:spcPct val="120000"/>
                        </a:lnSpc>
                      </a:pPr>
                      <a:r>
                        <a:rPr lang="en-US" altLang="ko-KR" sz="1000" b="1" kern="1200" spc="0" dirty="0">
                          <a:ln>
                            <a:solidFill>
                              <a:schemeClr val="accent1">
                                <a:shade val="50000"/>
                                <a:alpha val="0"/>
                              </a:schemeClr>
                            </a:solidFill>
                          </a:ln>
                          <a:solidFill>
                            <a:schemeClr val="tx1"/>
                          </a:solidFill>
                          <a:latin typeface="나눔고딕" pitchFamily="50" charset="-127"/>
                          <a:ea typeface="나눔고딕" pitchFamily="50" charset="-127"/>
                          <a:cs typeface="+mn-cs"/>
                        </a:rPr>
                        <a:t># GT </a:t>
                      </a:r>
                      <a:r>
                        <a:rPr lang="en-US" altLang="ko-KR" sz="1000" b="1" kern="1200" spc="0" dirty="0" err="1">
                          <a:ln>
                            <a:solidFill>
                              <a:schemeClr val="accent1">
                                <a:shade val="50000"/>
                                <a:alpha val="0"/>
                              </a:schemeClr>
                            </a:solidFill>
                          </a:ln>
                          <a:solidFill>
                            <a:schemeClr val="tx1"/>
                          </a:solidFill>
                          <a:latin typeface="나눔고딕" pitchFamily="50" charset="-127"/>
                          <a:ea typeface="나눔고딕" pitchFamily="50" charset="-127"/>
                          <a:cs typeface="+mn-cs"/>
                        </a:rPr>
                        <a:t>Cls</a:t>
                      </a:r>
                      <a:endParaRPr lang="ko-KR" altLang="en-US" sz="1000" b="1"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lnSpc>
                          <a:spcPct val="120000"/>
                        </a:lnSpc>
                      </a:pPr>
                      <a:r>
                        <a:rPr lang="en-US" altLang="ko-KR" sz="1000" b="1" kern="1200" spc="0" dirty="0">
                          <a:ln>
                            <a:solidFill>
                              <a:schemeClr val="accent1">
                                <a:shade val="50000"/>
                                <a:alpha val="0"/>
                              </a:schemeClr>
                            </a:solidFill>
                          </a:ln>
                          <a:solidFill>
                            <a:schemeClr val="tx1"/>
                          </a:solidFill>
                          <a:latin typeface="나눔고딕" pitchFamily="50" charset="-127"/>
                          <a:ea typeface="나눔고딕" pitchFamily="50" charset="-127"/>
                          <a:cs typeface="+mn-cs"/>
                        </a:rPr>
                        <a:t># Exp </a:t>
                      </a:r>
                      <a:r>
                        <a:rPr lang="en-US" altLang="ko-KR" sz="1000" b="1" kern="1200" spc="0" dirty="0" err="1">
                          <a:ln>
                            <a:solidFill>
                              <a:schemeClr val="accent1">
                                <a:shade val="50000"/>
                                <a:alpha val="0"/>
                              </a:schemeClr>
                            </a:solidFill>
                          </a:ln>
                          <a:solidFill>
                            <a:schemeClr val="tx1"/>
                          </a:solidFill>
                          <a:latin typeface="나눔고딕" pitchFamily="50" charset="-127"/>
                          <a:ea typeface="나눔고딕" pitchFamily="50" charset="-127"/>
                          <a:cs typeface="+mn-cs"/>
                        </a:rPr>
                        <a:t>Cls</a:t>
                      </a:r>
                      <a:r>
                        <a:rPr lang="en-US" altLang="ko-KR" sz="1000" b="1" kern="1200" spc="0" dirty="0">
                          <a:ln>
                            <a:solidFill>
                              <a:schemeClr val="accent1">
                                <a:shade val="50000"/>
                                <a:alpha val="0"/>
                              </a:schemeClr>
                            </a:solidFill>
                          </a:ln>
                          <a:solidFill>
                            <a:schemeClr val="tx1"/>
                          </a:solidFill>
                          <a:latin typeface="나눔고딕" pitchFamily="50" charset="-127"/>
                          <a:ea typeface="나눔고딕" pitchFamily="50" charset="-127"/>
                          <a:cs typeface="+mn-cs"/>
                        </a:rPr>
                        <a:t> </a:t>
                      </a:r>
                      <a:endParaRPr lang="ko-KR" altLang="en-US" sz="1000" b="1"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lnSpc>
                          <a:spcPct val="120000"/>
                        </a:lnSpc>
                      </a:pPr>
                      <a:r>
                        <a:rPr lang="en-US" altLang="ko-KR" sz="1000" b="1" kern="1200" spc="0" dirty="0">
                          <a:ln>
                            <a:solidFill>
                              <a:schemeClr val="accent1">
                                <a:shade val="50000"/>
                                <a:alpha val="0"/>
                              </a:schemeClr>
                            </a:solidFill>
                          </a:ln>
                          <a:solidFill>
                            <a:schemeClr val="tx1"/>
                          </a:solidFill>
                          <a:latin typeface="나눔고딕" pitchFamily="50" charset="-127"/>
                          <a:ea typeface="나눔고딕" pitchFamily="50" charset="-127"/>
                          <a:cs typeface="+mn-cs"/>
                        </a:rPr>
                        <a:t>GT Modularity</a:t>
                      </a:r>
                      <a:endParaRPr lang="ko-KR" altLang="en-US" sz="1000" b="1"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ctr" latinLnBrk="1">
                        <a:lnSpc>
                          <a:spcPct val="120000"/>
                        </a:lnSpc>
                      </a:pPr>
                      <a:r>
                        <a:rPr lang="en-US" altLang="ko-KR" sz="1000" b="1" kern="1200" spc="0" dirty="0">
                          <a:ln>
                            <a:solidFill>
                              <a:schemeClr val="accent1">
                                <a:shade val="50000"/>
                                <a:alpha val="0"/>
                              </a:schemeClr>
                            </a:solidFill>
                          </a:ln>
                          <a:solidFill>
                            <a:schemeClr val="tx1"/>
                          </a:solidFill>
                          <a:latin typeface="나눔고딕" pitchFamily="50" charset="-127"/>
                          <a:ea typeface="나눔고딕" pitchFamily="50" charset="-127"/>
                          <a:cs typeface="+mn-cs"/>
                        </a:rPr>
                        <a:t>Exp Modularity</a:t>
                      </a:r>
                      <a:endParaRPr lang="ko-KR" altLang="en-US" sz="1000" b="1"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solidFill>
                        <a:schemeClr val="bg1">
                          <a:lumMod val="75000"/>
                        </a:schemeClr>
                      </a:solidFill>
                      <a:prstDash val="solid"/>
                      <a:round/>
                      <a:headEnd type="none" w="med" len="med"/>
                      <a:tailEnd type="none" w="med" len="med"/>
                    </a:lnL>
                    <a:lnR w="9525" cap="flat" cmpd="sng" algn="ctr">
                      <a:no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256103">
                <a:tc>
                  <a:txBody>
                    <a:bodyPr/>
                    <a:lstStyle/>
                    <a:p>
                      <a:pPr algn="ctr" latinLnBrk="1">
                        <a:lnSpc>
                          <a:spcPct val="120000"/>
                        </a:lnSpc>
                      </a:pPr>
                      <a:r>
                        <a:rPr lang="en-US" altLang="ko-KR"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rPr>
                        <a:t>Karate</a:t>
                      </a:r>
                      <a:endParaRPr lang="ko-KR" altLang="en-US"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no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lnSpc>
                          <a:spcPct val="120000"/>
                        </a:lnSpc>
                      </a:pPr>
                      <a:r>
                        <a:rPr lang="en-US" altLang="ko-KR"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rPr>
                        <a:t>2</a:t>
                      </a:r>
                      <a:endParaRPr lang="ko-KR" altLang="en-US"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lnSpc>
                          <a:spcPct val="120000"/>
                        </a:lnSpc>
                      </a:pPr>
                      <a:r>
                        <a:rPr lang="en-US" altLang="ko-KR"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rPr>
                        <a:t>0</a:t>
                      </a:r>
                      <a:endParaRPr lang="ko-KR" altLang="en-US"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lnSpc>
                          <a:spcPct val="120000"/>
                        </a:lnSpc>
                      </a:pPr>
                      <a:r>
                        <a:rPr lang="en-US" altLang="ko-KR"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rPr>
                        <a:t>0.3715</a:t>
                      </a:r>
                      <a:endParaRPr lang="ko-KR" altLang="en-US"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lnSpc>
                          <a:spcPct val="120000"/>
                        </a:lnSpc>
                      </a:pPr>
                      <a:r>
                        <a:rPr lang="en-US" altLang="ko-KR"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rPr>
                        <a:t>0.0000</a:t>
                      </a:r>
                      <a:endParaRPr lang="ko-KR" altLang="en-US"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solidFill>
                        <a:schemeClr val="bg1">
                          <a:lumMod val="7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6103">
                <a:tc>
                  <a:txBody>
                    <a:bodyPr/>
                    <a:lstStyle/>
                    <a:p>
                      <a:pPr algn="ctr" latinLnBrk="1">
                        <a:lnSpc>
                          <a:spcPct val="120000"/>
                        </a:lnSpc>
                      </a:pPr>
                      <a:r>
                        <a:rPr lang="en-US" altLang="ko-KR"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rPr>
                        <a:t>Dolphin</a:t>
                      </a:r>
                      <a:endParaRPr lang="ko-KR" altLang="en-US"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no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lnSpc>
                          <a:spcPct val="120000"/>
                        </a:lnSpc>
                      </a:pPr>
                      <a:r>
                        <a:rPr lang="en-US" altLang="ko-KR"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rPr>
                        <a:t>2</a:t>
                      </a:r>
                      <a:endParaRPr lang="ko-KR" altLang="en-US"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lnSpc>
                          <a:spcPct val="120000"/>
                        </a:lnSpc>
                      </a:pPr>
                      <a:r>
                        <a:rPr lang="en-US" altLang="ko-KR"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rPr>
                        <a:t>2</a:t>
                      </a:r>
                      <a:endParaRPr lang="ko-KR" altLang="en-US"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lnSpc>
                          <a:spcPct val="120000"/>
                        </a:lnSpc>
                      </a:pPr>
                      <a:r>
                        <a:rPr lang="en-US" altLang="ko-KR"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rPr>
                        <a:t>0.3735</a:t>
                      </a:r>
                      <a:endParaRPr lang="ko-KR" altLang="en-US"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lnSpc>
                          <a:spcPct val="120000"/>
                        </a:lnSpc>
                      </a:pPr>
                      <a:r>
                        <a:rPr lang="en-US" altLang="ko-KR"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rPr>
                        <a:t>0.2490</a:t>
                      </a:r>
                      <a:endParaRPr lang="ko-KR" altLang="en-US"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solidFill>
                        <a:schemeClr val="bg1">
                          <a:lumMod val="7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6103">
                <a:tc>
                  <a:txBody>
                    <a:bodyPr/>
                    <a:lstStyle/>
                    <a:p>
                      <a:pPr algn="ctr" latinLnBrk="1">
                        <a:lnSpc>
                          <a:spcPct val="120000"/>
                        </a:lnSpc>
                      </a:pPr>
                      <a:r>
                        <a:rPr lang="en-US" altLang="ko-KR"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rPr>
                        <a:t>Football</a:t>
                      </a:r>
                      <a:endParaRPr lang="ko-KR" altLang="en-US"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no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lnSpc>
                          <a:spcPct val="120000"/>
                        </a:lnSpc>
                      </a:pPr>
                      <a:r>
                        <a:rPr lang="en-US" altLang="ko-KR"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rPr>
                        <a:t>12</a:t>
                      </a:r>
                      <a:endParaRPr lang="ko-KR" altLang="en-US"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lnSpc>
                          <a:spcPct val="120000"/>
                        </a:lnSpc>
                      </a:pPr>
                      <a:r>
                        <a:rPr lang="en-US" altLang="ko-KR"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rPr>
                        <a:t>1</a:t>
                      </a:r>
                      <a:endParaRPr lang="ko-KR" altLang="en-US"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lnSpc>
                          <a:spcPct val="120000"/>
                        </a:lnSpc>
                      </a:pPr>
                      <a:r>
                        <a:rPr lang="en-US" altLang="ko-KR"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rPr>
                        <a:t>0.5540</a:t>
                      </a:r>
                      <a:endParaRPr lang="ko-KR" altLang="en-US"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tc>
                  <a:txBody>
                    <a:bodyPr/>
                    <a:lstStyle/>
                    <a:p>
                      <a:pPr algn="ctr" latinLnBrk="1">
                        <a:lnSpc>
                          <a:spcPct val="120000"/>
                        </a:lnSpc>
                      </a:pPr>
                      <a:r>
                        <a:rPr lang="en-US" altLang="ko-KR"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rPr>
                        <a:t>0.1922</a:t>
                      </a:r>
                      <a:endParaRPr lang="ko-KR" altLang="en-US"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solidFill>
                        <a:schemeClr val="bg1">
                          <a:lumMod val="7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647507"/>
                  </a:ext>
                </a:extLst>
              </a:tr>
              <a:tr h="256103">
                <a:tc>
                  <a:txBody>
                    <a:bodyPr/>
                    <a:lstStyle/>
                    <a:p>
                      <a:pPr algn="ctr" latinLnBrk="1">
                        <a:lnSpc>
                          <a:spcPct val="120000"/>
                        </a:lnSpc>
                      </a:pPr>
                      <a:r>
                        <a:rPr lang="en-US" altLang="ko-KR" sz="1000" kern="1200" spc="0" dirty="0" err="1">
                          <a:ln>
                            <a:solidFill>
                              <a:schemeClr val="accent1">
                                <a:shade val="50000"/>
                                <a:alpha val="0"/>
                              </a:schemeClr>
                            </a:solidFill>
                          </a:ln>
                          <a:solidFill>
                            <a:schemeClr val="tx1"/>
                          </a:solidFill>
                          <a:latin typeface="나눔고딕" pitchFamily="50" charset="-127"/>
                          <a:ea typeface="나눔고딕" pitchFamily="50" charset="-127"/>
                          <a:cs typeface="+mn-cs"/>
                        </a:rPr>
                        <a:t>Polblogs</a:t>
                      </a:r>
                      <a:endParaRPr lang="ko-KR" altLang="en-US"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no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solidFill>
                      <a:schemeClr val="bg1"/>
                    </a:solidFill>
                  </a:tcPr>
                </a:tc>
                <a:tc>
                  <a:txBody>
                    <a:bodyPr/>
                    <a:lstStyle/>
                    <a:p>
                      <a:pPr algn="ctr" latinLnBrk="1">
                        <a:lnSpc>
                          <a:spcPct val="120000"/>
                        </a:lnSpc>
                      </a:pPr>
                      <a:r>
                        <a:rPr lang="en-US" altLang="ko-KR"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rPr>
                        <a:t>2</a:t>
                      </a:r>
                      <a:endParaRPr lang="ko-KR" altLang="en-US"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solidFill>
                      <a:schemeClr val="bg1"/>
                    </a:solidFill>
                  </a:tcPr>
                </a:tc>
                <a:tc>
                  <a:txBody>
                    <a:bodyPr/>
                    <a:lstStyle/>
                    <a:p>
                      <a:pPr algn="ctr" latinLnBrk="1">
                        <a:lnSpc>
                          <a:spcPct val="120000"/>
                        </a:lnSpc>
                      </a:pPr>
                      <a:r>
                        <a:rPr lang="en-US" altLang="ko-KR"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rPr>
                        <a:t>1</a:t>
                      </a:r>
                      <a:endParaRPr lang="ko-KR" altLang="en-US"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solidFill>
                      <a:schemeClr val="bg1"/>
                    </a:solidFill>
                  </a:tcPr>
                </a:tc>
                <a:tc>
                  <a:txBody>
                    <a:bodyPr/>
                    <a:lstStyle/>
                    <a:p>
                      <a:pPr algn="ctr" latinLnBrk="1">
                        <a:lnSpc>
                          <a:spcPct val="120000"/>
                        </a:lnSpc>
                      </a:pPr>
                      <a:r>
                        <a:rPr lang="en-US" altLang="ko-KR"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rPr>
                        <a:t>0.4055</a:t>
                      </a:r>
                      <a:endParaRPr lang="ko-KR" altLang="en-US"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solidFill>
                      <a:schemeClr val="bg1"/>
                    </a:solidFill>
                  </a:tcPr>
                </a:tc>
                <a:tc>
                  <a:txBody>
                    <a:bodyPr/>
                    <a:lstStyle/>
                    <a:p>
                      <a:pPr algn="ctr" latinLnBrk="1">
                        <a:lnSpc>
                          <a:spcPct val="120000"/>
                        </a:lnSpc>
                      </a:pPr>
                      <a:r>
                        <a:rPr lang="en-US" altLang="ko-KR"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rPr>
                        <a:t>0.9804</a:t>
                      </a:r>
                      <a:endParaRPr lang="ko-KR" altLang="en-US" sz="1000" kern="1200" spc="0" dirty="0">
                        <a:ln>
                          <a:solidFill>
                            <a:schemeClr val="accent1">
                              <a:shade val="50000"/>
                              <a:alpha val="0"/>
                            </a:schemeClr>
                          </a:solidFill>
                        </a:ln>
                        <a:solidFill>
                          <a:schemeClr val="tx1"/>
                        </a:solidFill>
                        <a:latin typeface="나눔고딕" pitchFamily="50" charset="-127"/>
                        <a:ea typeface="나눔고딕" pitchFamily="50" charset="-127"/>
                        <a:cs typeface="+mn-cs"/>
                      </a:endParaRPr>
                    </a:p>
                  </a:txBody>
                  <a:tcPr marL="11957" marR="11957" marT="15185" marB="15185" anchor="ctr">
                    <a:lnL w="9525" cap="flat" cmpd="sng" algn="ctr">
                      <a:solidFill>
                        <a:schemeClr val="bg1">
                          <a:lumMod val="75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solidFill>
                      <a:schemeClr val="bg1"/>
                    </a:solidFill>
                  </a:tcPr>
                </a:tc>
                <a:extLst>
                  <a:ext uri="{0D108BD9-81ED-4DB2-BD59-A6C34878D82A}">
                    <a16:rowId xmlns:a16="http://schemas.microsoft.com/office/drawing/2014/main" val="4279572604"/>
                  </a:ext>
                </a:extLst>
              </a:tr>
            </a:tbl>
          </a:graphicData>
        </a:graphic>
      </p:graphicFrame>
      <p:sp>
        <p:nvSpPr>
          <p:cNvPr id="14" name="직사각형 13">
            <a:extLst>
              <a:ext uri="{FF2B5EF4-FFF2-40B4-BE49-F238E27FC236}">
                <a16:creationId xmlns:a16="http://schemas.microsoft.com/office/drawing/2014/main" id="{0D9C3BC0-76D8-65CA-D73B-BFEB67D48EB8}"/>
              </a:ext>
            </a:extLst>
          </p:cNvPr>
          <p:cNvSpPr/>
          <p:nvPr/>
        </p:nvSpPr>
        <p:spPr>
          <a:xfrm>
            <a:off x="386568" y="11249197"/>
            <a:ext cx="4629768" cy="384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30371" tIns="15185" rIns="30371" bIns="15185" spcCol="0" rtlCol="0" anchor="ctr"/>
          <a:lstStyle/>
          <a:p>
            <a:pPr marL="0" lvl="1" algn="ctr">
              <a:lnSpc>
                <a:spcPct val="107000"/>
              </a:lnSpc>
              <a:spcAft>
                <a:spcPts val="248"/>
              </a:spcAft>
            </a:pPr>
            <a:r>
              <a:rPr lang="en-US" altLang="ko-KR" sz="997" b="1" spc="-7" dirty="0">
                <a:ln>
                  <a:solidFill>
                    <a:schemeClr val="accent1">
                      <a:alpha val="0"/>
                    </a:schemeClr>
                  </a:solidFill>
                </a:ln>
                <a:solidFill>
                  <a:schemeClr val="tx1">
                    <a:lumMod val="85000"/>
                    <a:lumOff val="15000"/>
                  </a:schemeClr>
                </a:solidFill>
                <a:latin typeface="나눔고딕" panose="020D0604000000000000" pitchFamily="50" charset="-127"/>
                <a:ea typeface="나눔고딕" panose="020D0604000000000000" pitchFamily="50" charset="-127"/>
                <a:cs typeface="Arial" panose="020B0604020202020204" pitchFamily="34" charset="0"/>
              </a:rPr>
              <a:t>Table1. Comparison of Ground Truth and Experimental Results</a:t>
            </a:r>
          </a:p>
        </p:txBody>
      </p:sp>
      <p:sp>
        <p:nvSpPr>
          <p:cNvPr id="15" name="직사각형 14">
            <a:extLst>
              <a:ext uri="{FF2B5EF4-FFF2-40B4-BE49-F238E27FC236}">
                <a16:creationId xmlns:a16="http://schemas.microsoft.com/office/drawing/2014/main" id="{64BBD921-C9BD-C7DE-7499-23FA0164926B}"/>
              </a:ext>
            </a:extLst>
          </p:cNvPr>
          <p:cNvSpPr/>
          <p:nvPr/>
        </p:nvSpPr>
        <p:spPr>
          <a:xfrm>
            <a:off x="5532313" y="2375099"/>
            <a:ext cx="4782146" cy="901573"/>
          </a:xfrm>
          <a:prstGeom prst="rect">
            <a:avLst/>
          </a:prstGeom>
        </p:spPr>
        <p:txBody>
          <a:bodyPr wrap="square" lIns="33317" tIns="16659" rIns="33317" bIns="16659">
            <a:spAutoFit/>
          </a:bodyPr>
          <a:lstStyle/>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These findings indicate that while the algorithm is effective for small, structured graphs, it can struggle with large or densely connected networks—highlighting the need for improvements on adaptive threshold or post-processing in future work.</a:t>
            </a:r>
          </a:p>
        </p:txBody>
      </p:sp>
      <p:sp>
        <p:nvSpPr>
          <p:cNvPr id="17" name="직사각형 16">
            <a:extLst>
              <a:ext uri="{FF2B5EF4-FFF2-40B4-BE49-F238E27FC236}">
                <a16:creationId xmlns:a16="http://schemas.microsoft.com/office/drawing/2014/main" id="{7CEE778E-78D4-C3EF-BEE9-EB8729964724}"/>
              </a:ext>
            </a:extLst>
          </p:cNvPr>
          <p:cNvSpPr/>
          <p:nvPr/>
        </p:nvSpPr>
        <p:spPr>
          <a:xfrm>
            <a:off x="375864" y="11792502"/>
            <a:ext cx="4782146" cy="2895965"/>
          </a:xfrm>
          <a:prstGeom prst="rect">
            <a:avLst/>
          </a:prstGeom>
        </p:spPr>
        <p:txBody>
          <a:bodyPr wrap="square" lIns="33317" tIns="16659" rIns="33317" bIns="16659">
            <a:spAutoFit/>
          </a:bodyPr>
          <a:lstStyle/>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The results show that our method performs well on small or well-separated networks. For example, in the Dolphin graph, the algorithm successfully detected two communities with a modularity of 0.2490, close to the ground truth of 0.3735.</a:t>
            </a:r>
          </a:p>
          <a:p>
            <a:pPr marL="0" lvl="1">
              <a:lnSpc>
                <a:spcPct val="120000"/>
              </a:lnSpc>
            </a:pP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However, on more complex graphs like Football and </a:t>
            </a:r>
            <a:r>
              <a:rPr lang="en-US" altLang="ko-KR" sz="1200" spc="-7" dirty="0" err="1">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Polblogs</a:t>
            </a: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 the algorithm tended to return a single cluster. In the </a:t>
            </a:r>
            <a:r>
              <a:rPr lang="en-US" altLang="ko-KR" sz="1200" spc="-7" dirty="0" err="1">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Polblogs</a:t>
            </a: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 case, this resulted in a very high modularity (0.9804), suggesting that the entire graph was interpreted as a single cohesive structure.</a:t>
            </a:r>
          </a:p>
          <a:p>
            <a:pPr marL="0" lvl="1">
              <a:lnSpc>
                <a:spcPct val="120000"/>
              </a:lnSpc>
            </a:pP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In contrast, no clusters were detected in the Karate Club graph, likely due to our modularity threshold rejecting all components as insufficiently cohesive.</a:t>
            </a:r>
          </a:p>
        </p:txBody>
      </p:sp>
      <p:pic>
        <p:nvPicPr>
          <p:cNvPr id="19" name="그림 18" descr="도표, 라인, 시각화, 지도이(가) 표시된 사진&#10;&#10;AI가 생성한 콘텐츠는 부정확할 수 있습니다.">
            <a:extLst>
              <a:ext uri="{FF2B5EF4-FFF2-40B4-BE49-F238E27FC236}">
                <a16:creationId xmlns:a16="http://schemas.microsoft.com/office/drawing/2014/main" id="{2854D424-9D9B-2A80-FB04-5037B31B7FF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04386" y="3609805"/>
            <a:ext cx="2400573" cy="1916576"/>
          </a:xfrm>
          <a:prstGeom prst="rect">
            <a:avLst/>
          </a:prstGeom>
        </p:spPr>
      </p:pic>
      <p:pic>
        <p:nvPicPr>
          <p:cNvPr id="21" name="그림 20">
            <a:extLst>
              <a:ext uri="{FF2B5EF4-FFF2-40B4-BE49-F238E27FC236}">
                <a16:creationId xmlns:a16="http://schemas.microsoft.com/office/drawing/2014/main" id="{CF8ADE85-252C-5F91-4366-9C921471F949}"/>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522813" y="3527227"/>
            <a:ext cx="2400573" cy="1996946"/>
          </a:xfrm>
          <a:prstGeom prst="rect">
            <a:avLst/>
          </a:prstGeom>
        </p:spPr>
      </p:pic>
      <p:sp>
        <p:nvSpPr>
          <p:cNvPr id="22" name="직사각형 21">
            <a:extLst>
              <a:ext uri="{FF2B5EF4-FFF2-40B4-BE49-F238E27FC236}">
                <a16:creationId xmlns:a16="http://schemas.microsoft.com/office/drawing/2014/main" id="{1D4E7DFC-BD56-70D4-2686-B20F29F45418}"/>
              </a:ext>
            </a:extLst>
          </p:cNvPr>
          <p:cNvSpPr/>
          <p:nvPr/>
        </p:nvSpPr>
        <p:spPr>
          <a:xfrm>
            <a:off x="6481436" y="5358163"/>
            <a:ext cx="2886092" cy="5544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21469" tIns="10735" rIns="21469" bIns="10735" spcCol="0" rtlCol="0" anchor="ctr"/>
          <a:lstStyle/>
          <a:p>
            <a:pPr marL="0" lvl="1"/>
            <a:r>
              <a:rPr lang="en-US" altLang="ko-KR" sz="997" b="1" spc="-7" dirty="0">
                <a:ln>
                  <a:solidFill>
                    <a:schemeClr val="accent1">
                      <a:alpha val="0"/>
                    </a:schemeClr>
                  </a:solidFill>
                </a:ln>
                <a:solidFill>
                  <a:schemeClr val="tx1">
                    <a:lumMod val="85000"/>
                    <a:lumOff val="15000"/>
                  </a:schemeClr>
                </a:solidFill>
                <a:latin typeface="나눔고딕" pitchFamily="50" charset="-127"/>
                <a:ea typeface="나눔고딕" pitchFamily="50" charset="-127"/>
                <a:cs typeface="Arial" panose="020B0604020202020204" pitchFamily="34" charset="0"/>
              </a:rPr>
              <a:t>Fig1. Dolphin Network Community Structure: Ground Truth (left) vs. Experimental Result (right)</a:t>
            </a:r>
          </a:p>
        </p:txBody>
      </p:sp>
      <p:sp>
        <p:nvSpPr>
          <p:cNvPr id="23" name="직사각형 22">
            <a:extLst>
              <a:ext uri="{FF2B5EF4-FFF2-40B4-BE49-F238E27FC236}">
                <a16:creationId xmlns:a16="http://schemas.microsoft.com/office/drawing/2014/main" id="{98752FA5-BFF3-04D2-1FC5-B7922123ACC8}"/>
              </a:ext>
            </a:extLst>
          </p:cNvPr>
          <p:cNvSpPr/>
          <p:nvPr/>
        </p:nvSpPr>
        <p:spPr>
          <a:xfrm>
            <a:off x="5541813" y="6551563"/>
            <a:ext cx="4782146" cy="8103545"/>
          </a:xfrm>
          <a:prstGeom prst="rect">
            <a:avLst/>
          </a:prstGeom>
        </p:spPr>
        <p:txBody>
          <a:bodyPr wrap="square" lIns="33317" tIns="16659" rIns="33317" bIns="16659">
            <a:spAutoFit/>
          </a:bodyPr>
          <a:lstStyle/>
          <a:p>
            <a:pPr marL="0" lvl="1">
              <a:lnSpc>
                <a:spcPct val="120000"/>
              </a:lnSpc>
            </a:pPr>
            <a:r>
              <a:rPr lang="en-US" altLang="ko-KR" sz="1400" b="1"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   Contribution  </a:t>
            </a:r>
          </a:p>
          <a:p>
            <a:pPr marL="108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We propose a recursive graph clustering algorithm that uses Gomory-Hu Trees to find global min-cuts, combined with a modularity-based validation.  </a:t>
            </a:r>
          </a:p>
          <a:p>
            <a:pPr marL="108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The method is fully parameter-free and interpretable, providing a simple and consistent approach to graph clustering.</a:t>
            </a:r>
          </a:p>
          <a:p>
            <a:pPr marL="0" lvl="1">
              <a:lnSpc>
                <a:spcPct val="120000"/>
              </a:lnSpc>
            </a:pP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nSpc>
                <a:spcPct val="120000"/>
              </a:lnSpc>
            </a:pPr>
            <a:r>
              <a:rPr lang="en-US" altLang="ko-KR" sz="1400" b="1"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   Strengths  </a:t>
            </a:r>
          </a:p>
          <a:p>
            <a:pPr marL="108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Our approach detects meaningful communities in small and well-separated networks, without relying on manual tuning.  </a:t>
            </a:r>
          </a:p>
          <a:p>
            <a:pPr marL="108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The use of structural cuts and modularity threshold leads to consistent and explainable results.</a:t>
            </a:r>
          </a:p>
          <a:p>
            <a:pPr marL="0" lvl="1">
              <a:lnSpc>
                <a:spcPct val="120000"/>
              </a:lnSpc>
            </a:pP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nSpc>
                <a:spcPct val="120000"/>
              </a:lnSpc>
            </a:pPr>
            <a:r>
              <a:rPr lang="en-US" altLang="ko-KR" sz="1400" b="1"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   Limitations  </a:t>
            </a:r>
          </a:p>
          <a:p>
            <a:pPr marL="108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In dense or complex graphs, the algorithm may fail to find meaningful partitions and return a single cluster.  </a:t>
            </a:r>
          </a:p>
          <a:p>
            <a:pPr marL="108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This suggests that the algorithm is cautious about forming communities and may overlook subtle structures when the modularity score is just below the threshold.</a:t>
            </a:r>
          </a:p>
          <a:p>
            <a:pPr marL="0" lvl="1">
              <a:lnSpc>
                <a:spcPct val="120000"/>
              </a:lnSpc>
            </a:pP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0" lvl="1">
              <a:lnSpc>
                <a:spcPct val="120000"/>
              </a:lnSpc>
            </a:pPr>
            <a:r>
              <a:rPr lang="en-US" altLang="ko-KR" sz="1400" b="1"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   Future Work</a:t>
            </a:r>
          </a:p>
          <a:p>
            <a:pPr marL="108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We aim to improve the algorithm’s flexibility and accuracy in several ways.  </a:t>
            </a:r>
          </a:p>
          <a:p>
            <a:pPr marL="108000" lvl="1">
              <a:lnSpc>
                <a:spcPct val="120000"/>
              </a:lnSpc>
            </a:pP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108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First, making the modularity threshold adaptive to graph size or density could enhance performance across diverse networks.</a:t>
            </a:r>
          </a:p>
          <a:p>
            <a:pPr marL="108000" lvl="1">
              <a:lnSpc>
                <a:spcPct val="120000"/>
              </a:lnSpc>
            </a:pP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108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We also plan to apply local refinement techniques—such as modularity optimization within clusters—to detect finer structures.</a:t>
            </a:r>
          </a:p>
          <a:p>
            <a:pPr marL="108000" lvl="1">
              <a:lnSpc>
                <a:spcPct val="120000"/>
              </a:lnSpc>
            </a:pP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108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For singleton nodes, we propose a post-processing step that traces their cut history and reassigns them to appropriate clusters.</a:t>
            </a:r>
          </a:p>
          <a:p>
            <a:pPr marL="108000" lvl="1">
              <a:lnSpc>
                <a:spcPct val="120000"/>
              </a:lnSpc>
            </a:pPr>
            <a:endPar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endParaRPr>
          </a:p>
          <a:p>
            <a:pPr marL="108000" lvl="1">
              <a:lnSpc>
                <a:spcPct val="120000"/>
              </a:lnSpc>
            </a:pPr>
            <a:r>
              <a:rPr lang="en-US" altLang="ko-KR" sz="1200" spc="-7" dirty="0">
                <a:ln>
                  <a:solidFill>
                    <a:schemeClr val="accent1">
                      <a:alpha val="0"/>
                    </a:schemeClr>
                  </a:solidFill>
                </a:ln>
                <a:latin typeface="나눔고딕" panose="020D0604000000000000" pitchFamily="50" charset="-127"/>
                <a:ea typeface="나눔고딕" panose="020D0604000000000000" pitchFamily="50" charset="-127"/>
                <a:cs typeface="Arial" panose="020B0604020202020204" pitchFamily="34" charset="0"/>
              </a:rPr>
              <a:t>Lastly, extending the method to directed and weighted graphs will broaden its applicability, while maintaining its parameter-free, interpretable nature.</a:t>
            </a:r>
          </a:p>
        </p:txBody>
      </p:sp>
      <p:sp>
        <p:nvSpPr>
          <p:cNvPr id="24" name="자유형: 도형 23">
            <a:extLst>
              <a:ext uri="{FF2B5EF4-FFF2-40B4-BE49-F238E27FC236}">
                <a16:creationId xmlns:a16="http://schemas.microsoft.com/office/drawing/2014/main" id="{58A470A4-EBBE-3B41-A7D0-BA4C5C34BC46}"/>
              </a:ext>
            </a:extLst>
          </p:cNvPr>
          <p:cNvSpPr/>
          <p:nvPr/>
        </p:nvSpPr>
        <p:spPr>
          <a:xfrm>
            <a:off x="5522813" y="6635433"/>
            <a:ext cx="132153" cy="132154"/>
          </a:xfrm>
          <a:custGeom>
            <a:avLst/>
            <a:gdLst>
              <a:gd name="connsiteX0" fmla="*/ 413788 w 562596"/>
              <a:gd name="connsiteY0" fmla="*/ 100008 h 562596"/>
              <a:gd name="connsiteX1" fmla="*/ 378142 w 562596"/>
              <a:gd name="connsiteY1" fmla="*/ 117752 h 562596"/>
              <a:gd name="connsiteX2" fmla="*/ 248634 w 562596"/>
              <a:gd name="connsiteY2" fmla="*/ 342066 h 562596"/>
              <a:gd name="connsiteX3" fmla="*/ 159485 w 562596"/>
              <a:gd name="connsiteY3" fmla="*/ 252916 h 562596"/>
              <a:gd name="connsiteX4" fmla="*/ 108546 w 562596"/>
              <a:gd name="connsiteY4" fmla="*/ 252916 h 562596"/>
              <a:gd name="connsiteX5" fmla="*/ 108546 w 562596"/>
              <a:gd name="connsiteY5" fmla="*/ 303856 h 562596"/>
              <a:gd name="connsiteX6" fmla="*/ 227199 w 562596"/>
              <a:gd name="connsiteY6" fmla="*/ 422508 h 562596"/>
              <a:gd name="connsiteX7" fmla="*/ 227379 w 562596"/>
              <a:gd name="connsiteY7" fmla="*/ 422878 h 562596"/>
              <a:gd name="connsiteX8" fmla="*/ 228983 w 562596"/>
              <a:gd name="connsiteY8" fmla="*/ 424292 h 562596"/>
              <a:gd name="connsiteX9" fmla="*/ 231492 w 562596"/>
              <a:gd name="connsiteY9" fmla="*/ 426802 h 562596"/>
              <a:gd name="connsiteX10" fmla="*/ 232850 w 562596"/>
              <a:gd name="connsiteY10" fmla="*/ 427704 h 562596"/>
              <a:gd name="connsiteX11" fmla="*/ 238106 w 562596"/>
              <a:gd name="connsiteY11" fmla="*/ 432338 h 562596"/>
              <a:gd name="connsiteX12" fmla="*/ 241602 w 562596"/>
              <a:gd name="connsiteY12" fmla="*/ 433514 h 562596"/>
              <a:gd name="connsiteX13" fmla="*/ 243408 w 562596"/>
              <a:gd name="connsiteY13" fmla="*/ 434714 h 562596"/>
              <a:gd name="connsiteX14" fmla="*/ 247584 w 562596"/>
              <a:gd name="connsiteY14" fmla="*/ 435526 h 562596"/>
              <a:gd name="connsiteX15" fmla="*/ 251663 w 562596"/>
              <a:gd name="connsiteY15" fmla="*/ 436898 h 562596"/>
              <a:gd name="connsiteX16" fmla="*/ 253850 w 562596"/>
              <a:gd name="connsiteY16" fmla="*/ 436746 h 562596"/>
              <a:gd name="connsiteX17" fmla="*/ 256962 w 562596"/>
              <a:gd name="connsiteY17" fmla="*/ 437350 h 562596"/>
              <a:gd name="connsiteX18" fmla="*/ 263549 w 562596"/>
              <a:gd name="connsiteY18" fmla="*/ 436070 h 562596"/>
              <a:gd name="connsiteX19" fmla="*/ 265438 w 562596"/>
              <a:gd name="connsiteY19" fmla="*/ 435938 h 562596"/>
              <a:gd name="connsiteX20" fmla="*/ 266242 w 562596"/>
              <a:gd name="connsiteY20" fmla="*/ 435546 h 562596"/>
              <a:gd name="connsiteX21" fmla="*/ 270516 w 562596"/>
              <a:gd name="connsiteY21" fmla="*/ 434714 h 562596"/>
              <a:gd name="connsiteX22" fmla="*/ 277639 w 562596"/>
              <a:gd name="connsiteY22" fmla="*/ 429982 h 562596"/>
              <a:gd name="connsiteX23" fmla="*/ 277847 w 562596"/>
              <a:gd name="connsiteY23" fmla="*/ 429882 h 562596"/>
              <a:gd name="connsiteX24" fmla="*/ 277925 w 562596"/>
              <a:gd name="connsiteY24" fmla="*/ 429794 h 562596"/>
              <a:gd name="connsiteX25" fmla="*/ 282431 w 562596"/>
              <a:gd name="connsiteY25" fmla="*/ 426802 h 562596"/>
              <a:gd name="connsiteX26" fmla="*/ 290343 w 562596"/>
              <a:gd name="connsiteY26" fmla="*/ 414886 h 562596"/>
              <a:gd name="connsiteX27" fmla="*/ 290633 w 562596"/>
              <a:gd name="connsiteY27" fmla="*/ 413398 h 562596"/>
              <a:gd name="connsiteX28" fmla="*/ 440529 w 562596"/>
              <a:gd name="connsiteY28" fmla="*/ 153770 h 562596"/>
              <a:gd name="connsiteX29" fmla="*/ 427345 w 562596"/>
              <a:gd name="connsiteY29" fmla="*/ 104568 h 562596"/>
              <a:gd name="connsiteX30" fmla="*/ 413788 w 562596"/>
              <a:gd name="connsiteY30" fmla="*/ 100008 h 562596"/>
              <a:gd name="connsiteX31" fmla="*/ 281298 w 562596"/>
              <a:gd name="connsiteY31" fmla="*/ 0 h 562596"/>
              <a:gd name="connsiteX32" fmla="*/ 562596 w 562596"/>
              <a:gd name="connsiteY32" fmla="*/ 281300 h 562596"/>
              <a:gd name="connsiteX33" fmla="*/ 281298 w 562596"/>
              <a:gd name="connsiteY33" fmla="*/ 562596 h 562596"/>
              <a:gd name="connsiteX34" fmla="*/ 0 w 562596"/>
              <a:gd name="connsiteY34" fmla="*/ 281300 h 562596"/>
              <a:gd name="connsiteX35" fmla="*/ 281298 w 562596"/>
              <a:gd name="connsiteY35" fmla="*/ 0 h 56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62596" h="562596">
                <a:moveTo>
                  <a:pt x="413788" y="100008"/>
                </a:moveTo>
                <a:cubicBezTo>
                  <a:pt x="399858" y="98280"/>
                  <a:pt x="385602" y="104830"/>
                  <a:pt x="378142" y="117752"/>
                </a:cubicBezTo>
                <a:lnTo>
                  <a:pt x="248634" y="342066"/>
                </a:lnTo>
                <a:lnTo>
                  <a:pt x="159485" y="252916"/>
                </a:lnTo>
                <a:cubicBezTo>
                  <a:pt x="145418" y="238850"/>
                  <a:pt x="122613" y="238850"/>
                  <a:pt x="108546" y="252916"/>
                </a:cubicBezTo>
                <a:cubicBezTo>
                  <a:pt x="94480" y="266984"/>
                  <a:pt x="94480" y="289790"/>
                  <a:pt x="108546" y="303856"/>
                </a:cubicBezTo>
                <a:lnTo>
                  <a:pt x="227199" y="422508"/>
                </a:lnTo>
                <a:lnTo>
                  <a:pt x="227379" y="422878"/>
                </a:lnTo>
                <a:lnTo>
                  <a:pt x="228983" y="424292"/>
                </a:lnTo>
                <a:lnTo>
                  <a:pt x="231492" y="426802"/>
                </a:lnTo>
                <a:lnTo>
                  <a:pt x="232850" y="427704"/>
                </a:lnTo>
                <a:lnTo>
                  <a:pt x="238106" y="432338"/>
                </a:lnTo>
                <a:lnTo>
                  <a:pt x="241602" y="433514"/>
                </a:lnTo>
                <a:lnTo>
                  <a:pt x="243408" y="434714"/>
                </a:lnTo>
                <a:lnTo>
                  <a:pt x="247584" y="435526"/>
                </a:lnTo>
                <a:lnTo>
                  <a:pt x="251663" y="436898"/>
                </a:lnTo>
                <a:lnTo>
                  <a:pt x="253850" y="436746"/>
                </a:lnTo>
                <a:lnTo>
                  <a:pt x="256962" y="437350"/>
                </a:lnTo>
                <a:lnTo>
                  <a:pt x="263549" y="436070"/>
                </a:lnTo>
                <a:lnTo>
                  <a:pt x="265438" y="435938"/>
                </a:lnTo>
                <a:lnTo>
                  <a:pt x="266242" y="435546"/>
                </a:lnTo>
                <a:lnTo>
                  <a:pt x="270516" y="434714"/>
                </a:lnTo>
                <a:lnTo>
                  <a:pt x="277639" y="429982"/>
                </a:lnTo>
                <a:lnTo>
                  <a:pt x="277847" y="429882"/>
                </a:lnTo>
                <a:lnTo>
                  <a:pt x="277925" y="429794"/>
                </a:lnTo>
                <a:lnTo>
                  <a:pt x="282431" y="426802"/>
                </a:lnTo>
                <a:cubicBezTo>
                  <a:pt x="285948" y="423286"/>
                  <a:pt x="288585" y="419222"/>
                  <a:pt x="290343" y="414886"/>
                </a:cubicBezTo>
                <a:lnTo>
                  <a:pt x="290633" y="413398"/>
                </a:lnTo>
                <a:lnTo>
                  <a:pt x="440529" y="153770"/>
                </a:lnTo>
                <a:cubicBezTo>
                  <a:pt x="450475" y="136542"/>
                  <a:pt x="444573" y="114514"/>
                  <a:pt x="427345" y="104568"/>
                </a:cubicBezTo>
                <a:cubicBezTo>
                  <a:pt x="423038" y="102082"/>
                  <a:pt x="418431" y="100584"/>
                  <a:pt x="413788" y="100008"/>
                </a:cubicBezTo>
                <a:close/>
                <a:moveTo>
                  <a:pt x="281298" y="0"/>
                </a:moveTo>
                <a:cubicBezTo>
                  <a:pt x="436655" y="0"/>
                  <a:pt x="562596" y="125942"/>
                  <a:pt x="562596" y="281300"/>
                </a:cubicBezTo>
                <a:cubicBezTo>
                  <a:pt x="562596" y="436656"/>
                  <a:pt x="436655" y="562596"/>
                  <a:pt x="281298" y="562596"/>
                </a:cubicBezTo>
                <a:cubicBezTo>
                  <a:pt x="125941" y="562596"/>
                  <a:pt x="0" y="436656"/>
                  <a:pt x="0" y="281300"/>
                </a:cubicBezTo>
                <a:cubicBezTo>
                  <a:pt x="0" y="125942"/>
                  <a:pt x="125941" y="0"/>
                  <a:pt x="28129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197">
              <a:latin typeface="나눔고딕" panose="020D0604000000000000" pitchFamily="50" charset="-127"/>
              <a:ea typeface="나눔고딕" panose="020D0604000000000000" pitchFamily="50" charset="-127"/>
            </a:endParaRPr>
          </a:p>
        </p:txBody>
      </p:sp>
      <p:sp>
        <p:nvSpPr>
          <p:cNvPr id="25" name="자유형: 도형 24">
            <a:extLst>
              <a:ext uri="{FF2B5EF4-FFF2-40B4-BE49-F238E27FC236}">
                <a16:creationId xmlns:a16="http://schemas.microsoft.com/office/drawing/2014/main" id="{E727C73F-7D5E-9695-E45D-6417BE4DDEF2}"/>
              </a:ext>
            </a:extLst>
          </p:cNvPr>
          <p:cNvSpPr/>
          <p:nvPr/>
        </p:nvSpPr>
        <p:spPr>
          <a:xfrm>
            <a:off x="5522813" y="8219609"/>
            <a:ext cx="132153" cy="132154"/>
          </a:xfrm>
          <a:custGeom>
            <a:avLst/>
            <a:gdLst>
              <a:gd name="connsiteX0" fmla="*/ 413788 w 562596"/>
              <a:gd name="connsiteY0" fmla="*/ 100008 h 562596"/>
              <a:gd name="connsiteX1" fmla="*/ 378142 w 562596"/>
              <a:gd name="connsiteY1" fmla="*/ 117752 h 562596"/>
              <a:gd name="connsiteX2" fmla="*/ 248634 w 562596"/>
              <a:gd name="connsiteY2" fmla="*/ 342066 h 562596"/>
              <a:gd name="connsiteX3" fmla="*/ 159485 w 562596"/>
              <a:gd name="connsiteY3" fmla="*/ 252916 h 562596"/>
              <a:gd name="connsiteX4" fmla="*/ 108546 w 562596"/>
              <a:gd name="connsiteY4" fmla="*/ 252916 h 562596"/>
              <a:gd name="connsiteX5" fmla="*/ 108546 w 562596"/>
              <a:gd name="connsiteY5" fmla="*/ 303856 h 562596"/>
              <a:gd name="connsiteX6" fmla="*/ 227199 w 562596"/>
              <a:gd name="connsiteY6" fmla="*/ 422508 h 562596"/>
              <a:gd name="connsiteX7" fmla="*/ 227379 w 562596"/>
              <a:gd name="connsiteY7" fmla="*/ 422878 h 562596"/>
              <a:gd name="connsiteX8" fmla="*/ 228983 w 562596"/>
              <a:gd name="connsiteY8" fmla="*/ 424292 h 562596"/>
              <a:gd name="connsiteX9" fmla="*/ 231492 w 562596"/>
              <a:gd name="connsiteY9" fmla="*/ 426802 h 562596"/>
              <a:gd name="connsiteX10" fmla="*/ 232850 w 562596"/>
              <a:gd name="connsiteY10" fmla="*/ 427704 h 562596"/>
              <a:gd name="connsiteX11" fmla="*/ 238106 w 562596"/>
              <a:gd name="connsiteY11" fmla="*/ 432338 h 562596"/>
              <a:gd name="connsiteX12" fmla="*/ 241602 w 562596"/>
              <a:gd name="connsiteY12" fmla="*/ 433514 h 562596"/>
              <a:gd name="connsiteX13" fmla="*/ 243408 w 562596"/>
              <a:gd name="connsiteY13" fmla="*/ 434714 h 562596"/>
              <a:gd name="connsiteX14" fmla="*/ 247584 w 562596"/>
              <a:gd name="connsiteY14" fmla="*/ 435526 h 562596"/>
              <a:gd name="connsiteX15" fmla="*/ 251663 w 562596"/>
              <a:gd name="connsiteY15" fmla="*/ 436898 h 562596"/>
              <a:gd name="connsiteX16" fmla="*/ 253850 w 562596"/>
              <a:gd name="connsiteY16" fmla="*/ 436746 h 562596"/>
              <a:gd name="connsiteX17" fmla="*/ 256962 w 562596"/>
              <a:gd name="connsiteY17" fmla="*/ 437350 h 562596"/>
              <a:gd name="connsiteX18" fmla="*/ 263549 w 562596"/>
              <a:gd name="connsiteY18" fmla="*/ 436070 h 562596"/>
              <a:gd name="connsiteX19" fmla="*/ 265438 w 562596"/>
              <a:gd name="connsiteY19" fmla="*/ 435938 h 562596"/>
              <a:gd name="connsiteX20" fmla="*/ 266242 w 562596"/>
              <a:gd name="connsiteY20" fmla="*/ 435546 h 562596"/>
              <a:gd name="connsiteX21" fmla="*/ 270516 w 562596"/>
              <a:gd name="connsiteY21" fmla="*/ 434714 h 562596"/>
              <a:gd name="connsiteX22" fmla="*/ 277639 w 562596"/>
              <a:gd name="connsiteY22" fmla="*/ 429982 h 562596"/>
              <a:gd name="connsiteX23" fmla="*/ 277847 w 562596"/>
              <a:gd name="connsiteY23" fmla="*/ 429882 h 562596"/>
              <a:gd name="connsiteX24" fmla="*/ 277925 w 562596"/>
              <a:gd name="connsiteY24" fmla="*/ 429794 h 562596"/>
              <a:gd name="connsiteX25" fmla="*/ 282431 w 562596"/>
              <a:gd name="connsiteY25" fmla="*/ 426802 h 562596"/>
              <a:gd name="connsiteX26" fmla="*/ 290343 w 562596"/>
              <a:gd name="connsiteY26" fmla="*/ 414886 h 562596"/>
              <a:gd name="connsiteX27" fmla="*/ 290633 w 562596"/>
              <a:gd name="connsiteY27" fmla="*/ 413398 h 562596"/>
              <a:gd name="connsiteX28" fmla="*/ 440529 w 562596"/>
              <a:gd name="connsiteY28" fmla="*/ 153770 h 562596"/>
              <a:gd name="connsiteX29" fmla="*/ 427345 w 562596"/>
              <a:gd name="connsiteY29" fmla="*/ 104568 h 562596"/>
              <a:gd name="connsiteX30" fmla="*/ 413788 w 562596"/>
              <a:gd name="connsiteY30" fmla="*/ 100008 h 562596"/>
              <a:gd name="connsiteX31" fmla="*/ 281298 w 562596"/>
              <a:gd name="connsiteY31" fmla="*/ 0 h 562596"/>
              <a:gd name="connsiteX32" fmla="*/ 562596 w 562596"/>
              <a:gd name="connsiteY32" fmla="*/ 281300 h 562596"/>
              <a:gd name="connsiteX33" fmla="*/ 281298 w 562596"/>
              <a:gd name="connsiteY33" fmla="*/ 562596 h 562596"/>
              <a:gd name="connsiteX34" fmla="*/ 0 w 562596"/>
              <a:gd name="connsiteY34" fmla="*/ 281300 h 562596"/>
              <a:gd name="connsiteX35" fmla="*/ 281298 w 562596"/>
              <a:gd name="connsiteY35" fmla="*/ 0 h 56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62596" h="562596">
                <a:moveTo>
                  <a:pt x="413788" y="100008"/>
                </a:moveTo>
                <a:cubicBezTo>
                  <a:pt x="399858" y="98280"/>
                  <a:pt x="385602" y="104830"/>
                  <a:pt x="378142" y="117752"/>
                </a:cubicBezTo>
                <a:lnTo>
                  <a:pt x="248634" y="342066"/>
                </a:lnTo>
                <a:lnTo>
                  <a:pt x="159485" y="252916"/>
                </a:lnTo>
                <a:cubicBezTo>
                  <a:pt x="145418" y="238850"/>
                  <a:pt x="122613" y="238850"/>
                  <a:pt x="108546" y="252916"/>
                </a:cubicBezTo>
                <a:cubicBezTo>
                  <a:pt x="94480" y="266984"/>
                  <a:pt x="94480" y="289790"/>
                  <a:pt x="108546" y="303856"/>
                </a:cubicBezTo>
                <a:lnTo>
                  <a:pt x="227199" y="422508"/>
                </a:lnTo>
                <a:lnTo>
                  <a:pt x="227379" y="422878"/>
                </a:lnTo>
                <a:lnTo>
                  <a:pt x="228983" y="424292"/>
                </a:lnTo>
                <a:lnTo>
                  <a:pt x="231492" y="426802"/>
                </a:lnTo>
                <a:lnTo>
                  <a:pt x="232850" y="427704"/>
                </a:lnTo>
                <a:lnTo>
                  <a:pt x="238106" y="432338"/>
                </a:lnTo>
                <a:lnTo>
                  <a:pt x="241602" y="433514"/>
                </a:lnTo>
                <a:lnTo>
                  <a:pt x="243408" y="434714"/>
                </a:lnTo>
                <a:lnTo>
                  <a:pt x="247584" y="435526"/>
                </a:lnTo>
                <a:lnTo>
                  <a:pt x="251663" y="436898"/>
                </a:lnTo>
                <a:lnTo>
                  <a:pt x="253850" y="436746"/>
                </a:lnTo>
                <a:lnTo>
                  <a:pt x="256962" y="437350"/>
                </a:lnTo>
                <a:lnTo>
                  <a:pt x="263549" y="436070"/>
                </a:lnTo>
                <a:lnTo>
                  <a:pt x="265438" y="435938"/>
                </a:lnTo>
                <a:lnTo>
                  <a:pt x="266242" y="435546"/>
                </a:lnTo>
                <a:lnTo>
                  <a:pt x="270516" y="434714"/>
                </a:lnTo>
                <a:lnTo>
                  <a:pt x="277639" y="429982"/>
                </a:lnTo>
                <a:lnTo>
                  <a:pt x="277847" y="429882"/>
                </a:lnTo>
                <a:lnTo>
                  <a:pt x="277925" y="429794"/>
                </a:lnTo>
                <a:lnTo>
                  <a:pt x="282431" y="426802"/>
                </a:lnTo>
                <a:cubicBezTo>
                  <a:pt x="285948" y="423286"/>
                  <a:pt x="288585" y="419222"/>
                  <a:pt x="290343" y="414886"/>
                </a:cubicBezTo>
                <a:lnTo>
                  <a:pt x="290633" y="413398"/>
                </a:lnTo>
                <a:lnTo>
                  <a:pt x="440529" y="153770"/>
                </a:lnTo>
                <a:cubicBezTo>
                  <a:pt x="450475" y="136542"/>
                  <a:pt x="444573" y="114514"/>
                  <a:pt x="427345" y="104568"/>
                </a:cubicBezTo>
                <a:cubicBezTo>
                  <a:pt x="423038" y="102082"/>
                  <a:pt x="418431" y="100584"/>
                  <a:pt x="413788" y="100008"/>
                </a:cubicBezTo>
                <a:close/>
                <a:moveTo>
                  <a:pt x="281298" y="0"/>
                </a:moveTo>
                <a:cubicBezTo>
                  <a:pt x="436655" y="0"/>
                  <a:pt x="562596" y="125942"/>
                  <a:pt x="562596" y="281300"/>
                </a:cubicBezTo>
                <a:cubicBezTo>
                  <a:pt x="562596" y="436656"/>
                  <a:pt x="436655" y="562596"/>
                  <a:pt x="281298" y="562596"/>
                </a:cubicBezTo>
                <a:cubicBezTo>
                  <a:pt x="125941" y="562596"/>
                  <a:pt x="0" y="436656"/>
                  <a:pt x="0" y="281300"/>
                </a:cubicBezTo>
                <a:cubicBezTo>
                  <a:pt x="0" y="125942"/>
                  <a:pt x="125941" y="0"/>
                  <a:pt x="28129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197">
              <a:latin typeface="나눔고딕" panose="020D0604000000000000" pitchFamily="50" charset="-127"/>
              <a:ea typeface="나눔고딕" panose="020D0604000000000000" pitchFamily="50" charset="-127"/>
            </a:endParaRPr>
          </a:p>
        </p:txBody>
      </p:sp>
      <p:sp>
        <p:nvSpPr>
          <p:cNvPr id="26" name="자유형: 도형 25">
            <a:extLst>
              <a:ext uri="{FF2B5EF4-FFF2-40B4-BE49-F238E27FC236}">
                <a16:creationId xmlns:a16="http://schemas.microsoft.com/office/drawing/2014/main" id="{CD90F83F-5F6B-9DD5-077C-BF936C19A490}"/>
              </a:ext>
            </a:extLst>
          </p:cNvPr>
          <p:cNvSpPr/>
          <p:nvPr/>
        </p:nvSpPr>
        <p:spPr>
          <a:xfrm>
            <a:off x="5522813" y="9575899"/>
            <a:ext cx="132153" cy="132154"/>
          </a:xfrm>
          <a:custGeom>
            <a:avLst/>
            <a:gdLst>
              <a:gd name="connsiteX0" fmla="*/ 413788 w 562596"/>
              <a:gd name="connsiteY0" fmla="*/ 100008 h 562596"/>
              <a:gd name="connsiteX1" fmla="*/ 378142 w 562596"/>
              <a:gd name="connsiteY1" fmla="*/ 117752 h 562596"/>
              <a:gd name="connsiteX2" fmla="*/ 248634 w 562596"/>
              <a:gd name="connsiteY2" fmla="*/ 342066 h 562596"/>
              <a:gd name="connsiteX3" fmla="*/ 159485 w 562596"/>
              <a:gd name="connsiteY3" fmla="*/ 252916 h 562596"/>
              <a:gd name="connsiteX4" fmla="*/ 108546 w 562596"/>
              <a:gd name="connsiteY4" fmla="*/ 252916 h 562596"/>
              <a:gd name="connsiteX5" fmla="*/ 108546 w 562596"/>
              <a:gd name="connsiteY5" fmla="*/ 303856 h 562596"/>
              <a:gd name="connsiteX6" fmla="*/ 227199 w 562596"/>
              <a:gd name="connsiteY6" fmla="*/ 422508 h 562596"/>
              <a:gd name="connsiteX7" fmla="*/ 227379 w 562596"/>
              <a:gd name="connsiteY7" fmla="*/ 422878 h 562596"/>
              <a:gd name="connsiteX8" fmla="*/ 228983 w 562596"/>
              <a:gd name="connsiteY8" fmla="*/ 424292 h 562596"/>
              <a:gd name="connsiteX9" fmla="*/ 231492 w 562596"/>
              <a:gd name="connsiteY9" fmla="*/ 426802 h 562596"/>
              <a:gd name="connsiteX10" fmla="*/ 232850 w 562596"/>
              <a:gd name="connsiteY10" fmla="*/ 427704 h 562596"/>
              <a:gd name="connsiteX11" fmla="*/ 238106 w 562596"/>
              <a:gd name="connsiteY11" fmla="*/ 432338 h 562596"/>
              <a:gd name="connsiteX12" fmla="*/ 241602 w 562596"/>
              <a:gd name="connsiteY12" fmla="*/ 433514 h 562596"/>
              <a:gd name="connsiteX13" fmla="*/ 243408 w 562596"/>
              <a:gd name="connsiteY13" fmla="*/ 434714 h 562596"/>
              <a:gd name="connsiteX14" fmla="*/ 247584 w 562596"/>
              <a:gd name="connsiteY14" fmla="*/ 435526 h 562596"/>
              <a:gd name="connsiteX15" fmla="*/ 251663 w 562596"/>
              <a:gd name="connsiteY15" fmla="*/ 436898 h 562596"/>
              <a:gd name="connsiteX16" fmla="*/ 253850 w 562596"/>
              <a:gd name="connsiteY16" fmla="*/ 436746 h 562596"/>
              <a:gd name="connsiteX17" fmla="*/ 256962 w 562596"/>
              <a:gd name="connsiteY17" fmla="*/ 437350 h 562596"/>
              <a:gd name="connsiteX18" fmla="*/ 263549 w 562596"/>
              <a:gd name="connsiteY18" fmla="*/ 436070 h 562596"/>
              <a:gd name="connsiteX19" fmla="*/ 265438 w 562596"/>
              <a:gd name="connsiteY19" fmla="*/ 435938 h 562596"/>
              <a:gd name="connsiteX20" fmla="*/ 266242 w 562596"/>
              <a:gd name="connsiteY20" fmla="*/ 435546 h 562596"/>
              <a:gd name="connsiteX21" fmla="*/ 270516 w 562596"/>
              <a:gd name="connsiteY21" fmla="*/ 434714 h 562596"/>
              <a:gd name="connsiteX22" fmla="*/ 277639 w 562596"/>
              <a:gd name="connsiteY22" fmla="*/ 429982 h 562596"/>
              <a:gd name="connsiteX23" fmla="*/ 277847 w 562596"/>
              <a:gd name="connsiteY23" fmla="*/ 429882 h 562596"/>
              <a:gd name="connsiteX24" fmla="*/ 277925 w 562596"/>
              <a:gd name="connsiteY24" fmla="*/ 429794 h 562596"/>
              <a:gd name="connsiteX25" fmla="*/ 282431 w 562596"/>
              <a:gd name="connsiteY25" fmla="*/ 426802 h 562596"/>
              <a:gd name="connsiteX26" fmla="*/ 290343 w 562596"/>
              <a:gd name="connsiteY26" fmla="*/ 414886 h 562596"/>
              <a:gd name="connsiteX27" fmla="*/ 290633 w 562596"/>
              <a:gd name="connsiteY27" fmla="*/ 413398 h 562596"/>
              <a:gd name="connsiteX28" fmla="*/ 440529 w 562596"/>
              <a:gd name="connsiteY28" fmla="*/ 153770 h 562596"/>
              <a:gd name="connsiteX29" fmla="*/ 427345 w 562596"/>
              <a:gd name="connsiteY29" fmla="*/ 104568 h 562596"/>
              <a:gd name="connsiteX30" fmla="*/ 413788 w 562596"/>
              <a:gd name="connsiteY30" fmla="*/ 100008 h 562596"/>
              <a:gd name="connsiteX31" fmla="*/ 281298 w 562596"/>
              <a:gd name="connsiteY31" fmla="*/ 0 h 562596"/>
              <a:gd name="connsiteX32" fmla="*/ 562596 w 562596"/>
              <a:gd name="connsiteY32" fmla="*/ 281300 h 562596"/>
              <a:gd name="connsiteX33" fmla="*/ 281298 w 562596"/>
              <a:gd name="connsiteY33" fmla="*/ 562596 h 562596"/>
              <a:gd name="connsiteX34" fmla="*/ 0 w 562596"/>
              <a:gd name="connsiteY34" fmla="*/ 281300 h 562596"/>
              <a:gd name="connsiteX35" fmla="*/ 281298 w 562596"/>
              <a:gd name="connsiteY35" fmla="*/ 0 h 56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62596" h="562596">
                <a:moveTo>
                  <a:pt x="413788" y="100008"/>
                </a:moveTo>
                <a:cubicBezTo>
                  <a:pt x="399858" y="98280"/>
                  <a:pt x="385602" y="104830"/>
                  <a:pt x="378142" y="117752"/>
                </a:cubicBezTo>
                <a:lnTo>
                  <a:pt x="248634" y="342066"/>
                </a:lnTo>
                <a:lnTo>
                  <a:pt x="159485" y="252916"/>
                </a:lnTo>
                <a:cubicBezTo>
                  <a:pt x="145418" y="238850"/>
                  <a:pt x="122613" y="238850"/>
                  <a:pt x="108546" y="252916"/>
                </a:cubicBezTo>
                <a:cubicBezTo>
                  <a:pt x="94480" y="266984"/>
                  <a:pt x="94480" y="289790"/>
                  <a:pt x="108546" y="303856"/>
                </a:cubicBezTo>
                <a:lnTo>
                  <a:pt x="227199" y="422508"/>
                </a:lnTo>
                <a:lnTo>
                  <a:pt x="227379" y="422878"/>
                </a:lnTo>
                <a:lnTo>
                  <a:pt x="228983" y="424292"/>
                </a:lnTo>
                <a:lnTo>
                  <a:pt x="231492" y="426802"/>
                </a:lnTo>
                <a:lnTo>
                  <a:pt x="232850" y="427704"/>
                </a:lnTo>
                <a:lnTo>
                  <a:pt x="238106" y="432338"/>
                </a:lnTo>
                <a:lnTo>
                  <a:pt x="241602" y="433514"/>
                </a:lnTo>
                <a:lnTo>
                  <a:pt x="243408" y="434714"/>
                </a:lnTo>
                <a:lnTo>
                  <a:pt x="247584" y="435526"/>
                </a:lnTo>
                <a:lnTo>
                  <a:pt x="251663" y="436898"/>
                </a:lnTo>
                <a:lnTo>
                  <a:pt x="253850" y="436746"/>
                </a:lnTo>
                <a:lnTo>
                  <a:pt x="256962" y="437350"/>
                </a:lnTo>
                <a:lnTo>
                  <a:pt x="263549" y="436070"/>
                </a:lnTo>
                <a:lnTo>
                  <a:pt x="265438" y="435938"/>
                </a:lnTo>
                <a:lnTo>
                  <a:pt x="266242" y="435546"/>
                </a:lnTo>
                <a:lnTo>
                  <a:pt x="270516" y="434714"/>
                </a:lnTo>
                <a:lnTo>
                  <a:pt x="277639" y="429982"/>
                </a:lnTo>
                <a:lnTo>
                  <a:pt x="277847" y="429882"/>
                </a:lnTo>
                <a:lnTo>
                  <a:pt x="277925" y="429794"/>
                </a:lnTo>
                <a:lnTo>
                  <a:pt x="282431" y="426802"/>
                </a:lnTo>
                <a:cubicBezTo>
                  <a:pt x="285948" y="423286"/>
                  <a:pt x="288585" y="419222"/>
                  <a:pt x="290343" y="414886"/>
                </a:cubicBezTo>
                <a:lnTo>
                  <a:pt x="290633" y="413398"/>
                </a:lnTo>
                <a:lnTo>
                  <a:pt x="440529" y="153770"/>
                </a:lnTo>
                <a:cubicBezTo>
                  <a:pt x="450475" y="136542"/>
                  <a:pt x="444573" y="114514"/>
                  <a:pt x="427345" y="104568"/>
                </a:cubicBezTo>
                <a:cubicBezTo>
                  <a:pt x="423038" y="102082"/>
                  <a:pt x="418431" y="100584"/>
                  <a:pt x="413788" y="100008"/>
                </a:cubicBezTo>
                <a:close/>
                <a:moveTo>
                  <a:pt x="281298" y="0"/>
                </a:moveTo>
                <a:cubicBezTo>
                  <a:pt x="436655" y="0"/>
                  <a:pt x="562596" y="125942"/>
                  <a:pt x="562596" y="281300"/>
                </a:cubicBezTo>
                <a:cubicBezTo>
                  <a:pt x="562596" y="436656"/>
                  <a:pt x="436655" y="562596"/>
                  <a:pt x="281298" y="562596"/>
                </a:cubicBezTo>
                <a:cubicBezTo>
                  <a:pt x="125941" y="562596"/>
                  <a:pt x="0" y="436656"/>
                  <a:pt x="0" y="281300"/>
                </a:cubicBezTo>
                <a:cubicBezTo>
                  <a:pt x="0" y="125942"/>
                  <a:pt x="125941" y="0"/>
                  <a:pt x="28129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197">
              <a:latin typeface="나눔고딕" panose="020D0604000000000000" pitchFamily="50" charset="-127"/>
              <a:ea typeface="나눔고딕" panose="020D0604000000000000" pitchFamily="50" charset="-127"/>
            </a:endParaRPr>
          </a:p>
        </p:txBody>
      </p:sp>
      <p:sp>
        <p:nvSpPr>
          <p:cNvPr id="27" name="자유형: 도형 26">
            <a:extLst>
              <a:ext uri="{FF2B5EF4-FFF2-40B4-BE49-F238E27FC236}">
                <a16:creationId xmlns:a16="http://schemas.microsoft.com/office/drawing/2014/main" id="{6CE68F38-976D-E031-8F4E-AA9587E8861F}"/>
              </a:ext>
            </a:extLst>
          </p:cNvPr>
          <p:cNvSpPr/>
          <p:nvPr/>
        </p:nvSpPr>
        <p:spPr>
          <a:xfrm>
            <a:off x="5522812" y="11142083"/>
            <a:ext cx="132153" cy="132154"/>
          </a:xfrm>
          <a:custGeom>
            <a:avLst/>
            <a:gdLst>
              <a:gd name="connsiteX0" fmla="*/ 413788 w 562596"/>
              <a:gd name="connsiteY0" fmla="*/ 100008 h 562596"/>
              <a:gd name="connsiteX1" fmla="*/ 378142 w 562596"/>
              <a:gd name="connsiteY1" fmla="*/ 117752 h 562596"/>
              <a:gd name="connsiteX2" fmla="*/ 248634 w 562596"/>
              <a:gd name="connsiteY2" fmla="*/ 342066 h 562596"/>
              <a:gd name="connsiteX3" fmla="*/ 159485 w 562596"/>
              <a:gd name="connsiteY3" fmla="*/ 252916 h 562596"/>
              <a:gd name="connsiteX4" fmla="*/ 108546 w 562596"/>
              <a:gd name="connsiteY4" fmla="*/ 252916 h 562596"/>
              <a:gd name="connsiteX5" fmla="*/ 108546 w 562596"/>
              <a:gd name="connsiteY5" fmla="*/ 303856 h 562596"/>
              <a:gd name="connsiteX6" fmla="*/ 227199 w 562596"/>
              <a:gd name="connsiteY6" fmla="*/ 422508 h 562596"/>
              <a:gd name="connsiteX7" fmla="*/ 227379 w 562596"/>
              <a:gd name="connsiteY7" fmla="*/ 422878 h 562596"/>
              <a:gd name="connsiteX8" fmla="*/ 228983 w 562596"/>
              <a:gd name="connsiteY8" fmla="*/ 424292 h 562596"/>
              <a:gd name="connsiteX9" fmla="*/ 231492 w 562596"/>
              <a:gd name="connsiteY9" fmla="*/ 426802 h 562596"/>
              <a:gd name="connsiteX10" fmla="*/ 232850 w 562596"/>
              <a:gd name="connsiteY10" fmla="*/ 427704 h 562596"/>
              <a:gd name="connsiteX11" fmla="*/ 238106 w 562596"/>
              <a:gd name="connsiteY11" fmla="*/ 432338 h 562596"/>
              <a:gd name="connsiteX12" fmla="*/ 241602 w 562596"/>
              <a:gd name="connsiteY12" fmla="*/ 433514 h 562596"/>
              <a:gd name="connsiteX13" fmla="*/ 243408 w 562596"/>
              <a:gd name="connsiteY13" fmla="*/ 434714 h 562596"/>
              <a:gd name="connsiteX14" fmla="*/ 247584 w 562596"/>
              <a:gd name="connsiteY14" fmla="*/ 435526 h 562596"/>
              <a:gd name="connsiteX15" fmla="*/ 251663 w 562596"/>
              <a:gd name="connsiteY15" fmla="*/ 436898 h 562596"/>
              <a:gd name="connsiteX16" fmla="*/ 253850 w 562596"/>
              <a:gd name="connsiteY16" fmla="*/ 436746 h 562596"/>
              <a:gd name="connsiteX17" fmla="*/ 256962 w 562596"/>
              <a:gd name="connsiteY17" fmla="*/ 437350 h 562596"/>
              <a:gd name="connsiteX18" fmla="*/ 263549 w 562596"/>
              <a:gd name="connsiteY18" fmla="*/ 436070 h 562596"/>
              <a:gd name="connsiteX19" fmla="*/ 265438 w 562596"/>
              <a:gd name="connsiteY19" fmla="*/ 435938 h 562596"/>
              <a:gd name="connsiteX20" fmla="*/ 266242 w 562596"/>
              <a:gd name="connsiteY20" fmla="*/ 435546 h 562596"/>
              <a:gd name="connsiteX21" fmla="*/ 270516 w 562596"/>
              <a:gd name="connsiteY21" fmla="*/ 434714 h 562596"/>
              <a:gd name="connsiteX22" fmla="*/ 277639 w 562596"/>
              <a:gd name="connsiteY22" fmla="*/ 429982 h 562596"/>
              <a:gd name="connsiteX23" fmla="*/ 277847 w 562596"/>
              <a:gd name="connsiteY23" fmla="*/ 429882 h 562596"/>
              <a:gd name="connsiteX24" fmla="*/ 277925 w 562596"/>
              <a:gd name="connsiteY24" fmla="*/ 429794 h 562596"/>
              <a:gd name="connsiteX25" fmla="*/ 282431 w 562596"/>
              <a:gd name="connsiteY25" fmla="*/ 426802 h 562596"/>
              <a:gd name="connsiteX26" fmla="*/ 290343 w 562596"/>
              <a:gd name="connsiteY26" fmla="*/ 414886 h 562596"/>
              <a:gd name="connsiteX27" fmla="*/ 290633 w 562596"/>
              <a:gd name="connsiteY27" fmla="*/ 413398 h 562596"/>
              <a:gd name="connsiteX28" fmla="*/ 440529 w 562596"/>
              <a:gd name="connsiteY28" fmla="*/ 153770 h 562596"/>
              <a:gd name="connsiteX29" fmla="*/ 427345 w 562596"/>
              <a:gd name="connsiteY29" fmla="*/ 104568 h 562596"/>
              <a:gd name="connsiteX30" fmla="*/ 413788 w 562596"/>
              <a:gd name="connsiteY30" fmla="*/ 100008 h 562596"/>
              <a:gd name="connsiteX31" fmla="*/ 281298 w 562596"/>
              <a:gd name="connsiteY31" fmla="*/ 0 h 562596"/>
              <a:gd name="connsiteX32" fmla="*/ 562596 w 562596"/>
              <a:gd name="connsiteY32" fmla="*/ 281300 h 562596"/>
              <a:gd name="connsiteX33" fmla="*/ 281298 w 562596"/>
              <a:gd name="connsiteY33" fmla="*/ 562596 h 562596"/>
              <a:gd name="connsiteX34" fmla="*/ 0 w 562596"/>
              <a:gd name="connsiteY34" fmla="*/ 281300 h 562596"/>
              <a:gd name="connsiteX35" fmla="*/ 281298 w 562596"/>
              <a:gd name="connsiteY35" fmla="*/ 0 h 562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62596" h="562596">
                <a:moveTo>
                  <a:pt x="413788" y="100008"/>
                </a:moveTo>
                <a:cubicBezTo>
                  <a:pt x="399858" y="98280"/>
                  <a:pt x="385602" y="104830"/>
                  <a:pt x="378142" y="117752"/>
                </a:cubicBezTo>
                <a:lnTo>
                  <a:pt x="248634" y="342066"/>
                </a:lnTo>
                <a:lnTo>
                  <a:pt x="159485" y="252916"/>
                </a:lnTo>
                <a:cubicBezTo>
                  <a:pt x="145418" y="238850"/>
                  <a:pt x="122613" y="238850"/>
                  <a:pt x="108546" y="252916"/>
                </a:cubicBezTo>
                <a:cubicBezTo>
                  <a:pt x="94480" y="266984"/>
                  <a:pt x="94480" y="289790"/>
                  <a:pt x="108546" y="303856"/>
                </a:cubicBezTo>
                <a:lnTo>
                  <a:pt x="227199" y="422508"/>
                </a:lnTo>
                <a:lnTo>
                  <a:pt x="227379" y="422878"/>
                </a:lnTo>
                <a:lnTo>
                  <a:pt x="228983" y="424292"/>
                </a:lnTo>
                <a:lnTo>
                  <a:pt x="231492" y="426802"/>
                </a:lnTo>
                <a:lnTo>
                  <a:pt x="232850" y="427704"/>
                </a:lnTo>
                <a:lnTo>
                  <a:pt x="238106" y="432338"/>
                </a:lnTo>
                <a:lnTo>
                  <a:pt x="241602" y="433514"/>
                </a:lnTo>
                <a:lnTo>
                  <a:pt x="243408" y="434714"/>
                </a:lnTo>
                <a:lnTo>
                  <a:pt x="247584" y="435526"/>
                </a:lnTo>
                <a:lnTo>
                  <a:pt x="251663" y="436898"/>
                </a:lnTo>
                <a:lnTo>
                  <a:pt x="253850" y="436746"/>
                </a:lnTo>
                <a:lnTo>
                  <a:pt x="256962" y="437350"/>
                </a:lnTo>
                <a:lnTo>
                  <a:pt x="263549" y="436070"/>
                </a:lnTo>
                <a:lnTo>
                  <a:pt x="265438" y="435938"/>
                </a:lnTo>
                <a:lnTo>
                  <a:pt x="266242" y="435546"/>
                </a:lnTo>
                <a:lnTo>
                  <a:pt x="270516" y="434714"/>
                </a:lnTo>
                <a:lnTo>
                  <a:pt x="277639" y="429982"/>
                </a:lnTo>
                <a:lnTo>
                  <a:pt x="277847" y="429882"/>
                </a:lnTo>
                <a:lnTo>
                  <a:pt x="277925" y="429794"/>
                </a:lnTo>
                <a:lnTo>
                  <a:pt x="282431" y="426802"/>
                </a:lnTo>
                <a:cubicBezTo>
                  <a:pt x="285948" y="423286"/>
                  <a:pt x="288585" y="419222"/>
                  <a:pt x="290343" y="414886"/>
                </a:cubicBezTo>
                <a:lnTo>
                  <a:pt x="290633" y="413398"/>
                </a:lnTo>
                <a:lnTo>
                  <a:pt x="440529" y="153770"/>
                </a:lnTo>
                <a:cubicBezTo>
                  <a:pt x="450475" y="136542"/>
                  <a:pt x="444573" y="114514"/>
                  <a:pt x="427345" y="104568"/>
                </a:cubicBezTo>
                <a:cubicBezTo>
                  <a:pt x="423038" y="102082"/>
                  <a:pt x="418431" y="100584"/>
                  <a:pt x="413788" y="100008"/>
                </a:cubicBezTo>
                <a:close/>
                <a:moveTo>
                  <a:pt x="281298" y="0"/>
                </a:moveTo>
                <a:cubicBezTo>
                  <a:pt x="436655" y="0"/>
                  <a:pt x="562596" y="125942"/>
                  <a:pt x="562596" y="281300"/>
                </a:cubicBezTo>
                <a:cubicBezTo>
                  <a:pt x="562596" y="436656"/>
                  <a:pt x="436655" y="562596"/>
                  <a:pt x="281298" y="562596"/>
                </a:cubicBezTo>
                <a:cubicBezTo>
                  <a:pt x="125941" y="562596"/>
                  <a:pt x="0" y="436656"/>
                  <a:pt x="0" y="281300"/>
                </a:cubicBezTo>
                <a:cubicBezTo>
                  <a:pt x="0" y="125942"/>
                  <a:pt x="125941" y="0"/>
                  <a:pt x="28129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197">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1450874848"/>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1381</TotalTime>
  <Words>1414</Words>
  <Application>Microsoft Office PowerPoint</Application>
  <PresentationFormat>사용자 지정</PresentationFormat>
  <Paragraphs>149</Paragraphs>
  <Slides>2</Slides>
  <Notes>2</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2</vt:i4>
      </vt:variant>
    </vt:vector>
  </HeadingPairs>
  <TitlesOfParts>
    <vt:vector size="8" baseType="lpstr">
      <vt:lpstr>나눔고딕</vt:lpstr>
      <vt:lpstr>나눔고딕 ExtraBold</vt:lpstr>
      <vt:lpstr>맑은 고딕</vt:lpstr>
      <vt:lpstr>Arial</vt:lpstr>
      <vt:lpstr>Cambria Math</vt:lpstr>
      <vt:lpstr>Office 테마</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user</dc:creator>
  <cp:lastModifiedBy>덕현 김</cp:lastModifiedBy>
  <cp:revision>109</cp:revision>
  <dcterms:created xsi:type="dcterms:W3CDTF">2018-10-17T01:18:09Z</dcterms:created>
  <dcterms:modified xsi:type="dcterms:W3CDTF">2025-05-28T14:36:24Z</dcterms:modified>
</cp:coreProperties>
</file>