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7" r:id="rId5"/>
    <p:sldId id="259" r:id="rId6"/>
    <p:sldId id="261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886B28-4909-4F9D-B2FA-EA72B3A662B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ACC4AA-2EA8-41C7-AFD6-21EF48BFE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Commercials Calculation Engine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current scope includes calculation of Supplier commercials and Client commercials.</a:t>
            </a:r>
          </a:p>
          <a:p>
            <a:r>
              <a:rPr lang="en-US" dirty="0" smtClean="0">
                <a:latin typeface="Arial Narrow" pitchFamily="34" charset="0"/>
              </a:rPr>
              <a:t>This does not include the intermediate layer that fetches the client context information to be passed to client commercials.</a:t>
            </a:r>
          </a:p>
          <a:p>
            <a:r>
              <a:rPr lang="en-US" dirty="0" smtClean="0">
                <a:latin typeface="Arial Narrow" pitchFamily="34" charset="0"/>
              </a:rPr>
              <a:t>CCE does not modify the actual fare coming from the supplier except for adding markup.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Scope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Scenarios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124200" y="1600200"/>
            <a:ext cx="2514600" cy="533400"/>
          </a:xfr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Emirates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124200" y="2590800"/>
            <a:ext cx="2514600" cy="4998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/>
          <a:p>
            <a:pPr marL="365760" marR="0" lvl="0" indent="-256032" defTabSz="914400" fontAlgn="auto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68000"/>
              <a:tabLst/>
              <a:defRPr/>
            </a:pPr>
            <a:r>
              <a:rPr lang="en-US" sz="2700" dirty="0" smtClean="0"/>
              <a:t>      Cnk</a:t>
            </a:r>
            <a:endParaRPr lang="en-US" sz="27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124200" y="5334000"/>
            <a:ext cx="2590800" cy="4998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 fontScale="92500" lnSpcReduction="10000"/>
          </a:bodyPr>
          <a:lstStyle/>
          <a:p>
            <a:pPr marL="365760" indent="-256032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n-US" sz="2500" dirty="0" smtClean="0"/>
              <a:t>  </a:t>
            </a:r>
            <a:r>
              <a:rPr lang="en-US" sz="2500" dirty="0" smtClean="0"/>
              <a:t>Trivacom</a:t>
            </a:r>
            <a:endParaRPr lang="en-US" sz="25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124200" y="3505200"/>
            <a:ext cx="2514600" cy="4998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 fontScale="92500" lnSpcReduction="10000"/>
          </a:bodyPr>
          <a:lstStyle/>
          <a:p>
            <a:pPr marL="365760" indent="-256032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n-US" sz="2700" dirty="0" smtClean="0"/>
              <a:t>    CnkB2B</a:t>
            </a:r>
            <a:endParaRPr lang="en-US" sz="27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124200" y="4419600"/>
            <a:ext cx="2590800" cy="4998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/>
          <a:p>
            <a:pPr marL="365760" marR="0" lvl="0" indent="-256032" fontAlgn="auto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tabLst/>
              <a:defRPr/>
            </a:pPr>
            <a:r>
              <a:rPr lang="en-US" sz="2500" dirty="0" smtClean="0"/>
              <a:t>Akbar Travels</a:t>
            </a:r>
            <a:endParaRPr lang="en-US" sz="2500" dirty="0"/>
          </a:p>
        </p:txBody>
      </p:sp>
      <p:sp>
        <p:nvSpPr>
          <p:cNvPr id="11" name="Down Arrow 10"/>
          <p:cNvSpPr/>
          <p:nvPr/>
        </p:nvSpPr>
        <p:spPr>
          <a:xfrm>
            <a:off x="4343400" y="22098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343400" y="3124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343400" y="40386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343400" y="49530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5943600" y="3581400"/>
            <a:ext cx="457200" cy="2209800"/>
          </a:xfrm>
          <a:prstGeom prst="rightBrace">
            <a:avLst>
              <a:gd name="adj1" fmla="val 0"/>
              <a:gd name="adj2" fmla="val 53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53200" y="4648200"/>
            <a:ext cx="1981200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Client Entities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1676400"/>
            <a:ext cx="1981200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   Supplier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715000" y="1905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:	Mumbai(BOM)</a:t>
            </a:r>
          </a:p>
          <a:p>
            <a:r>
              <a:rPr lang="en-US" dirty="0" smtClean="0"/>
              <a:t>To :	London(LON)</a:t>
            </a:r>
          </a:p>
          <a:p>
            <a:r>
              <a:rPr lang="en-US" dirty="0" smtClean="0"/>
              <a:t>Via :	Dubai(DXB)		</a:t>
            </a:r>
          </a:p>
          <a:p>
            <a:r>
              <a:rPr lang="en-US" dirty="0" smtClean="0"/>
              <a:t>Class :	Economy</a:t>
            </a:r>
          </a:p>
          <a:p>
            <a:r>
              <a:rPr lang="en-US" dirty="0" smtClean="0"/>
              <a:t>JourneyType:	</a:t>
            </a:r>
            <a:r>
              <a:rPr lang="en-US" dirty="0" smtClean="0"/>
              <a:t>Return</a:t>
            </a:r>
          </a:p>
          <a:p>
            <a:endParaRPr lang="en-US" dirty="0" smtClean="0"/>
          </a:p>
          <a:p>
            <a:r>
              <a:rPr lang="en-US" dirty="0" smtClean="0"/>
              <a:t>Supplier Commercials :</a:t>
            </a:r>
          </a:p>
          <a:p>
            <a:r>
              <a:rPr lang="en-US" dirty="0" smtClean="0"/>
              <a:t>IATA(Standard) </a:t>
            </a:r>
            <a:r>
              <a:rPr lang="en-US" dirty="0" smtClean="0"/>
              <a:t>	     :</a:t>
            </a:r>
            <a:r>
              <a:rPr lang="en-US" dirty="0" smtClean="0"/>
              <a:t>	1% on Base</a:t>
            </a:r>
            <a:r>
              <a:rPr lang="en-US" dirty="0" smtClean="0"/>
              <a:t>, YQ</a:t>
            </a:r>
            <a:endParaRPr lang="en-US" dirty="0" smtClean="0"/>
          </a:p>
          <a:p>
            <a:r>
              <a:rPr lang="en-US" dirty="0" smtClean="0"/>
              <a:t>PLB(</a:t>
            </a:r>
            <a:r>
              <a:rPr lang="en-US" dirty="0" smtClean="0"/>
              <a:t>N</a:t>
            </a:r>
            <a:r>
              <a:rPr lang="en-US" dirty="0" smtClean="0"/>
              <a:t>ett off standard)  :</a:t>
            </a:r>
            <a:r>
              <a:rPr lang="en-US" dirty="0" smtClean="0"/>
              <a:t>	2% on Base</a:t>
            </a:r>
            <a:r>
              <a:rPr lang="en-US" dirty="0" smtClean="0"/>
              <a:t>, YQ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Scenario 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7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CnKB2B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AkbarTravels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4300454"/>
              </p:ext>
            </p:extLst>
          </p:nvPr>
        </p:nvGraphicFramePr>
        <p:xfrm>
          <a:off x="304800" y="1371601"/>
          <a:ext cx="8686797" cy="182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0031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MarkUp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50776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Selling Price</a:t>
                      </a:r>
                      <a:endParaRPr lang="en-US" dirty="0"/>
                    </a:p>
                  </a:txBody>
                  <a:tcPr/>
                </a:tc>
              </a:tr>
              <a:tr h="549113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244334"/>
            <a:ext cx="49389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accent3">
                    <a:lumMod val="50000"/>
                  </a:schemeClr>
                </a:solidFill>
              </a:rPr>
              <a:t>Akbar Travels</a:t>
            </a:r>
            <a:endParaRPr lang="en-US" sz="27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2338225"/>
              </p:ext>
            </p:extLst>
          </p:nvPr>
        </p:nvGraphicFramePr>
        <p:xfrm>
          <a:off x="228600" y="3886200"/>
          <a:ext cx="8686797" cy="181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2638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MarkUp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15952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Selling Price</a:t>
                      </a:r>
                      <a:endParaRPr lang="en-US" dirty="0"/>
                    </a:p>
                  </a:txBody>
                  <a:tcPr/>
                </a:tc>
              </a:tr>
              <a:tr h="534067"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997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Trivacam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3206960"/>
              </p:ext>
            </p:extLst>
          </p:nvPr>
        </p:nvGraphicFramePr>
        <p:xfrm>
          <a:off x="304800" y="2286000"/>
          <a:ext cx="8686797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 Up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Selling Price</a:t>
                      </a:r>
                      <a:endParaRPr lang="en-US" dirty="0"/>
                    </a:p>
                  </a:txBody>
                  <a:tcPr/>
                </a:tc>
              </a:tr>
              <a:tr h="1076960"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009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:	Mumbai(BOM)</a:t>
            </a:r>
          </a:p>
          <a:p>
            <a:r>
              <a:rPr lang="en-US" dirty="0" smtClean="0"/>
              <a:t>To :	London(LON)</a:t>
            </a:r>
          </a:p>
          <a:p>
            <a:r>
              <a:rPr lang="en-US" dirty="0" smtClean="0"/>
              <a:t>Via :	Dubai(DXB)		</a:t>
            </a:r>
          </a:p>
          <a:p>
            <a:r>
              <a:rPr lang="en-US" dirty="0" smtClean="0"/>
              <a:t>Class :	Economy</a:t>
            </a:r>
          </a:p>
          <a:p>
            <a:r>
              <a:rPr lang="en-US" dirty="0" smtClean="0"/>
              <a:t>JourneyType:	</a:t>
            </a:r>
            <a:r>
              <a:rPr lang="en-US" dirty="0" smtClean="0"/>
              <a:t>Return</a:t>
            </a:r>
          </a:p>
          <a:p>
            <a:r>
              <a:rPr lang="en-US" dirty="0" smtClean="0"/>
              <a:t>Travel date : greater than 31/03/2017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Supplier Commercials :</a:t>
            </a:r>
          </a:p>
          <a:p>
            <a:r>
              <a:rPr lang="en-US" dirty="0" smtClean="0"/>
              <a:t>IATA(Standard) </a:t>
            </a:r>
            <a:r>
              <a:rPr lang="en-US" dirty="0" smtClean="0"/>
              <a:t>	     :</a:t>
            </a:r>
            <a:r>
              <a:rPr lang="en-US" dirty="0" smtClean="0"/>
              <a:t>	1% on Base</a:t>
            </a:r>
            <a:r>
              <a:rPr lang="en-US" dirty="0" smtClean="0"/>
              <a:t>, YQ</a:t>
            </a:r>
            <a:endParaRPr lang="en-US" dirty="0" smtClean="0"/>
          </a:p>
          <a:p>
            <a:r>
              <a:rPr lang="en-US" dirty="0" smtClean="0"/>
              <a:t>PLB(</a:t>
            </a:r>
            <a:r>
              <a:rPr lang="en-US" dirty="0" smtClean="0"/>
              <a:t>N</a:t>
            </a:r>
            <a:r>
              <a:rPr lang="en-US" dirty="0" smtClean="0"/>
              <a:t>ett off standard)  :</a:t>
            </a:r>
            <a:r>
              <a:rPr lang="en-US" dirty="0" smtClean="0"/>
              <a:t>	</a:t>
            </a:r>
            <a:r>
              <a:rPr lang="en-US" dirty="0" smtClean="0"/>
              <a:t>1% </a:t>
            </a:r>
            <a:r>
              <a:rPr lang="en-US" dirty="0" smtClean="0"/>
              <a:t>on Base</a:t>
            </a:r>
            <a:r>
              <a:rPr lang="en-US" dirty="0" smtClean="0"/>
              <a:t>, YQ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Scenario 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7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From :	Mumbai(BOM)</a:t>
            </a:r>
          </a:p>
          <a:p>
            <a:r>
              <a:rPr lang="en-US" dirty="0" smtClean="0"/>
              <a:t>To :	London(LON)</a:t>
            </a:r>
          </a:p>
          <a:p>
            <a:r>
              <a:rPr lang="en-US" dirty="0" smtClean="0"/>
              <a:t>Via :	Dubai(DXB)		</a:t>
            </a:r>
          </a:p>
          <a:p>
            <a:r>
              <a:rPr lang="en-US" dirty="0" smtClean="0"/>
              <a:t>Class :	Economy</a:t>
            </a:r>
          </a:p>
          <a:p>
            <a:r>
              <a:rPr lang="en-US" dirty="0" smtClean="0"/>
              <a:t>JourneyType:	</a:t>
            </a:r>
            <a:r>
              <a:rPr lang="en-US" dirty="0" smtClean="0"/>
              <a:t>Return</a:t>
            </a:r>
          </a:p>
          <a:p>
            <a:r>
              <a:rPr lang="en-US" dirty="0" smtClean="0"/>
              <a:t>Travel date : Between 1/2/2018 to 31/03/2018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Supplier Commercials :</a:t>
            </a:r>
          </a:p>
          <a:p>
            <a:r>
              <a:rPr lang="en-US" dirty="0" smtClean="0"/>
              <a:t>IATA(Standard) </a:t>
            </a:r>
            <a:r>
              <a:rPr lang="en-US" dirty="0" smtClean="0"/>
              <a:t>	     :</a:t>
            </a:r>
            <a:r>
              <a:rPr lang="en-US" dirty="0" smtClean="0"/>
              <a:t>	1% on Base</a:t>
            </a:r>
            <a:r>
              <a:rPr lang="en-US" dirty="0" smtClean="0"/>
              <a:t>, YQ</a:t>
            </a:r>
            <a:endParaRPr lang="en-US" dirty="0" smtClean="0"/>
          </a:p>
          <a:p>
            <a:r>
              <a:rPr lang="en-US" dirty="0" smtClean="0"/>
              <a:t>PLB(</a:t>
            </a:r>
            <a:r>
              <a:rPr lang="en-US" dirty="0" smtClean="0"/>
              <a:t>N</a:t>
            </a:r>
            <a:r>
              <a:rPr lang="en-US" dirty="0" smtClean="0"/>
              <a:t>ett off standard)  :</a:t>
            </a:r>
            <a:r>
              <a:rPr lang="en-US" dirty="0" smtClean="0"/>
              <a:t>	4</a:t>
            </a:r>
            <a:r>
              <a:rPr lang="en-US" dirty="0" smtClean="0"/>
              <a:t>% </a:t>
            </a:r>
            <a:r>
              <a:rPr lang="en-US" dirty="0" smtClean="0"/>
              <a:t>on Base</a:t>
            </a:r>
            <a:r>
              <a:rPr lang="en-US" dirty="0" smtClean="0"/>
              <a:t>, YQ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Scenario 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7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579</TotalTime>
  <Words>150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Commercials Calculation Engine</vt:lpstr>
      <vt:lpstr>                  Scope</vt:lpstr>
      <vt:lpstr>                 Scenarios</vt:lpstr>
      <vt:lpstr>Scenario 1</vt:lpstr>
      <vt:lpstr>Slide 5</vt:lpstr>
      <vt:lpstr>Slide 6</vt:lpstr>
      <vt:lpstr>Scenario 2</vt:lpstr>
      <vt:lpstr>Scenario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Commercials</dc:title>
  <dc:creator>Sachin Jain</dc:creator>
  <cp:lastModifiedBy>capiot</cp:lastModifiedBy>
  <cp:revision>16</cp:revision>
  <dcterms:created xsi:type="dcterms:W3CDTF">2017-12-14T12:53:28Z</dcterms:created>
  <dcterms:modified xsi:type="dcterms:W3CDTF">2017-12-15T02:13:24Z</dcterms:modified>
</cp:coreProperties>
</file>