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70" r:id="rId2"/>
    <p:sldId id="386" r:id="rId3"/>
    <p:sldId id="394" r:id="rId4"/>
    <p:sldId id="395" r:id="rId5"/>
    <p:sldId id="397" r:id="rId6"/>
    <p:sldId id="396" r:id="rId7"/>
    <p:sldId id="398" r:id="rId8"/>
    <p:sldId id="399" r:id="rId9"/>
    <p:sldId id="400" r:id="rId10"/>
    <p:sldId id="401" r:id="rId11"/>
    <p:sldId id="373" r:id="rId12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PIOT Software" initials="C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392"/>
    <a:srgbClr val="33A9AF"/>
    <a:srgbClr val="C25252"/>
    <a:srgbClr val="DDD937"/>
    <a:srgbClr val="3C59D4"/>
    <a:srgbClr val="98B53D"/>
    <a:srgbClr val="AF4343"/>
    <a:srgbClr val="F5F5F5"/>
    <a:srgbClr val="EEEEEE"/>
    <a:srgbClr val="338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7" autoAdjust="0"/>
    <p:restoredTop sz="95135" autoAdjust="0"/>
  </p:normalViewPr>
  <p:slideViewPr>
    <p:cSldViewPr snapToGrid="0">
      <p:cViewPr varScale="1">
        <p:scale>
          <a:sx n="35" d="100"/>
          <a:sy n="35" d="100"/>
        </p:scale>
        <p:origin x="-978" y="-7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6609806" cy="13716000"/>
          </a:xfrm>
          <a:prstGeom prst="rect">
            <a:avLst/>
          </a:prstGeom>
          <a:solidFill>
            <a:schemeClr val="accent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9322" y="7117857"/>
            <a:ext cx="5351555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7000" y="5750342"/>
            <a:ext cx="642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spc="100" dirty="0" smtClean="0">
                <a:solidFill>
                  <a:schemeClr val="bg1"/>
                </a:solidFill>
                <a:latin typeface="Helvetica Neue"/>
                <a:ea typeface="Open Sans" panose="020B0606030504020204" pitchFamily="34" charset="0"/>
                <a:cs typeface="Helvetica Neue"/>
              </a:rPr>
              <a:t>Cox &amp; Kings</a:t>
            </a:r>
            <a:endParaRPr lang="en-GB" sz="6600" spc="100" dirty="0">
              <a:solidFill>
                <a:schemeClr val="bg1"/>
              </a:solidFill>
              <a:latin typeface="Helvetica Neue"/>
              <a:ea typeface="Open Sans" panose="020B0606030504020204" pitchFamily="34" charset="0"/>
              <a:cs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679" y="7347635"/>
            <a:ext cx="64919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spc="100" dirty="0" smtClean="0">
                <a:solidFill>
                  <a:schemeClr val="bg1"/>
                </a:solidFill>
                <a:latin typeface="Helvetica Neue"/>
                <a:ea typeface="Open Sans" panose="020B0606030504020204" pitchFamily="34" charset="0"/>
                <a:cs typeface="Helvetica Neue"/>
              </a:rPr>
              <a:t>Travelogixx 2.0   </a:t>
            </a:r>
          </a:p>
          <a:p>
            <a:pPr algn="ctr"/>
            <a:r>
              <a:rPr lang="en-GB" sz="4400" spc="100" dirty="0" smtClean="0">
                <a:solidFill>
                  <a:schemeClr val="bg1"/>
                </a:solidFill>
                <a:latin typeface="Helvetica Neue"/>
                <a:cs typeface="Helvetica Neue"/>
              </a:rPr>
              <a:t>BRMS</a:t>
            </a:r>
            <a:endParaRPr lang="en-GB" sz="4400" spc="100" dirty="0" smtClean="0">
              <a:solidFill>
                <a:schemeClr val="bg1"/>
              </a:solidFill>
              <a:latin typeface="Helvetica Neue"/>
              <a:cs typeface="Helvetica Neue"/>
            </a:endParaRPr>
          </a:p>
          <a:p>
            <a:pPr algn="ctr"/>
            <a:r>
              <a:rPr lang="en-GB" sz="4400" spc="100" dirty="0" smtClean="0">
                <a:solidFill>
                  <a:schemeClr val="bg1"/>
                </a:solidFill>
                <a:latin typeface="Helvetica Neue"/>
                <a:cs typeface="Helvetica Neue"/>
              </a:rPr>
              <a:t>Performance</a:t>
            </a:r>
            <a:endParaRPr lang="en-US" sz="4400" dirty="0">
              <a:latin typeface="Helvetica Neue"/>
              <a:cs typeface="Helvetica Neue"/>
            </a:endParaRPr>
          </a:p>
        </p:txBody>
      </p:sp>
      <p:pic>
        <p:nvPicPr>
          <p:cNvPr id="11" name="Picture 10" descr="downloa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8162"/>
            <a:ext cx="2514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57" y="141984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 dirty="0">
              <a:solidFill>
                <a:srgbClr val="2C9398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98468" y="945497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6002" y="440918"/>
            <a:ext cx="225871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Performance Numbers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– </a:t>
            </a:r>
            <a:r>
              <a:rPr lang="en-US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2</a:t>
            </a:r>
            <a:r>
              <a:rPr lang="en-US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 Instances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-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2 Supplier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,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10 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Activity, 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Pax</a:t>
            </a:r>
            <a:endParaRPr lang="en-US" sz="48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  <a:p>
            <a:endParaRPr lang="en-US" sz="66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8829346"/>
              </p:ext>
            </p:extLst>
          </p:nvPr>
        </p:nvGraphicFramePr>
        <p:xfrm>
          <a:off x="1811728" y="3482980"/>
          <a:ext cx="20733939" cy="9661517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044964"/>
                <a:gridCol w="4288254"/>
                <a:gridCol w="1185282"/>
                <a:gridCol w="3117807"/>
                <a:gridCol w="2188314"/>
                <a:gridCol w="2037474"/>
                <a:gridCol w="2037474"/>
                <a:gridCol w="1609967"/>
                <a:gridCol w="1224403"/>
              </a:tblGrid>
              <a:tr h="67522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Criteria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Details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Average Response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Max 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CPU</a:t>
                      </a:r>
                    </a:p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%</a:t>
                      </a:r>
                      <a:endParaRPr lang="en-US" sz="2800" b="1" i="0" u="none" strike="noStrike" kern="1200" baseline="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Execution Time (</a:t>
                      </a:r>
                      <a:r>
                        <a:rPr lang="en-US" sz="2800" b="1" i="0" u="none" strike="noStrike" kern="1200" baseline="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Memory (GB)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Free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Active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9920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Run #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Avg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Resp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Time (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Throughput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endParaRPr lang="en-US" sz="2800" b="1" i="0" u="none" strike="noStrike" kern="120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5203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API Execution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410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172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577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372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189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471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415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170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587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:200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745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166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1241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5.12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8.88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734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160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1181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5.01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8.99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729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161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1143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:500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1891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2660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1366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208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2224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4.87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9.23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1674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205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2344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5071"/>
              </p:ext>
            </p:extLst>
          </p:nvPr>
        </p:nvGraphicFramePr>
        <p:xfrm>
          <a:off x="1811254" y="1682997"/>
          <a:ext cx="20648694" cy="1522026"/>
        </p:xfrm>
        <a:graphic>
          <a:graphicData uri="http://schemas.openxmlformats.org/drawingml/2006/table">
            <a:tbl>
              <a:tblPr/>
              <a:tblGrid>
                <a:gridCol w="6882898"/>
                <a:gridCol w="6882898"/>
                <a:gridCol w="6882898"/>
              </a:tblGrid>
              <a:tr h="512067">
                <a:tc gridSpan="3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  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</a:t>
                      </a: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VM Server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Configuration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8402"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CPU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HEAP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2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 </a:t>
                      </a:r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Core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14GB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RHEL 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646985" y="1391205"/>
            <a:ext cx="21355890" cy="28641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1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Calibri"/>
                <a:cs typeface="Calibri"/>
              </a:rPr>
              <a:t>Thank you!</a:t>
            </a:r>
            <a:endParaRPr lang="en-US" sz="9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9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57" y="141984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 dirty="0">
              <a:solidFill>
                <a:srgbClr val="2C9398"/>
              </a:solidFill>
              <a:latin typeface="Calibri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72068" y="2662751"/>
            <a:ext cx="20559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1828800">
              <a:lnSpc>
                <a:spcPct val="150000"/>
              </a:lnSpc>
              <a:buFont typeface="Wingdings" charset="2"/>
              <a:buChar char="Ø"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charset="0"/>
                <a:cs typeface="Arial"/>
              </a:rPr>
              <a:t>Performance Numbers</a:t>
            </a:r>
          </a:p>
          <a:p>
            <a:pPr defTabSz="1828800">
              <a:lnSpc>
                <a:spcPct val="150000"/>
              </a:lnSpc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Open Sans" charset="0"/>
              <a:cs typeface="Arial"/>
            </a:endParaRPr>
          </a:p>
          <a:p>
            <a:pPr marL="571500" indent="-571500" defTabSz="1828800">
              <a:lnSpc>
                <a:spcPct val="150000"/>
              </a:lnSpc>
              <a:buFont typeface="Wingdings" charset="2"/>
              <a:buChar char="Ø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Open Sans" charset="0"/>
              <a:cs typeface="Arial"/>
            </a:endParaRPr>
          </a:p>
          <a:p>
            <a:pPr marL="571500" indent="-571500" defTabSz="1828800">
              <a:lnSpc>
                <a:spcPct val="150000"/>
              </a:lnSpc>
              <a:buFont typeface="Wingdings" charset="2"/>
              <a:buChar char="Ø"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Open Sans" charset="0"/>
              <a:cs typeface="Arial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Open Sans" charset="0"/>
              <a:cs typeface="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98468" y="945497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6002" y="1337270"/>
            <a:ext cx="22587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endParaRPr lang="en-US" sz="5400" spc="100" dirty="0">
              <a:solidFill>
                <a:prstClr val="white">
                  <a:lumMod val="65000"/>
                </a:prstClr>
              </a:solidFill>
              <a:latin typeface="Bebas Neue Bold" panose="020B0606020202050201" pitchFamily="34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699292" y="2232375"/>
            <a:ext cx="20553929" cy="16195"/>
          </a:xfrm>
          <a:prstGeom prst="line">
            <a:avLst/>
          </a:prstGeom>
          <a:ln w="50800">
            <a:solidFill>
              <a:srgbClr val="507392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646985" y="2232255"/>
            <a:ext cx="8770063" cy="16198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4944" y="1204036"/>
            <a:ext cx="206582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/>
            <a:r>
              <a:rPr lang="en-US" sz="6600" b="1" spc="100" dirty="0" smtClean="0">
                <a:solidFill>
                  <a:srgbClr val="507392"/>
                </a:solidFill>
                <a:latin typeface="Calibri"/>
                <a:ea typeface="Open Sans" panose="020B0606030504020204" pitchFamily="34" charset="0"/>
                <a:cs typeface="Calibri"/>
              </a:rPr>
              <a:t>Agenda</a:t>
            </a:r>
            <a:endParaRPr lang="en-US" sz="6600" b="1" spc="100" dirty="0">
              <a:solidFill>
                <a:srgbClr val="507392"/>
              </a:solidFill>
              <a:latin typeface="Calibri"/>
              <a:ea typeface="Open Sans" panose="020B0606030504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8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57" y="141984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 dirty="0">
              <a:solidFill>
                <a:srgbClr val="2C9398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98468" y="945497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6002" y="440918"/>
            <a:ext cx="225871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Performance Numbers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– </a:t>
            </a:r>
            <a:r>
              <a:rPr lang="en-US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 Instance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-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Supplier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, 1 Activity, 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Pax(3 loops)</a:t>
            </a:r>
            <a:endParaRPr lang="en-US" sz="48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  <a:p>
            <a:endParaRPr lang="en-US" sz="66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386036"/>
              </p:ext>
            </p:extLst>
          </p:nvPr>
        </p:nvGraphicFramePr>
        <p:xfrm>
          <a:off x="1811728" y="3482980"/>
          <a:ext cx="20733939" cy="9661517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044964"/>
                <a:gridCol w="4288254"/>
                <a:gridCol w="1185282"/>
                <a:gridCol w="3117807"/>
                <a:gridCol w="2188314"/>
                <a:gridCol w="2037474"/>
                <a:gridCol w="2037474"/>
                <a:gridCol w="1609967"/>
                <a:gridCol w="1224403"/>
              </a:tblGrid>
              <a:tr h="67522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Criteria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Details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Average Response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Max 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CPU</a:t>
                      </a:r>
                    </a:p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%</a:t>
                      </a:r>
                      <a:endParaRPr lang="en-US" sz="2800" b="1" i="0" u="none" strike="noStrike" kern="1200" baseline="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Execution Time (</a:t>
                      </a:r>
                      <a:r>
                        <a:rPr lang="en-US" sz="2800" b="1" i="0" u="none" strike="noStrike" kern="1200" baseline="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Memory (GB)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Free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Active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9920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Run #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Avg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Resp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Time (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Throughput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endParaRPr lang="en-US" sz="2800" b="1" i="0" u="none" strike="noStrike" kern="120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5203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API Execution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383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220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1077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321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257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1343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2.36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306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270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1093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:200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531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316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1885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487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348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1714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465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342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1745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:500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467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3478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1.28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871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429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3111</a:t>
                      </a: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1060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395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3645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1.26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06972"/>
              </p:ext>
            </p:extLst>
          </p:nvPr>
        </p:nvGraphicFramePr>
        <p:xfrm>
          <a:off x="1811254" y="1682997"/>
          <a:ext cx="20648694" cy="1522026"/>
        </p:xfrm>
        <a:graphic>
          <a:graphicData uri="http://schemas.openxmlformats.org/drawingml/2006/table">
            <a:tbl>
              <a:tblPr/>
              <a:tblGrid>
                <a:gridCol w="6882898"/>
                <a:gridCol w="6882898"/>
                <a:gridCol w="6882898"/>
              </a:tblGrid>
              <a:tr h="512067">
                <a:tc gridSpan="3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  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</a:t>
                      </a: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VM Server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Configuration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8402"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CPU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HEAP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2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 </a:t>
                      </a:r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Core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 </a:t>
                      </a:r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GB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RHEL 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646985" y="1391205"/>
            <a:ext cx="21355890" cy="28641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57" y="141984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 dirty="0">
              <a:solidFill>
                <a:srgbClr val="2C9398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98468" y="945497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6002" y="440918"/>
            <a:ext cx="225871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Performance Numbers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– </a:t>
            </a:r>
            <a:r>
              <a:rPr lang="en-US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2</a:t>
            </a:r>
            <a:r>
              <a:rPr lang="en-US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 Instances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-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Supplier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, 1 Activity, 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Pax(3 loops)</a:t>
            </a:r>
            <a:endParaRPr lang="en-US" sz="48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  <a:p>
            <a:endParaRPr lang="en-US" sz="66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93856254"/>
              </p:ext>
            </p:extLst>
          </p:nvPr>
        </p:nvGraphicFramePr>
        <p:xfrm>
          <a:off x="1811728" y="3482980"/>
          <a:ext cx="20733939" cy="9661517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044964"/>
                <a:gridCol w="4288254"/>
                <a:gridCol w="1185282"/>
                <a:gridCol w="3117807"/>
                <a:gridCol w="2188314"/>
                <a:gridCol w="2037474"/>
                <a:gridCol w="2037474"/>
                <a:gridCol w="1609967"/>
                <a:gridCol w="1224403"/>
              </a:tblGrid>
              <a:tr h="67522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Criteria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Details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Average Response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Max 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CPU</a:t>
                      </a:r>
                    </a:p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%</a:t>
                      </a:r>
                      <a:endParaRPr lang="en-US" sz="2800" b="1" i="0" u="none" strike="noStrike" kern="1200" baseline="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Execution Time (</a:t>
                      </a:r>
                      <a:r>
                        <a:rPr lang="en-US" sz="2800" b="1" i="0" u="none" strike="noStrike" kern="1200" baseline="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Memory (GB)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Free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Active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9920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Run #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Avg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Resp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Time (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Throughput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endParaRPr lang="en-US" sz="2800" b="1" i="0" u="none" strike="noStrike" kern="120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5203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API Execution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187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321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165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487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276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2.36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190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369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:200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315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422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871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322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443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779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236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609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778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:500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678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568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2889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1.28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563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650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2293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671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514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2626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1.26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69994"/>
              </p:ext>
            </p:extLst>
          </p:nvPr>
        </p:nvGraphicFramePr>
        <p:xfrm>
          <a:off x="1811254" y="1682997"/>
          <a:ext cx="20648694" cy="1522026"/>
        </p:xfrm>
        <a:graphic>
          <a:graphicData uri="http://schemas.openxmlformats.org/drawingml/2006/table">
            <a:tbl>
              <a:tblPr/>
              <a:tblGrid>
                <a:gridCol w="6882898"/>
                <a:gridCol w="6882898"/>
                <a:gridCol w="6882898"/>
              </a:tblGrid>
              <a:tr h="512067">
                <a:tc gridSpan="3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  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</a:t>
                      </a: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VM Server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Configuration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8402"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CPU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HEAP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2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 </a:t>
                      </a:r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Core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 </a:t>
                      </a:r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GB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RHEL 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646985" y="1391205"/>
            <a:ext cx="21355890" cy="28641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57" y="141984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 dirty="0">
              <a:solidFill>
                <a:srgbClr val="2C9398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98468" y="945497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6002" y="440918"/>
            <a:ext cx="225871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Performance Numbers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– </a:t>
            </a:r>
            <a:r>
              <a:rPr lang="en-US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 Instance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-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Supplier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, 1 Activity, 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Pax(3 loops)</a:t>
            </a:r>
            <a:endParaRPr lang="en-US" sz="48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  <a:p>
            <a:endParaRPr lang="en-US" sz="66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07792963"/>
              </p:ext>
            </p:extLst>
          </p:nvPr>
        </p:nvGraphicFramePr>
        <p:xfrm>
          <a:off x="1811728" y="3482980"/>
          <a:ext cx="20733939" cy="9661517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044964"/>
                <a:gridCol w="4288254"/>
                <a:gridCol w="1185282"/>
                <a:gridCol w="3117807"/>
                <a:gridCol w="2188314"/>
                <a:gridCol w="2037474"/>
                <a:gridCol w="2037474"/>
                <a:gridCol w="1609967"/>
                <a:gridCol w="1224403"/>
              </a:tblGrid>
              <a:tr h="67522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Criteria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Details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Average Response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Max 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CPU</a:t>
                      </a:r>
                    </a:p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%</a:t>
                      </a:r>
                      <a:endParaRPr lang="en-US" sz="2800" b="1" i="0" u="none" strike="noStrike" kern="1200" baseline="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Execution Time (</a:t>
                      </a:r>
                      <a:r>
                        <a:rPr lang="en-US" sz="2800" b="1" i="0" u="none" strike="noStrike" kern="1200" baseline="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Memory (GB)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Free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Active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9920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Run #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Avg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Resp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Time (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Throughput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endParaRPr lang="en-US" sz="2800" b="1" i="0" u="none" strike="noStrike" kern="120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5203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API Execution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160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586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610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408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155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544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540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:200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244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667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901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5.12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8.88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237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658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888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5.01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8.99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239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677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875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:500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535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684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1986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650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453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2184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4.87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9.23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481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752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1790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94171"/>
              </p:ext>
            </p:extLst>
          </p:nvPr>
        </p:nvGraphicFramePr>
        <p:xfrm>
          <a:off x="1811254" y="1682997"/>
          <a:ext cx="20648694" cy="1522026"/>
        </p:xfrm>
        <a:graphic>
          <a:graphicData uri="http://schemas.openxmlformats.org/drawingml/2006/table">
            <a:tbl>
              <a:tblPr/>
              <a:tblGrid>
                <a:gridCol w="6882898"/>
                <a:gridCol w="6882898"/>
                <a:gridCol w="6882898"/>
              </a:tblGrid>
              <a:tr h="512067">
                <a:tc gridSpan="3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  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</a:t>
                      </a: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VM Server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Configuration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8402"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CPU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HEAP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2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 </a:t>
                      </a:r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Core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14GB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RHEL 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646985" y="1391205"/>
            <a:ext cx="21355890" cy="28641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57" y="141984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 dirty="0">
              <a:solidFill>
                <a:srgbClr val="2C9398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98468" y="945497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6002" y="440918"/>
            <a:ext cx="225871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Performance Numbers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– </a:t>
            </a:r>
            <a:r>
              <a:rPr lang="en-US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2</a:t>
            </a:r>
            <a:r>
              <a:rPr lang="en-US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 Instances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-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Supplier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, 1 Activity, 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Pax(3 loops)</a:t>
            </a:r>
            <a:endParaRPr lang="en-US" sz="48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  <a:p>
            <a:endParaRPr lang="en-US" sz="66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73353082"/>
              </p:ext>
            </p:extLst>
          </p:nvPr>
        </p:nvGraphicFramePr>
        <p:xfrm>
          <a:off x="1811728" y="3482980"/>
          <a:ext cx="20733939" cy="9661517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044964"/>
                <a:gridCol w="4288254"/>
                <a:gridCol w="1185282"/>
                <a:gridCol w="3117807"/>
                <a:gridCol w="2188314"/>
                <a:gridCol w="2037474"/>
                <a:gridCol w="2037474"/>
                <a:gridCol w="1609967"/>
                <a:gridCol w="1224403"/>
              </a:tblGrid>
              <a:tr h="67522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Criteria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Details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Average Response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Max 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CPU</a:t>
                      </a:r>
                    </a:p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%</a:t>
                      </a:r>
                      <a:endParaRPr lang="en-US" sz="2800" b="1" i="0" u="none" strike="noStrike" kern="1200" baseline="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Execution Time (</a:t>
                      </a:r>
                      <a:r>
                        <a:rPr lang="en-US" sz="2800" b="1" i="0" u="none" strike="noStrike" kern="1200" baseline="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Memory (GB)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Free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Active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9920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Run #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Avg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Resp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Time (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Throughput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endParaRPr lang="en-US" sz="2800" b="1" i="0" u="none" strike="noStrike" kern="120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5203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API Execution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622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440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671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434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740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393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:200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140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1071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572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150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916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641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155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1020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706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:500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363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1026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1440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348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1048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1419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1084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1374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3783"/>
              </p:ext>
            </p:extLst>
          </p:nvPr>
        </p:nvGraphicFramePr>
        <p:xfrm>
          <a:off x="1811254" y="1682997"/>
          <a:ext cx="20648694" cy="1522026"/>
        </p:xfrm>
        <a:graphic>
          <a:graphicData uri="http://schemas.openxmlformats.org/drawingml/2006/table">
            <a:tbl>
              <a:tblPr/>
              <a:tblGrid>
                <a:gridCol w="6882898"/>
                <a:gridCol w="6882898"/>
                <a:gridCol w="6882898"/>
              </a:tblGrid>
              <a:tr h="512067">
                <a:tc gridSpan="3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  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</a:t>
                      </a: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VM Server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Configuration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8402"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CPU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HEAP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2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 </a:t>
                      </a:r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Core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14GB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RHEL 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646985" y="1391205"/>
            <a:ext cx="21355890" cy="28641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57" y="141984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 dirty="0">
              <a:solidFill>
                <a:srgbClr val="2C9398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98468" y="945497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6002" y="440918"/>
            <a:ext cx="225871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Performance Numbers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– </a:t>
            </a:r>
            <a:r>
              <a:rPr lang="en-US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 Instance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-</a:t>
            </a:r>
            <a:r>
              <a:rPr lang="en-US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2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 Supplier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,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10 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Activity, 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Pax</a:t>
            </a:r>
            <a:endParaRPr lang="en-US" sz="48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  <a:p>
            <a:endParaRPr lang="en-US" sz="66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44587180"/>
              </p:ext>
            </p:extLst>
          </p:nvPr>
        </p:nvGraphicFramePr>
        <p:xfrm>
          <a:off x="1811728" y="3482980"/>
          <a:ext cx="20733939" cy="9661517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044964"/>
                <a:gridCol w="4288254"/>
                <a:gridCol w="1185282"/>
                <a:gridCol w="3117807"/>
                <a:gridCol w="2468240"/>
                <a:gridCol w="1757548"/>
                <a:gridCol w="2037474"/>
                <a:gridCol w="1609967"/>
                <a:gridCol w="1224403"/>
              </a:tblGrid>
              <a:tr h="67522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Criteria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Details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Average Response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Max 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CPU</a:t>
                      </a:r>
                    </a:p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%</a:t>
                      </a:r>
                      <a:endParaRPr lang="en-US" sz="2800" b="1" i="0" u="none" strike="noStrike" kern="1200" baseline="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Execution Time (</a:t>
                      </a:r>
                      <a:r>
                        <a:rPr lang="en-US" sz="2800" b="1" i="0" u="none" strike="noStrike" kern="1200" baseline="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Memory (GB)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Free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Active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9920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Run #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Avg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Resp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Time (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Throughput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endParaRPr lang="en-US" sz="2800" b="1" i="0" u="none" strike="noStrike" kern="120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5203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API Execution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1120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1515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1084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1462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2.36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2075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3249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:200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1763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2773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1736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2722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1709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2623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:500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4116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7178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1.28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3901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6876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4565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8250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1.26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94424"/>
              </p:ext>
            </p:extLst>
          </p:nvPr>
        </p:nvGraphicFramePr>
        <p:xfrm>
          <a:off x="1811254" y="1682997"/>
          <a:ext cx="20648694" cy="1522026"/>
        </p:xfrm>
        <a:graphic>
          <a:graphicData uri="http://schemas.openxmlformats.org/drawingml/2006/table">
            <a:tbl>
              <a:tblPr/>
              <a:tblGrid>
                <a:gridCol w="6882898"/>
                <a:gridCol w="6882898"/>
                <a:gridCol w="6882898"/>
              </a:tblGrid>
              <a:tr h="512067">
                <a:tc gridSpan="3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  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</a:t>
                      </a: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VM Server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Configuration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8402"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CPU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HEAP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2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 </a:t>
                      </a:r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Core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 </a:t>
                      </a:r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GB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RHEL 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646985" y="1391205"/>
            <a:ext cx="21355890" cy="28641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57" y="141984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 dirty="0">
              <a:solidFill>
                <a:srgbClr val="2C9398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98468" y="945497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6002" y="440918"/>
            <a:ext cx="225871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Performance Numbers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– </a:t>
            </a:r>
            <a:r>
              <a:rPr lang="en-US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2</a:t>
            </a:r>
            <a:r>
              <a:rPr lang="en-US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 Instances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-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2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 Supplier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,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10 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Activity, 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Pax</a:t>
            </a:r>
            <a:endParaRPr lang="en-US" sz="48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  <a:p>
            <a:endParaRPr lang="en-US" sz="66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6639141"/>
              </p:ext>
            </p:extLst>
          </p:nvPr>
        </p:nvGraphicFramePr>
        <p:xfrm>
          <a:off x="1811728" y="3482980"/>
          <a:ext cx="20733939" cy="9661517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044964"/>
                <a:gridCol w="4288254"/>
                <a:gridCol w="1185282"/>
                <a:gridCol w="3117807"/>
                <a:gridCol w="2188314"/>
                <a:gridCol w="2037474"/>
                <a:gridCol w="2037474"/>
                <a:gridCol w="1609967"/>
                <a:gridCol w="1224403"/>
              </a:tblGrid>
              <a:tr h="67522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Criteria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Details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Average Response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Max 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CPU</a:t>
                      </a:r>
                    </a:p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%</a:t>
                      </a:r>
                      <a:endParaRPr lang="en-US" sz="2800" b="1" i="0" u="none" strike="noStrike" kern="1200" baseline="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Execution Time (</a:t>
                      </a:r>
                      <a:r>
                        <a:rPr lang="en-US" sz="2800" b="1" i="0" u="none" strike="noStrike" kern="1200" baseline="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Memory (GB)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Free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Active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9920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Run #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Avg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Resp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Time (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Throughput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endParaRPr lang="en-US" sz="2800" b="1" i="0" u="none" strike="noStrike" kern="120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5203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API Execution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891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1165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868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1110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2.36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855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1024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1.62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:200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1117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1632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1158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1633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2193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3663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2.62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:500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2545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4169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1.28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2920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4335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2360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120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4078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1.26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2.74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77326"/>
              </p:ext>
            </p:extLst>
          </p:nvPr>
        </p:nvGraphicFramePr>
        <p:xfrm>
          <a:off x="1811254" y="1682997"/>
          <a:ext cx="20648694" cy="1522026"/>
        </p:xfrm>
        <a:graphic>
          <a:graphicData uri="http://schemas.openxmlformats.org/drawingml/2006/table">
            <a:tbl>
              <a:tblPr/>
              <a:tblGrid>
                <a:gridCol w="6882898"/>
                <a:gridCol w="6882898"/>
                <a:gridCol w="6882898"/>
              </a:tblGrid>
              <a:tr h="512067">
                <a:tc gridSpan="3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  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</a:t>
                      </a: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VM Server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Configuration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8402"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CPU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HEAP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2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 </a:t>
                      </a:r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Core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 </a:t>
                      </a:r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GB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RHEL 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646985" y="1391205"/>
            <a:ext cx="21355890" cy="28641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flipH="1">
            <a:off x="57" y="1419846"/>
            <a:ext cx="192507" cy="1528009"/>
          </a:xfrm>
          <a:prstGeom prst="rect">
            <a:avLst/>
          </a:prstGeom>
          <a:solidFill>
            <a:srgbClr val="507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/>
            <a:endParaRPr lang="en-US" sz="3600" dirty="0">
              <a:solidFill>
                <a:srgbClr val="2C9398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98468" y="9454974"/>
            <a:ext cx="31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elvetica Light"/>
                <a:cs typeface="Helvetica Light"/>
              </a:rPr>
              <a:t>4</a:t>
            </a:r>
            <a:endParaRPr lang="en-US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6002" y="440918"/>
            <a:ext cx="225871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Performance Numbers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– </a:t>
            </a:r>
            <a:r>
              <a:rPr lang="en-US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 Instance </a:t>
            </a:r>
            <a:r>
              <a:rPr lang="en-US" sz="66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-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2 Supplier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,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10 </a:t>
            </a:r>
            <a:r>
              <a:rPr lang="en-IN" sz="4800" b="1" spc="100" dirty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Activity, 1 </a:t>
            </a:r>
            <a:r>
              <a:rPr lang="en-IN" sz="4800" b="1" spc="100" dirty="0" smtClean="0">
                <a:solidFill>
                  <a:srgbClr val="507392"/>
                </a:solidFill>
                <a:ea typeface="Open Sans" panose="020B0606030504020204" pitchFamily="34" charset="0"/>
                <a:cs typeface="Arial"/>
              </a:rPr>
              <a:t>Pax</a:t>
            </a:r>
            <a:endParaRPr lang="en-US" sz="48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  <a:p>
            <a:endParaRPr lang="en-US" sz="6600" b="1" spc="100" dirty="0">
              <a:solidFill>
                <a:srgbClr val="507392"/>
              </a:solidFill>
              <a:ea typeface="Open Sans" panose="020B0606030504020204" pitchFamily="34" charset="0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95640237"/>
              </p:ext>
            </p:extLst>
          </p:nvPr>
        </p:nvGraphicFramePr>
        <p:xfrm>
          <a:off x="1811728" y="3482980"/>
          <a:ext cx="20733939" cy="9661517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3044964"/>
                <a:gridCol w="4288254"/>
                <a:gridCol w="1185282"/>
                <a:gridCol w="3117807"/>
                <a:gridCol w="2468240"/>
                <a:gridCol w="1757548"/>
                <a:gridCol w="2037474"/>
                <a:gridCol w="1609967"/>
                <a:gridCol w="1224403"/>
              </a:tblGrid>
              <a:tr h="67522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Criteria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Details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Average Response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Max 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CPU</a:t>
                      </a:r>
                    </a:p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%</a:t>
                      </a:r>
                      <a:endParaRPr lang="en-US" sz="2800" b="1" i="0" u="none" strike="noStrike" kern="1200" baseline="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Execution Time (</a:t>
                      </a:r>
                      <a:r>
                        <a:rPr lang="en-US" sz="2800" b="1" i="0" u="none" strike="noStrike" kern="1200" baseline="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Memory (GB)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1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Free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kern="1200" baseline="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Active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99206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Run #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Avg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Resp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Time (</a:t>
                      </a:r>
                      <a:r>
                        <a:rPr lang="en-US" sz="2800" b="1" i="0" u="none" strike="noStrike" kern="1200" dirty="0" err="1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ms</a:t>
                      </a:r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)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r>
                        <a:rPr lang="en-US" sz="2800" b="1" i="0" u="none" strike="noStrike" kern="1200" dirty="0" smtClean="0">
                          <a:solidFill>
                            <a:srgbClr val="FFFFFF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Throughput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1828800" rtl="0" eaLnBrk="1" fontAlgn="b" latinLnBrk="0" hangingPunct="1"/>
                      <a:endParaRPr lang="en-US" sz="2800" b="1" i="0" u="none" strike="noStrike" kern="1200" dirty="0" smtClean="0">
                        <a:solidFill>
                          <a:srgbClr val="FFFFFF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5203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API Execution Time</a:t>
                      </a:r>
                    </a:p>
                  </a:txBody>
                  <a:tcPr marL="108000" marR="108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584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748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594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767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545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684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5.82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8.28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:200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1109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126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1312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5.12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8.88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2066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70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2772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5.11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8.89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520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1166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122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1579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</a:t>
                      </a: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 Rules: 1120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Number of Commercials:8</a:t>
                      </a:r>
                    </a:p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Concurrent threads :500</a:t>
                      </a:r>
                      <a:endParaRPr lang="en-US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2757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4716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4.8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2623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4608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4.87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9.23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09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2226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134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100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3656</a:t>
                      </a:r>
                      <a:endParaRPr lang="en-IN" sz="2800" b="0" i="0" u="none" strike="noStrike" kern="1200" baseline="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5.42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9.68</a:t>
                      </a:r>
                      <a:endParaRPr lang="en-IN" sz="2800" b="0" i="0" u="none" strike="noStrike" kern="1200" baseline="0" dirty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32137"/>
              </p:ext>
            </p:extLst>
          </p:nvPr>
        </p:nvGraphicFramePr>
        <p:xfrm>
          <a:off x="1811254" y="1682997"/>
          <a:ext cx="20648694" cy="1522026"/>
        </p:xfrm>
        <a:graphic>
          <a:graphicData uri="http://schemas.openxmlformats.org/drawingml/2006/table">
            <a:tbl>
              <a:tblPr/>
              <a:tblGrid>
                <a:gridCol w="6882898"/>
                <a:gridCol w="6882898"/>
                <a:gridCol w="6882898"/>
              </a:tblGrid>
              <a:tr h="512067">
                <a:tc gridSpan="3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  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             </a:t>
                      </a: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VM Server</a:t>
                      </a:r>
                      <a:r>
                        <a:rPr lang="en-US" sz="3200" b="1" u="none" strike="noStrike" kern="1200" baseline="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 Configuration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68402"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CPU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 smtClean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HEAP</a:t>
                      </a:r>
                      <a:endParaRPr lang="en-US" sz="3200" b="1" u="none" strike="noStrike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Arial"/>
                        </a:rPr>
                        <a:t>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2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8 </a:t>
                      </a:r>
                      <a:r>
                        <a:rPr lang="en-US" sz="3200" b="0" i="0" u="none" strike="noStrike" kern="1200" baseline="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Core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14GB</a:t>
                      </a:r>
                      <a:endParaRPr lang="en-US" sz="3200" b="0" i="0" u="none" strike="noStrike" kern="1200" dirty="0" smtClean="0">
                        <a:solidFill>
                          <a:srgbClr val="595959"/>
                        </a:solidFill>
                        <a:latin typeface="Arial"/>
                        <a:ea typeface="Open Sans" pitchFamily="34" charset="0"/>
                        <a:cs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kern="1200" dirty="0" smtClean="0">
                          <a:solidFill>
                            <a:srgbClr val="595959"/>
                          </a:solidFill>
                          <a:latin typeface="Arial"/>
                          <a:ea typeface="Open Sans" pitchFamily="34" charset="0"/>
                          <a:cs typeface="Arial"/>
                        </a:rPr>
                        <a:t>RHEL 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646985" y="1391205"/>
            <a:ext cx="21355890" cy="28641"/>
          </a:xfrm>
          <a:prstGeom prst="line">
            <a:avLst/>
          </a:prstGeom>
          <a:ln w="50800">
            <a:solidFill>
              <a:srgbClr val="507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18816</TotalTime>
  <Words>1290</Words>
  <Application>Microsoft Office PowerPoint</Application>
  <PresentationFormat>Custom</PresentationFormat>
  <Paragraphs>770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Kishor Kumar</cp:lastModifiedBy>
  <cp:revision>1660</cp:revision>
  <dcterms:created xsi:type="dcterms:W3CDTF">2014-09-26T10:57:37Z</dcterms:created>
  <dcterms:modified xsi:type="dcterms:W3CDTF">2017-10-16T10:09:08Z</dcterms:modified>
</cp:coreProperties>
</file>