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3"/>
  </p:notesMasterIdLst>
  <p:sldIdLst>
    <p:sldId id="256" r:id="rId2"/>
    <p:sldId id="261" r:id="rId3"/>
    <p:sldId id="267" r:id="rId4"/>
    <p:sldId id="262" r:id="rId5"/>
    <p:sldId id="263" r:id="rId6"/>
    <p:sldId id="258" r:id="rId7"/>
    <p:sldId id="259" r:id="rId8"/>
    <p:sldId id="264" r:id="rId9"/>
    <p:sldId id="265" r:id="rId10"/>
    <p:sldId id="268"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1320" y="8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Avishkar\poster\graph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Desktop\Avishkar\poster\graph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Cambria Math" panose="02040503050406030204" pitchFamily="18" charset="0"/>
                <a:ea typeface="Cambria Math" panose="02040503050406030204" pitchFamily="18" charset="0"/>
                <a:cs typeface="+mn-cs"/>
              </a:defRPr>
            </a:pPr>
            <a:r>
              <a:rPr lang="en-US"/>
              <a:t>2017Q1</a:t>
            </a:r>
          </a:p>
        </c:rich>
      </c:tx>
      <c:layout>
        <c:manualLayout>
          <c:xMode val="edge"/>
          <c:yMode val="edge"/>
          <c:x val="0.38986212290756445"/>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Cambria Math" panose="02040503050406030204" pitchFamily="18" charset="0"/>
              <a:ea typeface="Cambria Math" panose="02040503050406030204" pitchFamily="18" charset="0"/>
              <a:cs typeface="+mn-cs"/>
            </a:defRPr>
          </a:pPr>
          <a:endParaRPr lang="en-US"/>
        </a:p>
      </c:txPr>
    </c:title>
    <c:autoTitleDeleted val="0"/>
    <c:plotArea>
      <c:layout/>
      <c:pieChart>
        <c:varyColors val="1"/>
        <c:ser>
          <c:idx val="0"/>
          <c:order val="0"/>
          <c:tx>
            <c:strRef>
              <c:f>Ot!$N$4</c:f>
              <c:strCache>
                <c:ptCount val="1"/>
                <c:pt idx="0">
                  <c:v>Q1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B1C-40C2-A907-0FFDDBE84F1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B1C-40C2-A907-0FFDDBE84F1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B1C-40C2-A907-0FFDDBE84F1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B1C-40C2-A907-0FFDDBE84F17}"/>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B1C-40C2-A907-0FFDDBE84F17}"/>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2B1C-40C2-A907-0FFDDBE84F17}"/>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2B1C-40C2-A907-0FFDDBE84F17}"/>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2B1C-40C2-A907-0FFDDBE84F17}"/>
              </c:ext>
            </c:extLst>
          </c:dPt>
          <c:dLbls>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Cambria Math" panose="02040503050406030204" pitchFamily="18" charset="0"/>
                    <a:ea typeface="Cambria Math" panose="02040503050406030204" pitchFamily="18" charset="0"/>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val>
            <c:numRef>
              <c:f>Ot!$N$5:$N$12</c:f>
              <c:numCache>
                <c:formatCode>General</c:formatCode>
                <c:ptCount val="8"/>
                <c:pt idx="0">
                  <c:v>389732</c:v>
                </c:pt>
                <c:pt idx="1">
                  <c:v>85911</c:v>
                </c:pt>
                <c:pt idx="2">
                  <c:v>513139</c:v>
                </c:pt>
                <c:pt idx="3">
                  <c:v>65289</c:v>
                </c:pt>
                <c:pt idx="4">
                  <c:v>233919</c:v>
                </c:pt>
                <c:pt idx="5">
                  <c:v>574261</c:v>
                </c:pt>
                <c:pt idx="6">
                  <c:v>692522</c:v>
                </c:pt>
                <c:pt idx="7">
                  <c:v>349356</c:v>
                </c:pt>
              </c:numCache>
            </c:numRef>
          </c:val>
          <c:extLst>
            <c:ext xmlns:c16="http://schemas.microsoft.com/office/drawing/2014/chart" uri="{C3380CC4-5D6E-409C-BE32-E72D297353CC}">
              <c16:uniqueId val="{00000010-2B1C-40C2-A907-0FFDDBE84F1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1197" b="0" i="0" u="none" strike="noStrike" kern="1200" baseline="0">
              <a:solidFill>
                <a:schemeClr val="tx1"/>
              </a:solidFill>
              <a:latin typeface="Cambria Math" panose="02040503050406030204" pitchFamily="18" charset="0"/>
              <a:ea typeface="Cambria Math" panose="02040503050406030204" pitchFamily="18" charset="0"/>
              <a:cs typeface="+mn-cs"/>
            </a:defRPr>
          </a:pPr>
          <a:endParaRPr lang="en-US"/>
        </a:p>
      </c:txPr>
    </c:legend>
    <c:plotVisOnly val="1"/>
    <c:dispBlanksAs val="gap"/>
    <c:showDLblsOverMax val="0"/>
  </c:chart>
  <c:spPr>
    <a:noFill/>
    <a:ln>
      <a:noFill/>
    </a:ln>
    <a:effectLst/>
  </c:spPr>
  <c:txPr>
    <a:bodyPr/>
    <a:lstStyle/>
    <a:p>
      <a:pPr>
        <a:defRPr>
          <a:solidFill>
            <a:schemeClr val="tx1"/>
          </a:solidFill>
          <a:latin typeface="Cambria Math" panose="02040503050406030204" pitchFamily="18" charset="0"/>
          <a:ea typeface="Cambria Math" panose="02040503050406030204" pitchFamily="18"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6110774706350018"/>
          <c:y val="1.5460518006481853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Cambria Math" panose="02040503050406030204" pitchFamily="18" charset="0"/>
              <a:ea typeface="Cambria Math" panose="02040503050406030204" pitchFamily="18" charset="0"/>
              <a:cs typeface="+mn-cs"/>
            </a:defRPr>
          </a:pPr>
          <a:endParaRPr lang="en-US"/>
        </a:p>
      </c:txPr>
    </c:title>
    <c:autoTitleDeleted val="0"/>
    <c:plotArea>
      <c:layout/>
      <c:pieChart>
        <c:varyColors val="1"/>
        <c:ser>
          <c:idx val="0"/>
          <c:order val="0"/>
          <c:tx>
            <c:strRef>
              <c:f>Ot!$O$4</c:f>
              <c:strCache>
                <c:ptCount val="1"/>
                <c:pt idx="0">
                  <c:v>2017Q2</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4DB-4DD9-A773-2DA15A6639C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4DB-4DD9-A773-2DA15A6639C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4DB-4DD9-A773-2DA15A6639C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4DB-4DD9-A773-2DA15A6639C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4DB-4DD9-A773-2DA15A6639C9}"/>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74DB-4DD9-A773-2DA15A6639C9}"/>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74DB-4DD9-A773-2DA15A6639C9}"/>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74DB-4DD9-A773-2DA15A6639C9}"/>
              </c:ext>
            </c:extLst>
          </c:dPt>
          <c:dLbls>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Cambria Math" panose="02040503050406030204" pitchFamily="18" charset="0"/>
                    <a:ea typeface="Cambria Math" panose="02040503050406030204" pitchFamily="18" charset="0"/>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val>
            <c:numRef>
              <c:f>Ot!$O$5:$O$12</c:f>
              <c:numCache>
                <c:formatCode>General</c:formatCode>
                <c:ptCount val="8"/>
                <c:pt idx="0">
                  <c:v>324521</c:v>
                </c:pt>
                <c:pt idx="1">
                  <c:v>68967</c:v>
                </c:pt>
                <c:pt idx="2">
                  <c:v>535542</c:v>
                </c:pt>
                <c:pt idx="3">
                  <c:v>65467</c:v>
                </c:pt>
                <c:pt idx="4">
                  <c:v>223539</c:v>
                </c:pt>
                <c:pt idx="5">
                  <c:v>553021</c:v>
                </c:pt>
                <c:pt idx="6">
                  <c:v>757968</c:v>
                </c:pt>
                <c:pt idx="7">
                  <c:v>388531</c:v>
                </c:pt>
              </c:numCache>
            </c:numRef>
          </c:val>
          <c:extLst>
            <c:ext xmlns:c16="http://schemas.microsoft.com/office/drawing/2014/chart" uri="{C3380CC4-5D6E-409C-BE32-E72D297353CC}">
              <c16:uniqueId val="{00000010-74DB-4DD9-A773-2DA15A6639C9}"/>
            </c:ext>
          </c:extLst>
        </c:ser>
        <c:dLbls>
          <c:dLblPos val="ctr"/>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solidFill>
            <a:schemeClr val="tx1"/>
          </a:solidFill>
          <a:latin typeface="Cambria Math" panose="02040503050406030204" pitchFamily="18" charset="0"/>
          <a:ea typeface="Cambria Math" panose="020405030504060302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A9C5E4-75A4-41F3-8723-85524A256007}"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n-US"/>
        </a:p>
      </dgm:t>
    </dgm:pt>
    <dgm:pt modelId="{B898CB0E-F6A8-4305-8B0B-B3995F647767}">
      <dgm:prSet phldrT="[Text]" custT="1"/>
      <dgm:spPr/>
      <dgm:t>
        <a:bodyPr/>
        <a:lstStyle/>
        <a:p>
          <a:r>
            <a:rPr lang="en-US" sz="4400" dirty="0"/>
            <a:t>GST</a:t>
          </a:r>
          <a:endParaRPr lang="en-US" sz="4800" dirty="0"/>
        </a:p>
      </dgm:t>
    </dgm:pt>
    <dgm:pt modelId="{2854AB0C-9B37-451F-8D48-87252024A05E}" type="parTrans" cxnId="{15D9A022-24FA-4022-B6FF-B83E278E00B0}">
      <dgm:prSet/>
      <dgm:spPr/>
      <dgm:t>
        <a:bodyPr/>
        <a:lstStyle/>
        <a:p>
          <a:endParaRPr lang="en-US" sz="1800"/>
        </a:p>
      </dgm:t>
    </dgm:pt>
    <dgm:pt modelId="{4A16EF8B-B9C7-4D43-8AE8-2774C4309FFF}" type="sibTrans" cxnId="{15D9A022-24FA-4022-B6FF-B83E278E00B0}">
      <dgm:prSet/>
      <dgm:spPr/>
      <dgm:t>
        <a:bodyPr/>
        <a:lstStyle/>
        <a:p>
          <a:endParaRPr lang="en-US" sz="1800"/>
        </a:p>
      </dgm:t>
    </dgm:pt>
    <dgm:pt modelId="{2863F0E6-7E77-460E-8451-9D6D2ABEB043}">
      <dgm:prSet phldrT="[Text]" custT="1"/>
      <dgm:spPr/>
      <dgm:t>
        <a:bodyPr/>
        <a:lstStyle/>
        <a:p>
          <a:r>
            <a:rPr lang="en-US" sz="2000"/>
            <a:t>Economy</a:t>
          </a:r>
          <a:endParaRPr lang="en-US" sz="1800"/>
        </a:p>
      </dgm:t>
    </dgm:pt>
    <dgm:pt modelId="{0953A067-73B3-4220-8323-260D5B6AB096}" type="parTrans" cxnId="{025BE724-B9C7-49B5-B832-9815A681AF1B}">
      <dgm:prSet custT="1"/>
      <dgm:spPr>
        <a:solidFill>
          <a:srgbClr val="7030A0"/>
        </a:solidFill>
      </dgm:spPr>
      <dgm:t>
        <a:bodyPr/>
        <a:lstStyle/>
        <a:p>
          <a:endParaRPr lang="en-US" sz="2400"/>
        </a:p>
      </dgm:t>
    </dgm:pt>
    <dgm:pt modelId="{D6861CEA-A4EB-45F2-9F14-D56394304E9D}" type="sibTrans" cxnId="{025BE724-B9C7-49B5-B832-9815A681AF1B}">
      <dgm:prSet/>
      <dgm:spPr/>
      <dgm:t>
        <a:bodyPr/>
        <a:lstStyle/>
        <a:p>
          <a:endParaRPr lang="en-US" sz="1800"/>
        </a:p>
      </dgm:t>
    </dgm:pt>
    <dgm:pt modelId="{4EEFA8FE-5212-4CD9-9BC8-E0DFB29003F3}">
      <dgm:prSet phldrT="[Text]" custT="1"/>
      <dgm:spPr/>
      <dgm:t>
        <a:bodyPr/>
        <a:lstStyle/>
        <a:p>
          <a:r>
            <a:rPr lang="en-US" sz="2800"/>
            <a:t>Industry</a:t>
          </a:r>
        </a:p>
      </dgm:t>
    </dgm:pt>
    <dgm:pt modelId="{6C9839F9-7659-4362-8B30-D93131BE11E6}" type="parTrans" cxnId="{73FBA722-77AD-46C3-8B10-1CA954CB90E2}">
      <dgm:prSet custT="1"/>
      <dgm:spPr>
        <a:solidFill>
          <a:srgbClr val="7030A0"/>
        </a:solidFill>
      </dgm:spPr>
      <dgm:t>
        <a:bodyPr/>
        <a:lstStyle/>
        <a:p>
          <a:endParaRPr lang="en-US" sz="2400"/>
        </a:p>
      </dgm:t>
    </dgm:pt>
    <dgm:pt modelId="{33CA9F03-A924-4051-AE10-F5DDCEB5AFBB}" type="sibTrans" cxnId="{73FBA722-77AD-46C3-8B10-1CA954CB90E2}">
      <dgm:prSet/>
      <dgm:spPr/>
      <dgm:t>
        <a:bodyPr/>
        <a:lstStyle/>
        <a:p>
          <a:endParaRPr lang="en-US" sz="1800"/>
        </a:p>
      </dgm:t>
    </dgm:pt>
    <dgm:pt modelId="{6E8271C0-683F-43E6-BF86-FA1BEFCD619D}">
      <dgm:prSet phldrT="[Text]" custT="1"/>
      <dgm:spPr/>
      <dgm:t>
        <a:bodyPr/>
        <a:lstStyle/>
        <a:p>
          <a:r>
            <a:rPr lang="en-US" sz="2400" dirty="0"/>
            <a:t>Consumers</a:t>
          </a:r>
        </a:p>
      </dgm:t>
    </dgm:pt>
    <dgm:pt modelId="{F2EB855B-5FA4-44E3-A28A-C86BC868C41E}" type="parTrans" cxnId="{2DA87157-9EAC-45DE-A339-563461D29842}">
      <dgm:prSet custT="1"/>
      <dgm:spPr>
        <a:solidFill>
          <a:srgbClr val="7030A0"/>
        </a:solidFill>
      </dgm:spPr>
      <dgm:t>
        <a:bodyPr/>
        <a:lstStyle/>
        <a:p>
          <a:endParaRPr lang="en-US" sz="2400"/>
        </a:p>
      </dgm:t>
    </dgm:pt>
    <dgm:pt modelId="{B0C9B132-C2F6-4C64-8AE7-49D47C4FBA09}" type="sibTrans" cxnId="{2DA87157-9EAC-45DE-A339-563461D29842}">
      <dgm:prSet/>
      <dgm:spPr/>
      <dgm:t>
        <a:bodyPr/>
        <a:lstStyle/>
        <a:p>
          <a:endParaRPr lang="en-US" sz="1800"/>
        </a:p>
      </dgm:t>
    </dgm:pt>
    <dgm:pt modelId="{59F21560-9CDE-4E94-86CE-4AC128ACDD89}">
      <dgm:prSet phldrT="[Text]" custT="1"/>
      <dgm:spPr/>
      <dgm:t>
        <a:bodyPr/>
        <a:lstStyle/>
        <a:p>
          <a:r>
            <a:rPr lang="en-US" sz="2400" dirty="0"/>
            <a:t>Service</a:t>
          </a:r>
          <a:r>
            <a:rPr lang="en-US" sz="1800" dirty="0"/>
            <a:t> </a:t>
          </a:r>
          <a:r>
            <a:rPr lang="en-US" sz="2000" dirty="0"/>
            <a:t>Provider</a:t>
          </a:r>
          <a:endParaRPr lang="en-US" sz="1800" dirty="0"/>
        </a:p>
      </dgm:t>
    </dgm:pt>
    <dgm:pt modelId="{191A61F5-4B45-419C-9BEB-239B1FE929F2}" type="parTrans" cxnId="{388B7E6D-6E2D-411F-9F71-2A565921D5F6}">
      <dgm:prSet custT="1"/>
      <dgm:spPr>
        <a:solidFill>
          <a:srgbClr val="7030A0"/>
        </a:solidFill>
      </dgm:spPr>
      <dgm:t>
        <a:bodyPr/>
        <a:lstStyle/>
        <a:p>
          <a:endParaRPr lang="en-US" sz="2400"/>
        </a:p>
      </dgm:t>
    </dgm:pt>
    <dgm:pt modelId="{844315E7-20DD-4B1D-966D-7EFA64D0C3E2}" type="sibTrans" cxnId="{388B7E6D-6E2D-411F-9F71-2A565921D5F6}">
      <dgm:prSet/>
      <dgm:spPr/>
      <dgm:t>
        <a:bodyPr/>
        <a:lstStyle/>
        <a:p>
          <a:endParaRPr lang="en-US" sz="1800"/>
        </a:p>
      </dgm:t>
    </dgm:pt>
    <dgm:pt modelId="{D6C8F7FC-21EA-4B38-9DB0-229B14F003E8}">
      <dgm:prSet phldrT="[Text]" custT="1"/>
      <dgm:spPr/>
      <dgm:t>
        <a:bodyPr/>
        <a:lstStyle/>
        <a:p>
          <a:r>
            <a:rPr lang="en-US" sz="2400"/>
            <a:t>Manufacturer</a:t>
          </a:r>
        </a:p>
      </dgm:t>
    </dgm:pt>
    <dgm:pt modelId="{9A2E7B70-3FCD-4EE5-AEE0-271AA3732E63}" type="parTrans" cxnId="{EFD8B59C-9010-4EC7-9E77-29BEA2FEBE17}">
      <dgm:prSet custT="1"/>
      <dgm:spPr>
        <a:solidFill>
          <a:srgbClr val="7030A0"/>
        </a:solidFill>
      </dgm:spPr>
      <dgm:t>
        <a:bodyPr/>
        <a:lstStyle/>
        <a:p>
          <a:endParaRPr lang="en-US" sz="2400">
            <a:solidFill>
              <a:srgbClr val="7030A0"/>
            </a:solidFill>
          </a:endParaRPr>
        </a:p>
      </dgm:t>
    </dgm:pt>
    <dgm:pt modelId="{7C8591A3-CAA7-47EE-BE33-6BEDC28E857D}" type="sibTrans" cxnId="{EFD8B59C-9010-4EC7-9E77-29BEA2FEBE17}">
      <dgm:prSet/>
      <dgm:spPr/>
      <dgm:t>
        <a:bodyPr/>
        <a:lstStyle/>
        <a:p>
          <a:endParaRPr lang="en-US" sz="1800"/>
        </a:p>
      </dgm:t>
    </dgm:pt>
    <dgm:pt modelId="{131B6E92-C124-4DD7-8BC8-73D34E563A31}" type="pres">
      <dgm:prSet presAssocID="{FEA9C5E4-75A4-41F3-8723-85524A256007}" presName="Name0" presStyleCnt="0">
        <dgm:presLayoutVars>
          <dgm:chMax val="1"/>
          <dgm:dir/>
          <dgm:animLvl val="ctr"/>
          <dgm:resizeHandles val="exact"/>
        </dgm:presLayoutVars>
      </dgm:prSet>
      <dgm:spPr/>
      <dgm:t>
        <a:bodyPr/>
        <a:lstStyle/>
        <a:p>
          <a:endParaRPr lang="en-US"/>
        </a:p>
      </dgm:t>
    </dgm:pt>
    <dgm:pt modelId="{C75C99CC-6802-48E5-B704-CEB2740AD293}" type="pres">
      <dgm:prSet presAssocID="{B898CB0E-F6A8-4305-8B0B-B3995F647767}" presName="centerShape" presStyleLbl="node0" presStyleIdx="0" presStyleCnt="1"/>
      <dgm:spPr/>
      <dgm:t>
        <a:bodyPr/>
        <a:lstStyle/>
        <a:p>
          <a:endParaRPr lang="en-US"/>
        </a:p>
      </dgm:t>
    </dgm:pt>
    <dgm:pt modelId="{C571A521-C4A2-4C13-B19F-038716BBFF71}" type="pres">
      <dgm:prSet presAssocID="{0953A067-73B3-4220-8323-260D5B6AB096}" presName="parTrans" presStyleLbl="sibTrans2D1" presStyleIdx="0" presStyleCnt="5"/>
      <dgm:spPr/>
      <dgm:t>
        <a:bodyPr/>
        <a:lstStyle/>
        <a:p>
          <a:endParaRPr lang="en-US"/>
        </a:p>
      </dgm:t>
    </dgm:pt>
    <dgm:pt modelId="{93F337DA-A8E3-4854-9615-AC5C1B935766}" type="pres">
      <dgm:prSet presAssocID="{0953A067-73B3-4220-8323-260D5B6AB096}" presName="connectorText" presStyleLbl="sibTrans2D1" presStyleIdx="0" presStyleCnt="5"/>
      <dgm:spPr/>
      <dgm:t>
        <a:bodyPr/>
        <a:lstStyle/>
        <a:p>
          <a:endParaRPr lang="en-US"/>
        </a:p>
      </dgm:t>
    </dgm:pt>
    <dgm:pt modelId="{22AAC435-1751-47C1-B093-524A4D1DE47F}" type="pres">
      <dgm:prSet presAssocID="{2863F0E6-7E77-460E-8451-9D6D2ABEB043}" presName="node" presStyleLbl="node1" presStyleIdx="0" presStyleCnt="5" custScaleX="99159" custScaleY="62568">
        <dgm:presLayoutVars>
          <dgm:bulletEnabled val="1"/>
        </dgm:presLayoutVars>
      </dgm:prSet>
      <dgm:spPr/>
      <dgm:t>
        <a:bodyPr/>
        <a:lstStyle/>
        <a:p>
          <a:endParaRPr lang="en-US"/>
        </a:p>
      </dgm:t>
    </dgm:pt>
    <dgm:pt modelId="{DD69A5A0-9219-41A2-A793-017056C8687A}" type="pres">
      <dgm:prSet presAssocID="{6C9839F9-7659-4362-8B30-D93131BE11E6}" presName="parTrans" presStyleLbl="sibTrans2D1" presStyleIdx="1" presStyleCnt="5"/>
      <dgm:spPr/>
      <dgm:t>
        <a:bodyPr/>
        <a:lstStyle/>
        <a:p>
          <a:endParaRPr lang="en-US"/>
        </a:p>
      </dgm:t>
    </dgm:pt>
    <dgm:pt modelId="{06836173-6255-4A26-B210-674A3BB35C36}" type="pres">
      <dgm:prSet presAssocID="{6C9839F9-7659-4362-8B30-D93131BE11E6}" presName="connectorText" presStyleLbl="sibTrans2D1" presStyleIdx="1" presStyleCnt="5"/>
      <dgm:spPr/>
      <dgm:t>
        <a:bodyPr/>
        <a:lstStyle/>
        <a:p>
          <a:endParaRPr lang="en-US"/>
        </a:p>
      </dgm:t>
    </dgm:pt>
    <dgm:pt modelId="{00340E80-9CE1-4FAE-AC30-64D7D9DDF8B5}" type="pres">
      <dgm:prSet presAssocID="{4EEFA8FE-5212-4CD9-9BC8-E0DFB29003F3}" presName="node" presStyleLbl="node1" presStyleIdx="1" presStyleCnt="5" custScaleX="112901" custScaleY="86569">
        <dgm:presLayoutVars>
          <dgm:bulletEnabled val="1"/>
        </dgm:presLayoutVars>
      </dgm:prSet>
      <dgm:spPr/>
      <dgm:t>
        <a:bodyPr/>
        <a:lstStyle/>
        <a:p>
          <a:endParaRPr lang="en-US"/>
        </a:p>
      </dgm:t>
    </dgm:pt>
    <dgm:pt modelId="{CB004D92-8AB4-4E7D-8BC5-72E6075C9B1C}" type="pres">
      <dgm:prSet presAssocID="{F2EB855B-5FA4-44E3-A28A-C86BC868C41E}" presName="parTrans" presStyleLbl="sibTrans2D1" presStyleIdx="2" presStyleCnt="5"/>
      <dgm:spPr/>
      <dgm:t>
        <a:bodyPr/>
        <a:lstStyle/>
        <a:p>
          <a:endParaRPr lang="en-US"/>
        </a:p>
      </dgm:t>
    </dgm:pt>
    <dgm:pt modelId="{1B74E165-C50C-439F-9C4C-F690925981D0}" type="pres">
      <dgm:prSet presAssocID="{F2EB855B-5FA4-44E3-A28A-C86BC868C41E}" presName="connectorText" presStyleLbl="sibTrans2D1" presStyleIdx="2" presStyleCnt="5"/>
      <dgm:spPr/>
      <dgm:t>
        <a:bodyPr/>
        <a:lstStyle/>
        <a:p>
          <a:endParaRPr lang="en-US"/>
        </a:p>
      </dgm:t>
    </dgm:pt>
    <dgm:pt modelId="{0FD73645-3D4E-4736-AECF-D2B1401D379E}" type="pres">
      <dgm:prSet presAssocID="{6E8271C0-683F-43E6-BF86-FA1BEFCD619D}" presName="node" presStyleLbl="node1" presStyleIdx="2" presStyleCnt="5" custScaleX="129474" custScaleY="71263">
        <dgm:presLayoutVars>
          <dgm:bulletEnabled val="1"/>
        </dgm:presLayoutVars>
      </dgm:prSet>
      <dgm:spPr/>
      <dgm:t>
        <a:bodyPr/>
        <a:lstStyle/>
        <a:p>
          <a:endParaRPr lang="en-US"/>
        </a:p>
      </dgm:t>
    </dgm:pt>
    <dgm:pt modelId="{28345D85-47A3-4DD0-A406-56F23138278A}" type="pres">
      <dgm:prSet presAssocID="{191A61F5-4B45-419C-9BEB-239B1FE929F2}" presName="parTrans" presStyleLbl="sibTrans2D1" presStyleIdx="3" presStyleCnt="5"/>
      <dgm:spPr/>
      <dgm:t>
        <a:bodyPr/>
        <a:lstStyle/>
        <a:p>
          <a:endParaRPr lang="en-US"/>
        </a:p>
      </dgm:t>
    </dgm:pt>
    <dgm:pt modelId="{AC8B45B8-8441-4D88-B891-8FF893308179}" type="pres">
      <dgm:prSet presAssocID="{191A61F5-4B45-419C-9BEB-239B1FE929F2}" presName="connectorText" presStyleLbl="sibTrans2D1" presStyleIdx="3" presStyleCnt="5"/>
      <dgm:spPr/>
      <dgm:t>
        <a:bodyPr/>
        <a:lstStyle/>
        <a:p>
          <a:endParaRPr lang="en-US"/>
        </a:p>
      </dgm:t>
    </dgm:pt>
    <dgm:pt modelId="{5B93558A-3733-4A22-A0E1-54D36607B423}" type="pres">
      <dgm:prSet presAssocID="{59F21560-9CDE-4E94-86CE-4AC128ACDD89}" presName="node" presStyleLbl="node1" presStyleIdx="3" presStyleCnt="5" custScaleX="112901" custScaleY="86569">
        <dgm:presLayoutVars>
          <dgm:bulletEnabled val="1"/>
        </dgm:presLayoutVars>
      </dgm:prSet>
      <dgm:spPr/>
      <dgm:t>
        <a:bodyPr/>
        <a:lstStyle/>
        <a:p>
          <a:endParaRPr lang="en-US"/>
        </a:p>
      </dgm:t>
    </dgm:pt>
    <dgm:pt modelId="{0B56ED6B-2A8B-4D19-A349-EEE70B06C3E9}" type="pres">
      <dgm:prSet presAssocID="{9A2E7B70-3FCD-4EE5-AEE0-271AA3732E63}" presName="parTrans" presStyleLbl="sibTrans2D1" presStyleIdx="4" presStyleCnt="5"/>
      <dgm:spPr/>
      <dgm:t>
        <a:bodyPr/>
        <a:lstStyle/>
        <a:p>
          <a:endParaRPr lang="en-US"/>
        </a:p>
      </dgm:t>
    </dgm:pt>
    <dgm:pt modelId="{24348A51-4625-4E89-994A-C8F1D7778D92}" type="pres">
      <dgm:prSet presAssocID="{9A2E7B70-3FCD-4EE5-AEE0-271AA3732E63}" presName="connectorText" presStyleLbl="sibTrans2D1" presStyleIdx="4" presStyleCnt="5"/>
      <dgm:spPr/>
      <dgm:t>
        <a:bodyPr/>
        <a:lstStyle/>
        <a:p>
          <a:endParaRPr lang="en-US"/>
        </a:p>
      </dgm:t>
    </dgm:pt>
    <dgm:pt modelId="{65762BB7-056C-4244-8D5A-F81D89157AF7}" type="pres">
      <dgm:prSet presAssocID="{D6C8F7FC-21EA-4B38-9DB0-229B14F003E8}" presName="node" presStyleLbl="node1" presStyleIdx="4" presStyleCnt="5" custScaleX="158265" custScaleY="63069" custRadScaleRad="122519" custRadScaleInc="-13846">
        <dgm:presLayoutVars>
          <dgm:bulletEnabled val="1"/>
        </dgm:presLayoutVars>
      </dgm:prSet>
      <dgm:spPr/>
      <dgm:t>
        <a:bodyPr/>
        <a:lstStyle/>
        <a:p>
          <a:endParaRPr lang="en-US"/>
        </a:p>
      </dgm:t>
    </dgm:pt>
  </dgm:ptLst>
  <dgm:cxnLst>
    <dgm:cxn modelId="{0E6C406D-FAFF-4125-951D-30C5C9A22852}" type="presOf" srcId="{59F21560-9CDE-4E94-86CE-4AC128ACDD89}" destId="{5B93558A-3733-4A22-A0E1-54D36607B423}" srcOrd="0" destOrd="0" presId="urn:microsoft.com/office/officeart/2005/8/layout/radial5"/>
    <dgm:cxn modelId="{2DA87157-9EAC-45DE-A339-563461D29842}" srcId="{B898CB0E-F6A8-4305-8B0B-B3995F647767}" destId="{6E8271C0-683F-43E6-BF86-FA1BEFCD619D}" srcOrd="2" destOrd="0" parTransId="{F2EB855B-5FA4-44E3-A28A-C86BC868C41E}" sibTransId="{B0C9B132-C2F6-4C64-8AE7-49D47C4FBA09}"/>
    <dgm:cxn modelId="{017D6997-DF17-46AB-A10C-FE8EC0D78316}" type="presOf" srcId="{D6C8F7FC-21EA-4B38-9DB0-229B14F003E8}" destId="{65762BB7-056C-4244-8D5A-F81D89157AF7}" srcOrd="0" destOrd="0" presId="urn:microsoft.com/office/officeart/2005/8/layout/radial5"/>
    <dgm:cxn modelId="{C641AA7B-F5A2-4F69-89FA-C83CCBA1C5E7}" type="presOf" srcId="{9A2E7B70-3FCD-4EE5-AEE0-271AA3732E63}" destId="{0B56ED6B-2A8B-4D19-A349-EEE70B06C3E9}" srcOrd="0" destOrd="0" presId="urn:microsoft.com/office/officeart/2005/8/layout/radial5"/>
    <dgm:cxn modelId="{5DE131CF-DCE6-49D5-BBFD-6274DAC5DD58}" type="presOf" srcId="{0953A067-73B3-4220-8323-260D5B6AB096}" destId="{93F337DA-A8E3-4854-9615-AC5C1B935766}" srcOrd="1" destOrd="0" presId="urn:microsoft.com/office/officeart/2005/8/layout/radial5"/>
    <dgm:cxn modelId="{025BE724-B9C7-49B5-B832-9815A681AF1B}" srcId="{B898CB0E-F6A8-4305-8B0B-B3995F647767}" destId="{2863F0E6-7E77-460E-8451-9D6D2ABEB043}" srcOrd="0" destOrd="0" parTransId="{0953A067-73B3-4220-8323-260D5B6AB096}" sibTransId="{D6861CEA-A4EB-45F2-9F14-D56394304E9D}"/>
    <dgm:cxn modelId="{388B7E6D-6E2D-411F-9F71-2A565921D5F6}" srcId="{B898CB0E-F6A8-4305-8B0B-B3995F647767}" destId="{59F21560-9CDE-4E94-86CE-4AC128ACDD89}" srcOrd="3" destOrd="0" parTransId="{191A61F5-4B45-419C-9BEB-239B1FE929F2}" sibTransId="{844315E7-20DD-4B1D-966D-7EFA64D0C3E2}"/>
    <dgm:cxn modelId="{14F00376-512B-49DB-94B8-A67B943F9D75}" type="presOf" srcId="{2863F0E6-7E77-460E-8451-9D6D2ABEB043}" destId="{22AAC435-1751-47C1-B093-524A4D1DE47F}" srcOrd="0" destOrd="0" presId="urn:microsoft.com/office/officeart/2005/8/layout/radial5"/>
    <dgm:cxn modelId="{E6A52695-1979-4F45-9D93-9EE2EBE6D9A7}" type="presOf" srcId="{0953A067-73B3-4220-8323-260D5B6AB096}" destId="{C571A521-C4A2-4C13-B19F-038716BBFF71}" srcOrd="0" destOrd="0" presId="urn:microsoft.com/office/officeart/2005/8/layout/radial5"/>
    <dgm:cxn modelId="{1B536914-DD4A-4B1F-B772-E995BA41A269}" type="presOf" srcId="{6E8271C0-683F-43E6-BF86-FA1BEFCD619D}" destId="{0FD73645-3D4E-4736-AECF-D2B1401D379E}" srcOrd="0" destOrd="0" presId="urn:microsoft.com/office/officeart/2005/8/layout/radial5"/>
    <dgm:cxn modelId="{A33F48B6-927A-4872-A16B-4E27F2C2594F}" type="presOf" srcId="{9A2E7B70-3FCD-4EE5-AEE0-271AA3732E63}" destId="{24348A51-4625-4E89-994A-C8F1D7778D92}" srcOrd="1" destOrd="0" presId="urn:microsoft.com/office/officeart/2005/8/layout/radial5"/>
    <dgm:cxn modelId="{6F3A2262-A5EE-43F5-8CBD-457FB36B93DD}" type="presOf" srcId="{FEA9C5E4-75A4-41F3-8723-85524A256007}" destId="{131B6E92-C124-4DD7-8BC8-73D34E563A31}" srcOrd="0" destOrd="0" presId="urn:microsoft.com/office/officeart/2005/8/layout/radial5"/>
    <dgm:cxn modelId="{5869CFF4-F795-4A9B-BBB2-66F9CD75A0E9}" type="presOf" srcId="{F2EB855B-5FA4-44E3-A28A-C86BC868C41E}" destId="{1B74E165-C50C-439F-9C4C-F690925981D0}" srcOrd="1" destOrd="0" presId="urn:microsoft.com/office/officeart/2005/8/layout/radial5"/>
    <dgm:cxn modelId="{15D9A022-24FA-4022-B6FF-B83E278E00B0}" srcId="{FEA9C5E4-75A4-41F3-8723-85524A256007}" destId="{B898CB0E-F6A8-4305-8B0B-B3995F647767}" srcOrd="0" destOrd="0" parTransId="{2854AB0C-9B37-451F-8D48-87252024A05E}" sibTransId="{4A16EF8B-B9C7-4D43-8AE8-2774C4309FFF}"/>
    <dgm:cxn modelId="{D30F71CE-51AC-48B5-A034-A637940EDA99}" type="presOf" srcId="{191A61F5-4B45-419C-9BEB-239B1FE929F2}" destId="{AC8B45B8-8441-4D88-B891-8FF893308179}" srcOrd="1" destOrd="0" presId="urn:microsoft.com/office/officeart/2005/8/layout/radial5"/>
    <dgm:cxn modelId="{F90C7CC8-CB2C-4663-82E2-3EAFF4719805}" type="presOf" srcId="{191A61F5-4B45-419C-9BEB-239B1FE929F2}" destId="{28345D85-47A3-4DD0-A406-56F23138278A}" srcOrd="0" destOrd="0" presId="urn:microsoft.com/office/officeart/2005/8/layout/radial5"/>
    <dgm:cxn modelId="{BAD4235E-9766-4E15-91E6-1222DB551680}" type="presOf" srcId="{B898CB0E-F6A8-4305-8B0B-B3995F647767}" destId="{C75C99CC-6802-48E5-B704-CEB2740AD293}" srcOrd="0" destOrd="0" presId="urn:microsoft.com/office/officeart/2005/8/layout/radial5"/>
    <dgm:cxn modelId="{A73991E1-0CFE-4F9A-ADE3-13A8A0553E42}" type="presOf" srcId="{4EEFA8FE-5212-4CD9-9BC8-E0DFB29003F3}" destId="{00340E80-9CE1-4FAE-AC30-64D7D9DDF8B5}" srcOrd="0" destOrd="0" presId="urn:microsoft.com/office/officeart/2005/8/layout/radial5"/>
    <dgm:cxn modelId="{EFD8B59C-9010-4EC7-9E77-29BEA2FEBE17}" srcId="{B898CB0E-F6A8-4305-8B0B-B3995F647767}" destId="{D6C8F7FC-21EA-4B38-9DB0-229B14F003E8}" srcOrd="4" destOrd="0" parTransId="{9A2E7B70-3FCD-4EE5-AEE0-271AA3732E63}" sibTransId="{7C8591A3-CAA7-47EE-BE33-6BEDC28E857D}"/>
    <dgm:cxn modelId="{56BA3502-798B-40C6-AFA0-C369D99B822B}" type="presOf" srcId="{F2EB855B-5FA4-44E3-A28A-C86BC868C41E}" destId="{CB004D92-8AB4-4E7D-8BC5-72E6075C9B1C}" srcOrd="0" destOrd="0" presId="urn:microsoft.com/office/officeart/2005/8/layout/radial5"/>
    <dgm:cxn modelId="{9866C4A4-3C58-4F56-B9B7-6A355A7DE302}" type="presOf" srcId="{6C9839F9-7659-4362-8B30-D93131BE11E6}" destId="{DD69A5A0-9219-41A2-A793-017056C8687A}" srcOrd="0" destOrd="0" presId="urn:microsoft.com/office/officeart/2005/8/layout/radial5"/>
    <dgm:cxn modelId="{73FBA722-77AD-46C3-8B10-1CA954CB90E2}" srcId="{B898CB0E-F6A8-4305-8B0B-B3995F647767}" destId="{4EEFA8FE-5212-4CD9-9BC8-E0DFB29003F3}" srcOrd="1" destOrd="0" parTransId="{6C9839F9-7659-4362-8B30-D93131BE11E6}" sibTransId="{33CA9F03-A924-4051-AE10-F5DDCEB5AFBB}"/>
    <dgm:cxn modelId="{A5F16A33-2BAB-48D5-A76A-EEE3B3BA6CE5}" type="presOf" srcId="{6C9839F9-7659-4362-8B30-D93131BE11E6}" destId="{06836173-6255-4A26-B210-674A3BB35C36}" srcOrd="1" destOrd="0" presId="urn:microsoft.com/office/officeart/2005/8/layout/radial5"/>
    <dgm:cxn modelId="{13AAF361-C41D-4AF4-90F3-D48F53979120}" type="presParOf" srcId="{131B6E92-C124-4DD7-8BC8-73D34E563A31}" destId="{C75C99CC-6802-48E5-B704-CEB2740AD293}" srcOrd="0" destOrd="0" presId="urn:microsoft.com/office/officeart/2005/8/layout/radial5"/>
    <dgm:cxn modelId="{4BB6DD55-B626-47E5-B20E-335CF59CBE90}" type="presParOf" srcId="{131B6E92-C124-4DD7-8BC8-73D34E563A31}" destId="{C571A521-C4A2-4C13-B19F-038716BBFF71}" srcOrd="1" destOrd="0" presId="urn:microsoft.com/office/officeart/2005/8/layout/radial5"/>
    <dgm:cxn modelId="{CC416CA7-B63A-40D9-9CF5-6742FE631A01}" type="presParOf" srcId="{C571A521-C4A2-4C13-B19F-038716BBFF71}" destId="{93F337DA-A8E3-4854-9615-AC5C1B935766}" srcOrd="0" destOrd="0" presId="urn:microsoft.com/office/officeart/2005/8/layout/radial5"/>
    <dgm:cxn modelId="{AE495FC6-12B7-42CF-900D-D074AC5C2104}" type="presParOf" srcId="{131B6E92-C124-4DD7-8BC8-73D34E563A31}" destId="{22AAC435-1751-47C1-B093-524A4D1DE47F}" srcOrd="2" destOrd="0" presId="urn:microsoft.com/office/officeart/2005/8/layout/radial5"/>
    <dgm:cxn modelId="{8BE2F886-3122-4D86-BC1F-F76684A28890}" type="presParOf" srcId="{131B6E92-C124-4DD7-8BC8-73D34E563A31}" destId="{DD69A5A0-9219-41A2-A793-017056C8687A}" srcOrd="3" destOrd="0" presId="urn:microsoft.com/office/officeart/2005/8/layout/radial5"/>
    <dgm:cxn modelId="{CCC6A3F1-616B-402F-B896-D9B51DA599DF}" type="presParOf" srcId="{DD69A5A0-9219-41A2-A793-017056C8687A}" destId="{06836173-6255-4A26-B210-674A3BB35C36}" srcOrd="0" destOrd="0" presId="urn:microsoft.com/office/officeart/2005/8/layout/radial5"/>
    <dgm:cxn modelId="{2C43DAB2-E256-45FC-87D4-476885272983}" type="presParOf" srcId="{131B6E92-C124-4DD7-8BC8-73D34E563A31}" destId="{00340E80-9CE1-4FAE-AC30-64D7D9DDF8B5}" srcOrd="4" destOrd="0" presId="urn:microsoft.com/office/officeart/2005/8/layout/radial5"/>
    <dgm:cxn modelId="{3B9CECAF-65E8-4A42-B3BF-B19683770ADD}" type="presParOf" srcId="{131B6E92-C124-4DD7-8BC8-73D34E563A31}" destId="{CB004D92-8AB4-4E7D-8BC5-72E6075C9B1C}" srcOrd="5" destOrd="0" presId="urn:microsoft.com/office/officeart/2005/8/layout/radial5"/>
    <dgm:cxn modelId="{7D276031-62A7-4796-BF92-F1DEE9A8A418}" type="presParOf" srcId="{CB004D92-8AB4-4E7D-8BC5-72E6075C9B1C}" destId="{1B74E165-C50C-439F-9C4C-F690925981D0}" srcOrd="0" destOrd="0" presId="urn:microsoft.com/office/officeart/2005/8/layout/radial5"/>
    <dgm:cxn modelId="{95C2C362-BE9A-427C-9D40-D80D23BD7A7D}" type="presParOf" srcId="{131B6E92-C124-4DD7-8BC8-73D34E563A31}" destId="{0FD73645-3D4E-4736-AECF-D2B1401D379E}" srcOrd="6" destOrd="0" presId="urn:microsoft.com/office/officeart/2005/8/layout/radial5"/>
    <dgm:cxn modelId="{105E10BB-6678-4EF1-9A8F-F1CCC9BC4E65}" type="presParOf" srcId="{131B6E92-C124-4DD7-8BC8-73D34E563A31}" destId="{28345D85-47A3-4DD0-A406-56F23138278A}" srcOrd="7" destOrd="0" presId="urn:microsoft.com/office/officeart/2005/8/layout/radial5"/>
    <dgm:cxn modelId="{E9D03245-773C-4721-B162-1E7D57AC07F4}" type="presParOf" srcId="{28345D85-47A3-4DD0-A406-56F23138278A}" destId="{AC8B45B8-8441-4D88-B891-8FF893308179}" srcOrd="0" destOrd="0" presId="urn:microsoft.com/office/officeart/2005/8/layout/radial5"/>
    <dgm:cxn modelId="{BE53DE0A-D396-4A4B-AAA1-94D98DF54975}" type="presParOf" srcId="{131B6E92-C124-4DD7-8BC8-73D34E563A31}" destId="{5B93558A-3733-4A22-A0E1-54D36607B423}" srcOrd="8" destOrd="0" presId="urn:microsoft.com/office/officeart/2005/8/layout/radial5"/>
    <dgm:cxn modelId="{394A73EE-4DAF-4D31-A048-1F696A6875DB}" type="presParOf" srcId="{131B6E92-C124-4DD7-8BC8-73D34E563A31}" destId="{0B56ED6B-2A8B-4D19-A349-EEE70B06C3E9}" srcOrd="9" destOrd="0" presId="urn:microsoft.com/office/officeart/2005/8/layout/radial5"/>
    <dgm:cxn modelId="{4D8A25EF-D04F-45DA-BA49-4F6E1A54FF3A}" type="presParOf" srcId="{0B56ED6B-2A8B-4D19-A349-EEE70B06C3E9}" destId="{24348A51-4625-4E89-994A-C8F1D7778D92}" srcOrd="0" destOrd="0" presId="urn:microsoft.com/office/officeart/2005/8/layout/radial5"/>
    <dgm:cxn modelId="{0B6D1EC9-C591-471D-AAAA-F7C3FE47CAB7}" type="presParOf" srcId="{131B6E92-C124-4DD7-8BC8-73D34E563A31}" destId="{65762BB7-056C-4244-8D5A-F81D89157AF7}" srcOrd="10"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6F003F-77EC-425A-B369-B64F7AF1CED7}" type="doc">
      <dgm:prSet loTypeId="urn:microsoft.com/office/officeart/2005/8/layout/balance1" loCatId="relationship" qsTypeId="urn:microsoft.com/office/officeart/2005/8/quickstyle/simple1" qsCatId="simple" csTypeId="urn:microsoft.com/office/officeart/2005/8/colors/accent1_2" csCatId="accent1" phldr="1"/>
      <dgm:spPr/>
      <dgm:t>
        <a:bodyPr/>
        <a:lstStyle/>
        <a:p>
          <a:endParaRPr lang="en-US"/>
        </a:p>
      </dgm:t>
    </dgm:pt>
    <dgm:pt modelId="{A78CCC4E-34FC-4385-AD40-EF94A08A7FF7}">
      <dgm:prSet phldrT="[Text]" custT="1"/>
      <dgm:spPr/>
      <dgm:t>
        <a:bodyPr anchor="ctr"/>
        <a:lstStyle/>
        <a:p>
          <a:pPr algn="l"/>
          <a:r>
            <a:rPr lang="en-US" sz="1600" b="0" i="1" u="none">
              <a:latin typeface="Cambria Math" panose="02040503050406030204" pitchFamily="18" charset="0"/>
              <a:ea typeface="Cambria Math" panose="02040503050406030204" pitchFamily="18" charset="0"/>
            </a:rPr>
            <a:t>Financial &amp; Real estate                  Manufacturing    Service Related &amp; Broadcasting</a:t>
          </a:r>
        </a:p>
      </dgm:t>
    </dgm:pt>
    <dgm:pt modelId="{9B3B914C-AC4F-4CB1-8859-F51103DCAF2E}" type="parTrans" cxnId="{9B5DAA56-85BA-4CC4-B5E0-E1FCBCFD8851}">
      <dgm:prSet/>
      <dgm:spPr/>
      <dgm:t>
        <a:bodyPr/>
        <a:lstStyle/>
        <a:p>
          <a:endParaRPr lang="en-US" sz="2000" b="0" i="1">
            <a:latin typeface="Cambria Math" panose="02040503050406030204" pitchFamily="18" charset="0"/>
            <a:ea typeface="Cambria Math" panose="02040503050406030204" pitchFamily="18" charset="0"/>
          </a:endParaRPr>
        </a:p>
      </dgm:t>
    </dgm:pt>
    <dgm:pt modelId="{00DE0BDA-B15E-4EA0-8C9D-E80065BC62E8}" type="sibTrans" cxnId="{9B5DAA56-85BA-4CC4-B5E0-E1FCBCFD8851}">
      <dgm:prSet/>
      <dgm:spPr/>
      <dgm:t>
        <a:bodyPr/>
        <a:lstStyle/>
        <a:p>
          <a:endParaRPr lang="en-US" sz="2000" b="0" i="1">
            <a:latin typeface="Cambria Math" panose="02040503050406030204" pitchFamily="18" charset="0"/>
            <a:ea typeface="Cambria Math" panose="02040503050406030204" pitchFamily="18" charset="0"/>
          </a:endParaRPr>
        </a:p>
      </dgm:t>
    </dgm:pt>
    <dgm:pt modelId="{A6727E86-6913-4AAD-BA2F-46BEF6475B36}">
      <dgm:prSet phldrT="[Text]" custT="1"/>
      <dgm:spPr/>
      <dgm:t>
        <a:bodyPr/>
        <a:lstStyle/>
        <a:p>
          <a:r>
            <a:rPr lang="en-US" sz="1600" b="0" i="1" dirty="0">
              <a:latin typeface="Cambria Math" panose="02040503050406030204" pitchFamily="18" charset="0"/>
              <a:ea typeface="Cambria Math" panose="02040503050406030204" pitchFamily="18" charset="0"/>
            </a:rPr>
            <a:t>Utility services    Agriculture    Construction     Public administration  Mining </a:t>
          </a:r>
        </a:p>
      </dgm:t>
    </dgm:pt>
    <dgm:pt modelId="{2B09B9EA-7471-4CC5-8C80-B9469D114936}" type="parTrans" cxnId="{6E5FD57E-0CDD-4ED3-9181-FE5315E97630}">
      <dgm:prSet/>
      <dgm:spPr/>
      <dgm:t>
        <a:bodyPr/>
        <a:lstStyle/>
        <a:p>
          <a:endParaRPr lang="en-US" sz="2000" b="0" i="1">
            <a:latin typeface="Cambria Math" panose="02040503050406030204" pitchFamily="18" charset="0"/>
            <a:ea typeface="Cambria Math" panose="02040503050406030204" pitchFamily="18" charset="0"/>
          </a:endParaRPr>
        </a:p>
      </dgm:t>
    </dgm:pt>
    <dgm:pt modelId="{79CD2483-752F-45C9-9998-49CD86798824}" type="sibTrans" cxnId="{6E5FD57E-0CDD-4ED3-9181-FE5315E97630}">
      <dgm:prSet/>
      <dgm:spPr/>
      <dgm:t>
        <a:bodyPr/>
        <a:lstStyle/>
        <a:p>
          <a:endParaRPr lang="en-US" sz="2000" b="0" i="1">
            <a:latin typeface="Cambria Math" panose="02040503050406030204" pitchFamily="18" charset="0"/>
            <a:ea typeface="Cambria Math" panose="02040503050406030204" pitchFamily="18" charset="0"/>
          </a:endParaRPr>
        </a:p>
      </dgm:t>
    </dgm:pt>
    <dgm:pt modelId="{5F56DC34-45BD-4D16-9045-10EE618EE3D4}" type="pres">
      <dgm:prSet presAssocID="{F26F003F-77EC-425A-B369-B64F7AF1CED7}" presName="outerComposite" presStyleCnt="0">
        <dgm:presLayoutVars>
          <dgm:chMax val="2"/>
          <dgm:animLvl val="lvl"/>
          <dgm:resizeHandles val="exact"/>
        </dgm:presLayoutVars>
      </dgm:prSet>
      <dgm:spPr/>
      <dgm:t>
        <a:bodyPr/>
        <a:lstStyle/>
        <a:p>
          <a:endParaRPr lang="en-US"/>
        </a:p>
      </dgm:t>
    </dgm:pt>
    <dgm:pt modelId="{1ABDC17B-0B78-4017-A777-7FF717F2DD97}" type="pres">
      <dgm:prSet presAssocID="{F26F003F-77EC-425A-B369-B64F7AF1CED7}" presName="dummyMaxCanvas" presStyleCnt="0"/>
      <dgm:spPr/>
    </dgm:pt>
    <dgm:pt modelId="{49588E75-DDD4-48B7-AACE-B488BFF5392D}" type="pres">
      <dgm:prSet presAssocID="{F26F003F-77EC-425A-B369-B64F7AF1CED7}" presName="parentComposite" presStyleCnt="0"/>
      <dgm:spPr/>
    </dgm:pt>
    <dgm:pt modelId="{6D47C86D-AF36-4B9C-90E9-3ADA22A90005}" type="pres">
      <dgm:prSet presAssocID="{F26F003F-77EC-425A-B369-B64F7AF1CED7}" presName="parent1" presStyleLbl="alignAccFollowNode1" presStyleIdx="0" presStyleCnt="4" custAng="21401197" custScaleX="145098" custScaleY="308334" custLinFactY="98068" custLinFactNeighborX="-19108" custLinFactNeighborY="100000">
        <dgm:presLayoutVars>
          <dgm:chMax val="4"/>
        </dgm:presLayoutVars>
      </dgm:prSet>
      <dgm:spPr/>
      <dgm:t>
        <a:bodyPr/>
        <a:lstStyle/>
        <a:p>
          <a:endParaRPr lang="en-US"/>
        </a:p>
      </dgm:t>
    </dgm:pt>
    <dgm:pt modelId="{30918845-2AEC-4FE9-826B-AC3FF252A22E}" type="pres">
      <dgm:prSet presAssocID="{F26F003F-77EC-425A-B369-B64F7AF1CED7}" presName="parent2" presStyleLbl="alignAccFollowNode1" presStyleIdx="1" presStyleCnt="4" custAng="21358282" custScaleX="163399" custScaleY="366791" custLinFactY="42035" custLinFactNeighborX="23255" custLinFactNeighborY="100000">
        <dgm:presLayoutVars>
          <dgm:chMax val="4"/>
        </dgm:presLayoutVars>
      </dgm:prSet>
      <dgm:spPr/>
      <dgm:t>
        <a:bodyPr/>
        <a:lstStyle/>
        <a:p>
          <a:endParaRPr lang="en-US"/>
        </a:p>
      </dgm:t>
    </dgm:pt>
    <dgm:pt modelId="{24161FEE-6538-486C-ACE4-1B9EA66A94C1}" type="pres">
      <dgm:prSet presAssocID="{F26F003F-77EC-425A-B369-B64F7AF1CED7}" presName="childrenComposite" presStyleCnt="0"/>
      <dgm:spPr/>
    </dgm:pt>
    <dgm:pt modelId="{DCFC3B7B-A8E3-4447-A66F-AF834E3130C3}" type="pres">
      <dgm:prSet presAssocID="{F26F003F-77EC-425A-B369-B64F7AF1CED7}" presName="dummyMaxCanvas_ChildArea" presStyleCnt="0"/>
      <dgm:spPr/>
    </dgm:pt>
    <dgm:pt modelId="{40D0BDC5-7C38-4892-A428-A4BA11677F89}" type="pres">
      <dgm:prSet presAssocID="{F26F003F-77EC-425A-B369-B64F7AF1CED7}" presName="fulcrum" presStyleLbl="alignAccFollowNode1" presStyleIdx="2" presStyleCnt="4"/>
      <dgm:spPr>
        <a:solidFill>
          <a:schemeClr val="accent2">
            <a:alpha val="90000"/>
          </a:schemeClr>
        </a:solidFill>
      </dgm:spPr>
    </dgm:pt>
    <dgm:pt modelId="{394B4689-C12E-45F8-A39F-51ABD6693F77}" type="pres">
      <dgm:prSet presAssocID="{F26F003F-77EC-425A-B369-B64F7AF1CED7}" presName="balance_00" presStyleLbl="alignAccFollowNode1" presStyleIdx="3" presStyleCnt="4" custAng="21324224">
        <dgm:presLayoutVars>
          <dgm:bulletEnabled val="1"/>
        </dgm:presLayoutVars>
      </dgm:prSet>
      <dgm:spPr>
        <a:solidFill>
          <a:schemeClr val="accent2">
            <a:alpha val="90000"/>
          </a:schemeClr>
        </a:solidFill>
      </dgm:spPr>
    </dgm:pt>
  </dgm:ptLst>
  <dgm:cxnLst>
    <dgm:cxn modelId="{4D34187A-4A60-4ABD-8277-96C6884BFBE4}" type="presOf" srcId="{A6727E86-6913-4AAD-BA2F-46BEF6475B36}" destId="{30918845-2AEC-4FE9-826B-AC3FF252A22E}" srcOrd="0" destOrd="0" presId="urn:microsoft.com/office/officeart/2005/8/layout/balance1"/>
    <dgm:cxn modelId="{FA6F0415-12F5-42FA-AF97-817C0400C317}" type="presOf" srcId="{F26F003F-77EC-425A-B369-B64F7AF1CED7}" destId="{5F56DC34-45BD-4D16-9045-10EE618EE3D4}" srcOrd="0" destOrd="0" presId="urn:microsoft.com/office/officeart/2005/8/layout/balance1"/>
    <dgm:cxn modelId="{2AAC8A6D-9196-4E7C-A452-4E34D22C4117}" type="presOf" srcId="{A78CCC4E-34FC-4385-AD40-EF94A08A7FF7}" destId="{6D47C86D-AF36-4B9C-90E9-3ADA22A90005}" srcOrd="0" destOrd="0" presId="urn:microsoft.com/office/officeart/2005/8/layout/balance1"/>
    <dgm:cxn modelId="{6E5FD57E-0CDD-4ED3-9181-FE5315E97630}" srcId="{F26F003F-77EC-425A-B369-B64F7AF1CED7}" destId="{A6727E86-6913-4AAD-BA2F-46BEF6475B36}" srcOrd="1" destOrd="0" parTransId="{2B09B9EA-7471-4CC5-8C80-B9469D114936}" sibTransId="{79CD2483-752F-45C9-9998-49CD86798824}"/>
    <dgm:cxn modelId="{9B5DAA56-85BA-4CC4-B5E0-E1FCBCFD8851}" srcId="{F26F003F-77EC-425A-B369-B64F7AF1CED7}" destId="{A78CCC4E-34FC-4385-AD40-EF94A08A7FF7}" srcOrd="0" destOrd="0" parTransId="{9B3B914C-AC4F-4CB1-8859-F51103DCAF2E}" sibTransId="{00DE0BDA-B15E-4EA0-8C9D-E80065BC62E8}"/>
    <dgm:cxn modelId="{8368E582-DB59-469C-BC71-8460092685EB}" type="presParOf" srcId="{5F56DC34-45BD-4D16-9045-10EE618EE3D4}" destId="{1ABDC17B-0B78-4017-A777-7FF717F2DD97}" srcOrd="0" destOrd="0" presId="urn:microsoft.com/office/officeart/2005/8/layout/balance1"/>
    <dgm:cxn modelId="{271D9AD6-6694-4429-9C01-8F9CA096B259}" type="presParOf" srcId="{5F56DC34-45BD-4D16-9045-10EE618EE3D4}" destId="{49588E75-DDD4-48B7-AACE-B488BFF5392D}" srcOrd="1" destOrd="0" presId="urn:microsoft.com/office/officeart/2005/8/layout/balance1"/>
    <dgm:cxn modelId="{47182B42-42F0-473D-A26D-3B49E1F564D9}" type="presParOf" srcId="{49588E75-DDD4-48B7-AACE-B488BFF5392D}" destId="{6D47C86D-AF36-4B9C-90E9-3ADA22A90005}" srcOrd="0" destOrd="0" presId="urn:microsoft.com/office/officeart/2005/8/layout/balance1"/>
    <dgm:cxn modelId="{6BFECE6C-FBFA-4BCA-B5C1-21B23E5D051D}" type="presParOf" srcId="{49588E75-DDD4-48B7-AACE-B488BFF5392D}" destId="{30918845-2AEC-4FE9-826B-AC3FF252A22E}" srcOrd="1" destOrd="0" presId="urn:microsoft.com/office/officeart/2005/8/layout/balance1"/>
    <dgm:cxn modelId="{DB52672F-501E-4A97-A72B-D429A6775CA9}" type="presParOf" srcId="{5F56DC34-45BD-4D16-9045-10EE618EE3D4}" destId="{24161FEE-6538-486C-ACE4-1B9EA66A94C1}" srcOrd="2" destOrd="0" presId="urn:microsoft.com/office/officeart/2005/8/layout/balance1"/>
    <dgm:cxn modelId="{5DEDE06A-FE8C-4B72-A253-2E6F3DC640E4}" type="presParOf" srcId="{24161FEE-6538-486C-ACE4-1B9EA66A94C1}" destId="{DCFC3B7B-A8E3-4447-A66F-AF834E3130C3}" srcOrd="0" destOrd="0" presId="urn:microsoft.com/office/officeart/2005/8/layout/balance1"/>
    <dgm:cxn modelId="{D1B1380B-D8D5-4B39-A8D7-E36910A5B279}" type="presParOf" srcId="{24161FEE-6538-486C-ACE4-1B9EA66A94C1}" destId="{40D0BDC5-7C38-4892-A428-A4BA11677F89}" srcOrd="1" destOrd="0" presId="urn:microsoft.com/office/officeart/2005/8/layout/balance1"/>
    <dgm:cxn modelId="{3299ABDD-37E7-417E-9668-9D2F647D6B22}" type="presParOf" srcId="{24161FEE-6538-486C-ACE4-1B9EA66A94C1}" destId="{394B4689-C12E-45F8-A39F-51ABD6693F77}" srcOrd="2" destOrd="0" presId="urn:microsoft.com/office/officeart/2005/8/layout/balanc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5C99CC-6802-48E5-B704-CEB2740AD293}">
      <dsp:nvSpPr>
        <dsp:cNvPr id="0" name=""/>
        <dsp:cNvSpPr/>
      </dsp:nvSpPr>
      <dsp:spPr>
        <a:xfrm>
          <a:off x="3681728" y="2425265"/>
          <a:ext cx="1805657" cy="180565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a:t>GST</a:t>
          </a:r>
          <a:endParaRPr lang="en-US" sz="4800" kern="1200" dirty="0"/>
        </a:p>
      </dsp:txBody>
      <dsp:txXfrm>
        <a:off x="3946160" y="2689697"/>
        <a:ext cx="1276793" cy="1276793"/>
      </dsp:txXfrm>
    </dsp:sp>
    <dsp:sp modelId="{C571A521-C4A2-4C13-B19F-038716BBFF71}">
      <dsp:nvSpPr>
        <dsp:cNvPr id="0" name=""/>
        <dsp:cNvSpPr/>
      </dsp:nvSpPr>
      <dsp:spPr>
        <a:xfrm rot="16200000">
          <a:off x="4302116" y="1601383"/>
          <a:ext cx="564881" cy="613923"/>
        </a:xfrm>
        <a:prstGeom prst="rightArrow">
          <a:avLst>
            <a:gd name="adj1" fmla="val 60000"/>
            <a:gd name="adj2" fmla="val 50000"/>
          </a:avLst>
        </a:prstGeom>
        <a:solidFill>
          <a:srgbClr val="7030A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4386848" y="1808900"/>
        <a:ext cx="395417" cy="368353"/>
      </dsp:txXfrm>
    </dsp:sp>
    <dsp:sp modelId="{22AAC435-1751-47C1-B093-524A4D1DE47F}">
      <dsp:nvSpPr>
        <dsp:cNvPr id="0" name=""/>
        <dsp:cNvSpPr/>
      </dsp:nvSpPr>
      <dsp:spPr>
        <a:xfrm>
          <a:off x="3696850" y="239187"/>
          <a:ext cx="1775413" cy="112026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a:t>Economy</a:t>
          </a:r>
          <a:endParaRPr lang="en-US" sz="1800" kern="1200"/>
        </a:p>
      </dsp:txBody>
      <dsp:txXfrm>
        <a:off x="3956853" y="403246"/>
        <a:ext cx="1255407" cy="792144"/>
      </dsp:txXfrm>
    </dsp:sp>
    <dsp:sp modelId="{DD69A5A0-9219-41A2-A793-017056C8687A}">
      <dsp:nvSpPr>
        <dsp:cNvPr id="0" name=""/>
        <dsp:cNvSpPr/>
      </dsp:nvSpPr>
      <dsp:spPr>
        <a:xfrm rot="20520000">
          <a:off x="5570264" y="2645110"/>
          <a:ext cx="343138" cy="613923"/>
        </a:xfrm>
        <a:prstGeom prst="rightArrow">
          <a:avLst>
            <a:gd name="adj1" fmla="val 60000"/>
            <a:gd name="adj2" fmla="val 50000"/>
          </a:avLst>
        </a:prstGeom>
        <a:solidFill>
          <a:srgbClr val="7030A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5572783" y="2783800"/>
        <a:ext cx="240197" cy="368353"/>
      </dsp:txXfrm>
    </dsp:sp>
    <dsp:sp modelId="{00340E80-9CE1-4FAE-AC30-64D7D9DDF8B5}">
      <dsp:nvSpPr>
        <dsp:cNvPr id="0" name=""/>
        <dsp:cNvSpPr/>
      </dsp:nvSpPr>
      <dsp:spPr>
        <a:xfrm>
          <a:off x="5978834" y="1771662"/>
          <a:ext cx="2021460" cy="154999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a:t>Industry</a:t>
          </a:r>
        </a:p>
      </dsp:txBody>
      <dsp:txXfrm>
        <a:off x="6274870" y="1998653"/>
        <a:ext cx="1429388" cy="1096011"/>
      </dsp:txXfrm>
    </dsp:sp>
    <dsp:sp modelId="{CB004D92-8AB4-4E7D-8BC5-72E6075C9B1C}">
      <dsp:nvSpPr>
        <dsp:cNvPr id="0" name=""/>
        <dsp:cNvSpPr/>
      </dsp:nvSpPr>
      <dsp:spPr>
        <a:xfrm rot="3240000">
          <a:off x="5133169" y="4102216"/>
          <a:ext cx="473684" cy="613923"/>
        </a:xfrm>
        <a:prstGeom prst="rightArrow">
          <a:avLst>
            <a:gd name="adj1" fmla="val 60000"/>
            <a:gd name="adj2" fmla="val 50000"/>
          </a:avLst>
        </a:prstGeom>
        <a:solidFill>
          <a:srgbClr val="7030A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5162458" y="4167518"/>
        <a:ext cx="331579" cy="368353"/>
      </dsp:txXfrm>
    </dsp:sp>
    <dsp:sp modelId="{0FD73645-3D4E-4736-AECF-D2B1401D379E}">
      <dsp:nvSpPr>
        <dsp:cNvPr id="0" name=""/>
        <dsp:cNvSpPr/>
      </dsp:nvSpPr>
      <dsp:spPr>
        <a:xfrm>
          <a:off x="4911836" y="4735943"/>
          <a:ext cx="2318195" cy="12759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Consumers</a:t>
          </a:r>
        </a:p>
      </dsp:txBody>
      <dsp:txXfrm>
        <a:off x="5251328" y="4922801"/>
        <a:ext cx="1639211" cy="902227"/>
      </dsp:txXfrm>
    </dsp:sp>
    <dsp:sp modelId="{28345D85-47A3-4DD0-A406-56F23138278A}">
      <dsp:nvSpPr>
        <dsp:cNvPr id="0" name=""/>
        <dsp:cNvSpPr/>
      </dsp:nvSpPr>
      <dsp:spPr>
        <a:xfrm rot="7560000">
          <a:off x="3619826" y="4061155"/>
          <a:ext cx="418219" cy="613923"/>
        </a:xfrm>
        <a:prstGeom prst="rightArrow">
          <a:avLst>
            <a:gd name="adj1" fmla="val 60000"/>
            <a:gd name="adj2" fmla="val 50000"/>
          </a:avLst>
        </a:prstGeom>
        <a:solidFill>
          <a:srgbClr val="7030A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rot="10800000">
        <a:off x="3719433" y="4133188"/>
        <a:ext cx="292753" cy="368353"/>
      </dsp:txXfrm>
    </dsp:sp>
    <dsp:sp modelId="{5B93558A-3733-4A22-A0E1-54D36607B423}">
      <dsp:nvSpPr>
        <dsp:cNvPr id="0" name=""/>
        <dsp:cNvSpPr/>
      </dsp:nvSpPr>
      <dsp:spPr>
        <a:xfrm>
          <a:off x="2087450" y="4598918"/>
          <a:ext cx="2021460" cy="154999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Service</a:t>
          </a:r>
          <a:r>
            <a:rPr lang="en-US" sz="1800" kern="1200" dirty="0"/>
            <a:t> </a:t>
          </a:r>
          <a:r>
            <a:rPr lang="en-US" sz="2000" kern="1200" dirty="0"/>
            <a:t>Provider</a:t>
          </a:r>
          <a:endParaRPr lang="en-US" sz="1800" kern="1200" dirty="0"/>
        </a:p>
      </dsp:txBody>
      <dsp:txXfrm>
        <a:off x="2383486" y="4825909"/>
        <a:ext cx="1429388" cy="1096011"/>
      </dsp:txXfrm>
    </dsp:sp>
    <dsp:sp modelId="{0B56ED6B-2A8B-4D19-A349-EEE70B06C3E9}">
      <dsp:nvSpPr>
        <dsp:cNvPr id="0" name=""/>
        <dsp:cNvSpPr/>
      </dsp:nvSpPr>
      <dsp:spPr>
        <a:xfrm rot="11580926">
          <a:off x="3013481" y="2715401"/>
          <a:ext cx="496873" cy="613923"/>
        </a:xfrm>
        <a:prstGeom prst="rightArrow">
          <a:avLst>
            <a:gd name="adj1" fmla="val 60000"/>
            <a:gd name="adj2" fmla="val 50000"/>
          </a:avLst>
        </a:prstGeom>
        <a:solidFill>
          <a:srgbClr val="7030A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solidFill>
              <a:srgbClr val="7030A0"/>
            </a:solidFill>
          </a:endParaRPr>
        </a:p>
      </dsp:txBody>
      <dsp:txXfrm rot="10800000">
        <a:off x="3160628" y="2854971"/>
        <a:ext cx="347811" cy="368353"/>
      </dsp:txXfrm>
    </dsp:sp>
    <dsp:sp modelId="{65762BB7-056C-4244-8D5A-F81D89157AF7}">
      <dsp:nvSpPr>
        <dsp:cNvPr id="0" name=""/>
        <dsp:cNvSpPr/>
      </dsp:nvSpPr>
      <dsp:spPr>
        <a:xfrm>
          <a:off x="149078" y="2065713"/>
          <a:ext cx="2833689" cy="11292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a:t>Manufacturer</a:t>
          </a:r>
        </a:p>
      </dsp:txBody>
      <dsp:txXfrm>
        <a:off x="564062" y="2231085"/>
        <a:ext cx="2003721" cy="7984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47C86D-AF36-4B9C-90E9-3ADA22A90005}">
      <dsp:nvSpPr>
        <dsp:cNvPr id="0" name=""/>
        <dsp:cNvSpPr/>
      </dsp:nvSpPr>
      <dsp:spPr>
        <a:xfrm rot="21401197">
          <a:off x="229205" y="880854"/>
          <a:ext cx="1432503" cy="1691154"/>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0" i="1" u="none" kern="1200">
              <a:latin typeface="Cambria Math" panose="02040503050406030204" pitchFamily="18" charset="0"/>
              <a:ea typeface="Cambria Math" panose="02040503050406030204" pitchFamily="18" charset="0"/>
            </a:rPr>
            <a:t>Financial &amp; Real estate                  Manufacturing    Service Related &amp; Broadcasting</a:t>
          </a:r>
        </a:p>
      </dsp:txBody>
      <dsp:txXfrm>
        <a:off x="271162" y="922811"/>
        <a:ext cx="1348589" cy="1607240"/>
      </dsp:txXfrm>
    </dsp:sp>
    <dsp:sp modelId="{30918845-2AEC-4FE9-826B-AC3FF252A22E}">
      <dsp:nvSpPr>
        <dsp:cNvPr id="0" name=""/>
        <dsp:cNvSpPr/>
      </dsp:nvSpPr>
      <dsp:spPr>
        <a:xfrm rot="21358282">
          <a:off x="1983152" y="413210"/>
          <a:ext cx="1613183" cy="2011780"/>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1" kern="1200" dirty="0">
              <a:latin typeface="Cambria Math" panose="02040503050406030204" pitchFamily="18" charset="0"/>
              <a:ea typeface="Cambria Math" panose="02040503050406030204" pitchFamily="18" charset="0"/>
            </a:rPr>
            <a:t>Utility services    Agriculture    Construction     Public administration  Mining </a:t>
          </a:r>
        </a:p>
      </dsp:txBody>
      <dsp:txXfrm>
        <a:off x="2030401" y="460459"/>
        <a:ext cx="1518685" cy="1917282"/>
      </dsp:txXfrm>
    </dsp:sp>
    <dsp:sp modelId="{40D0BDC5-7C38-4892-A428-A4BA11677F89}">
      <dsp:nvSpPr>
        <dsp:cNvPr id="0" name=""/>
        <dsp:cNvSpPr/>
      </dsp:nvSpPr>
      <dsp:spPr>
        <a:xfrm>
          <a:off x="1686619" y="2696870"/>
          <a:ext cx="411361" cy="411361"/>
        </a:xfrm>
        <a:prstGeom prst="triangle">
          <a:avLst/>
        </a:prstGeom>
        <a:solidFill>
          <a:schemeClr val="accent2">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4B4689-C12E-45F8-A39F-51ABD6693F77}">
      <dsp:nvSpPr>
        <dsp:cNvPr id="0" name=""/>
        <dsp:cNvSpPr/>
      </dsp:nvSpPr>
      <dsp:spPr>
        <a:xfrm rot="21324224">
          <a:off x="658216" y="2524647"/>
          <a:ext cx="2468166" cy="166738"/>
        </a:xfrm>
        <a:prstGeom prst="rect">
          <a:avLst/>
        </a:prstGeom>
        <a:solidFill>
          <a:schemeClr val="accent2">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7BBFE7-BBD4-45DC-9B90-7D7A6BED6AE4}" type="datetimeFigureOut">
              <a:rPr lang="en-US" smtClean="0"/>
              <a:t>30/12/2017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0A7C27-CAE7-4534-BA71-0493102E5706}" type="slidenum">
              <a:rPr lang="en-US" smtClean="0"/>
              <a:t>‹#›</a:t>
            </a:fld>
            <a:endParaRPr lang="en-US"/>
          </a:p>
        </p:txBody>
      </p:sp>
    </p:spTree>
    <p:extLst>
      <p:ext uri="{BB962C8B-B14F-4D97-AF65-F5344CB8AC3E}">
        <p14:creationId xmlns:p14="http://schemas.microsoft.com/office/powerpoint/2010/main" val="2336213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B92F636-07F5-4D72-8096-3A474E77CA2C}" type="datetime1">
              <a:rPr lang="en-US" smtClean="0"/>
              <a:t>30/12/2017</a:t>
            </a:fld>
            <a:endParaRPr lang="en-US" dirty="0"/>
          </a:p>
        </p:txBody>
      </p:sp>
      <p:sp>
        <p:nvSpPr>
          <p:cNvPr id="5" name="Footer Placeholder 4"/>
          <p:cNvSpPr>
            <a:spLocks noGrp="1"/>
          </p:cNvSpPr>
          <p:nvPr>
            <p:ph type="ftr" sz="quarter" idx="11"/>
          </p:nvPr>
        </p:nvSpPr>
        <p:spPr/>
        <p:txBody>
          <a:bodyPr/>
          <a:lstStyle/>
          <a:p>
            <a:r>
              <a:rPr lang="en-US" smtClean="0"/>
              <a:t>North Maharashtra University, Jalgaon.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65329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351718-CF6F-4038-9DF8-2234171FACA1}" type="datetime1">
              <a:rPr lang="en-US" smtClean="0"/>
              <a:t>30/12/2017</a:t>
            </a:fld>
            <a:endParaRPr lang="en-US" dirty="0"/>
          </a:p>
        </p:txBody>
      </p:sp>
      <p:sp>
        <p:nvSpPr>
          <p:cNvPr id="5" name="Footer Placeholder 4"/>
          <p:cNvSpPr>
            <a:spLocks noGrp="1"/>
          </p:cNvSpPr>
          <p:nvPr>
            <p:ph type="ftr" sz="quarter" idx="11"/>
          </p:nvPr>
        </p:nvSpPr>
        <p:spPr/>
        <p:txBody>
          <a:bodyPr/>
          <a:lstStyle/>
          <a:p>
            <a:r>
              <a:rPr lang="en-US" smtClean="0"/>
              <a:t>North Maharashtra University, Jalgaon.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15886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CD24A7-B96F-4B17-8CC9-FE9DE83E020B}" type="datetime1">
              <a:rPr lang="en-US" smtClean="0"/>
              <a:t>30/12/2017</a:t>
            </a:fld>
            <a:endParaRPr lang="en-US" dirty="0"/>
          </a:p>
        </p:txBody>
      </p:sp>
      <p:sp>
        <p:nvSpPr>
          <p:cNvPr id="5" name="Footer Placeholder 4"/>
          <p:cNvSpPr>
            <a:spLocks noGrp="1"/>
          </p:cNvSpPr>
          <p:nvPr>
            <p:ph type="ftr" sz="quarter" idx="11"/>
          </p:nvPr>
        </p:nvSpPr>
        <p:spPr/>
        <p:txBody>
          <a:bodyPr/>
          <a:lstStyle/>
          <a:p>
            <a:r>
              <a:rPr lang="en-US" smtClean="0"/>
              <a:t>North Maharashtra University, Jalgaon.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04309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EDFB18-DB5C-4E35-93F8-68659EA5CA22}" type="datetime1">
              <a:rPr lang="en-US" smtClean="0"/>
              <a:t>30/12/2017</a:t>
            </a:fld>
            <a:endParaRPr lang="en-US" dirty="0"/>
          </a:p>
        </p:txBody>
      </p:sp>
      <p:sp>
        <p:nvSpPr>
          <p:cNvPr id="5" name="Footer Placeholder 4"/>
          <p:cNvSpPr>
            <a:spLocks noGrp="1"/>
          </p:cNvSpPr>
          <p:nvPr>
            <p:ph type="ftr" sz="quarter" idx="11"/>
          </p:nvPr>
        </p:nvSpPr>
        <p:spPr/>
        <p:txBody>
          <a:bodyPr/>
          <a:lstStyle/>
          <a:p>
            <a:r>
              <a:rPr lang="en-US" smtClean="0"/>
              <a:t>North Maharashtra University, Jalgaon.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89622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802661-4738-4331-ABD8-6DA5FA1E6524}" type="datetime1">
              <a:rPr lang="en-US" smtClean="0"/>
              <a:t>30/12/2017</a:t>
            </a:fld>
            <a:endParaRPr lang="en-US" dirty="0"/>
          </a:p>
        </p:txBody>
      </p:sp>
      <p:sp>
        <p:nvSpPr>
          <p:cNvPr id="5" name="Footer Placeholder 4"/>
          <p:cNvSpPr>
            <a:spLocks noGrp="1"/>
          </p:cNvSpPr>
          <p:nvPr>
            <p:ph type="ftr" sz="quarter" idx="11"/>
          </p:nvPr>
        </p:nvSpPr>
        <p:spPr/>
        <p:txBody>
          <a:bodyPr/>
          <a:lstStyle/>
          <a:p>
            <a:r>
              <a:rPr lang="en-US" smtClean="0"/>
              <a:t>North Maharashtra University, Jalgaon.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88433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12ED305-D62E-40E0-B878-CD236DA3AC3B}" type="datetime1">
              <a:rPr lang="en-US" smtClean="0"/>
              <a:t>30/12/2017</a:t>
            </a:fld>
            <a:endParaRPr lang="en-US" dirty="0"/>
          </a:p>
        </p:txBody>
      </p:sp>
      <p:sp>
        <p:nvSpPr>
          <p:cNvPr id="6" name="Footer Placeholder 5"/>
          <p:cNvSpPr>
            <a:spLocks noGrp="1"/>
          </p:cNvSpPr>
          <p:nvPr>
            <p:ph type="ftr" sz="quarter" idx="11"/>
          </p:nvPr>
        </p:nvSpPr>
        <p:spPr/>
        <p:txBody>
          <a:bodyPr/>
          <a:lstStyle/>
          <a:p>
            <a:r>
              <a:rPr lang="en-US" smtClean="0"/>
              <a:t>North Maharashtra University, Jalgaon.</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26281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06AADD4-0DFD-4200-90E5-7403F55B78AA}" type="datetime1">
              <a:rPr lang="en-US" smtClean="0"/>
              <a:t>30/12/2017</a:t>
            </a:fld>
            <a:endParaRPr lang="en-US" dirty="0"/>
          </a:p>
        </p:txBody>
      </p:sp>
      <p:sp>
        <p:nvSpPr>
          <p:cNvPr id="8" name="Footer Placeholder 7"/>
          <p:cNvSpPr>
            <a:spLocks noGrp="1"/>
          </p:cNvSpPr>
          <p:nvPr>
            <p:ph type="ftr" sz="quarter" idx="11"/>
          </p:nvPr>
        </p:nvSpPr>
        <p:spPr/>
        <p:txBody>
          <a:bodyPr/>
          <a:lstStyle/>
          <a:p>
            <a:r>
              <a:rPr lang="en-US" smtClean="0"/>
              <a:t>North Maharashtra University, Jalgaon.</a:t>
            </a:r>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02685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0E7425-2576-4F69-B3CD-E9B1F51F93DC}" type="datetime1">
              <a:rPr lang="en-US" smtClean="0"/>
              <a:t>30/12/2017</a:t>
            </a:fld>
            <a:endParaRPr lang="en-US" dirty="0"/>
          </a:p>
        </p:txBody>
      </p:sp>
      <p:sp>
        <p:nvSpPr>
          <p:cNvPr id="4" name="Footer Placeholder 3"/>
          <p:cNvSpPr>
            <a:spLocks noGrp="1"/>
          </p:cNvSpPr>
          <p:nvPr>
            <p:ph type="ftr" sz="quarter" idx="11"/>
          </p:nvPr>
        </p:nvSpPr>
        <p:spPr/>
        <p:txBody>
          <a:bodyPr/>
          <a:lstStyle/>
          <a:p>
            <a:r>
              <a:rPr lang="en-US" smtClean="0"/>
              <a:t>North Maharashtra University, Jalgaon.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40240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8796B9-BC84-48BB-B414-157C79E43D93}" type="datetime1">
              <a:rPr lang="en-US" smtClean="0"/>
              <a:t>30/12/2017</a:t>
            </a:fld>
            <a:endParaRPr lang="en-US" dirty="0"/>
          </a:p>
        </p:txBody>
      </p:sp>
      <p:sp>
        <p:nvSpPr>
          <p:cNvPr id="3" name="Footer Placeholder 2"/>
          <p:cNvSpPr>
            <a:spLocks noGrp="1"/>
          </p:cNvSpPr>
          <p:nvPr>
            <p:ph type="ftr" sz="quarter" idx="11"/>
          </p:nvPr>
        </p:nvSpPr>
        <p:spPr/>
        <p:txBody>
          <a:bodyPr/>
          <a:lstStyle/>
          <a:p>
            <a:r>
              <a:rPr lang="en-US" smtClean="0"/>
              <a:t>North Maharashtra University, Jalgaon.</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38967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2207E64-476B-4CFD-8AE2-4909AAF97B08}" type="datetime1">
              <a:rPr lang="en-US" smtClean="0"/>
              <a:t>30/12/2017</a:t>
            </a:fld>
            <a:endParaRPr lang="en-US" dirty="0"/>
          </a:p>
        </p:txBody>
      </p:sp>
      <p:sp>
        <p:nvSpPr>
          <p:cNvPr id="6" name="Footer Placeholder 5"/>
          <p:cNvSpPr>
            <a:spLocks noGrp="1"/>
          </p:cNvSpPr>
          <p:nvPr>
            <p:ph type="ftr" sz="quarter" idx="11"/>
          </p:nvPr>
        </p:nvSpPr>
        <p:spPr/>
        <p:txBody>
          <a:bodyPr/>
          <a:lstStyle/>
          <a:p>
            <a:r>
              <a:rPr lang="en-US" smtClean="0"/>
              <a:t>North Maharashtra University, Jalgaon.</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30005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F671B87-1783-4B68-AA25-0409FAC0C670}" type="datetime1">
              <a:rPr lang="en-US" smtClean="0"/>
              <a:t>30/12/2017</a:t>
            </a:fld>
            <a:endParaRPr lang="en-US" dirty="0"/>
          </a:p>
        </p:txBody>
      </p:sp>
      <p:sp>
        <p:nvSpPr>
          <p:cNvPr id="6" name="Footer Placeholder 5"/>
          <p:cNvSpPr>
            <a:spLocks noGrp="1"/>
          </p:cNvSpPr>
          <p:nvPr>
            <p:ph type="ftr" sz="quarter" idx="11"/>
          </p:nvPr>
        </p:nvSpPr>
        <p:spPr/>
        <p:txBody>
          <a:bodyPr/>
          <a:lstStyle/>
          <a:p>
            <a:r>
              <a:rPr lang="en-US" smtClean="0"/>
              <a:t>North Maharashtra University, Jalgaon.</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75766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6A207F-27A3-4F09-AC2B-5D227D6E1AEC}" type="datetime1">
              <a:rPr lang="en-US" smtClean="0"/>
              <a:t>30/12/2017</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North Maharashtra University, Jalgaon.</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4308024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ross-Domestic-Produ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52526"/>
            <a:ext cx="9144000" cy="4394018"/>
          </a:xfrm>
          <a:prstGeom prst="rect">
            <a:avLst/>
          </a:prstGeom>
          <a:noFill/>
          <a:ln>
            <a:noFill/>
          </a:ln>
          <a:effectLst/>
          <a:extLst>
            <a:ext uri="{909E8E84-426E-40DD-AFC4-6F175D3DCCD1}">
              <a14:hiddenFill xmlns:a14="http://schemas.microsoft.com/office/drawing/2010/main">
                <a:solidFill>
                  <a:srgbClr val="775F5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5399233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 y="966651"/>
            <a:ext cx="8804365" cy="2769989"/>
          </a:xfrm>
          <a:prstGeom prst="rect">
            <a:avLst/>
          </a:prstGeom>
        </p:spPr>
        <p:txBody>
          <a:bodyPr wrap="square">
            <a:spAutoFit/>
          </a:bodyPr>
          <a:lstStyle/>
          <a:p>
            <a:pPr lvl="0" algn="just" defTabSz="914400" eaLnBrk="0" fontAlgn="base" hangingPunct="0">
              <a:spcBef>
                <a:spcPct val="0"/>
              </a:spcBef>
              <a:spcAft>
                <a:spcPct val="0"/>
              </a:spcAft>
            </a:pPr>
            <a:r>
              <a:rPr lang="en-US" altLang="en-US" sz="2400" b="1" dirty="0" smtClean="0">
                <a:solidFill>
                  <a:srgbClr val="000000"/>
                </a:solidFill>
                <a:latin typeface="Cambria Math" panose="02040503050406030204" pitchFamily="18" charset="0"/>
              </a:rPr>
              <a:t>                                               Conclusion</a:t>
            </a:r>
          </a:p>
          <a:p>
            <a:pPr lvl="0" algn="just" defTabSz="914400" eaLnBrk="0" fontAlgn="base" hangingPunct="0">
              <a:spcBef>
                <a:spcPct val="0"/>
              </a:spcBef>
              <a:spcAft>
                <a:spcPct val="0"/>
              </a:spcAft>
            </a:pPr>
            <a:endParaRPr lang="en-US" altLang="en-US" sz="2400" b="1" dirty="0">
              <a:solidFill>
                <a:srgbClr val="000000"/>
              </a:solidFill>
              <a:latin typeface="Cambria Math" panose="02040503050406030204" pitchFamily="18" charset="0"/>
            </a:endParaRPr>
          </a:p>
          <a:p>
            <a:pPr lvl="0" algn="just" defTabSz="914400" eaLnBrk="0" fontAlgn="base" hangingPunct="0">
              <a:spcBef>
                <a:spcPct val="0"/>
              </a:spcBef>
              <a:spcAft>
                <a:spcPct val="0"/>
              </a:spcAft>
            </a:pPr>
            <a:r>
              <a:rPr lang="en-US" altLang="en-US" dirty="0" smtClean="0">
                <a:solidFill>
                  <a:srgbClr val="000000"/>
                </a:solidFill>
                <a:latin typeface="Cambria Math" panose="02040503050406030204" pitchFamily="18" charset="0"/>
              </a:rPr>
              <a:t>      </a:t>
            </a:r>
            <a:r>
              <a:rPr lang="en-US" altLang="en-US" dirty="0">
                <a:solidFill>
                  <a:srgbClr val="000000"/>
                </a:solidFill>
                <a:latin typeface="Cambria Math" panose="02040503050406030204" pitchFamily="18" charset="0"/>
              </a:rPr>
              <a:t>As every coin has two faces if it is not unbiased in the same way we tried here to familiarize the things related to GST with both perspective. So it can be seen that there is increase in Growth rate of GDP in the second Quarter of 2017-18.  But Since we have only three month data cannot be sure too about the Influence of GST.</a:t>
            </a:r>
          </a:p>
          <a:p>
            <a:pPr lvl="0" algn="just" defTabSz="914400" eaLnBrk="0" fontAlgn="base" hangingPunct="0">
              <a:spcBef>
                <a:spcPct val="0"/>
              </a:spcBef>
              <a:spcAft>
                <a:spcPct val="0"/>
              </a:spcAft>
            </a:pPr>
            <a:r>
              <a:rPr lang="en-US" altLang="en-US" dirty="0">
                <a:solidFill>
                  <a:srgbClr val="000000"/>
                </a:solidFill>
                <a:latin typeface="Cambria Math" panose="02040503050406030204" pitchFamily="18" charset="0"/>
              </a:rPr>
              <a:t>       We can have a study on Activities like GST which are implemented in developed nations which will help India to become a developed country.  </a:t>
            </a:r>
            <a:endParaRPr lang="en-US" altLang="en-US" dirty="0" smtClean="0">
              <a:solidFill>
                <a:srgbClr val="000000"/>
              </a:solidFill>
              <a:latin typeface="Cambria Math" panose="02040503050406030204" pitchFamily="18" charset="0"/>
            </a:endParaRPr>
          </a:p>
          <a:p>
            <a:pPr lvl="0" algn="just" defTabSz="914400" eaLnBrk="0" fontAlgn="base" hangingPunct="0">
              <a:spcBef>
                <a:spcPct val="0"/>
              </a:spcBef>
              <a:spcAft>
                <a:spcPct val="0"/>
              </a:spcAft>
            </a:pPr>
            <a:r>
              <a:rPr lang="en-US" altLang="en-US" sz="1200" dirty="0">
                <a:solidFill>
                  <a:srgbClr val="000000"/>
                </a:solidFill>
                <a:latin typeface="Cambria Math" panose="02040503050406030204" pitchFamily="18" charset="0"/>
              </a:rPr>
              <a:t> </a:t>
            </a:r>
            <a:r>
              <a:rPr lang="en-US" altLang="en-US" sz="1200" dirty="0" smtClean="0">
                <a:solidFill>
                  <a:srgbClr val="000000"/>
                </a:solidFill>
                <a:latin typeface="Cambria Math" panose="02040503050406030204" pitchFamily="18" charset="0"/>
              </a:rPr>
              <a:t>  </a:t>
            </a:r>
            <a:endParaRPr lang="en-US" altLang="en-US" sz="1200" dirty="0">
              <a:latin typeface="Arial" panose="020B0604020202020204" pitchFamily="34" charset="0"/>
            </a:endParaRPr>
          </a:p>
        </p:txBody>
      </p:sp>
    </p:spTree>
    <p:extLst>
      <p:ext uri="{BB962C8B-B14F-4D97-AF65-F5344CB8AC3E}">
        <p14:creationId xmlns:p14="http://schemas.microsoft.com/office/powerpoint/2010/main" val="2189011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81091" y="0"/>
            <a:ext cx="5056738" cy="4159406"/>
          </a:xfrm>
          <a:prstGeom prst="rect">
            <a:avLst/>
          </a:prstGeom>
        </p:spPr>
      </p:pic>
      <p:pic>
        <p:nvPicPr>
          <p:cNvPr id="3" name="Picture 2"/>
          <p:cNvPicPr>
            <a:picLocks noChangeAspect="1"/>
          </p:cNvPicPr>
          <p:nvPr/>
        </p:nvPicPr>
        <p:blipFill>
          <a:blip r:embed="rId3"/>
          <a:stretch>
            <a:fillRect/>
          </a:stretch>
        </p:blipFill>
        <p:spPr>
          <a:xfrm>
            <a:off x="116114" y="4159406"/>
            <a:ext cx="8911771" cy="2698594"/>
          </a:xfrm>
          <a:prstGeom prst="rect">
            <a:avLst/>
          </a:prstGeom>
        </p:spPr>
      </p:pic>
    </p:spTree>
    <p:extLst>
      <p:ext uri="{BB962C8B-B14F-4D97-AF65-F5344CB8AC3E}">
        <p14:creationId xmlns:p14="http://schemas.microsoft.com/office/powerpoint/2010/main" val="2517191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8938" y="277630"/>
            <a:ext cx="6248400" cy="725069"/>
          </a:xfrm>
        </p:spPr>
        <p:txBody>
          <a:bodyPr>
            <a:normAutofit/>
          </a:bodyPr>
          <a:lstStyle/>
          <a:p>
            <a:pPr algn="ctr"/>
            <a:r>
              <a:rPr lang="en-US" b="1" dirty="0">
                <a:latin typeface="+mn-lt"/>
                <a:ea typeface="Cambria Math" panose="02040503050406030204" pitchFamily="18" charset="0"/>
              </a:rPr>
              <a:t>What is GST ?</a:t>
            </a:r>
            <a:endParaRPr lang="en-US" dirty="0">
              <a:latin typeface="+mn-lt"/>
              <a:ea typeface="Cambria Math" panose="020405030504060302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2106" y="0"/>
            <a:ext cx="3231894" cy="2301500"/>
          </a:xfrm>
          <a:prstGeom prst="rect">
            <a:avLst/>
          </a:prstGeom>
        </p:spPr>
      </p:pic>
      <p:sp>
        <p:nvSpPr>
          <p:cNvPr id="3" name="Content Placeholder 2"/>
          <p:cNvSpPr>
            <a:spLocks noGrp="1"/>
          </p:cNvSpPr>
          <p:nvPr>
            <p:ph idx="1"/>
          </p:nvPr>
        </p:nvSpPr>
        <p:spPr>
          <a:xfrm>
            <a:off x="284388" y="2019300"/>
            <a:ext cx="7937500" cy="5054600"/>
          </a:xfrm>
        </p:spPr>
        <p:txBody>
          <a:bodyPr>
            <a:noAutofit/>
          </a:bodyPr>
          <a:lstStyle/>
          <a:p>
            <a:r>
              <a:rPr lang="en-US" sz="2000" dirty="0">
                <a:latin typeface="Cambria Math" panose="02040503050406030204" pitchFamily="18" charset="0"/>
                <a:ea typeface="Cambria Math" panose="02040503050406030204" pitchFamily="18" charset="0"/>
              </a:rPr>
              <a:t>GST is a single indirect tax that combines many indirect taxes as service tax, central Excise tax, customs tax, VAT tax </a:t>
            </a:r>
            <a:r>
              <a:rPr lang="en-US" sz="2000" dirty="0" smtClean="0">
                <a:latin typeface="Cambria Math" panose="02040503050406030204" pitchFamily="18" charset="0"/>
                <a:ea typeface="Cambria Math" panose="02040503050406030204" pitchFamily="18" charset="0"/>
              </a:rPr>
              <a:t>etc. GST rates in </a:t>
            </a:r>
            <a:r>
              <a:rPr lang="en-US" sz="2000" dirty="0" err="1" smtClean="0">
                <a:latin typeface="Cambria Math" panose="02040503050406030204" pitchFamily="18" charset="0"/>
                <a:ea typeface="Cambria Math" panose="02040503050406030204" pitchFamily="18" charset="0"/>
              </a:rPr>
              <a:t>india</a:t>
            </a:r>
            <a:r>
              <a:rPr lang="en-US" sz="2000" dirty="0" smtClean="0">
                <a:latin typeface="Cambria Math" panose="02040503050406030204" pitchFamily="18" charset="0"/>
                <a:ea typeface="Cambria Math" panose="02040503050406030204" pitchFamily="18" charset="0"/>
              </a:rPr>
              <a:t> are 5%,12%,18%,28%.</a:t>
            </a:r>
            <a:endParaRPr lang="en-US" sz="2000" dirty="0">
              <a:latin typeface="Cambria Math" panose="02040503050406030204" pitchFamily="18" charset="0"/>
              <a:ea typeface="Cambria Math" panose="02040503050406030204" pitchFamily="18" charset="0"/>
            </a:endParaRPr>
          </a:p>
          <a:p>
            <a:r>
              <a:rPr lang="en-US" sz="2000" dirty="0">
                <a:latin typeface="Cambria Math" panose="02040503050406030204" pitchFamily="18" charset="0"/>
                <a:ea typeface="Cambria Math" panose="02040503050406030204" pitchFamily="18" charset="0"/>
              </a:rPr>
              <a:t>It is Biggest indirect tax reform since independence.</a:t>
            </a:r>
          </a:p>
          <a:p>
            <a:r>
              <a:rPr lang="en-US" sz="2000" dirty="0" smtClean="0">
                <a:latin typeface="Cambria Math" panose="02040503050406030204" pitchFamily="18" charset="0"/>
                <a:ea typeface="Cambria Math" panose="02040503050406030204" pitchFamily="18" charset="0"/>
              </a:rPr>
              <a:t>It will be levied when a customer will purchase a good or a service .</a:t>
            </a:r>
            <a:endParaRPr lang="en-US" sz="2000" dirty="0">
              <a:latin typeface="Cambria Math" panose="02040503050406030204" pitchFamily="18" charset="0"/>
              <a:ea typeface="Cambria Math" panose="02040503050406030204" pitchFamily="18" charset="0"/>
            </a:endParaRPr>
          </a:p>
          <a:p>
            <a:r>
              <a:rPr lang="en-US" sz="2000" dirty="0">
                <a:latin typeface="Cambria Math" panose="02040503050406030204" pitchFamily="18" charset="0"/>
                <a:ea typeface="Cambria Math" panose="02040503050406030204" pitchFamily="18" charset="0"/>
              </a:rPr>
              <a:t>The GST Bill will create a single market for more than a dozen state levies.</a:t>
            </a:r>
          </a:p>
          <a:p>
            <a:r>
              <a:rPr lang="en-US" sz="2000" dirty="0">
                <a:latin typeface="Cambria Math" panose="02040503050406030204" pitchFamily="18" charset="0"/>
                <a:ea typeface="Cambria Math" panose="02040503050406030204" pitchFamily="18" charset="0"/>
              </a:rPr>
              <a:t>The tax system is the backbone of any developing nation.</a:t>
            </a:r>
          </a:p>
          <a:p>
            <a:r>
              <a:rPr lang="en-US" sz="2000" dirty="0">
                <a:latin typeface="Cambria Math" panose="02040503050406030204" pitchFamily="18" charset="0"/>
                <a:ea typeface="Cambria Math" panose="02040503050406030204" pitchFamily="18" charset="0"/>
              </a:rPr>
              <a:t>More than 140 Countries  have already introduced  GST.</a:t>
            </a:r>
          </a:p>
          <a:p>
            <a:r>
              <a:rPr lang="en-US" sz="2000" dirty="0">
                <a:latin typeface="Cambria Math" panose="02040503050406030204" pitchFamily="18" charset="0"/>
                <a:ea typeface="Cambria Math" panose="02040503050406030204" pitchFamily="18" charset="0"/>
              </a:rPr>
              <a:t>France was the first country to introduce GST system in 1954</a:t>
            </a:r>
            <a:r>
              <a:rPr lang="en-US" sz="2000" dirty="0" smtClean="0">
                <a:latin typeface="Cambria Math" panose="02040503050406030204" pitchFamily="18" charset="0"/>
                <a:ea typeface="Cambria Math" panose="02040503050406030204" pitchFamily="18" charset="0"/>
              </a:rPr>
              <a:t>.</a:t>
            </a:r>
          </a:p>
        </p:txBody>
      </p:sp>
    </p:spTree>
    <p:extLst>
      <p:ext uri="{BB962C8B-B14F-4D97-AF65-F5344CB8AC3E}">
        <p14:creationId xmlns:p14="http://schemas.microsoft.com/office/powerpoint/2010/main" val="37980619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353290889"/>
              </p:ext>
            </p:extLst>
          </p:nvPr>
        </p:nvGraphicFramePr>
        <p:xfrm>
          <a:off x="254000" y="355600"/>
          <a:ext cx="8763000" cy="6388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157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825" y="302022"/>
            <a:ext cx="5543550" cy="831056"/>
          </a:xfrm>
        </p:spPr>
        <p:txBody>
          <a:bodyPr>
            <a:normAutofit/>
          </a:bodyPr>
          <a:lstStyle/>
          <a:p>
            <a:r>
              <a:rPr lang="en-US" sz="4000" b="1" dirty="0"/>
              <a:t>		What is GDP </a:t>
            </a:r>
            <a:r>
              <a:rPr lang="en-US" sz="4000" b="1" dirty="0" smtClean="0"/>
              <a:t>?</a:t>
            </a:r>
            <a:endParaRPr lang="en-US" sz="4000" dirty="0"/>
          </a:p>
        </p:txBody>
      </p:sp>
      <p:graphicFrame>
        <p:nvGraphicFramePr>
          <p:cNvPr id="5" name="Diagram 4"/>
          <p:cNvGraphicFramePr/>
          <p:nvPr>
            <p:extLst>
              <p:ext uri="{D42A27DB-BD31-4B8C-83A1-F6EECF244321}">
                <p14:modId xmlns:p14="http://schemas.microsoft.com/office/powerpoint/2010/main" val="3946907162"/>
              </p:ext>
            </p:extLst>
          </p:nvPr>
        </p:nvGraphicFramePr>
        <p:xfrm>
          <a:off x="2552700" y="3289300"/>
          <a:ext cx="3784600" cy="27424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274638" y="1133078"/>
            <a:ext cx="8340724" cy="3172222"/>
          </a:xfrm>
        </p:spPr>
        <p:txBody>
          <a:bodyPr>
            <a:normAutofit fontScale="62500" lnSpcReduction="20000"/>
          </a:bodyPr>
          <a:lstStyle/>
          <a:p>
            <a:r>
              <a:rPr lang="en-US" sz="3400" dirty="0">
                <a:latin typeface="Cambria Math" panose="02040503050406030204" pitchFamily="18" charset="0"/>
                <a:ea typeface="Cambria Math" panose="02040503050406030204" pitchFamily="18" charset="0"/>
              </a:rPr>
              <a:t> Gross domestic  product (GDP) is the market value of all last goods and services produced in a time period (quarterly or yearly).</a:t>
            </a:r>
          </a:p>
          <a:p>
            <a:r>
              <a:rPr lang="en-US" sz="3400" dirty="0">
                <a:latin typeface="Cambria Math" panose="02040503050406030204" pitchFamily="18" charset="0"/>
                <a:ea typeface="Cambria Math" panose="02040503050406030204" pitchFamily="18" charset="0"/>
              </a:rPr>
              <a:t>The GDP estimates are generally used to Determine the Economic performance of whole country or a particular sector, just to make international comparisons. </a:t>
            </a:r>
          </a:p>
          <a:p>
            <a:r>
              <a:rPr lang="en-US" sz="3400" dirty="0">
                <a:latin typeface="Cambria Math" panose="02040503050406030204" pitchFamily="18" charset="0"/>
                <a:ea typeface="Cambria Math" panose="02040503050406030204" pitchFamily="18" charset="0"/>
              </a:rPr>
              <a:t>GDP is a Measure of Economy of country.</a:t>
            </a:r>
          </a:p>
          <a:p>
            <a:r>
              <a:rPr lang="en-US" sz="3400" dirty="0">
                <a:latin typeface="Cambria Math" panose="02040503050406030204" pitchFamily="18" charset="0"/>
                <a:ea typeface="Cambria Math" panose="02040503050406030204" pitchFamily="18" charset="0"/>
              </a:rPr>
              <a:t>The GDP Estimates are based on Agriculture, forestry and fishing, </a:t>
            </a:r>
            <a:r>
              <a:rPr lang="en-US" sz="3400" dirty="0" smtClean="0">
                <a:latin typeface="Cambria Math" panose="02040503050406030204" pitchFamily="18" charset="0"/>
                <a:ea typeface="Cambria Math" panose="02040503050406030204" pitchFamily="18" charset="0"/>
              </a:rPr>
              <a:t> Mining, Manufacturing</a:t>
            </a:r>
            <a:r>
              <a:rPr lang="en-US" sz="3400" dirty="0">
                <a:latin typeface="Cambria Math" panose="02040503050406030204" pitchFamily="18" charset="0"/>
                <a:ea typeface="Cambria Math" panose="02040503050406030204" pitchFamily="18" charset="0"/>
              </a:rPr>
              <a:t>, Electricity, Gas, water supply, hotels and Transport &amp; communication and services Financial, insurance, real estate.</a:t>
            </a:r>
          </a:p>
          <a:p>
            <a:endParaRPr lang="en-US"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0820053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319313"/>
            <a:ext cx="9144001" cy="5425621"/>
          </a:xfrm>
          <a:prstGeom prst="rect">
            <a:avLst/>
          </a:prstGeom>
        </p:spPr>
      </p:pic>
      <p:sp>
        <p:nvSpPr>
          <p:cNvPr id="5" name="TextBox 4"/>
          <p:cNvSpPr txBox="1"/>
          <p:nvPr/>
        </p:nvSpPr>
        <p:spPr>
          <a:xfrm>
            <a:off x="378823" y="6035040"/>
            <a:ext cx="7889966" cy="646331"/>
          </a:xfrm>
          <a:prstGeom prst="rect">
            <a:avLst/>
          </a:prstGeom>
          <a:noFill/>
        </p:spPr>
        <p:txBody>
          <a:bodyPr wrap="square" rtlCol="0">
            <a:spAutoFit/>
          </a:bodyPr>
          <a:lstStyle/>
          <a:p>
            <a:r>
              <a:rPr lang="en-US" dirty="0" smtClean="0"/>
              <a:t>Here we have studied  short time  impact of GST on GDP growth </a:t>
            </a:r>
            <a:r>
              <a:rPr lang="en-US" dirty="0" err="1" smtClean="0"/>
              <a:t>ratefor</a:t>
            </a:r>
            <a:r>
              <a:rPr lang="en-US" dirty="0" smtClean="0"/>
              <a:t> four  countries.</a:t>
            </a:r>
            <a:endParaRPr lang="en-US" dirty="0"/>
          </a:p>
        </p:txBody>
      </p:sp>
    </p:spTree>
    <p:extLst>
      <p:ext uri="{BB962C8B-B14F-4D97-AF65-F5344CB8AC3E}">
        <p14:creationId xmlns:p14="http://schemas.microsoft.com/office/powerpoint/2010/main" val="5312847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6114" y="188686"/>
            <a:ext cx="9027886" cy="1015663"/>
          </a:xfrm>
          <a:prstGeom prst="rect">
            <a:avLst/>
          </a:prstGeom>
        </p:spPr>
        <p:txBody>
          <a:bodyPr wrap="square">
            <a:spAutoFit/>
          </a:bodyPr>
          <a:lstStyle/>
          <a:p>
            <a:r>
              <a:rPr lang="en-US" sz="2000" b="1" dirty="0">
                <a:latin typeface="+mj-lt"/>
              </a:rPr>
              <a:t>The details </a:t>
            </a:r>
            <a:r>
              <a:rPr lang="en-US" sz="2000" b="1" dirty="0" smtClean="0">
                <a:latin typeface="+mj-lt"/>
              </a:rPr>
              <a:t>of  </a:t>
            </a:r>
            <a:r>
              <a:rPr lang="en-US" sz="2000" b="1" dirty="0">
                <a:latin typeface="+mj-lt"/>
              </a:rPr>
              <a:t>the estimates of GDP for </a:t>
            </a:r>
            <a:r>
              <a:rPr lang="en-US" sz="2000" b="1" dirty="0" smtClean="0">
                <a:latin typeface="+mj-lt"/>
              </a:rPr>
              <a:t>Q2(July - </a:t>
            </a:r>
            <a:r>
              <a:rPr lang="en-US" sz="2000" b="1" dirty="0" err="1" smtClean="0">
                <a:latin typeface="+mj-lt"/>
              </a:rPr>
              <a:t>sep</a:t>
            </a:r>
            <a:r>
              <a:rPr lang="en-US" sz="2000" b="1" dirty="0" smtClean="0">
                <a:latin typeface="+mj-lt"/>
              </a:rPr>
              <a:t>) </a:t>
            </a:r>
            <a:r>
              <a:rPr lang="en-US" sz="2000" b="1" dirty="0">
                <a:latin typeface="+mj-lt"/>
              </a:rPr>
              <a:t>of 2017-18 are presented below. The next release of quarterly GDP estimate for the quarter October-December, 2017 (Q3 of 2017-18) will be on 28.02.2018. </a:t>
            </a:r>
          </a:p>
        </p:txBody>
      </p:sp>
      <p:graphicFrame>
        <p:nvGraphicFramePr>
          <p:cNvPr id="10" name="Table 9"/>
          <p:cNvGraphicFramePr>
            <a:graphicFrameLocks noGrp="1"/>
          </p:cNvGraphicFramePr>
          <p:nvPr>
            <p:extLst>
              <p:ext uri="{D42A27DB-BD31-4B8C-83A1-F6EECF244321}">
                <p14:modId xmlns:p14="http://schemas.microsoft.com/office/powerpoint/2010/main" val="2518013881"/>
              </p:ext>
            </p:extLst>
          </p:nvPr>
        </p:nvGraphicFramePr>
        <p:xfrm>
          <a:off x="116114" y="1349829"/>
          <a:ext cx="8766630" cy="1190171"/>
        </p:xfrm>
        <a:graphic>
          <a:graphicData uri="http://schemas.openxmlformats.org/drawingml/2006/table">
            <a:tbl>
              <a:tblPr/>
              <a:tblGrid>
                <a:gridCol w="3077029">
                  <a:extLst>
                    <a:ext uri="{9D8B030D-6E8A-4147-A177-3AD203B41FA5}">
                      <a16:colId xmlns:a16="http://schemas.microsoft.com/office/drawing/2014/main" val="2083148005"/>
                    </a:ext>
                  </a:extLst>
                </a:gridCol>
                <a:gridCol w="2249714">
                  <a:extLst>
                    <a:ext uri="{9D8B030D-6E8A-4147-A177-3AD203B41FA5}">
                      <a16:colId xmlns:a16="http://schemas.microsoft.com/office/drawing/2014/main" val="1802048003"/>
                    </a:ext>
                  </a:extLst>
                </a:gridCol>
                <a:gridCol w="2177143">
                  <a:extLst>
                    <a:ext uri="{9D8B030D-6E8A-4147-A177-3AD203B41FA5}">
                      <a16:colId xmlns:a16="http://schemas.microsoft.com/office/drawing/2014/main" val="2455902894"/>
                    </a:ext>
                  </a:extLst>
                </a:gridCol>
                <a:gridCol w="1262744">
                  <a:extLst>
                    <a:ext uri="{9D8B030D-6E8A-4147-A177-3AD203B41FA5}">
                      <a16:colId xmlns:a16="http://schemas.microsoft.com/office/drawing/2014/main" val="658852426"/>
                    </a:ext>
                  </a:extLst>
                </a:gridCol>
              </a:tblGrid>
              <a:tr h="399877">
                <a:tc>
                  <a:txBody>
                    <a:bodyPr/>
                    <a:lstStyle/>
                    <a:p>
                      <a:pPr marR="0" indent="0" algn="l" rtl="0">
                        <a:lnSpc>
                          <a:spcPct val="119000"/>
                        </a:lnSpc>
                        <a:spcBef>
                          <a:spcPts val="0"/>
                        </a:spcBef>
                        <a:spcAft>
                          <a:spcPts val="600"/>
                        </a:spcAft>
                      </a:pPr>
                      <a:r>
                        <a:rPr lang="en-US" sz="1800" b="1" kern="1400">
                          <a:ln>
                            <a:noFill/>
                          </a:ln>
                          <a:solidFill>
                            <a:srgbClr val="0C0C0C"/>
                          </a:solidFill>
                          <a:effectLst/>
                          <a:latin typeface="Cambria Math" panose="02040503050406030204" pitchFamily="18" charset="0"/>
                          <a:ea typeface="Cambria Math" panose="02040503050406030204" pitchFamily="18" charset="0"/>
                        </a:rPr>
                        <a:t>Quarter2(July - September)</a:t>
                      </a:r>
                      <a:endParaRPr lang="en-US" sz="700" kern="1400">
                        <a:ln>
                          <a:noFill/>
                        </a:ln>
                        <a:solidFill>
                          <a:srgbClr val="000000"/>
                        </a:solidFill>
                        <a:effectLst/>
                        <a:latin typeface="Cambria Math" panose="02040503050406030204" pitchFamily="18" charset="0"/>
                        <a:ea typeface="Cambria Math" panose="02040503050406030204" pitchFamily="18" charset="0"/>
                      </a:endParaRPr>
                    </a:p>
                  </a:txBody>
                  <a:tcPr marL="17647" marR="17647" marT="17647" marB="1764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6DB"/>
                    </a:solidFill>
                  </a:tcPr>
                </a:tc>
                <a:tc>
                  <a:txBody>
                    <a:bodyPr/>
                    <a:lstStyle/>
                    <a:p>
                      <a:pPr marR="0" indent="0" algn="l" rtl="0">
                        <a:lnSpc>
                          <a:spcPct val="119000"/>
                        </a:lnSpc>
                        <a:spcBef>
                          <a:spcPts val="0"/>
                        </a:spcBef>
                        <a:spcAft>
                          <a:spcPts val="600"/>
                        </a:spcAft>
                      </a:pPr>
                      <a:r>
                        <a:rPr lang="en-US" sz="1800" b="1" kern="1400">
                          <a:ln>
                            <a:noFill/>
                          </a:ln>
                          <a:solidFill>
                            <a:srgbClr val="0C0C0C"/>
                          </a:solidFill>
                          <a:effectLst/>
                          <a:latin typeface="Cambria Math" panose="02040503050406030204" pitchFamily="18" charset="0"/>
                          <a:ea typeface="Cambria Math" panose="02040503050406030204" pitchFamily="18" charset="0"/>
                        </a:rPr>
                        <a:t>2016-17</a:t>
                      </a:r>
                      <a:endParaRPr lang="en-US" sz="700" kern="1400">
                        <a:ln>
                          <a:noFill/>
                        </a:ln>
                        <a:solidFill>
                          <a:srgbClr val="000000"/>
                        </a:solidFill>
                        <a:effectLst/>
                        <a:latin typeface="Cambria Math" panose="02040503050406030204" pitchFamily="18" charset="0"/>
                        <a:ea typeface="Cambria Math" panose="02040503050406030204" pitchFamily="18" charset="0"/>
                      </a:endParaRPr>
                    </a:p>
                  </a:txBody>
                  <a:tcPr marL="17647" marR="17647" marT="17647" marB="1764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6DB"/>
                    </a:solidFill>
                  </a:tcPr>
                </a:tc>
                <a:tc>
                  <a:txBody>
                    <a:bodyPr/>
                    <a:lstStyle/>
                    <a:p>
                      <a:pPr marR="0" indent="0" algn="l" rtl="0">
                        <a:lnSpc>
                          <a:spcPct val="119000"/>
                        </a:lnSpc>
                        <a:spcBef>
                          <a:spcPts val="0"/>
                        </a:spcBef>
                        <a:spcAft>
                          <a:spcPts val="600"/>
                        </a:spcAft>
                      </a:pPr>
                      <a:r>
                        <a:rPr lang="en-US" sz="1800" b="1" kern="1400">
                          <a:ln>
                            <a:noFill/>
                          </a:ln>
                          <a:solidFill>
                            <a:srgbClr val="0C0C0C"/>
                          </a:solidFill>
                          <a:effectLst/>
                          <a:latin typeface="Cambria Math" panose="02040503050406030204" pitchFamily="18" charset="0"/>
                          <a:ea typeface="Cambria Math" panose="02040503050406030204" pitchFamily="18" charset="0"/>
                        </a:rPr>
                        <a:t>2017-18</a:t>
                      </a:r>
                      <a:endParaRPr lang="en-US" sz="700" kern="1400">
                        <a:ln>
                          <a:noFill/>
                        </a:ln>
                        <a:solidFill>
                          <a:srgbClr val="000000"/>
                        </a:solidFill>
                        <a:effectLst/>
                        <a:latin typeface="Cambria Math" panose="02040503050406030204" pitchFamily="18" charset="0"/>
                        <a:ea typeface="Cambria Math" panose="02040503050406030204" pitchFamily="18" charset="0"/>
                      </a:endParaRPr>
                    </a:p>
                  </a:txBody>
                  <a:tcPr marL="17647" marR="17647" marT="17647" marB="1764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6DB"/>
                    </a:solidFill>
                  </a:tcPr>
                </a:tc>
                <a:tc>
                  <a:txBody>
                    <a:bodyPr/>
                    <a:lstStyle/>
                    <a:p>
                      <a:pPr marR="0" indent="0" algn="l" rtl="0">
                        <a:lnSpc>
                          <a:spcPct val="119000"/>
                        </a:lnSpc>
                        <a:spcBef>
                          <a:spcPts val="0"/>
                        </a:spcBef>
                        <a:spcAft>
                          <a:spcPts val="600"/>
                        </a:spcAft>
                      </a:pPr>
                      <a:r>
                        <a:rPr lang="en-US" sz="1800" b="1" kern="1400">
                          <a:ln>
                            <a:noFill/>
                          </a:ln>
                          <a:solidFill>
                            <a:srgbClr val="0C0C0C"/>
                          </a:solidFill>
                          <a:effectLst/>
                          <a:latin typeface="Cambria Math" panose="02040503050406030204" pitchFamily="18" charset="0"/>
                          <a:ea typeface="Cambria Math" panose="02040503050406030204" pitchFamily="18" charset="0"/>
                        </a:rPr>
                        <a:t>Growth</a:t>
                      </a:r>
                      <a:endParaRPr lang="en-US" sz="700" kern="1400">
                        <a:ln>
                          <a:noFill/>
                        </a:ln>
                        <a:solidFill>
                          <a:srgbClr val="000000"/>
                        </a:solidFill>
                        <a:effectLst/>
                        <a:latin typeface="Cambria Math" panose="02040503050406030204" pitchFamily="18" charset="0"/>
                        <a:ea typeface="Cambria Math" panose="02040503050406030204" pitchFamily="18" charset="0"/>
                      </a:endParaRPr>
                    </a:p>
                  </a:txBody>
                  <a:tcPr marL="17647" marR="17647" marT="17647" marB="1764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6DB"/>
                    </a:solidFill>
                  </a:tcPr>
                </a:tc>
                <a:extLst>
                  <a:ext uri="{0D108BD9-81ED-4DB2-BD59-A6C34878D82A}">
                    <a16:rowId xmlns:a16="http://schemas.microsoft.com/office/drawing/2014/main" val="772784818"/>
                  </a:ext>
                </a:extLst>
              </a:tr>
              <a:tr h="395147">
                <a:tc>
                  <a:txBody>
                    <a:bodyPr/>
                    <a:lstStyle/>
                    <a:p>
                      <a:pPr marR="0" indent="0" algn="l" rtl="0">
                        <a:lnSpc>
                          <a:spcPct val="119000"/>
                        </a:lnSpc>
                        <a:spcBef>
                          <a:spcPts val="0"/>
                        </a:spcBef>
                        <a:spcAft>
                          <a:spcPts val="600"/>
                        </a:spcAft>
                      </a:pPr>
                      <a:r>
                        <a:rPr lang="en-US" sz="1800" b="1" kern="1400">
                          <a:ln>
                            <a:noFill/>
                          </a:ln>
                          <a:solidFill>
                            <a:srgbClr val="0C0C0C"/>
                          </a:solidFill>
                          <a:effectLst/>
                          <a:latin typeface="Cambria Math" panose="02040503050406030204" pitchFamily="18" charset="0"/>
                          <a:ea typeface="Cambria Math" panose="02040503050406030204" pitchFamily="18" charset="0"/>
                        </a:rPr>
                        <a:t>GDP</a:t>
                      </a:r>
                      <a:endParaRPr lang="en-US" sz="700" kern="1400">
                        <a:ln>
                          <a:noFill/>
                        </a:ln>
                        <a:solidFill>
                          <a:srgbClr val="000000"/>
                        </a:solidFill>
                        <a:effectLst/>
                        <a:latin typeface="Cambria Math" panose="02040503050406030204" pitchFamily="18" charset="0"/>
                        <a:ea typeface="Cambria Math" panose="02040503050406030204" pitchFamily="18" charset="0"/>
                      </a:endParaRPr>
                    </a:p>
                  </a:txBody>
                  <a:tcPr marL="17647" marR="17647" marT="17647" marB="1764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6DB"/>
                    </a:solidFill>
                  </a:tcPr>
                </a:tc>
                <a:tc>
                  <a:txBody>
                    <a:bodyPr/>
                    <a:lstStyle/>
                    <a:p>
                      <a:pPr marR="0" indent="0" algn="l" rtl="0">
                        <a:lnSpc>
                          <a:spcPct val="119000"/>
                        </a:lnSpc>
                        <a:spcBef>
                          <a:spcPts val="0"/>
                        </a:spcBef>
                        <a:spcAft>
                          <a:spcPts val="600"/>
                        </a:spcAft>
                      </a:pPr>
                      <a:r>
                        <a:rPr lang="en-US" sz="1800" kern="1400">
                          <a:ln>
                            <a:noFill/>
                          </a:ln>
                          <a:solidFill>
                            <a:srgbClr val="000000"/>
                          </a:solidFill>
                          <a:effectLst/>
                          <a:latin typeface="Cambria Math" panose="02040503050406030204" pitchFamily="18" charset="0"/>
                          <a:ea typeface="Cambria Math" panose="02040503050406030204" pitchFamily="18" charset="0"/>
                        </a:rPr>
                        <a:t>29.79 lakh crore </a:t>
                      </a:r>
                      <a:endParaRPr lang="en-US" sz="700" kern="1400">
                        <a:ln>
                          <a:noFill/>
                        </a:ln>
                        <a:solidFill>
                          <a:srgbClr val="000000"/>
                        </a:solidFill>
                        <a:effectLst/>
                        <a:latin typeface="Cambria Math" panose="02040503050406030204" pitchFamily="18" charset="0"/>
                        <a:ea typeface="Cambria Math" panose="02040503050406030204" pitchFamily="18" charset="0"/>
                      </a:endParaRPr>
                    </a:p>
                  </a:txBody>
                  <a:tcPr marL="17647" marR="17647" marT="17647" marB="1764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5E2F1"/>
                    </a:solidFill>
                  </a:tcPr>
                </a:tc>
                <a:tc>
                  <a:txBody>
                    <a:bodyPr/>
                    <a:lstStyle/>
                    <a:p>
                      <a:pPr marR="0" indent="0" algn="l" rtl="0">
                        <a:lnSpc>
                          <a:spcPct val="119000"/>
                        </a:lnSpc>
                        <a:spcBef>
                          <a:spcPts val="0"/>
                        </a:spcBef>
                        <a:spcAft>
                          <a:spcPts val="600"/>
                        </a:spcAft>
                      </a:pPr>
                      <a:r>
                        <a:rPr lang="en-US" sz="1800" kern="1400" dirty="0">
                          <a:ln>
                            <a:noFill/>
                          </a:ln>
                          <a:solidFill>
                            <a:srgbClr val="000000"/>
                          </a:solidFill>
                          <a:effectLst/>
                          <a:latin typeface="Cambria Math" panose="02040503050406030204" pitchFamily="18" charset="0"/>
                          <a:ea typeface="Cambria Math" panose="02040503050406030204" pitchFamily="18" charset="0"/>
                        </a:rPr>
                        <a:t>31.66 lakh crore </a:t>
                      </a:r>
                      <a:endParaRPr lang="en-US" sz="700" kern="1400" dirty="0">
                        <a:ln>
                          <a:noFill/>
                        </a:ln>
                        <a:solidFill>
                          <a:srgbClr val="000000"/>
                        </a:solidFill>
                        <a:effectLst/>
                        <a:latin typeface="Cambria Math" panose="02040503050406030204" pitchFamily="18" charset="0"/>
                        <a:ea typeface="Cambria Math" panose="02040503050406030204" pitchFamily="18" charset="0"/>
                      </a:endParaRPr>
                    </a:p>
                  </a:txBody>
                  <a:tcPr marL="17647" marR="17647" marT="17647" marB="1764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5E2F1"/>
                    </a:solidFill>
                  </a:tcPr>
                </a:tc>
                <a:tc>
                  <a:txBody>
                    <a:bodyPr/>
                    <a:lstStyle/>
                    <a:p>
                      <a:pPr marR="0" indent="0" algn="l" rtl="0">
                        <a:lnSpc>
                          <a:spcPct val="119000"/>
                        </a:lnSpc>
                        <a:spcBef>
                          <a:spcPts val="0"/>
                        </a:spcBef>
                        <a:spcAft>
                          <a:spcPts val="600"/>
                        </a:spcAft>
                      </a:pPr>
                      <a:r>
                        <a:rPr lang="en-US" sz="1800" kern="1400">
                          <a:ln>
                            <a:noFill/>
                          </a:ln>
                          <a:solidFill>
                            <a:srgbClr val="000000"/>
                          </a:solidFill>
                          <a:effectLst/>
                          <a:latin typeface="Cambria Math" panose="02040503050406030204" pitchFamily="18" charset="0"/>
                          <a:ea typeface="Cambria Math" panose="02040503050406030204" pitchFamily="18" charset="0"/>
                        </a:rPr>
                        <a:t>6.3 %</a:t>
                      </a:r>
                      <a:endParaRPr lang="en-US" sz="700" kern="1400">
                        <a:ln>
                          <a:noFill/>
                        </a:ln>
                        <a:solidFill>
                          <a:srgbClr val="000000"/>
                        </a:solidFill>
                        <a:effectLst/>
                        <a:latin typeface="Cambria Math" panose="02040503050406030204" pitchFamily="18" charset="0"/>
                        <a:ea typeface="Cambria Math" panose="02040503050406030204" pitchFamily="18" charset="0"/>
                      </a:endParaRPr>
                    </a:p>
                  </a:txBody>
                  <a:tcPr marL="17647" marR="17647" marT="17647" marB="1764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5E2F1"/>
                    </a:solidFill>
                  </a:tcPr>
                </a:tc>
                <a:extLst>
                  <a:ext uri="{0D108BD9-81ED-4DB2-BD59-A6C34878D82A}">
                    <a16:rowId xmlns:a16="http://schemas.microsoft.com/office/drawing/2014/main" val="2806639806"/>
                  </a:ext>
                </a:extLst>
              </a:tr>
              <a:tr h="395147">
                <a:tc>
                  <a:txBody>
                    <a:bodyPr/>
                    <a:lstStyle/>
                    <a:p>
                      <a:pPr marR="0" indent="0" algn="l" rtl="0">
                        <a:lnSpc>
                          <a:spcPct val="119000"/>
                        </a:lnSpc>
                        <a:spcBef>
                          <a:spcPts val="0"/>
                        </a:spcBef>
                        <a:spcAft>
                          <a:spcPts val="600"/>
                        </a:spcAft>
                      </a:pPr>
                      <a:r>
                        <a:rPr lang="en-US" sz="1800" b="1" kern="1400">
                          <a:ln>
                            <a:noFill/>
                          </a:ln>
                          <a:solidFill>
                            <a:srgbClr val="0C0C0C"/>
                          </a:solidFill>
                          <a:effectLst/>
                          <a:latin typeface="Cambria Math" panose="02040503050406030204" pitchFamily="18" charset="0"/>
                          <a:ea typeface="Cambria Math" panose="02040503050406030204" pitchFamily="18" charset="0"/>
                        </a:rPr>
                        <a:t>GVA (Gross value added)</a:t>
                      </a:r>
                      <a:endParaRPr lang="en-US" sz="700" kern="1400">
                        <a:ln>
                          <a:noFill/>
                        </a:ln>
                        <a:solidFill>
                          <a:srgbClr val="000000"/>
                        </a:solidFill>
                        <a:effectLst/>
                        <a:latin typeface="Cambria Math" panose="02040503050406030204" pitchFamily="18" charset="0"/>
                        <a:ea typeface="Cambria Math" panose="02040503050406030204" pitchFamily="18" charset="0"/>
                      </a:endParaRPr>
                    </a:p>
                  </a:txBody>
                  <a:tcPr marL="17647" marR="17647" marT="17647" marB="1764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4B6DB"/>
                    </a:solidFill>
                  </a:tcPr>
                </a:tc>
                <a:tc>
                  <a:txBody>
                    <a:bodyPr/>
                    <a:lstStyle/>
                    <a:p>
                      <a:pPr marR="0" indent="0" algn="l" rtl="0">
                        <a:lnSpc>
                          <a:spcPct val="119000"/>
                        </a:lnSpc>
                        <a:spcBef>
                          <a:spcPts val="0"/>
                        </a:spcBef>
                        <a:spcAft>
                          <a:spcPts val="600"/>
                        </a:spcAft>
                      </a:pPr>
                      <a:r>
                        <a:rPr lang="en-US" sz="1800" kern="1400">
                          <a:ln>
                            <a:noFill/>
                          </a:ln>
                          <a:solidFill>
                            <a:srgbClr val="000000"/>
                          </a:solidFill>
                          <a:effectLst/>
                          <a:latin typeface="Cambria Math" panose="02040503050406030204" pitchFamily="18" charset="0"/>
                          <a:ea typeface="Cambria Math" panose="02040503050406030204" pitchFamily="18" charset="0"/>
                        </a:rPr>
                        <a:t>27.51 lakh crore </a:t>
                      </a:r>
                      <a:endParaRPr lang="en-US" sz="700" kern="1400">
                        <a:ln>
                          <a:noFill/>
                        </a:ln>
                        <a:solidFill>
                          <a:srgbClr val="000000"/>
                        </a:solidFill>
                        <a:effectLst/>
                        <a:latin typeface="Cambria Math" panose="02040503050406030204" pitchFamily="18" charset="0"/>
                        <a:ea typeface="Cambria Math" panose="02040503050406030204" pitchFamily="18" charset="0"/>
                      </a:endParaRPr>
                    </a:p>
                  </a:txBody>
                  <a:tcPr marL="17647" marR="17647" marT="17647" marB="1764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1F8"/>
                    </a:solidFill>
                  </a:tcPr>
                </a:tc>
                <a:tc>
                  <a:txBody>
                    <a:bodyPr/>
                    <a:lstStyle/>
                    <a:p>
                      <a:pPr marR="0" indent="0" algn="l" rtl="0">
                        <a:lnSpc>
                          <a:spcPct val="119000"/>
                        </a:lnSpc>
                        <a:spcBef>
                          <a:spcPts val="0"/>
                        </a:spcBef>
                        <a:spcAft>
                          <a:spcPts val="600"/>
                        </a:spcAft>
                      </a:pPr>
                      <a:r>
                        <a:rPr lang="en-US" sz="1800" kern="1400">
                          <a:ln>
                            <a:noFill/>
                          </a:ln>
                          <a:solidFill>
                            <a:srgbClr val="000000"/>
                          </a:solidFill>
                          <a:effectLst/>
                          <a:latin typeface="Cambria Math" panose="02040503050406030204" pitchFamily="18" charset="0"/>
                          <a:ea typeface="Cambria Math" panose="02040503050406030204" pitchFamily="18" charset="0"/>
                        </a:rPr>
                        <a:t>29.18 lakh crore </a:t>
                      </a:r>
                      <a:endParaRPr lang="en-US" sz="700" kern="1400">
                        <a:ln>
                          <a:noFill/>
                        </a:ln>
                        <a:solidFill>
                          <a:srgbClr val="000000"/>
                        </a:solidFill>
                        <a:effectLst/>
                        <a:latin typeface="Cambria Math" panose="02040503050406030204" pitchFamily="18" charset="0"/>
                        <a:ea typeface="Cambria Math" panose="02040503050406030204" pitchFamily="18" charset="0"/>
                      </a:endParaRPr>
                    </a:p>
                  </a:txBody>
                  <a:tcPr marL="17647" marR="17647" marT="17647" marB="1764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1F8"/>
                    </a:solidFill>
                  </a:tcPr>
                </a:tc>
                <a:tc>
                  <a:txBody>
                    <a:bodyPr/>
                    <a:lstStyle/>
                    <a:p>
                      <a:pPr marR="0" indent="0" algn="l" rtl="0">
                        <a:lnSpc>
                          <a:spcPct val="119000"/>
                        </a:lnSpc>
                        <a:spcBef>
                          <a:spcPts val="0"/>
                        </a:spcBef>
                        <a:spcAft>
                          <a:spcPts val="600"/>
                        </a:spcAft>
                      </a:pPr>
                      <a:r>
                        <a:rPr lang="en-US" sz="1800" kern="1400" dirty="0">
                          <a:ln>
                            <a:noFill/>
                          </a:ln>
                          <a:solidFill>
                            <a:srgbClr val="000000"/>
                          </a:solidFill>
                          <a:effectLst/>
                          <a:latin typeface="Cambria Math" panose="02040503050406030204" pitchFamily="18" charset="0"/>
                          <a:ea typeface="Cambria Math" panose="02040503050406030204" pitchFamily="18" charset="0"/>
                        </a:rPr>
                        <a:t>6.1 %</a:t>
                      </a:r>
                      <a:endParaRPr lang="en-US" sz="700" kern="1400" dirty="0">
                        <a:ln>
                          <a:noFill/>
                        </a:ln>
                        <a:solidFill>
                          <a:srgbClr val="000000"/>
                        </a:solidFill>
                        <a:effectLst/>
                        <a:latin typeface="Cambria Math" panose="02040503050406030204" pitchFamily="18" charset="0"/>
                        <a:ea typeface="Cambria Math" panose="02040503050406030204" pitchFamily="18" charset="0"/>
                      </a:endParaRPr>
                    </a:p>
                  </a:txBody>
                  <a:tcPr marL="17647" marR="17647" marT="17647" marB="17647">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F1F8"/>
                    </a:solidFill>
                  </a:tcPr>
                </a:tc>
                <a:extLst>
                  <a:ext uri="{0D108BD9-81ED-4DB2-BD59-A6C34878D82A}">
                    <a16:rowId xmlns:a16="http://schemas.microsoft.com/office/drawing/2014/main" val="3839699807"/>
                  </a:ext>
                </a:extLst>
              </a:tr>
            </a:tbl>
          </a:graphicData>
        </a:graphic>
      </p:graphicFrame>
      <p:sp>
        <p:nvSpPr>
          <p:cNvPr id="11" name="Control 5"/>
          <p:cNvSpPr>
            <a:spLocks noChangeArrowheads="1" noChangeShapeType="1"/>
          </p:cNvSpPr>
          <p:nvPr/>
        </p:nvSpPr>
        <p:spPr bwMode="auto">
          <a:xfrm>
            <a:off x="19343688" y="7231063"/>
            <a:ext cx="16346487" cy="166687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US"/>
          </a:p>
        </p:txBody>
      </p:sp>
      <p:sp>
        <p:nvSpPr>
          <p:cNvPr id="12" name="Text Box 6"/>
          <p:cNvSpPr txBox="1">
            <a:spLocks noChangeArrowheads="1"/>
          </p:cNvSpPr>
          <p:nvPr/>
        </p:nvSpPr>
        <p:spPr bwMode="auto">
          <a:xfrm>
            <a:off x="335969" y="2685480"/>
            <a:ext cx="7808687" cy="405884"/>
          </a:xfrm>
          <a:prstGeom prst="rect">
            <a:avLst/>
          </a:prstGeom>
          <a:solidFill>
            <a:schemeClr val="accent3">
              <a:lumMod val="40000"/>
              <a:lumOff val="60000"/>
            </a:schemeClr>
          </a:solidFill>
          <a:ln>
            <a:noFill/>
          </a:ln>
          <a:effectLs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i="0" u="none" strike="noStrike" normalizeH="0" baseline="0" dirty="0"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a:t>Quarter wise Pie Charts For Various  Sectors of GDP</a:t>
            </a:r>
            <a:endParaRPr kumimoji="0" lang="en-US" altLang="en-US" sz="1600" i="0" u="none" strike="noStrike" normalizeH="0" baseline="0" dirty="0"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endParaRPr>
          </a:p>
        </p:txBody>
      </p:sp>
      <p:graphicFrame>
        <p:nvGraphicFramePr>
          <p:cNvPr id="6" name="Chart 5"/>
          <p:cNvGraphicFramePr>
            <a:graphicFrameLocks/>
          </p:cNvGraphicFramePr>
          <p:nvPr>
            <p:extLst>
              <p:ext uri="{D42A27DB-BD31-4B8C-83A1-F6EECF244321}">
                <p14:modId xmlns:p14="http://schemas.microsoft.com/office/powerpoint/2010/main" val="3409599174"/>
              </p:ext>
            </p:extLst>
          </p:nvPr>
        </p:nvGraphicFramePr>
        <p:xfrm>
          <a:off x="-435429" y="3231126"/>
          <a:ext cx="3788229" cy="347792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a:graphicFrameLocks/>
          </p:cNvGraphicFramePr>
          <p:nvPr>
            <p:extLst>
              <p:ext uri="{D42A27DB-BD31-4B8C-83A1-F6EECF244321}">
                <p14:modId xmlns:p14="http://schemas.microsoft.com/office/powerpoint/2010/main" val="1319570360"/>
              </p:ext>
            </p:extLst>
          </p:nvPr>
        </p:nvGraphicFramePr>
        <p:xfrm>
          <a:off x="2475008" y="3231126"/>
          <a:ext cx="3187298" cy="328578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991545581"/>
              </p:ext>
            </p:extLst>
          </p:nvPr>
        </p:nvGraphicFramePr>
        <p:xfrm>
          <a:off x="5528428" y="3590593"/>
          <a:ext cx="3615572" cy="2758990"/>
        </p:xfrm>
        <a:graphic>
          <a:graphicData uri="http://schemas.openxmlformats.org/drawingml/2006/table">
            <a:tbl>
              <a:tblPr>
                <a:tableStyleId>{5C22544A-7EE6-4342-B048-85BDC9FD1C3A}</a:tableStyleId>
              </a:tblPr>
              <a:tblGrid>
                <a:gridCol w="3615572">
                  <a:extLst>
                    <a:ext uri="{9D8B030D-6E8A-4147-A177-3AD203B41FA5}">
                      <a16:colId xmlns:a16="http://schemas.microsoft.com/office/drawing/2014/main" val="1597240818"/>
                    </a:ext>
                  </a:extLst>
                </a:gridCol>
              </a:tblGrid>
              <a:tr h="308406">
                <a:tc>
                  <a:txBody>
                    <a:bodyPr/>
                    <a:lstStyle/>
                    <a:p>
                      <a:pPr algn="l" fontAlgn="b"/>
                      <a:r>
                        <a:rPr lang="en-US" sz="1200" u="none" strike="noStrike">
                          <a:effectLst/>
                          <a:latin typeface="Cambria Math" panose="02040503050406030204" pitchFamily="18" charset="0"/>
                          <a:ea typeface="Cambria Math" panose="02040503050406030204" pitchFamily="18" charset="0"/>
                        </a:rPr>
                        <a:t>1.agriculture,forestry&amp;fishing</a:t>
                      </a:r>
                      <a:endParaRPr lang="en-US" sz="1200" b="0" i="0" u="none" strike="noStrike">
                        <a:solidFill>
                          <a:srgbClr val="000000"/>
                        </a:solidFill>
                        <a:effectLst/>
                        <a:latin typeface="Cambria Math" panose="02040503050406030204" pitchFamily="18" charset="0"/>
                        <a:ea typeface="Cambria Math" panose="02040503050406030204" pitchFamily="18" charset="0"/>
                      </a:endParaRPr>
                    </a:p>
                  </a:txBody>
                  <a:tcPr marL="0" marR="0" marT="0" marB="0" anchor="b">
                    <a:noFill/>
                  </a:tcPr>
                </a:tc>
                <a:extLst>
                  <a:ext uri="{0D108BD9-81ED-4DB2-BD59-A6C34878D82A}">
                    <a16:rowId xmlns:a16="http://schemas.microsoft.com/office/drawing/2014/main" val="1480804316"/>
                  </a:ext>
                </a:extLst>
              </a:tr>
              <a:tr h="308406">
                <a:tc>
                  <a:txBody>
                    <a:bodyPr/>
                    <a:lstStyle/>
                    <a:p>
                      <a:pPr algn="l" fontAlgn="b"/>
                      <a:r>
                        <a:rPr lang="en-US" sz="1200" u="none" strike="noStrike">
                          <a:effectLst/>
                          <a:latin typeface="Cambria Math" panose="02040503050406030204" pitchFamily="18" charset="0"/>
                          <a:ea typeface="Cambria Math" panose="02040503050406030204" pitchFamily="18" charset="0"/>
                        </a:rPr>
                        <a:t>2.mining &amp; quarrying</a:t>
                      </a:r>
                      <a:endParaRPr lang="en-US" sz="1200" b="0" i="0" u="none" strike="noStrike">
                        <a:solidFill>
                          <a:srgbClr val="000000"/>
                        </a:solidFill>
                        <a:effectLst/>
                        <a:latin typeface="Cambria Math" panose="02040503050406030204" pitchFamily="18" charset="0"/>
                        <a:ea typeface="Cambria Math" panose="02040503050406030204" pitchFamily="18" charset="0"/>
                      </a:endParaRPr>
                    </a:p>
                  </a:txBody>
                  <a:tcPr marL="0" marR="0" marT="0" marB="0" anchor="b">
                    <a:noFill/>
                  </a:tcPr>
                </a:tc>
                <a:extLst>
                  <a:ext uri="{0D108BD9-81ED-4DB2-BD59-A6C34878D82A}">
                    <a16:rowId xmlns:a16="http://schemas.microsoft.com/office/drawing/2014/main" val="2607662836"/>
                  </a:ext>
                </a:extLst>
              </a:tr>
              <a:tr h="308406">
                <a:tc>
                  <a:txBody>
                    <a:bodyPr/>
                    <a:lstStyle/>
                    <a:p>
                      <a:pPr algn="l" fontAlgn="b"/>
                      <a:r>
                        <a:rPr lang="en-US" sz="1200" u="none" strike="noStrike" dirty="0">
                          <a:effectLst/>
                          <a:latin typeface="Cambria Math" panose="02040503050406030204" pitchFamily="18" charset="0"/>
                          <a:ea typeface="Cambria Math" panose="02040503050406030204" pitchFamily="18" charset="0"/>
                        </a:rPr>
                        <a:t>3.manufacturing</a:t>
                      </a:r>
                      <a:endParaRPr lang="en-US" sz="1200" b="0" i="0" u="none" strike="noStrike" dirty="0">
                        <a:solidFill>
                          <a:srgbClr val="000000"/>
                        </a:solidFill>
                        <a:effectLst/>
                        <a:latin typeface="Cambria Math" panose="02040503050406030204" pitchFamily="18" charset="0"/>
                        <a:ea typeface="Cambria Math" panose="02040503050406030204" pitchFamily="18" charset="0"/>
                      </a:endParaRPr>
                    </a:p>
                  </a:txBody>
                  <a:tcPr marL="0" marR="0" marT="0" marB="0" anchor="b">
                    <a:noFill/>
                  </a:tcPr>
                </a:tc>
                <a:extLst>
                  <a:ext uri="{0D108BD9-81ED-4DB2-BD59-A6C34878D82A}">
                    <a16:rowId xmlns:a16="http://schemas.microsoft.com/office/drawing/2014/main" val="2561206240"/>
                  </a:ext>
                </a:extLst>
              </a:tr>
              <a:tr h="308406">
                <a:tc>
                  <a:txBody>
                    <a:bodyPr/>
                    <a:lstStyle/>
                    <a:p>
                      <a:pPr algn="l" fontAlgn="b"/>
                      <a:r>
                        <a:rPr lang="en-US" sz="1200" u="none" strike="noStrike">
                          <a:effectLst/>
                          <a:latin typeface="Cambria Math" panose="02040503050406030204" pitchFamily="18" charset="0"/>
                          <a:ea typeface="Cambria Math" panose="02040503050406030204" pitchFamily="18" charset="0"/>
                        </a:rPr>
                        <a:t>4.electricity,gas,water supply &amp; other utility services</a:t>
                      </a:r>
                      <a:endParaRPr lang="en-US" sz="1200" b="0" i="0" u="none" strike="noStrike">
                        <a:solidFill>
                          <a:srgbClr val="000000"/>
                        </a:solidFill>
                        <a:effectLst/>
                        <a:latin typeface="Cambria Math" panose="02040503050406030204" pitchFamily="18" charset="0"/>
                        <a:ea typeface="Cambria Math" panose="02040503050406030204" pitchFamily="18" charset="0"/>
                      </a:endParaRPr>
                    </a:p>
                  </a:txBody>
                  <a:tcPr marL="0" marR="0" marT="0" marB="0" anchor="b">
                    <a:noFill/>
                  </a:tcPr>
                </a:tc>
                <a:extLst>
                  <a:ext uri="{0D108BD9-81ED-4DB2-BD59-A6C34878D82A}">
                    <a16:rowId xmlns:a16="http://schemas.microsoft.com/office/drawing/2014/main" val="2264617212"/>
                  </a:ext>
                </a:extLst>
              </a:tr>
              <a:tr h="308406">
                <a:tc>
                  <a:txBody>
                    <a:bodyPr/>
                    <a:lstStyle/>
                    <a:p>
                      <a:pPr algn="l" fontAlgn="b"/>
                      <a:r>
                        <a:rPr lang="en-US" sz="1200" u="none" strike="noStrike">
                          <a:effectLst/>
                          <a:latin typeface="Cambria Math" panose="02040503050406030204" pitchFamily="18" charset="0"/>
                          <a:ea typeface="Cambria Math" panose="02040503050406030204" pitchFamily="18" charset="0"/>
                        </a:rPr>
                        <a:t>5.construction</a:t>
                      </a:r>
                      <a:endParaRPr lang="en-US" sz="1200" b="0" i="0" u="none" strike="noStrike">
                        <a:solidFill>
                          <a:srgbClr val="000000"/>
                        </a:solidFill>
                        <a:effectLst/>
                        <a:latin typeface="Cambria Math" panose="02040503050406030204" pitchFamily="18" charset="0"/>
                        <a:ea typeface="Cambria Math" panose="02040503050406030204" pitchFamily="18" charset="0"/>
                      </a:endParaRPr>
                    </a:p>
                  </a:txBody>
                  <a:tcPr marL="0" marR="0" marT="0" marB="0" anchor="b">
                    <a:noFill/>
                  </a:tcPr>
                </a:tc>
                <a:extLst>
                  <a:ext uri="{0D108BD9-81ED-4DB2-BD59-A6C34878D82A}">
                    <a16:rowId xmlns:a16="http://schemas.microsoft.com/office/drawing/2014/main" val="4150554995"/>
                  </a:ext>
                </a:extLst>
              </a:tr>
              <a:tr h="542794">
                <a:tc>
                  <a:txBody>
                    <a:bodyPr/>
                    <a:lstStyle/>
                    <a:p>
                      <a:pPr algn="l" fontAlgn="b"/>
                      <a:r>
                        <a:rPr lang="en-US" sz="1200" u="none" strike="noStrike" dirty="0">
                          <a:effectLst/>
                          <a:latin typeface="Cambria Math" panose="02040503050406030204" pitchFamily="18" charset="0"/>
                          <a:ea typeface="Cambria Math" panose="02040503050406030204" pitchFamily="18" charset="0"/>
                        </a:rPr>
                        <a:t>6. trade, hotel, transport, communication &amp; services related to broadcasting</a:t>
                      </a:r>
                      <a:endParaRPr lang="en-US" sz="1200" b="0" i="0" u="none" strike="noStrike" dirty="0">
                        <a:solidFill>
                          <a:srgbClr val="000000"/>
                        </a:solidFill>
                        <a:effectLst/>
                        <a:latin typeface="Cambria Math" panose="02040503050406030204" pitchFamily="18" charset="0"/>
                        <a:ea typeface="Cambria Math" panose="02040503050406030204" pitchFamily="18" charset="0"/>
                      </a:endParaRPr>
                    </a:p>
                  </a:txBody>
                  <a:tcPr marL="0" marR="0" marT="0" marB="0" anchor="b">
                    <a:noFill/>
                  </a:tcPr>
                </a:tc>
                <a:extLst>
                  <a:ext uri="{0D108BD9-81ED-4DB2-BD59-A6C34878D82A}">
                    <a16:rowId xmlns:a16="http://schemas.microsoft.com/office/drawing/2014/main" val="3443914283"/>
                  </a:ext>
                </a:extLst>
              </a:tr>
              <a:tr h="308406">
                <a:tc>
                  <a:txBody>
                    <a:bodyPr/>
                    <a:lstStyle/>
                    <a:p>
                      <a:pPr algn="l" fontAlgn="b"/>
                      <a:r>
                        <a:rPr lang="en-US" sz="1200" u="none" strike="noStrike">
                          <a:effectLst/>
                          <a:latin typeface="Cambria Math" panose="02040503050406030204" pitchFamily="18" charset="0"/>
                          <a:ea typeface="Cambria Math" panose="02040503050406030204" pitchFamily="18" charset="0"/>
                        </a:rPr>
                        <a:t>7.financial, insurance, real estate &amp;professional services</a:t>
                      </a:r>
                      <a:endParaRPr lang="en-US" sz="1200" b="0" i="0" u="none" strike="noStrike">
                        <a:solidFill>
                          <a:srgbClr val="000000"/>
                        </a:solidFill>
                        <a:effectLst/>
                        <a:latin typeface="Cambria Math" panose="02040503050406030204" pitchFamily="18" charset="0"/>
                        <a:ea typeface="Cambria Math" panose="02040503050406030204" pitchFamily="18" charset="0"/>
                      </a:endParaRPr>
                    </a:p>
                  </a:txBody>
                  <a:tcPr marL="0" marR="0" marT="0" marB="0" anchor="b">
                    <a:noFill/>
                  </a:tcPr>
                </a:tc>
                <a:extLst>
                  <a:ext uri="{0D108BD9-81ED-4DB2-BD59-A6C34878D82A}">
                    <a16:rowId xmlns:a16="http://schemas.microsoft.com/office/drawing/2014/main" val="2824625098"/>
                  </a:ext>
                </a:extLst>
              </a:tr>
              <a:tr h="308406">
                <a:tc>
                  <a:txBody>
                    <a:bodyPr/>
                    <a:lstStyle/>
                    <a:p>
                      <a:pPr algn="l" fontAlgn="b"/>
                      <a:r>
                        <a:rPr lang="en-US" sz="1200" u="none" strike="noStrike" dirty="0">
                          <a:effectLst/>
                          <a:latin typeface="Cambria Math" panose="02040503050406030204" pitchFamily="18" charset="0"/>
                          <a:ea typeface="Cambria Math" panose="02040503050406030204" pitchFamily="18" charset="0"/>
                        </a:rPr>
                        <a:t>8.Public administration, </a:t>
                      </a:r>
                      <a:r>
                        <a:rPr lang="en-US" sz="1200" u="none" strike="noStrike" dirty="0" err="1" smtClean="0">
                          <a:effectLst/>
                          <a:latin typeface="Cambria Math" panose="02040503050406030204" pitchFamily="18" charset="0"/>
                          <a:ea typeface="Cambria Math" panose="02040503050406030204" pitchFamily="18" charset="0"/>
                        </a:rPr>
                        <a:t>defence</a:t>
                      </a:r>
                      <a:r>
                        <a:rPr lang="en-US" sz="1200" u="none" strike="noStrike" dirty="0" smtClean="0">
                          <a:effectLst/>
                          <a:latin typeface="Cambria Math" panose="02040503050406030204" pitchFamily="18" charset="0"/>
                          <a:ea typeface="Cambria Math" panose="02040503050406030204" pitchFamily="18" charset="0"/>
                        </a:rPr>
                        <a:t> &amp; </a:t>
                      </a:r>
                      <a:r>
                        <a:rPr lang="en-US" sz="1200" u="none" strike="noStrike" dirty="0">
                          <a:effectLst/>
                          <a:latin typeface="Cambria Math" panose="02040503050406030204" pitchFamily="18" charset="0"/>
                          <a:ea typeface="Cambria Math" panose="02040503050406030204" pitchFamily="18" charset="0"/>
                        </a:rPr>
                        <a:t>other services</a:t>
                      </a:r>
                      <a:endParaRPr lang="en-US" sz="1200" b="0" i="0" u="none" strike="noStrike" dirty="0">
                        <a:solidFill>
                          <a:srgbClr val="000000"/>
                        </a:solidFill>
                        <a:effectLst/>
                        <a:latin typeface="Cambria Math" panose="02040503050406030204" pitchFamily="18" charset="0"/>
                        <a:ea typeface="Cambria Math" panose="02040503050406030204" pitchFamily="18" charset="0"/>
                      </a:endParaRPr>
                    </a:p>
                  </a:txBody>
                  <a:tcPr marL="0" marR="0" marT="0" marB="0" anchor="b">
                    <a:noFill/>
                  </a:tcPr>
                </a:tc>
                <a:extLst>
                  <a:ext uri="{0D108BD9-81ED-4DB2-BD59-A6C34878D82A}">
                    <a16:rowId xmlns:a16="http://schemas.microsoft.com/office/drawing/2014/main" val="2861839860"/>
                  </a:ext>
                </a:extLst>
              </a:tr>
            </a:tbl>
          </a:graphicData>
        </a:graphic>
      </p:graphicFrame>
    </p:spTree>
    <p:extLst>
      <p:ext uri="{BB962C8B-B14F-4D97-AF65-F5344CB8AC3E}">
        <p14:creationId xmlns:p14="http://schemas.microsoft.com/office/powerpoint/2010/main" val="31911075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7235"/>
            <a:ext cx="8356145" cy="5141721"/>
          </a:xfrm>
          <a:prstGeom prst="rect">
            <a:avLst/>
          </a:prstGeom>
          <a:noFill/>
          <a:ln>
            <a:noFill/>
          </a:ln>
          <a:effectLst/>
          <a:extLst>
            <a:ext uri="{909E8E84-426E-40DD-AFC4-6F175D3DCCD1}">
              <a14:hiddenFill xmlns:a14="http://schemas.microsoft.com/office/drawing/2010/main">
                <a:solidFill>
                  <a:srgbClr val="775F5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3" name="Text Box 3"/>
          <p:cNvSpPr txBox="1">
            <a:spLocks noChangeArrowheads="1"/>
          </p:cNvSpPr>
          <p:nvPr/>
        </p:nvSpPr>
        <p:spPr bwMode="auto">
          <a:xfrm>
            <a:off x="47625" y="5219977"/>
            <a:ext cx="4751388" cy="1203325"/>
          </a:xfrm>
          <a:prstGeom prst="rect">
            <a:avLst/>
          </a:prstGeom>
          <a:noFill/>
          <a:ln>
            <a:noFill/>
          </a:ln>
          <a:effectLst/>
          <a:extLst>
            <a:ext uri="{909E8E84-426E-40DD-AFC4-6F175D3DCCD1}">
              <a14:hiddenFill xmlns:a14="http://schemas.microsoft.com/office/drawing/2010/main">
                <a:solidFill>
                  <a:srgbClr val="775F5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ambria Math" panose="02040503050406030204" pitchFamily="18" charset="0"/>
              </a:rPr>
              <a:t>From The Above Time series Model the Estimates of GDP for Next Three Years Are Given in this Table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570775050"/>
              </p:ext>
            </p:extLst>
          </p:nvPr>
        </p:nvGraphicFramePr>
        <p:xfrm>
          <a:off x="4799013" y="5141721"/>
          <a:ext cx="3557132" cy="1743456"/>
        </p:xfrm>
        <a:graphic>
          <a:graphicData uri="http://schemas.openxmlformats.org/drawingml/2006/table">
            <a:tbl>
              <a:tblPr/>
              <a:tblGrid>
                <a:gridCol w="1778566">
                  <a:extLst>
                    <a:ext uri="{9D8B030D-6E8A-4147-A177-3AD203B41FA5}">
                      <a16:colId xmlns:a16="http://schemas.microsoft.com/office/drawing/2014/main" val="448370032"/>
                    </a:ext>
                  </a:extLst>
                </a:gridCol>
                <a:gridCol w="1778566">
                  <a:extLst>
                    <a:ext uri="{9D8B030D-6E8A-4147-A177-3AD203B41FA5}">
                      <a16:colId xmlns:a16="http://schemas.microsoft.com/office/drawing/2014/main" val="2776896745"/>
                    </a:ext>
                  </a:extLst>
                </a:gridCol>
              </a:tblGrid>
              <a:tr h="354526">
                <a:tc>
                  <a:txBody>
                    <a:bodyPr/>
                    <a:lstStyle/>
                    <a:p>
                      <a:pPr marR="0" indent="0" algn="l" rtl="0">
                        <a:lnSpc>
                          <a:spcPct val="119000"/>
                        </a:lnSpc>
                        <a:spcBef>
                          <a:spcPts val="0"/>
                        </a:spcBef>
                        <a:spcAft>
                          <a:spcPts val="600"/>
                        </a:spcAft>
                      </a:pPr>
                      <a:r>
                        <a:rPr lang="en-US" sz="2000" b="1" kern="1400" dirty="0">
                          <a:ln>
                            <a:noFill/>
                          </a:ln>
                          <a:solidFill>
                            <a:srgbClr val="FFFFFF"/>
                          </a:solidFill>
                          <a:effectLst/>
                          <a:latin typeface="Cambria Math" panose="02040503050406030204" pitchFamily="18" charset="0"/>
                          <a:ea typeface="Cambria Math" panose="02040503050406030204" pitchFamily="18" charset="0"/>
                        </a:rPr>
                        <a:t>YEAR</a:t>
                      </a:r>
                      <a:endParaRPr lang="en-US" sz="800" kern="1400" dirty="0">
                        <a:ln>
                          <a:noFill/>
                        </a:ln>
                        <a:solidFill>
                          <a:srgbClr val="000000"/>
                        </a:solidFill>
                        <a:effectLst/>
                        <a:latin typeface="Cambria Math" panose="02040503050406030204" pitchFamily="18" charset="0"/>
                        <a:ea typeface="Cambria Math" panose="02040503050406030204" pitchFamily="18" charset="0"/>
                      </a:endParaRPr>
                    </a:p>
                  </a:txBody>
                  <a:tcPr marL="36576" marR="36576" marT="36576" marB="36576">
                    <a:lnL w="12700" cap="flat" cmpd="sng" algn="ctr">
                      <a:solidFill>
                        <a:srgbClr val="775F55"/>
                      </a:solidFill>
                      <a:prstDash val="solid"/>
                      <a:round/>
                      <a:headEnd type="none" w="med" len="med"/>
                      <a:tailEnd type="none" w="med" len="med"/>
                    </a:lnL>
                    <a:lnR>
                      <a:noFill/>
                    </a:lnR>
                    <a:lnT w="12700" cap="flat" cmpd="sng" algn="ctr">
                      <a:solidFill>
                        <a:srgbClr val="775F55"/>
                      </a:solidFill>
                      <a:prstDash val="solid"/>
                      <a:round/>
                      <a:headEnd type="none" w="med" len="med"/>
                      <a:tailEnd type="none" w="med" len="med"/>
                    </a:lnT>
                    <a:lnB w="12700" cap="flat" cmpd="sng" algn="ctr">
                      <a:solidFill>
                        <a:srgbClr val="775F55"/>
                      </a:solidFill>
                      <a:prstDash val="solid"/>
                      <a:round/>
                      <a:headEnd type="none" w="med" len="med"/>
                      <a:tailEnd type="none" w="med" len="med"/>
                    </a:lnB>
                    <a:solidFill>
                      <a:srgbClr val="775F55"/>
                    </a:solidFill>
                  </a:tcPr>
                </a:tc>
                <a:tc>
                  <a:txBody>
                    <a:bodyPr/>
                    <a:lstStyle/>
                    <a:p>
                      <a:pPr marR="0" indent="0" algn="l" rtl="0">
                        <a:lnSpc>
                          <a:spcPct val="119000"/>
                        </a:lnSpc>
                        <a:spcBef>
                          <a:spcPts val="0"/>
                        </a:spcBef>
                        <a:spcAft>
                          <a:spcPts val="600"/>
                        </a:spcAft>
                      </a:pPr>
                      <a:r>
                        <a:rPr lang="en-US" sz="2000" b="1" kern="1400" dirty="0">
                          <a:ln>
                            <a:noFill/>
                          </a:ln>
                          <a:solidFill>
                            <a:srgbClr val="FFFFFF"/>
                          </a:solidFill>
                          <a:effectLst/>
                          <a:latin typeface="Cambria Math" panose="02040503050406030204" pitchFamily="18" charset="0"/>
                          <a:ea typeface="Cambria Math" panose="02040503050406030204" pitchFamily="18" charset="0"/>
                        </a:rPr>
                        <a:t>GDP Estimates</a:t>
                      </a:r>
                      <a:endParaRPr lang="en-US" sz="800" kern="1400" dirty="0">
                        <a:ln>
                          <a:noFill/>
                        </a:ln>
                        <a:solidFill>
                          <a:srgbClr val="000000"/>
                        </a:solidFill>
                        <a:effectLst/>
                        <a:latin typeface="Cambria Math" panose="02040503050406030204" pitchFamily="18" charset="0"/>
                        <a:ea typeface="Cambria Math" panose="02040503050406030204" pitchFamily="18" charset="0"/>
                      </a:endParaRPr>
                    </a:p>
                  </a:txBody>
                  <a:tcPr marL="36576" marR="36576" marT="36576" marB="36576">
                    <a:lnL>
                      <a:noFill/>
                    </a:lnL>
                    <a:lnR w="12700" cap="flat" cmpd="sng" algn="ctr">
                      <a:solidFill>
                        <a:srgbClr val="775F55"/>
                      </a:solidFill>
                      <a:prstDash val="solid"/>
                      <a:round/>
                      <a:headEnd type="none" w="med" len="med"/>
                      <a:tailEnd type="none" w="med" len="med"/>
                    </a:lnR>
                    <a:lnT w="12700" cap="flat" cmpd="sng" algn="ctr">
                      <a:solidFill>
                        <a:srgbClr val="775F55"/>
                      </a:solidFill>
                      <a:prstDash val="solid"/>
                      <a:round/>
                      <a:headEnd type="none" w="med" len="med"/>
                      <a:tailEnd type="none" w="med" len="med"/>
                    </a:lnT>
                    <a:lnB w="12700" cap="flat" cmpd="sng" algn="ctr">
                      <a:solidFill>
                        <a:srgbClr val="775F55"/>
                      </a:solidFill>
                      <a:prstDash val="solid"/>
                      <a:round/>
                      <a:headEnd type="none" w="med" len="med"/>
                      <a:tailEnd type="none" w="med" len="med"/>
                    </a:lnB>
                    <a:solidFill>
                      <a:srgbClr val="775F55"/>
                    </a:solidFill>
                  </a:tcPr>
                </a:tc>
                <a:extLst>
                  <a:ext uri="{0D108BD9-81ED-4DB2-BD59-A6C34878D82A}">
                    <a16:rowId xmlns:a16="http://schemas.microsoft.com/office/drawing/2014/main" val="104579565"/>
                  </a:ext>
                </a:extLst>
              </a:tr>
              <a:tr h="354526">
                <a:tc>
                  <a:txBody>
                    <a:bodyPr/>
                    <a:lstStyle/>
                    <a:p>
                      <a:pPr marR="0" indent="0" algn="l" rtl="0">
                        <a:lnSpc>
                          <a:spcPct val="119000"/>
                        </a:lnSpc>
                        <a:spcBef>
                          <a:spcPts val="0"/>
                        </a:spcBef>
                        <a:spcAft>
                          <a:spcPts val="600"/>
                        </a:spcAft>
                      </a:pPr>
                      <a:r>
                        <a:rPr lang="en-US" sz="2000" kern="1400">
                          <a:ln>
                            <a:noFill/>
                          </a:ln>
                          <a:solidFill>
                            <a:srgbClr val="000000"/>
                          </a:solidFill>
                          <a:effectLst/>
                          <a:latin typeface="Cambria Math" panose="02040503050406030204" pitchFamily="18" charset="0"/>
                          <a:ea typeface="Cambria Math" panose="02040503050406030204" pitchFamily="18" charset="0"/>
                        </a:rPr>
                        <a:t>2017</a:t>
                      </a:r>
                      <a:endParaRPr lang="en-US" sz="800" kern="1400">
                        <a:ln>
                          <a:noFill/>
                        </a:ln>
                        <a:solidFill>
                          <a:srgbClr val="000000"/>
                        </a:solidFill>
                        <a:effectLst/>
                        <a:latin typeface="Cambria Math" panose="02040503050406030204" pitchFamily="18" charset="0"/>
                        <a:ea typeface="Cambria Math" panose="02040503050406030204" pitchFamily="18" charset="0"/>
                      </a:endParaRPr>
                    </a:p>
                  </a:txBody>
                  <a:tcPr marL="36576" marR="36576" marT="36576" marB="36576">
                    <a:lnL w="12700" cap="flat" cmpd="sng" algn="ctr">
                      <a:solidFill>
                        <a:srgbClr val="775F55"/>
                      </a:solidFill>
                      <a:prstDash val="solid"/>
                      <a:round/>
                      <a:headEnd type="none" w="med" len="med"/>
                      <a:tailEnd type="none" w="med" len="med"/>
                    </a:lnL>
                    <a:lnR>
                      <a:noFill/>
                    </a:lnR>
                    <a:lnT w="12700" cap="flat" cmpd="sng" algn="ctr">
                      <a:solidFill>
                        <a:srgbClr val="775F55"/>
                      </a:solidFill>
                      <a:prstDash val="solid"/>
                      <a:round/>
                      <a:headEnd type="none" w="med" len="med"/>
                      <a:tailEnd type="none" w="med" len="med"/>
                    </a:lnT>
                    <a:lnB>
                      <a:noFill/>
                    </a:lnB>
                    <a:solidFill>
                      <a:srgbClr val="FFFFFF"/>
                    </a:solidFill>
                  </a:tcPr>
                </a:tc>
                <a:tc>
                  <a:txBody>
                    <a:bodyPr/>
                    <a:lstStyle/>
                    <a:p>
                      <a:pPr marR="0" indent="0" algn="l" rtl="0">
                        <a:lnSpc>
                          <a:spcPct val="119000"/>
                        </a:lnSpc>
                        <a:spcBef>
                          <a:spcPts val="0"/>
                        </a:spcBef>
                        <a:spcAft>
                          <a:spcPts val="600"/>
                        </a:spcAft>
                      </a:pPr>
                      <a:r>
                        <a:rPr lang="en-US" sz="2000" kern="1400">
                          <a:ln>
                            <a:noFill/>
                          </a:ln>
                          <a:solidFill>
                            <a:srgbClr val="000000"/>
                          </a:solidFill>
                          <a:effectLst/>
                          <a:latin typeface="Cambria Math" panose="02040503050406030204" pitchFamily="18" charset="0"/>
                          <a:ea typeface="Cambria Math" panose="02040503050406030204" pitchFamily="18" charset="0"/>
                        </a:rPr>
                        <a:t>2.45676</a:t>
                      </a:r>
                      <a:endParaRPr lang="en-US" sz="800" kern="1400">
                        <a:ln>
                          <a:noFill/>
                        </a:ln>
                        <a:solidFill>
                          <a:srgbClr val="000000"/>
                        </a:solidFill>
                        <a:effectLst/>
                        <a:latin typeface="Cambria Math" panose="02040503050406030204" pitchFamily="18" charset="0"/>
                        <a:ea typeface="Cambria Math" panose="02040503050406030204" pitchFamily="18" charset="0"/>
                      </a:endParaRPr>
                    </a:p>
                  </a:txBody>
                  <a:tcPr marL="36576" marR="36576" marT="36576" marB="36576">
                    <a:lnL>
                      <a:noFill/>
                    </a:lnL>
                    <a:lnR w="12700" cap="flat" cmpd="sng" algn="ctr">
                      <a:solidFill>
                        <a:srgbClr val="775F55"/>
                      </a:solidFill>
                      <a:prstDash val="solid"/>
                      <a:round/>
                      <a:headEnd type="none" w="med" len="med"/>
                      <a:tailEnd type="none" w="med" len="med"/>
                    </a:lnR>
                    <a:lnT w="12700" cap="flat" cmpd="sng" algn="ctr">
                      <a:solidFill>
                        <a:srgbClr val="775F55"/>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644918792"/>
                  </a:ext>
                </a:extLst>
              </a:tr>
              <a:tr h="354526">
                <a:tc>
                  <a:txBody>
                    <a:bodyPr/>
                    <a:lstStyle/>
                    <a:p>
                      <a:pPr marR="0" indent="0" algn="l" rtl="0">
                        <a:lnSpc>
                          <a:spcPct val="119000"/>
                        </a:lnSpc>
                        <a:spcBef>
                          <a:spcPts val="0"/>
                        </a:spcBef>
                        <a:spcAft>
                          <a:spcPts val="600"/>
                        </a:spcAft>
                      </a:pPr>
                      <a:r>
                        <a:rPr lang="en-US" sz="2000" kern="1400" dirty="0">
                          <a:ln>
                            <a:noFill/>
                          </a:ln>
                          <a:solidFill>
                            <a:srgbClr val="000000"/>
                          </a:solidFill>
                          <a:effectLst/>
                          <a:latin typeface="Cambria Math" panose="02040503050406030204" pitchFamily="18" charset="0"/>
                          <a:ea typeface="Cambria Math" panose="02040503050406030204" pitchFamily="18" charset="0"/>
                        </a:rPr>
                        <a:t>2018</a:t>
                      </a:r>
                      <a:endParaRPr lang="en-US" sz="800" kern="1400" dirty="0">
                        <a:ln>
                          <a:noFill/>
                        </a:ln>
                        <a:solidFill>
                          <a:srgbClr val="000000"/>
                        </a:solidFill>
                        <a:effectLst/>
                        <a:latin typeface="Cambria Math" panose="02040503050406030204" pitchFamily="18" charset="0"/>
                        <a:ea typeface="Cambria Math" panose="02040503050406030204" pitchFamily="18" charset="0"/>
                      </a:endParaRPr>
                    </a:p>
                  </a:txBody>
                  <a:tcPr marL="36576" marR="36576" marT="36576" marB="36576">
                    <a:lnL w="12700" cap="flat" cmpd="sng" algn="ctr">
                      <a:solidFill>
                        <a:srgbClr val="775F55"/>
                      </a:solidFill>
                      <a:prstDash val="solid"/>
                      <a:round/>
                      <a:headEnd type="none" w="med" len="med"/>
                      <a:tailEnd type="none" w="med" len="med"/>
                    </a:lnL>
                    <a:lnR>
                      <a:noFill/>
                    </a:lnR>
                    <a:lnT>
                      <a:noFill/>
                    </a:lnT>
                    <a:lnB>
                      <a:noFill/>
                    </a:lnB>
                    <a:solidFill>
                      <a:srgbClr val="FFFFFF"/>
                    </a:solidFill>
                  </a:tcPr>
                </a:tc>
                <a:tc>
                  <a:txBody>
                    <a:bodyPr/>
                    <a:lstStyle/>
                    <a:p>
                      <a:pPr marR="0" indent="0" algn="l" rtl="0">
                        <a:lnSpc>
                          <a:spcPct val="119000"/>
                        </a:lnSpc>
                        <a:spcBef>
                          <a:spcPts val="0"/>
                        </a:spcBef>
                        <a:spcAft>
                          <a:spcPts val="600"/>
                        </a:spcAft>
                      </a:pPr>
                      <a:r>
                        <a:rPr lang="en-US" sz="2000" kern="1400" dirty="0">
                          <a:ln>
                            <a:noFill/>
                          </a:ln>
                          <a:solidFill>
                            <a:srgbClr val="000000"/>
                          </a:solidFill>
                          <a:effectLst/>
                          <a:latin typeface="Cambria Math" panose="02040503050406030204" pitchFamily="18" charset="0"/>
                          <a:ea typeface="Cambria Math" panose="02040503050406030204" pitchFamily="18" charset="0"/>
                        </a:rPr>
                        <a:t>2.49886</a:t>
                      </a:r>
                      <a:endParaRPr lang="en-US" sz="800" kern="1400" dirty="0">
                        <a:ln>
                          <a:noFill/>
                        </a:ln>
                        <a:solidFill>
                          <a:srgbClr val="000000"/>
                        </a:solidFill>
                        <a:effectLst/>
                        <a:latin typeface="Cambria Math" panose="02040503050406030204" pitchFamily="18" charset="0"/>
                        <a:ea typeface="Cambria Math" panose="02040503050406030204" pitchFamily="18" charset="0"/>
                      </a:endParaRPr>
                    </a:p>
                  </a:txBody>
                  <a:tcPr marL="36576" marR="36576" marT="36576" marB="36576">
                    <a:lnL>
                      <a:noFill/>
                    </a:lnL>
                    <a:lnR w="12700" cap="flat" cmpd="sng" algn="ctr">
                      <a:solidFill>
                        <a:srgbClr val="775F55"/>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062316290"/>
                  </a:ext>
                </a:extLst>
              </a:tr>
              <a:tr h="354526">
                <a:tc>
                  <a:txBody>
                    <a:bodyPr/>
                    <a:lstStyle/>
                    <a:p>
                      <a:pPr marR="0" indent="0" algn="l" rtl="0">
                        <a:lnSpc>
                          <a:spcPct val="119000"/>
                        </a:lnSpc>
                        <a:spcBef>
                          <a:spcPts val="0"/>
                        </a:spcBef>
                        <a:spcAft>
                          <a:spcPts val="600"/>
                        </a:spcAft>
                      </a:pPr>
                      <a:r>
                        <a:rPr lang="en-US" sz="2000" kern="1400">
                          <a:ln>
                            <a:noFill/>
                          </a:ln>
                          <a:solidFill>
                            <a:srgbClr val="000000"/>
                          </a:solidFill>
                          <a:effectLst/>
                          <a:latin typeface="Cambria Math" panose="02040503050406030204" pitchFamily="18" charset="0"/>
                          <a:ea typeface="Cambria Math" panose="02040503050406030204" pitchFamily="18" charset="0"/>
                        </a:rPr>
                        <a:t>2019</a:t>
                      </a:r>
                      <a:endParaRPr lang="en-US" sz="800" kern="1400">
                        <a:ln>
                          <a:noFill/>
                        </a:ln>
                        <a:solidFill>
                          <a:srgbClr val="000000"/>
                        </a:solidFill>
                        <a:effectLst/>
                        <a:latin typeface="Cambria Math" panose="02040503050406030204" pitchFamily="18" charset="0"/>
                        <a:ea typeface="Cambria Math" panose="02040503050406030204" pitchFamily="18" charset="0"/>
                      </a:endParaRPr>
                    </a:p>
                  </a:txBody>
                  <a:tcPr marL="36576" marR="36576" marT="36576" marB="36576">
                    <a:lnL w="12700" cap="flat" cmpd="sng" algn="ctr">
                      <a:solidFill>
                        <a:srgbClr val="775F55"/>
                      </a:solidFill>
                      <a:prstDash val="solid"/>
                      <a:round/>
                      <a:headEnd type="none" w="med" len="med"/>
                      <a:tailEnd type="none" w="med" len="med"/>
                    </a:lnL>
                    <a:lnR>
                      <a:noFill/>
                    </a:lnR>
                    <a:lnT>
                      <a:noFill/>
                    </a:lnT>
                    <a:lnB w="12700" cap="flat" cmpd="sng" algn="ctr">
                      <a:solidFill>
                        <a:srgbClr val="775F55"/>
                      </a:solidFill>
                      <a:prstDash val="solid"/>
                      <a:round/>
                      <a:headEnd type="none" w="med" len="med"/>
                      <a:tailEnd type="none" w="med" len="med"/>
                    </a:lnB>
                    <a:solidFill>
                      <a:srgbClr val="FFFFFF"/>
                    </a:solidFill>
                  </a:tcPr>
                </a:tc>
                <a:tc>
                  <a:txBody>
                    <a:bodyPr/>
                    <a:lstStyle/>
                    <a:p>
                      <a:pPr marR="0" indent="0" algn="l" rtl="0">
                        <a:lnSpc>
                          <a:spcPct val="119000"/>
                        </a:lnSpc>
                        <a:spcBef>
                          <a:spcPts val="0"/>
                        </a:spcBef>
                        <a:spcAft>
                          <a:spcPts val="600"/>
                        </a:spcAft>
                      </a:pPr>
                      <a:r>
                        <a:rPr lang="en-US" sz="2000" kern="1400" dirty="0">
                          <a:ln>
                            <a:noFill/>
                          </a:ln>
                          <a:solidFill>
                            <a:srgbClr val="000000"/>
                          </a:solidFill>
                          <a:effectLst/>
                          <a:latin typeface="Cambria Math" panose="02040503050406030204" pitchFamily="18" charset="0"/>
                          <a:ea typeface="Cambria Math" panose="02040503050406030204" pitchFamily="18" charset="0"/>
                        </a:rPr>
                        <a:t>2.74095</a:t>
                      </a:r>
                      <a:endParaRPr lang="en-US" sz="800" kern="1400" dirty="0">
                        <a:ln>
                          <a:noFill/>
                        </a:ln>
                        <a:solidFill>
                          <a:srgbClr val="000000"/>
                        </a:solidFill>
                        <a:effectLst/>
                        <a:latin typeface="Cambria Math" panose="02040503050406030204" pitchFamily="18" charset="0"/>
                        <a:ea typeface="Cambria Math" panose="02040503050406030204" pitchFamily="18" charset="0"/>
                      </a:endParaRPr>
                    </a:p>
                  </a:txBody>
                  <a:tcPr marL="36576" marR="36576" marT="36576" marB="36576">
                    <a:lnL>
                      <a:noFill/>
                    </a:lnL>
                    <a:lnR w="12700" cap="flat" cmpd="sng" algn="ctr">
                      <a:solidFill>
                        <a:srgbClr val="775F55"/>
                      </a:solidFill>
                      <a:prstDash val="solid"/>
                      <a:round/>
                      <a:headEnd type="none" w="med" len="med"/>
                      <a:tailEnd type="none" w="med" len="med"/>
                    </a:lnR>
                    <a:lnT>
                      <a:noFill/>
                    </a:lnT>
                    <a:lnB w="12700" cap="flat" cmpd="sng" algn="ctr">
                      <a:solidFill>
                        <a:srgbClr val="775F55"/>
                      </a:solidFill>
                      <a:prstDash val="solid"/>
                      <a:round/>
                      <a:headEnd type="none" w="med" len="med"/>
                      <a:tailEnd type="none" w="med" len="med"/>
                    </a:lnB>
                    <a:solidFill>
                      <a:srgbClr val="FFFFFF"/>
                    </a:solidFill>
                  </a:tcPr>
                </a:tc>
                <a:extLst>
                  <a:ext uri="{0D108BD9-81ED-4DB2-BD59-A6C34878D82A}">
                    <a16:rowId xmlns:a16="http://schemas.microsoft.com/office/drawing/2014/main" val="3159453217"/>
                  </a:ext>
                </a:extLst>
              </a:tr>
            </a:tbl>
          </a:graphicData>
        </a:graphic>
      </p:graphicFrame>
      <p:sp>
        <p:nvSpPr>
          <p:cNvPr id="5" name="Control 4"/>
          <p:cNvSpPr>
            <a:spLocks noChangeArrowheads="1" noChangeShapeType="1"/>
          </p:cNvSpPr>
          <p:nvPr/>
        </p:nvSpPr>
        <p:spPr bwMode="auto">
          <a:xfrm>
            <a:off x="35789432" y="28419018"/>
            <a:ext cx="2336621" cy="1637600"/>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US"/>
          </a:p>
        </p:txBody>
      </p:sp>
    </p:spTree>
    <p:extLst>
      <p:ext uri="{BB962C8B-B14F-4D97-AF65-F5344CB8AC3E}">
        <p14:creationId xmlns:p14="http://schemas.microsoft.com/office/powerpoint/2010/main" val="8127675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4171" y="216771"/>
            <a:ext cx="8810172" cy="5447645"/>
          </a:xfrm>
          <a:prstGeom prst="rect">
            <a:avLst/>
          </a:prstGeom>
        </p:spPr>
        <p:txBody>
          <a:bodyPr wrap="square">
            <a:spAutoFit/>
          </a:bodyPr>
          <a:lstStyle/>
          <a:p>
            <a:pPr algn="ctr"/>
            <a:r>
              <a:rPr lang="en-US" sz="3600" dirty="0"/>
              <a:t>Positive Impact </a:t>
            </a:r>
            <a:endParaRPr lang="en-US" sz="3600" dirty="0" smtClean="0"/>
          </a:p>
          <a:p>
            <a:pPr algn="ctr"/>
            <a:endParaRPr lang="en-US" sz="3200" dirty="0"/>
          </a:p>
          <a:p>
            <a:pPr marL="342900" indent="-342900">
              <a:buFont typeface="Wingdings" panose="05000000000000000000" pitchFamily="2" charset="2"/>
              <a:buChar char="Ø"/>
            </a:pPr>
            <a:r>
              <a:rPr lang="en-US" sz="2000" dirty="0">
                <a:latin typeface="Cambria Math" panose="02040503050406030204" pitchFamily="18" charset="0"/>
                <a:ea typeface="Cambria Math" panose="02040503050406030204" pitchFamily="18" charset="0"/>
              </a:rPr>
              <a:t>GDP growth hit a three-year low of 5.7 % in the first quarter of the fiscal. And in Second Quarter GDP has growth of 6.3 % .</a:t>
            </a:r>
          </a:p>
          <a:p>
            <a:pPr marL="342900" indent="-342900">
              <a:buFont typeface="Wingdings" panose="05000000000000000000" pitchFamily="2" charset="2"/>
              <a:buChar char="Ø"/>
            </a:pPr>
            <a:r>
              <a:rPr lang="en-US" sz="2000" dirty="0">
                <a:latin typeface="Cambria Math" panose="02040503050406030204" pitchFamily="18" charset="0"/>
                <a:ea typeface="Cambria Math" panose="02040503050406030204" pitchFamily="18" charset="0"/>
              </a:rPr>
              <a:t>GST is Helpful to reduce transportation cost which has make a unified market in terms of </a:t>
            </a:r>
            <a:r>
              <a:rPr lang="en-US" sz="2000" dirty="0" smtClean="0">
                <a:latin typeface="Cambria Math" panose="02040503050406030204" pitchFamily="18" charset="0"/>
                <a:ea typeface="Cambria Math" panose="02040503050406030204" pitchFamily="18" charset="0"/>
              </a:rPr>
              <a:t>tax-implementation.</a:t>
            </a:r>
            <a:endParaRPr lang="en-US" sz="2000" dirty="0">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Ø"/>
            </a:pPr>
            <a:r>
              <a:rPr lang="en-US" sz="2000" dirty="0" smtClean="0">
                <a:latin typeface="Cambria Math" panose="02040503050406030204" pitchFamily="18" charset="0"/>
                <a:ea typeface="Cambria Math" panose="02040503050406030204" pitchFamily="18" charset="0"/>
              </a:rPr>
              <a:t>After </a:t>
            </a:r>
            <a:r>
              <a:rPr lang="en-US" sz="2000" dirty="0">
                <a:latin typeface="Cambria Math" panose="02040503050406030204" pitchFamily="18" charset="0"/>
                <a:ea typeface="Cambria Math" panose="02040503050406030204" pitchFamily="18" charset="0"/>
              </a:rPr>
              <a:t>GST implementation the export of goods and services have become competitive because of a null impact of cascading effects of taxes on goods and products. </a:t>
            </a:r>
          </a:p>
          <a:p>
            <a:pPr marL="342900" indent="-342900">
              <a:buFont typeface="Wingdings" panose="05000000000000000000" pitchFamily="2" charset="2"/>
              <a:buChar char="Ø"/>
            </a:pPr>
            <a:r>
              <a:rPr lang="en-US" sz="2000" dirty="0">
                <a:latin typeface="Cambria Math" panose="02040503050406030204" pitchFamily="18" charset="0"/>
                <a:ea typeface="Cambria Math" panose="02040503050406030204" pitchFamily="18" charset="0"/>
              </a:rPr>
              <a:t>GST has make business Easier than before</a:t>
            </a:r>
            <a:r>
              <a:rPr lang="en-US" sz="2000" dirty="0" smtClean="0">
                <a:latin typeface="Cambria Math" panose="02040503050406030204" pitchFamily="18" charset="0"/>
                <a:ea typeface="Cambria Math" panose="02040503050406030204" pitchFamily="18" charset="0"/>
              </a:rPr>
              <a:t>. India’s Ease of doing business rank became 100 which has a jump of 30 points first time in Indian     History.</a:t>
            </a:r>
          </a:p>
          <a:p>
            <a:pPr marL="342900" indent="-342900">
              <a:buFont typeface="Wingdings" panose="05000000000000000000" pitchFamily="2" charset="2"/>
              <a:buChar char="Ø"/>
            </a:pPr>
            <a:r>
              <a:rPr lang="en-US" sz="2000" dirty="0">
                <a:latin typeface="Cambria Math" panose="02040503050406030204" pitchFamily="18" charset="0"/>
                <a:ea typeface="Cambria Math" panose="02040503050406030204" pitchFamily="18" charset="0"/>
              </a:rPr>
              <a:t>Increase in currency value</a:t>
            </a:r>
            <a:r>
              <a:rPr lang="en-US" sz="2000" dirty="0" smtClean="0">
                <a:latin typeface="Cambria Math" panose="02040503050406030204" pitchFamily="18" charset="0"/>
                <a:ea typeface="Cambria Math" panose="02040503050406030204" pitchFamily="18" charset="0"/>
              </a:rPr>
              <a:t>. </a:t>
            </a:r>
          </a:p>
          <a:p>
            <a:r>
              <a:rPr lang="en-US" sz="2000" dirty="0">
                <a:latin typeface="Cambria Math" panose="02040503050406030204" pitchFamily="18" charset="0"/>
                <a:ea typeface="Cambria Math" panose="02040503050406030204" pitchFamily="18" charset="0"/>
              </a:rPr>
              <a:t> </a:t>
            </a:r>
            <a:r>
              <a:rPr lang="en-US" sz="2000" dirty="0" smtClean="0">
                <a:latin typeface="Cambria Math" panose="02040503050406030204" pitchFamily="18" charset="0"/>
                <a:ea typeface="Cambria Math" panose="02040503050406030204" pitchFamily="18" charset="0"/>
              </a:rPr>
              <a:t>     The Currency Value of India is 1USD=64.08 INR which was three months              	ago 68.3.</a:t>
            </a:r>
          </a:p>
          <a:p>
            <a:pPr marL="342900" indent="-342900">
              <a:buFont typeface="Wingdings" panose="05000000000000000000" pitchFamily="2" charset="2"/>
              <a:buChar char="Ø"/>
            </a:pPr>
            <a:r>
              <a:rPr lang="en-US" sz="2000" dirty="0">
                <a:latin typeface="Cambria Math" panose="02040503050406030204" pitchFamily="18" charset="0"/>
                <a:ea typeface="Cambria Math" panose="02040503050406030204" pitchFamily="18" charset="0"/>
              </a:rPr>
              <a:t>the transaction of goods and services will be seamless across the states.</a:t>
            </a:r>
            <a:endParaRPr lang="en-US" sz="2000" dirty="0" smtClean="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785918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0" y="275773"/>
            <a:ext cx="8910182" cy="6197600"/>
          </a:xfrm>
          <a:prstGeom prst="rect">
            <a:avLst/>
          </a:prstGeom>
          <a:noFill/>
          <a:ln>
            <a:noFill/>
          </a:ln>
          <a:effectLst/>
          <a:extLst>
            <a:ext uri="{909E8E84-426E-40DD-AFC4-6F175D3DCCD1}">
              <a14:hiddenFill xmlns:a14="http://schemas.microsoft.com/office/drawing/2010/main">
                <a:solidFill>
                  <a:srgbClr val="775F5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rgbClr val="000000"/>
                </a:solidFill>
                <a:effectLst/>
                <a:latin typeface="Calibri" panose="020F0502020204030204" pitchFamily="34" charset="0"/>
              </a:rPr>
              <a:t>Negative Impact </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00"/>
              </a:solidFill>
              <a:effectLst/>
              <a:latin typeface="Cambria Math" panose="02040503050406030204" pitchFamily="18" charset="0"/>
            </a:endParaRPr>
          </a:p>
          <a:p>
            <a:pPr marL="342900" marR="0" lvl="0" indent="-342900" algn="l" defTabSz="914400" rtl="0" eaLnBrk="0" fontAlgn="base" latinLnBrk="0" hangingPunct="0">
              <a:lnSpc>
                <a:spcPct val="100000"/>
              </a:lnSpc>
              <a:spcBef>
                <a:spcPct val="0"/>
              </a:spcBef>
              <a:spcAft>
                <a:spcPct val="0"/>
              </a:spcAft>
              <a:buClrTx/>
              <a:buSzPts val="3000"/>
              <a:buFont typeface="Wingdings" panose="05000000000000000000" pitchFamily="2" charset="2"/>
              <a:buChar char="Ø"/>
              <a:tabLst/>
            </a:pPr>
            <a:r>
              <a:rPr kumimoji="0" lang="en-US" altLang="en-US" sz="2000" b="0" i="0" u="none" strike="noStrike" cap="none" normalizeH="0" baseline="0" dirty="0" smtClean="0">
                <a:ln>
                  <a:noFill/>
                </a:ln>
                <a:solidFill>
                  <a:srgbClr val="000000"/>
                </a:solidFill>
                <a:effectLst/>
                <a:latin typeface="Cambria Math" panose="02040503050406030204" pitchFamily="18" charset="0"/>
              </a:rPr>
              <a:t>As we know</a:t>
            </a:r>
            <a:r>
              <a:rPr kumimoji="0" lang="en-US" altLang="en-US" sz="2000" b="0" i="0" u="none" strike="noStrike" cap="none" normalizeH="0" dirty="0" smtClean="0">
                <a:ln>
                  <a:noFill/>
                </a:ln>
                <a:solidFill>
                  <a:srgbClr val="000000"/>
                </a:solidFill>
                <a:effectLst/>
                <a:latin typeface="Cambria Math" panose="02040503050406030204" pitchFamily="18" charset="0"/>
              </a:rPr>
              <a:t> that there is currently only one GST software in Market which is provided by software company Webtel</a:t>
            </a:r>
            <a:r>
              <a:rPr lang="en-US" altLang="en-US" sz="2000" dirty="0" smtClean="0">
                <a:solidFill>
                  <a:srgbClr val="000000"/>
                </a:solidFill>
                <a:latin typeface="Cambria Math" panose="02040503050406030204" pitchFamily="18" charset="0"/>
              </a:rPr>
              <a:t>. </a:t>
            </a:r>
          </a:p>
          <a:p>
            <a:pPr marL="342900" marR="0" lvl="0" indent="-342900" algn="l" defTabSz="914400" rtl="0" eaLnBrk="0" fontAlgn="base" latinLnBrk="0" hangingPunct="0">
              <a:lnSpc>
                <a:spcPct val="100000"/>
              </a:lnSpc>
              <a:spcBef>
                <a:spcPct val="0"/>
              </a:spcBef>
              <a:spcAft>
                <a:spcPct val="0"/>
              </a:spcAft>
              <a:buClrTx/>
              <a:buSzPts val="3000"/>
              <a:buFont typeface="Wingdings" panose="05000000000000000000" pitchFamily="2" charset="2"/>
              <a:buChar char="Ø"/>
              <a:tabLst/>
            </a:pPr>
            <a:r>
              <a:rPr kumimoji="0" lang="en-US" altLang="en-US" sz="2000" b="0" i="0" u="none" strike="noStrike" cap="none" normalizeH="0" baseline="0" dirty="0" smtClean="0">
                <a:ln>
                  <a:noFill/>
                </a:ln>
                <a:solidFill>
                  <a:srgbClr val="000000"/>
                </a:solidFill>
                <a:effectLst/>
                <a:latin typeface="Cambria Math" panose="02040503050406030204" pitchFamily="18" charset="0"/>
              </a:rPr>
              <a:t>Due Registration of GST IN(GST identification number) for Merchant’s </a:t>
            </a:r>
            <a:r>
              <a:rPr kumimoji="0" lang="en-US" altLang="en-US" sz="2000" b="0" i="0" u="none" strike="noStrike" cap="none" normalizeH="0" dirty="0" smtClean="0">
                <a:ln>
                  <a:noFill/>
                </a:ln>
                <a:solidFill>
                  <a:srgbClr val="000000"/>
                </a:solidFill>
                <a:effectLst/>
                <a:latin typeface="Cambria Math" panose="02040503050406030204" pitchFamily="18" charset="0"/>
              </a:rPr>
              <a:t> market was Slowed down for a month.</a:t>
            </a:r>
            <a:endParaRPr kumimoji="0" lang="en-US" altLang="en-US" sz="2000" b="0" i="0" u="none" strike="noStrike" cap="none" normalizeH="0" baseline="0" dirty="0" smtClean="0">
              <a:ln>
                <a:noFill/>
              </a:ln>
              <a:solidFill>
                <a:srgbClr val="000000"/>
              </a:solidFill>
              <a:effectLst/>
              <a:latin typeface="Cambria Math" panose="02040503050406030204" pitchFamily="18" charset="0"/>
            </a:endParaRPr>
          </a:p>
          <a:p>
            <a:pPr marL="342900" marR="0" lvl="0" indent="-342900" algn="l" defTabSz="914400" rtl="0" eaLnBrk="0" fontAlgn="base" latinLnBrk="0" hangingPunct="0">
              <a:lnSpc>
                <a:spcPct val="100000"/>
              </a:lnSpc>
              <a:spcBef>
                <a:spcPct val="0"/>
              </a:spcBef>
              <a:spcAft>
                <a:spcPct val="0"/>
              </a:spcAft>
              <a:buClrTx/>
              <a:buSzPts val="3000"/>
              <a:buFont typeface="Wingdings" panose="05000000000000000000" pitchFamily="2" charset="2"/>
              <a:buChar char="Ø"/>
              <a:tabLst/>
            </a:pPr>
            <a:r>
              <a:rPr kumimoji="0" lang="en-US" altLang="en-US" sz="2000" b="0" i="0" u="none" strike="noStrike" cap="none" normalizeH="0" baseline="0" dirty="0" smtClean="0">
                <a:ln>
                  <a:noFill/>
                </a:ln>
                <a:solidFill>
                  <a:srgbClr val="000000"/>
                </a:solidFill>
                <a:effectLst/>
                <a:latin typeface="Cambria Math" panose="02040503050406030204" pitchFamily="18" charset="0"/>
              </a:rPr>
              <a:t>India’s Industrial production growth slowed in September  from a nine-month high in August although IIP rose 3.8% in September, compared with upward revised 4.5% in August. .</a:t>
            </a:r>
          </a:p>
          <a:p>
            <a:pPr marL="342900" marR="0" lvl="0" indent="-342900" algn="l" defTabSz="914400" rtl="0" eaLnBrk="0" fontAlgn="base" latinLnBrk="0" hangingPunct="0">
              <a:lnSpc>
                <a:spcPct val="100000"/>
              </a:lnSpc>
              <a:spcBef>
                <a:spcPct val="0"/>
              </a:spcBef>
              <a:spcAft>
                <a:spcPct val="0"/>
              </a:spcAft>
              <a:buClrTx/>
              <a:buSzPts val="3000"/>
              <a:buFont typeface="Wingdings" panose="05000000000000000000" pitchFamily="2" charset="2"/>
              <a:buChar char="Ø"/>
              <a:tabLst/>
            </a:pPr>
            <a:endParaRPr kumimoji="0" lang="en-US" altLang="en-US" sz="2000" b="0" i="0" u="none" strike="noStrike" cap="none" normalizeH="0" baseline="0" dirty="0" smtClean="0">
              <a:ln>
                <a:noFill/>
              </a:ln>
              <a:solidFill>
                <a:srgbClr val="000000"/>
              </a:solidFill>
              <a:effectLst/>
              <a:latin typeface="Cambria Math" panose="020405030504060302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smtClean="0">
              <a:ln>
                <a:noFill/>
              </a:ln>
              <a:solidFill>
                <a:srgbClr val="000000"/>
              </a:solidFill>
              <a:effectLst/>
              <a:latin typeface="Cambria Math" panose="02040503050406030204" pitchFamily="18" charset="0"/>
            </a:endParaRPr>
          </a:p>
        </p:txBody>
      </p:sp>
    </p:spTree>
    <p:extLst>
      <p:ext uri="{BB962C8B-B14F-4D97-AF65-F5344CB8AC3E}">
        <p14:creationId xmlns:p14="http://schemas.microsoft.com/office/powerpoint/2010/main" val="28090336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286</TotalTime>
  <Words>614</Words>
  <Application>Microsoft Office PowerPoint</Application>
  <PresentationFormat>On-screen Show (4:3)</PresentationFormat>
  <Paragraphs>74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Cambria Math</vt:lpstr>
      <vt:lpstr>Wingdings</vt:lpstr>
      <vt:lpstr>Office Theme</vt:lpstr>
      <vt:lpstr>PowerPoint Presentation</vt:lpstr>
      <vt:lpstr>What is GST ?</vt:lpstr>
      <vt:lpstr>PowerPoint Presentation</vt:lpstr>
      <vt:lpstr>  What is GDP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lenovo</cp:lastModifiedBy>
  <cp:revision>42</cp:revision>
  <dcterms:created xsi:type="dcterms:W3CDTF">2017-12-29T10:11:47Z</dcterms:created>
  <dcterms:modified xsi:type="dcterms:W3CDTF">2017-12-30T04:01:08Z</dcterms:modified>
</cp:coreProperties>
</file>