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57" r:id="rId3"/>
    <p:sldId id="258" r:id="rId4"/>
    <p:sldId id="260" r:id="rId5"/>
    <p:sldId id="262" r:id="rId6"/>
    <p:sldId id="259" r:id="rId7"/>
    <p:sldId id="261" r:id="rId8"/>
    <p:sldId id="263"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3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78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25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72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70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06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675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10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54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29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03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5/22/2022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18700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1"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E6A5-97E6-4DCC-8EBC-334AE448F402}"/>
              </a:ext>
            </a:extLst>
          </p:cNvPr>
          <p:cNvSpPr>
            <a:spLocks noGrp="1"/>
          </p:cNvSpPr>
          <p:nvPr>
            <p:ph type="ctrTitle"/>
          </p:nvPr>
        </p:nvSpPr>
        <p:spPr>
          <a:xfrm>
            <a:off x="203200" y="4328539"/>
            <a:ext cx="7772400" cy="1463040"/>
          </a:xfrm>
        </p:spPr>
        <p:txBody>
          <a:bodyPr/>
          <a:lstStyle/>
          <a:p>
            <a:pPr algn="ctr"/>
            <a:r>
              <a:rPr lang="en-US" dirty="0"/>
              <a:t>Churn project</a:t>
            </a:r>
            <a:endParaRPr lang="he-IL" dirty="0"/>
          </a:p>
        </p:txBody>
      </p:sp>
      <p:sp>
        <p:nvSpPr>
          <p:cNvPr id="3" name="Subtitle 2">
            <a:extLst>
              <a:ext uri="{FF2B5EF4-FFF2-40B4-BE49-F238E27FC236}">
                <a16:creationId xmlns:a16="http://schemas.microsoft.com/office/drawing/2014/main" id="{782C1D3C-BE80-4506-82DD-089A48EDACD9}"/>
              </a:ext>
            </a:extLst>
          </p:cNvPr>
          <p:cNvSpPr>
            <a:spLocks noGrp="1"/>
          </p:cNvSpPr>
          <p:nvPr>
            <p:ph type="subTitle" idx="1"/>
          </p:nvPr>
        </p:nvSpPr>
        <p:spPr>
          <a:xfrm>
            <a:off x="1751012" y="4953000"/>
            <a:ext cx="8676222" cy="1905000"/>
          </a:xfrm>
        </p:spPr>
        <p:txBody>
          <a:bodyPr/>
          <a:lstStyle/>
          <a:p>
            <a:pPr rtl="0"/>
            <a:r>
              <a:rPr lang="en-US" dirty="0"/>
              <a:t>Submitted by: Dana Hadar 029617057,</a:t>
            </a:r>
          </a:p>
          <a:p>
            <a:pPr rtl="0"/>
            <a:r>
              <a:rPr lang="en-US" dirty="0"/>
              <a:t>	      Mazal </a:t>
            </a:r>
            <a:r>
              <a:rPr lang="en-US" dirty="0" err="1"/>
              <a:t>Gonen</a:t>
            </a:r>
            <a:r>
              <a:rPr lang="en-US" dirty="0"/>
              <a:t>, </a:t>
            </a:r>
          </a:p>
          <a:p>
            <a:pPr rtl="0"/>
            <a:r>
              <a:rPr lang="en-US" dirty="0"/>
              <a:t>                     Inna Rozner</a:t>
            </a:r>
            <a:endParaRPr lang="he-IL" dirty="0"/>
          </a:p>
        </p:txBody>
      </p:sp>
      <p:pic>
        <p:nvPicPr>
          <p:cNvPr id="1026" name="Picture 2" descr="Predicting Customer Churn - Madlytics">
            <a:extLst>
              <a:ext uri="{FF2B5EF4-FFF2-40B4-BE49-F238E27FC236}">
                <a16:creationId xmlns:a16="http://schemas.microsoft.com/office/drawing/2014/main" id="{7DFE5B9B-E14B-40B2-8034-437C0135B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8120" y="480104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551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D3F8-709F-4F7D-B77A-DBDC7CEE809F}"/>
              </a:ext>
            </a:extLst>
          </p:cNvPr>
          <p:cNvSpPr>
            <a:spLocks noGrp="1"/>
          </p:cNvSpPr>
          <p:nvPr>
            <p:ph type="title"/>
          </p:nvPr>
        </p:nvSpPr>
        <p:spPr/>
        <p:txBody>
          <a:bodyPr/>
          <a:lstStyle/>
          <a:p>
            <a:pPr algn="ctr"/>
            <a:r>
              <a:rPr lang="en-US" dirty="0"/>
              <a:t>Data insights </a:t>
            </a:r>
            <a:r>
              <a:rPr lang="en-US" sz="3000" dirty="0"/>
              <a:t>(continued)</a:t>
            </a:r>
            <a:endParaRPr lang="he-IL" dirty="0"/>
          </a:p>
        </p:txBody>
      </p:sp>
      <p:pic>
        <p:nvPicPr>
          <p:cNvPr id="4" name="Picture 3">
            <a:extLst>
              <a:ext uri="{FF2B5EF4-FFF2-40B4-BE49-F238E27FC236}">
                <a16:creationId xmlns:a16="http://schemas.microsoft.com/office/drawing/2014/main" id="{D4DD08A0-086D-4597-B06E-D6DDCD19ED0A}"/>
              </a:ext>
            </a:extLst>
          </p:cNvPr>
          <p:cNvPicPr>
            <a:picLocks noChangeAspect="1"/>
          </p:cNvPicPr>
          <p:nvPr/>
        </p:nvPicPr>
        <p:blipFill>
          <a:blip r:embed="rId2"/>
          <a:stretch>
            <a:fillRect/>
          </a:stretch>
        </p:blipFill>
        <p:spPr>
          <a:xfrm>
            <a:off x="902208" y="1806554"/>
            <a:ext cx="5193792" cy="2966615"/>
          </a:xfrm>
          <a:prstGeom prst="rect">
            <a:avLst/>
          </a:prstGeom>
        </p:spPr>
      </p:pic>
      <p:pic>
        <p:nvPicPr>
          <p:cNvPr id="5" name="Picture 4">
            <a:extLst>
              <a:ext uri="{FF2B5EF4-FFF2-40B4-BE49-F238E27FC236}">
                <a16:creationId xmlns:a16="http://schemas.microsoft.com/office/drawing/2014/main" id="{0CE72E03-63A0-4F01-BE24-B2B21C0B7F9E}"/>
              </a:ext>
            </a:extLst>
          </p:cNvPr>
          <p:cNvPicPr>
            <a:picLocks noChangeAspect="1"/>
          </p:cNvPicPr>
          <p:nvPr/>
        </p:nvPicPr>
        <p:blipFill>
          <a:blip r:embed="rId3"/>
          <a:stretch>
            <a:fillRect/>
          </a:stretch>
        </p:blipFill>
        <p:spPr>
          <a:xfrm>
            <a:off x="6492241" y="3078479"/>
            <a:ext cx="4797552" cy="3621859"/>
          </a:xfrm>
          <a:prstGeom prst="rect">
            <a:avLst/>
          </a:prstGeom>
        </p:spPr>
      </p:pic>
      <p:sp>
        <p:nvSpPr>
          <p:cNvPr id="6" name="TextBox 5">
            <a:extLst>
              <a:ext uri="{FF2B5EF4-FFF2-40B4-BE49-F238E27FC236}">
                <a16:creationId xmlns:a16="http://schemas.microsoft.com/office/drawing/2014/main" id="{70C0002F-FAAB-4929-AD66-BFC18ECBA1FB}"/>
              </a:ext>
            </a:extLst>
          </p:cNvPr>
          <p:cNvSpPr txBox="1"/>
          <p:nvPr/>
        </p:nvSpPr>
        <p:spPr>
          <a:xfrm>
            <a:off x="6419087" y="1687512"/>
            <a:ext cx="5516880" cy="923330"/>
          </a:xfrm>
          <a:prstGeom prst="rect">
            <a:avLst/>
          </a:prstGeom>
          <a:noFill/>
        </p:spPr>
        <p:txBody>
          <a:bodyPr wrap="square" rtlCol="1">
            <a:spAutoFit/>
          </a:bodyPr>
          <a:lstStyle/>
          <a:p>
            <a:r>
              <a:rPr lang="en-US" dirty="0"/>
              <a:t>This scatter chart shows that fiber optic customers are more likely to churn than DSL customers. Customers loyalty increase as tenure increases for all kind of services</a:t>
            </a:r>
          </a:p>
        </p:txBody>
      </p:sp>
      <p:sp>
        <p:nvSpPr>
          <p:cNvPr id="7" name="TextBox 6">
            <a:extLst>
              <a:ext uri="{FF2B5EF4-FFF2-40B4-BE49-F238E27FC236}">
                <a16:creationId xmlns:a16="http://schemas.microsoft.com/office/drawing/2014/main" id="{3CBC42C7-60B3-46C0-AB48-985DEC298CA1}"/>
              </a:ext>
            </a:extLst>
          </p:cNvPr>
          <p:cNvSpPr txBox="1"/>
          <p:nvPr/>
        </p:nvSpPr>
        <p:spPr>
          <a:xfrm>
            <a:off x="902207" y="5142992"/>
            <a:ext cx="5516880" cy="1200329"/>
          </a:xfrm>
          <a:prstGeom prst="rect">
            <a:avLst/>
          </a:prstGeom>
          <a:noFill/>
        </p:spPr>
        <p:txBody>
          <a:bodyPr wrap="square" rtlCol="1">
            <a:spAutoFit/>
          </a:bodyPr>
          <a:lstStyle/>
          <a:p>
            <a:r>
              <a:rPr lang="en-US" dirty="0"/>
              <a:t>This bar chart shows that customers who use technical support are 50% less likely to churn than customers who don’t. Technical support is an essential service for the Company’s customer relations.</a:t>
            </a:r>
          </a:p>
        </p:txBody>
      </p:sp>
    </p:spTree>
    <p:extLst>
      <p:ext uri="{BB962C8B-B14F-4D97-AF65-F5344CB8AC3E}">
        <p14:creationId xmlns:p14="http://schemas.microsoft.com/office/powerpoint/2010/main" val="70326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5C22-12DF-4FCD-83BF-032927A5C22C}"/>
              </a:ext>
            </a:extLst>
          </p:cNvPr>
          <p:cNvSpPr>
            <a:spLocks noGrp="1"/>
          </p:cNvSpPr>
          <p:nvPr>
            <p:ph type="title"/>
          </p:nvPr>
        </p:nvSpPr>
        <p:spPr/>
        <p:txBody>
          <a:bodyPr/>
          <a:lstStyle/>
          <a:p>
            <a:pPr algn="ctr"/>
            <a:r>
              <a:rPr lang="en-US" dirty="0"/>
              <a:t>correlations</a:t>
            </a:r>
            <a:endParaRPr lang="he-IL" dirty="0"/>
          </a:p>
        </p:txBody>
      </p:sp>
      <p:sp>
        <p:nvSpPr>
          <p:cNvPr id="5" name="TextBox 4">
            <a:extLst>
              <a:ext uri="{FF2B5EF4-FFF2-40B4-BE49-F238E27FC236}">
                <a16:creationId xmlns:a16="http://schemas.microsoft.com/office/drawing/2014/main" id="{181D7252-765D-4174-A8FF-B93A8A4A8746}"/>
              </a:ext>
            </a:extLst>
          </p:cNvPr>
          <p:cNvSpPr txBox="1"/>
          <p:nvPr/>
        </p:nvSpPr>
        <p:spPr>
          <a:xfrm>
            <a:off x="8939731" y="913202"/>
            <a:ext cx="2865120" cy="6066469"/>
          </a:xfrm>
          <a:prstGeom prst="rect">
            <a:avLst/>
          </a:prstGeom>
          <a:noFill/>
        </p:spPr>
        <p:txBody>
          <a:bodyPr wrap="square" rtlCol="1">
            <a:spAutoFit/>
          </a:bodyPr>
          <a:lstStyle/>
          <a:p>
            <a:r>
              <a:rPr lang="en-US" b="1" dirty="0"/>
              <a:t>From the correlation coefficients plot  we learn that churn is likely to be from the following customers:</a:t>
            </a:r>
          </a:p>
          <a:p>
            <a:pPr marL="0" marR="0" algn="l" rtl="1">
              <a:lnSpc>
                <a:spcPct val="107000"/>
              </a:lnSpc>
              <a:spcBef>
                <a:spcPts val="0"/>
              </a:spcBef>
              <a:spcAft>
                <a:spcPts val="800"/>
              </a:spcAft>
            </a:pPr>
            <a:r>
              <a:rPr lang="en-US" b="1" dirty="0"/>
              <a:t>1. </a:t>
            </a:r>
            <a:r>
              <a:rPr lang="en-US" sz="1800" b="1" dirty="0">
                <a:effectLst/>
                <a:ea typeface="Calibri" panose="020F0502020204030204" pitchFamily="34" charset="0"/>
                <a:cs typeface="Arial" panose="020B0604020202020204" pitchFamily="34" charset="0"/>
              </a:rPr>
              <a:t>Have Month to month contract </a:t>
            </a:r>
          </a:p>
          <a:p>
            <a:pPr marR="0" lvl="0" algn="l" rtl="0">
              <a:lnSpc>
                <a:spcPct val="107000"/>
              </a:lnSpc>
              <a:spcBef>
                <a:spcPts val="0"/>
              </a:spcBef>
              <a:spcAft>
                <a:spcPts val="800"/>
              </a:spcAft>
            </a:pPr>
            <a:r>
              <a:rPr lang="en-US" sz="1800" b="1" dirty="0">
                <a:effectLst/>
                <a:ea typeface="Calibri" panose="020F0502020204030204" pitchFamily="34" charset="0"/>
                <a:cs typeface="Arial" panose="020B0604020202020204" pitchFamily="34" charset="0"/>
              </a:rPr>
              <a:t>2. Have fiber optic internet service</a:t>
            </a:r>
          </a:p>
          <a:p>
            <a:pPr marR="0" lvl="0" algn="l" rtl="0">
              <a:lnSpc>
                <a:spcPct val="107000"/>
              </a:lnSpc>
              <a:spcBef>
                <a:spcPts val="0"/>
              </a:spcBef>
              <a:spcAft>
                <a:spcPts val="800"/>
              </a:spcAft>
            </a:pPr>
            <a:r>
              <a:rPr lang="en-US" sz="1800" b="1" dirty="0">
                <a:effectLst/>
                <a:ea typeface="Calibri" panose="020F0502020204030204" pitchFamily="34" charset="0"/>
                <a:cs typeface="Arial" panose="020B0604020202020204" pitchFamily="34" charset="0"/>
              </a:rPr>
              <a:t>3. Pays with electronic check</a:t>
            </a:r>
          </a:p>
          <a:p>
            <a:r>
              <a:rPr lang="en-US" b="1" dirty="0"/>
              <a:t>Not-churn is likely to be from the following customers:</a:t>
            </a:r>
          </a:p>
          <a:p>
            <a:pPr marL="342900" marR="0" lvl="0" indent="-342900" algn="l" rtl="0">
              <a:lnSpc>
                <a:spcPct val="107000"/>
              </a:lnSpc>
              <a:spcBef>
                <a:spcPts val="0"/>
              </a:spcBef>
              <a:spcAft>
                <a:spcPts val="800"/>
              </a:spcAft>
              <a:buFont typeface="+mj-lt"/>
              <a:buAutoNum type="arabicPeriod"/>
            </a:pPr>
            <a:r>
              <a:rPr lang="en-US" sz="1800" b="1" dirty="0">
                <a:effectLst/>
                <a:ea typeface="Calibri" panose="020F0502020204030204" pitchFamily="34" charset="0"/>
                <a:cs typeface="Arial" panose="020B0604020202020204" pitchFamily="34" charset="0"/>
              </a:rPr>
              <a:t>Has  services as:  online security, tech support.</a:t>
            </a:r>
          </a:p>
          <a:p>
            <a:pPr marL="0" marR="0" algn="l" rtl="1">
              <a:lnSpc>
                <a:spcPct val="107000"/>
              </a:lnSpc>
              <a:spcBef>
                <a:spcPts val="0"/>
              </a:spcBef>
              <a:spcAft>
                <a:spcPts val="800"/>
              </a:spcAft>
            </a:pPr>
            <a:r>
              <a:rPr lang="en-US" sz="1800" b="1" dirty="0">
                <a:effectLst/>
                <a:ea typeface="Calibri" panose="020F0502020204030204" pitchFamily="34" charset="0"/>
                <a:cs typeface="Arial" panose="020B0604020202020204" pitchFamily="34" charset="0"/>
              </a:rPr>
              <a:t>2. having one/two-year contract</a:t>
            </a:r>
          </a:p>
          <a:p>
            <a:pPr marR="0" lvl="0" algn="l" rtl="0">
              <a:lnSpc>
                <a:spcPct val="107000"/>
              </a:lnSpc>
              <a:spcBef>
                <a:spcPts val="0"/>
              </a:spcBef>
              <a:spcAft>
                <a:spcPts val="800"/>
              </a:spcAft>
            </a:pPr>
            <a:endParaRPr lang="en-US" dirty="0"/>
          </a:p>
        </p:txBody>
      </p:sp>
      <p:pic>
        <p:nvPicPr>
          <p:cNvPr id="6" name="Picture 5" descr="C:\Users\inna.MILOUBAR\AppData\Local\Microsoft\Windows\INetCache\Content.MSO\62BADB52.tmp">
            <a:extLst>
              <a:ext uri="{FF2B5EF4-FFF2-40B4-BE49-F238E27FC236}">
                <a16:creationId xmlns:a16="http://schemas.microsoft.com/office/drawing/2014/main" id="{4E358A45-1DF8-4406-9DE5-B63D4313A0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9324" y="1666557"/>
            <a:ext cx="7767955" cy="4754563"/>
          </a:xfrm>
          <a:prstGeom prst="rect">
            <a:avLst/>
          </a:prstGeom>
          <a:noFill/>
          <a:ln>
            <a:noFill/>
          </a:ln>
        </p:spPr>
      </p:pic>
    </p:spTree>
    <p:extLst>
      <p:ext uri="{BB962C8B-B14F-4D97-AF65-F5344CB8AC3E}">
        <p14:creationId xmlns:p14="http://schemas.microsoft.com/office/powerpoint/2010/main" val="3290176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70B4-7A67-44ED-ABB3-6AABCC09B58B}"/>
              </a:ext>
            </a:extLst>
          </p:cNvPr>
          <p:cNvSpPr>
            <a:spLocks noGrp="1"/>
          </p:cNvSpPr>
          <p:nvPr>
            <p:ph type="title"/>
          </p:nvPr>
        </p:nvSpPr>
        <p:spPr/>
        <p:txBody>
          <a:bodyPr/>
          <a:lstStyle/>
          <a:p>
            <a:pPr algn="ctr"/>
            <a:r>
              <a:rPr lang="en-US" dirty="0"/>
              <a:t>ML prediction algorithms- decision tree</a:t>
            </a:r>
            <a:endParaRPr lang="he-IL" dirty="0"/>
          </a:p>
        </p:txBody>
      </p:sp>
      <p:sp>
        <p:nvSpPr>
          <p:cNvPr id="3" name="Content Placeholder 2">
            <a:extLst>
              <a:ext uri="{FF2B5EF4-FFF2-40B4-BE49-F238E27FC236}">
                <a16:creationId xmlns:a16="http://schemas.microsoft.com/office/drawing/2014/main" id="{1556C30A-241F-4F25-ADE6-40292183B444}"/>
              </a:ext>
            </a:extLst>
          </p:cNvPr>
          <p:cNvSpPr>
            <a:spLocks noGrp="1"/>
          </p:cNvSpPr>
          <p:nvPr>
            <p:ph idx="1"/>
          </p:nvPr>
        </p:nvSpPr>
        <p:spPr>
          <a:xfrm>
            <a:off x="1024128" y="2153920"/>
            <a:ext cx="9720073" cy="744855"/>
          </a:xfrm>
        </p:spPr>
        <p:txBody>
          <a:bodyPr>
            <a:normAutofit fontScale="85000" lnSpcReduction="20000"/>
          </a:bodyPr>
          <a:lstStyle/>
          <a:p>
            <a:pPr algn="l"/>
            <a:r>
              <a:rPr lang="en-US" dirty="0"/>
              <a:t>We used a loop on a range of  max-depth hyper parameter in order to examine what is the optimal depth for the best prediction accuracy. The following chart shows the result of the examination:</a:t>
            </a:r>
            <a:endParaRPr lang="he-IL" dirty="0"/>
          </a:p>
          <a:p>
            <a:pPr lvl="4" algn="l"/>
            <a:endParaRPr lang="en-US" dirty="0"/>
          </a:p>
          <a:p>
            <a:pPr algn="l"/>
            <a:endParaRPr lang="he-IL" dirty="0"/>
          </a:p>
        </p:txBody>
      </p:sp>
      <p:sp>
        <p:nvSpPr>
          <p:cNvPr id="7" name="TextBox 6">
            <a:extLst>
              <a:ext uri="{FF2B5EF4-FFF2-40B4-BE49-F238E27FC236}">
                <a16:creationId xmlns:a16="http://schemas.microsoft.com/office/drawing/2014/main" id="{10C66A0C-2603-4520-AABE-36A45ACA463C}"/>
              </a:ext>
            </a:extLst>
          </p:cNvPr>
          <p:cNvSpPr txBox="1"/>
          <p:nvPr/>
        </p:nvSpPr>
        <p:spPr>
          <a:xfrm>
            <a:off x="6837680" y="3963543"/>
            <a:ext cx="4145280" cy="1785104"/>
          </a:xfrm>
          <a:prstGeom prst="rect">
            <a:avLst/>
          </a:prstGeom>
          <a:noFill/>
        </p:spPr>
        <p:txBody>
          <a:bodyPr wrap="square" rtlCol="1">
            <a:spAutoFit/>
          </a:bodyPr>
          <a:lstStyle/>
          <a:p>
            <a:r>
              <a:rPr lang="en-US" sz="2200" dirty="0"/>
              <a:t>We can see, that our model is most accurate (78.3%)when we use a max depth of 5. </a:t>
            </a:r>
          </a:p>
          <a:p>
            <a:r>
              <a:rPr lang="en-US" sz="2200" dirty="0"/>
              <a:t>The decision tree is visible at the notebook.</a:t>
            </a:r>
            <a:endParaRPr lang="he-IL" sz="2200" dirty="0"/>
          </a:p>
        </p:txBody>
      </p:sp>
      <p:grpSp>
        <p:nvGrpSpPr>
          <p:cNvPr id="9" name="Group 8">
            <a:extLst>
              <a:ext uri="{FF2B5EF4-FFF2-40B4-BE49-F238E27FC236}">
                <a16:creationId xmlns:a16="http://schemas.microsoft.com/office/drawing/2014/main" id="{FB9BF77F-D2DF-47AC-8629-140FBFC01EDD}"/>
              </a:ext>
            </a:extLst>
          </p:cNvPr>
          <p:cNvGrpSpPr/>
          <p:nvPr/>
        </p:nvGrpSpPr>
        <p:grpSpPr>
          <a:xfrm>
            <a:off x="1097280" y="3030855"/>
            <a:ext cx="5216490" cy="3573145"/>
            <a:chOff x="1097280" y="3030855"/>
            <a:chExt cx="5216490" cy="3573145"/>
          </a:xfrm>
        </p:grpSpPr>
        <p:pic>
          <p:nvPicPr>
            <p:cNvPr id="6" name="Picture 5">
              <a:extLst>
                <a:ext uri="{FF2B5EF4-FFF2-40B4-BE49-F238E27FC236}">
                  <a16:creationId xmlns:a16="http://schemas.microsoft.com/office/drawing/2014/main" id="{1CF98F5D-9604-49E7-BDDB-011F051446C3}"/>
                </a:ext>
              </a:extLst>
            </p:cNvPr>
            <p:cNvPicPr>
              <a:picLocks noChangeAspect="1"/>
            </p:cNvPicPr>
            <p:nvPr/>
          </p:nvPicPr>
          <p:blipFill>
            <a:blip r:embed="rId2"/>
            <a:stretch>
              <a:fillRect/>
            </a:stretch>
          </p:blipFill>
          <p:spPr>
            <a:xfrm>
              <a:off x="1097280" y="3030855"/>
              <a:ext cx="5216490" cy="3573145"/>
            </a:xfrm>
            <a:prstGeom prst="rect">
              <a:avLst/>
            </a:prstGeom>
          </p:spPr>
        </p:pic>
        <p:sp>
          <p:nvSpPr>
            <p:cNvPr id="8" name="Oval 7">
              <a:extLst>
                <a:ext uri="{FF2B5EF4-FFF2-40B4-BE49-F238E27FC236}">
                  <a16:creationId xmlns:a16="http://schemas.microsoft.com/office/drawing/2014/main" id="{2C00C815-C332-4D89-925C-7ACB70259680}"/>
                </a:ext>
              </a:extLst>
            </p:cNvPr>
            <p:cNvSpPr/>
            <p:nvPr/>
          </p:nvSpPr>
          <p:spPr>
            <a:xfrm>
              <a:off x="3860800" y="3332480"/>
              <a:ext cx="833120" cy="294030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36950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F734-FB10-4AB2-B700-2470FE1DDD50}"/>
              </a:ext>
            </a:extLst>
          </p:cNvPr>
          <p:cNvSpPr>
            <a:spLocks noGrp="1"/>
          </p:cNvSpPr>
          <p:nvPr>
            <p:ph type="title"/>
          </p:nvPr>
        </p:nvSpPr>
        <p:spPr>
          <a:xfrm>
            <a:off x="1024128" y="548640"/>
            <a:ext cx="9720072" cy="1499616"/>
          </a:xfrm>
        </p:spPr>
        <p:txBody>
          <a:bodyPr/>
          <a:lstStyle/>
          <a:p>
            <a:pPr algn="ctr"/>
            <a:r>
              <a:rPr lang="en-US" dirty="0"/>
              <a:t>ML algorithms- random forest</a:t>
            </a:r>
            <a:endParaRPr lang="he-IL" dirty="0"/>
          </a:p>
        </p:txBody>
      </p:sp>
      <p:pic>
        <p:nvPicPr>
          <p:cNvPr id="4" name="Content Placeholder 3">
            <a:extLst>
              <a:ext uri="{FF2B5EF4-FFF2-40B4-BE49-F238E27FC236}">
                <a16:creationId xmlns:a16="http://schemas.microsoft.com/office/drawing/2014/main" id="{0ED6D1CD-42E7-40B5-AE22-E03FFAE5A3A2}"/>
              </a:ext>
            </a:extLst>
          </p:cNvPr>
          <p:cNvPicPr>
            <a:picLocks noGrp="1" noChangeAspect="1"/>
          </p:cNvPicPr>
          <p:nvPr>
            <p:ph idx="1"/>
          </p:nvPr>
        </p:nvPicPr>
        <p:blipFill>
          <a:blip r:embed="rId2"/>
          <a:stretch>
            <a:fillRect/>
          </a:stretch>
        </p:blipFill>
        <p:spPr>
          <a:xfrm>
            <a:off x="807956" y="1722150"/>
            <a:ext cx="6354844" cy="4885689"/>
          </a:xfrm>
          <a:prstGeom prst="rect">
            <a:avLst/>
          </a:prstGeom>
        </p:spPr>
      </p:pic>
      <p:sp>
        <p:nvSpPr>
          <p:cNvPr id="5" name="TextBox 4">
            <a:extLst>
              <a:ext uri="{FF2B5EF4-FFF2-40B4-BE49-F238E27FC236}">
                <a16:creationId xmlns:a16="http://schemas.microsoft.com/office/drawing/2014/main" id="{B8EBB5CC-F944-45BC-BFA3-13DA9767CE98}"/>
              </a:ext>
            </a:extLst>
          </p:cNvPr>
          <p:cNvSpPr txBox="1"/>
          <p:nvPr/>
        </p:nvSpPr>
        <p:spPr>
          <a:xfrm>
            <a:off x="7589520" y="2932176"/>
            <a:ext cx="3688080" cy="2462213"/>
          </a:xfrm>
          <a:prstGeom prst="rect">
            <a:avLst/>
          </a:prstGeom>
          <a:noFill/>
        </p:spPr>
        <p:txBody>
          <a:bodyPr wrap="square" rtlCol="1">
            <a:spAutoFit/>
          </a:bodyPr>
          <a:lstStyle/>
          <a:p>
            <a:r>
              <a:rPr lang="en-US" sz="2200" dirty="0"/>
              <a:t>First, let’s take a look at the importance of the features. It looks like the tenure and the monthly charges are the most important for this model. It is quite expected based on the descriptive part of the project.</a:t>
            </a:r>
            <a:endParaRPr lang="he-IL" sz="2200" dirty="0"/>
          </a:p>
        </p:txBody>
      </p:sp>
    </p:spTree>
    <p:extLst>
      <p:ext uri="{BB962C8B-B14F-4D97-AF65-F5344CB8AC3E}">
        <p14:creationId xmlns:p14="http://schemas.microsoft.com/office/powerpoint/2010/main" val="217834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F3F2-8A61-4858-886E-A50DD2A1160A}"/>
              </a:ext>
            </a:extLst>
          </p:cNvPr>
          <p:cNvSpPr>
            <a:spLocks noGrp="1"/>
          </p:cNvSpPr>
          <p:nvPr>
            <p:ph type="title"/>
          </p:nvPr>
        </p:nvSpPr>
        <p:spPr>
          <a:xfrm>
            <a:off x="1024128" y="463296"/>
            <a:ext cx="9720072" cy="1499616"/>
          </a:xfrm>
        </p:spPr>
        <p:txBody>
          <a:bodyPr/>
          <a:lstStyle/>
          <a:p>
            <a:pPr algn="ctr"/>
            <a:r>
              <a:rPr lang="en-US" dirty="0"/>
              <a:t>ML algorithms- random forest </a:t>
            </a:r>
            <a:r>
              <a:rPr lang="en-US" sz="3000" dirty="0"/>
              <a:t>(continued)</a:t>
            </a:r>
            <a:endParaRPr lang="he-IL" sz="3000" dirty="0"/>
          </a:p>
        </p:txBody>
      </p:sp>
      <p:sp>
        <p:nvSpPr>
          <p:cNvPr id="3" name="Content Placeholder 2">
            <a:extLst>
              <a:ext uri="{FF2B5EF4-FFF2-40B4-BE49-F238E27FC236}">
                <a16:creationId xmlns:a16="http://schemas.microsoft.com/office/drawing/2014/main" id="{3C3162A5-80A5-415A-A031-A19BB24E9EA7}"/>
              </a:ext>
            </a:extLst>
          </p:cNvPr>
          <p:cNvSpPr>
            <a:spLocks noGrp="1"/>
          </p:cNvSpPr>
          <p:nvPr>
            <p:ph idx="1"/>
          </p:nvPr>
        </p:nvSpPr>
        <p:spPr>
          <a:xfrm>
            <a:off x="792480" y="1686560"/>
            <a:ext cx="6238240" cy="1690687"/>
          </a:xfrm>
        </p:spPr>
        <p:txBody>
          <a:bodyPr>
            <a:noAutofit/>
          </a:bodyPr>
          <a:lstStyle/>
          <a:p>
            <a:pPr algn="l"/>
            <a:r>
              <a:rPr lang="en-US" dirty="0"/>
              <a:t>We used grid search procedure in order to determine the best hyper parameters for this model. We tried different depth, max features and ‘n’ estimations. Our best result was with: </a:t>
            </a:r>
            <a:r>
              <a:rPr lang="en-US" dirty="0" err="1"/>
              <a:t>max_depth</a:t>
            </a:r>
            <a:r>
              <a:rPr lang="en-US" dirty="0"/>
              <a:t>=6, </a:t>
            </a:r>
            <a:r>
              <a:rPr lang="en-US" dirty="0" err="1"/>
              <a:t>max_features</a:t>
            </a:r>
            <a:r>
              <a:rPr lang="en-US" dirty="0"/>
              <a:t>=9, </a:t>
            </a:r>
            <a:r>
              <a:rPr lang="en-US" dirty="0" err="1"/>
              <a:t>n_estimators</a:t>
            </a:r>
            <a:r>
              <a:rPr lang="en-US" dirty="0"/>
              <a:t>=1000</a:t>
            </a:r>
          </a:p>
          <a:p>
            <a:pPr algn="l"/>
            <a:endParaRPr lang="he-IL" dirty="0"/>
          </a:p>
        </p:txBody>
      </p:sp>
      <p:pic>
        <p:nvPicPr>
          <p:cNvPr id="4" name="Picture 3">
            <a:extLst>
              <a:ext uri="{FF2B5EF4-FFF2-40B4-BE49-F238E27FC236}">
                <a16:creationId xmlns:a16="http://schemas.microsoft.com/office/drawing/2014/main" id="{E5F3A26B-64C6-4EAA-A5F5-7AE72FABDAF9}"/>
              </a:ext>
            </a:extLst>
          </p:cNvPr>
          <p:cNvPicPr>
            <a:picLocks noChangeAspect="1"/>
          </p:cNvPicPr>
          <p:nvPr/>
        </p:nvPicPr>
        <p:blipFill>
          <a:blip r:embed="rId2"/>
          <a:stretch>
            <a:fillRect/>
          </a:stretch>
        </p:blipFill>
        <p:spPr>
          <a:xfrm>
            <a:off x="1227327" y="3357880"/>
            <a:ext cx="5029200" cy="1704975"/>
          </a:xfrm>
          <a:prstGeom prst="rect">
            <a:avLst/>
          </a:prstGeom>
        </p:spPr>
      </p:pic>
      <p:pic>
        <p:nvPicPr>
          <p:cNvPr id="5" name="Picture 4">
            <a:extLst>
              <a:ext uri="{FF2B5EF4-FFF2-40B4-BE49-F238E27FC236}">
                <a16:creationId xmlns:a16="http://schemas.microsoft.com/office/drawing/2014/main" id="{3D7C2EA4-5C39-4B11-911F-08C506E00DDC}"/>
              </a:ext>
            </a:extLst>
          </p:cNvPr>
          <p:cNvPicPr>
            <a:picLocks noChangeAspect="1"/>
          </p:cNvPicPr>
          <p:nvPr/>
        </p:nvPicPr>
        <p:blipFill rotWithShape="1">
          <a:blip r:embed="rId3"/>
          <a:srcRect t="2693"/>
          <a:stretch/>
        </p:blipFill>
        <p:spPr>
          <a:xfrm>
            <a:off x="6911847" y="2112366"/>
            <a:ext cx="5029200" cy="4125874"/>
          </a:xfrm>
          <a:prstGeom prst="rect">
            <a:avLst/>
          </a:prstGeom>
        </p:spPr>
      </p:pic>
      <p:sp>
        <p:nvSpPr>
          <p:cNvPr id="6" name="Content Placeholder 2">
            <a:extLst>
              <a:ext uri="{FF2B5EF4-FFF2-40B4-BE49-F238E27FC236}">
                <a16:creationId xmlns:a16="http://schemas.microsoft.com/office/drawing/2014/main" id="{94C1D8EB-0C0E-4E4D-B065-C4E61EF00D8B}"/>
              </a:ext>
            </a:extLst>
          </p:cNvPr>
          <p:cNvSpPr txBox="1">
            <a:spLocks/>
          </p:cNvSpPr>
          <p:nvPr/>
        </p:nvSpPr>
        <p:spPr>
          <a:xfrm>
            <a:off x="795527" y="5383823"/>
            <a:ext cx="6011673" cy="1690687"/>
          </a:xfrm>
          <a:prstGeom prst="rect">
            <a:avLst/>
          </a:prstGeom>
        </p:spPr>
        <p:txBody>
          <a:bodyPr vert="horz" lIns="45720" tIns="45720" rIns="4572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a:r>
              <a:rPr lang="en-US" dirty="0"/>
              <a:t>Our best result generated an accuracy of 79.4%, which is significantly better than using the default rf parameters (Auto: 76.6%)</a:t>
            </a:r>
          </a:p>
          <a:p>
            <a:pPr algn="l"/>
            <a:endParaRPr lang="he-IL" dirty="0"/>
          </a:p>
        </p:txBody>
      </p:sp>
    </p:spTree>
    <p:extLst>
      <p:ext uri="{BB962C8B-B14F-4D97-AF65-F5344CB8AC3E}">
        <p14:creationId xmlns:p14="http://schemas.microsoft.com/office/powerpoint/2010/main" val="14265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D21FA4-9117-4689-B237-B9FFBF71948B}"/>
              </a:ext>
            </a:extLst>
          </p:cNvPr>
          <p:cNvPicPr>
            <a:picLocks noGrp="1" noChangeAspect="1"/>
          </p:cNvPicPr>
          <p:nvPr>
            <p:ph idx="1"/>
          </p:nvPr>
        </p:nvPicPr>
        <p:blipFill>
          <a:blip r:embed="rId2"/>
          <a:stretch>
            <a:fillRect/>
          </a:stretch>
        </p:blipFill>
        <p:spPr>
          <a:xfrm>
            <a:off x="1227138" y="2926080"/>
            <a:ext cx="9720262" cy="3443416"/>
          </a:xfrm>
          <a:prstGeom prst="rect">
            <a:avLst/>
          </a:prstGeom>
        </p:spPr>
      </p:pic>
      <p:sp>
        <p:nvSpPr>
          <p:cNvPr id="4" name="Title 1">
            <a:extLst>
              <a:ext uri="{FF2B5EF4-FFF2-40B4-BE49-F238E27FC236}">
                <a16:creationId xmlns:a16="http://schemas.microsoft.com/office/drawing/2014/main" id="{7A8CB871-BACB-4E06-92C0-9830A1198ECB}"/>
              </a:ext>
            </a:extLst>
          </p:cNvPr>
          <p:cNvSpPr>
            <a:spLocks noGrp="1"/>
          </p:cNvSpPr>
          <p:nvPr>
            <p:ph type="title"/>
          </p:nvPr>
        </p:nvSpPr>
        <p:spPr>
          <a:xfrm>
            <a:off x="1023938" y="585788"/>
            <a:ext cx="9720262" cy="1498600"/>
          </a:xfrm>
        </p:spPr>
        <p:txBody>
          <a:bodyPr/>
          <a:lstStyle/>
          <a:p>
            <a:pPr algn="ctr"/>
            <a:r>
              <a:rPr lang="en-US" dirty="0"/>
              <a:t>ML algorithms- </a:t>
            </a:r>
            <a:r>
              <a:rPr lang="en-US" dirty="0" err="1"/>
              <a:t>knn</a:t>
            </a:r>
            <a:endParaRPr lang="he-IL" sz="3000" dirty="0"/>
          </a:p>
        </p:txBody>
      </p:sp>
      <p:sp>
        <p:nvSpPr>
          <p:cNvPr id="6" name="TextBox 5">
            <a:extLst>
              <a:ext uri="{FF2B5EF4-FFF2-40B4-BE49-F238E27FC236}">
                <a16:creationId xmlns:a16="http://schemas.microsoft.com/office/drawing/2014/main" id="{60D6F7F8-5739-4503-8DBD-58100F1794E3}"/>
              </a:ext>
            </a:extLst>
          </p:cNvPr>
          <p:cNvSpPr txBox="1"/>
          <p:nvPr/>
        </p:nvSpPr>
        <p:spPr>
          <a:xfrm>
            <a:off x="1534160" y="1971040"/>
            <a:ext cx="9499600" cy="769441"/>
          </a:xfrm>
          <a:prstGeom prst="rect">
            <a:avLst/>
          </a:prstGeom>
          <a:noFill/>
        </p:spPr>
        <p:txBody>
          <a:bodyPr wrap="square" rtlCol="1">
            <a:spAutoFit/>
          </a:bodyPr>
          <a:lstStyle/>
          <a:p>
            <a:r>
              <a:rPr lang="en-US" sz="2200" dirty="0"/>
              <a:t>We examined 12 different k-neighbors values to determine the best accuracy of the model. Our best result was with 10 values. </a:t>
            </a:r>
            <a:endParaRPr lang="he-IL" sz="2200" dirty="0"/>
          </a:p>
        </p:txBody>
      </p:sp>
      <p:sp>
        <p:nvSpPr>
          <p:cNvPr id="7" name="Oval 6">
            <a:extLst>
              <a:ext uri="{FF2B5EF4-FFF2-40B4-BE49-F238E27FC236}">
                <a16:creationId xmlns:a16="http://schemas.microsoft.com/office/drawing/2014/main" id="{0390E682-2449-4C6C-A768-C48113BF3A68}"/>
              </a:ext>
            </a:extLst>
          </p:cNvPr>
          <p:cNvSpPr/>
          <p:nvPr/>
        </p:nvSpPr>
        <p:spPr>
          <a:xfrm>
            <a:off x="7731760" y="3766641"/>
            <a:ext cx="762000" cy="2349679"/>
          </a:xfrm>
          <a:prstGeom prst="ellipse">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0" name="Group 9">
            <a:extLst>
              <a:ext uri="{FF2B5EF4-FFF2-40B4-BE49-F238E27FC236}">
                <a16:creationId xmlns:a16="http://schemas.microsoft.com/office/drawing/2014/main" id="{6FAA564E-4F9D-4FC1-A737-5ADE26B318D0}"/>
              </a:ext>
            </a:extLst>
          </p:cNvPr>
          <p:cNvGrpSpPr/>
          <p:nvPr/>
        </p:nvGrpSpPr>
        <p:grpSpPr>
          <a:xfrm>
            <a:off x="1235869" y="2926080"/>
            <a:ext cx="9720262" cy="3443416"/>
            <a:chOff x="1235869" y="2926080"/>
            <a:chExt cx="9720262" cy="3443416"/>
          </a:xfrm>
        </p:grpSpPr>
        <p:pic>
          <p:nvPicPr>
            <p:cNvPr id="8" name="Content Placeholder 4">
              <a:extLst>
                <a:ext uri="{FF2B5EF4-FFF2-40B4-BE49-F238E27FC236}">
                  <a16:creationId xmlns:a16="http://schemas.microsoft.com/office/drawing/2014/main" id="{1E622A2B-C08B-47CC-8C37-FD15DD112892}"/>
                </a:ext>
              </a:extLst>
            </p:cNvPr>
            <p:cNvPicPr>
              <a:picLocks noChangeAspect="1"/>
            </p:cNvPicPr>
            <p:nvPr/>
          </p:nvPicPr>
          <p:blipFill>
            <a:blip r:embed="rId2"/>
            <a:stretch>
              <a:fillRect/>
            </a:stretch>
          </p:blipFill>
          <p:spPr>
            <a:xfrm>
              <a:off x="1235869" y="2926080"/>
              <a:ext cx="9720262" cy="3443416"/>
            </a:xfrm>
            <a:prstGeom prst="rect">
              <a:avLst/>
            </a:prstGeom>
          </p:spPr>
        </p:pic>
        <p:sp>
          <p:nvSpPr>
            <p:cNvPr id="9" name="Oval 8">
              <a:extLst>
                <a:ext uri="{FF2B5EF4-FFF2-40B4-BE49-F238E27FC236}">
                  <a16:creationId xmlns:a16="http://schemas.microsoft.com/office/drawing/2014/main" id="{487FA8DA-4720-4ED6-851F-78EE284E3AED}"/>
                </a:ext>
              </a:extLst>
            </p:cNvPr>
            <p:cNvSpPr/>
            <p:nvPr/>
          </p:nvSpPr>
          <p:spPr>
            <a:xfrm>
              <a:off x="7740491" y="3766641"/>
              <a:ext cx="762000" cy="2349679"/>
            </a:xfrm>
            <a:prstGeom prst="ellipse">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06092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9AF4-B45D-45CC-ABAB-1C257E29EA83}"/>
              </a:ext>
            </a:extLst>
          </p:cNvPr>
          <p:cNvSpPr>
            <a:spLocks noGrp="1"/>
          </p:cNvSpPr>
          <p:nvPr>
            <p:ph type="title"/>
          </p:nvPr>
        </p:nvSpPr>
        <p:spPr/>
        <p:txBody>
          <a:bodyPr/>
          <a:lstStyle/>
          <a:p>
            <a:pPr algn="ctr"/>
            <a:r>
              <a:rPr lang="en-US" dirty="0"/>
              <a:t>Evaluation &amp; benchmark</a:t>
            </a:r>
            <a:endParaRPr lang="he-IL" dirty="0"/>
          </a:p>
        </p:txBody>
      </p:sp>
      <p:sp>
        <p:nvSpPr>
          <p:cNvPr id="3" name="Content Placeholder 2">
            <a:extLst>
              <a:ext uri="{FF2B5EF4-FFF2-40B4-BE49-F238E27FC236}">
                <a16:creationId xmlns:a16="http://schemas.microsoft.com/office/drawing/2014/main" id="{EC737033-C334-47A0-B3F0-3D8F1196A026}"/>
              </a:ext>
            </a:extLst>
          </p:cNvPr>
          <p:cNvSpPr>
            <a:spLocks noGrp="1"/>
          </p:cNvSpPr>
          <p:nvPr>
            <p:ph idx="1"/>
          </p:nvPr>
        </p:nvSpPr>
        <p:spPr>
          <a:xfrm>
            <a:off x="7487919" y="2844800"/>
            <a:ext cx="4242869" cy="4074160"/>
          </a:xfrm>
        </p:spPr>
        <p:txBody>
          <a:bodyPr>
            <a:normAutofit/>
          </a:bodyPr>
          <a:lstStyle/>
          <a:p>
            <a:pPr algn="l" rtl="0"/>
            <a:r>
              <a:rPr lang="en-US" dirty="0"/>
              <a:t>We collected from each one of the  prediction models the one that had the best accuracy and compared between the models. The highest accuracy achieved in random forest. When comparing our models’ accuracy to benchmark (all test values of label were set to 0)we got accuracy of 73.9%. We can see that any of our prediction models generate a more accurate result.</a:t>
            </a:r>
            <a:endParaRPr lang="he-IL" dirty="0"/>
          </a:p>
        </p:txBody>
      </p:sp>
      <p:pic>
        <p:nvPicPr>
          <p:cNvPr id="5" name="Picture 4">
            <a:extLst>
              <a:ext uri="{FF2B5EF4-FFF2-40B4-BE49-F238E27FC236}">
                <a16:creationId xmlns:a16="http://schemas.microsoft.com/office/drawing/2014/main" id="{8D7347DD-67C5-480C-9372-2B48ABBECC13}"/>
              </a:ext>
            </a:extLst>
          </p:cNvPr>
          <p:cNvPicPr>
            <a:picLocks noChangeAspect="1"/>
          </p:cNvPicPr>
          <p:nvPr/>
        </p:nvPicPr>
        <p:blipFill>
          <a:blip r:embed="rId2"/>
          <a:stretch>
            <a:fillRect/>
          </a:stretch>
        </p:blipFill>
        <p:spPr>
          <a:xfrm>
            <a:off x="1274127" y="1960880"/>
            <a:ext cx="5898833" cy="4373425"/>
          </a:xfrm>
          <a:prstGeom prst="rect">
            <a:avLst/>
          </a:prstGeom>
        </p:spPr>
      </p:pic>
    </p:spTree>
    <p:extLst>
      <p:ext uri="{BB962C8B-B14F-4D97-AF65-F5344CB8AC3E}">
        <p14:creationId xmlns:p14="http://schemas.microsoft.com/office/powerpoint/2010/main" val="27818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C787-2C5A-4D6D-BB7A-9E01860E852C}"/>
              </a:ext>
            </a:extLst>
          </p:cNvPr>
          <p:cNvSpPr>
            <a:spLocks noGrp="1"/>
          </p:cNvSpPr>
          <p:nvPr>
            <p:ph type="title"/>
          </p:nvPr>
        </p:nvSpPr>
        <p:spPr/>
        <p:txBody>
          <a:bodyPr/>
          <a:lstStyle/>
          <a:p>
            <a:pPr algn="ctr"/>
            <a:r>
              <a:rPr lang="en-US" dirty="0"/>
              <a:t>Business insight</a:t>
            </a:r>
            <a:endParaRPr lang="he-IL" dirty="0"/>
          </a:p>
        </p:txBody>
      </p:sp>
      <p:sp>
        <p:nvSpPr>
          <p:cNvPr id="3" name="Content Placeholder 2">
            <a:extLst>
              <a:ext uri="{FF2B5EF4-FFF2-40B4-BE49-F238E27FC236}">
                <a16:creationId xmlns:a16="http://schemas.microsoft.com/office/drawing/2014/main" id="{B440A10D-C1B8-4D6A-979B-C85F3A067154}"/>
              </a:ext>
            </a:extLst>
          </p:cNvPr>
          <p:cNvSpPr>
            <a:spLocks noGrp="1"/>
          </p:cNvSpPr>
          <p:nvPr>
            <p:ph idx="1"/>
          </p:nvPr>
        </p:nvSpPr>
        <p:spPr>
          <a:xfrm>
            <a:off x="993648" y="2062480"/>
            <a:ext cx="10863072" cy="4023360"/>
          </a:xfrm>
        </p:spPr>
        <p:txBody>
          <a:bodyPr>
            <a:normAutofit lnSpcReduction="10000"/>
          </a:bodyPr>
          <a:lstStyle/>
          <a:p>
            <a:pPr lvl="0" algn="l" rtl="0">
              <a:buFont typeface="Wingdings" panose="05000000000000000000" pitchFamily="2" charset="2"/>
              <a:buChar char="Ø"/>
            </a:pPr>
            <a:r>
              <a:rPr lang="en-US" dirty="0"/>
              <a:t>Month to month contract – customers who are checking out different service providers on a    </a:t>
            </a:r>
            <a:br>
              <a:rPr lang="en-US" dirty="0"/>
            </a:br>
            <a:r>
              <a:rPr lang="en-US" dirty="0"/>
              <a:t>  monthly basis are more likely to churn. “Customer loyalty” is achieved after approximately  </a:t>
            </a:r>
            <a:br>
              <a:rPr lang="en-US" dirty="0"/>
            </a:br>
            <a:r>
              <a:rPr lang="en-US" dirty="0"/>
              <a:t>  17 months. </a:t>
            </a:r>
          </a:p>
          <a:p>
            <a:pPr lvl="0" algn="l" rtl="0">
              <a:buFont typeface="Wingdings" panose="05000000000000000000" pitchFamily="2" charset="2"/>
              <a:buChar char="Ø"/>
            </a:pPr>
            <a:r>
              <a:rPr lang="en-US" dirty="0"/>
              <a:t>Monthly charges seem to play a larger part in customer’s decision who has a month to month  </a:t>
            </a:r>
            <a:br>
              <a:rPr lang="en-US" dirty="0"/>
            </a:br>
            <a:r>
              <a:rPr lang="en-US" dirty="0"/>
              <a:t>  contract than other type of contracts.</a:t>
            </a:r>
          </a:p>
          <a:p>
            <a:pPr lvl="0" algn="l" rtl="0">
              <a:buFont typeface="Wingdings" panose="05000000000000000000" pitchFamily="2" charset="2"/>
              <a:buChar char="Ø"/>
            </a:pPr>
            <a:r>
              <a:rPr lang="en-US" dirty="0"/>
              <a:t>Customers who use less than 5 services are more likely to churn. </a:t>
            </a:r>
          </a:p>
          <a:p>
            <a:pPr lvl="0" algn="l" rtl="0">
              <a:buFont typeface="Wingdings" panose="05000000000000000000" pitchFamily="2" charset="2"/>
              <a:buChar char="Ø"/>
            </a:pPr>
            <a:r>
              <a:rPr lang="en-US" dirty="0"/>
              <a:t>Customers who use tech support are significantly less likely to churn. </a:t>
            </a:r>
          </a:p>
          <a:p>
            <a:pPr lvl="0" algn="l" rtl="0">
              <a:buFont typeface="Wingdings" panose="05000000000000000000" pitchFamily="2" charset="2"/>
              <a:buChar char="Ø"/>
            </a:pPr>
            <a:r>
              <a:rPr lang="en-US" dirty="0"/>
              <a:t>DSL services are most successful within internet services. Customers who use fiber optic   </a:t>
            </a:r>
            <a:br>
              <a:rPr lang="en-US" dirty="0"/>
            </a:br>
            <a:r>
              <a:rPr lang="en-US" dirty="0"/>
              <a:t>  internet are more likely to churn than customers who use DSL or customers who use no </a:t>
            </a:r>
            <a:br>
              <a:rPr lang="en-US" dirty="0"/>
            </a:br>
            <a:r>
              <a:rPr lang="en-US" dirty="0"/>
              <a:t>  internet services at all. However, customers who use DSL are less likely to churn than a </a:t>
            </a:r>
            <a:br>
              <a:rPr lang="en-US" dirty="0"/>
            </a:br>
            <a:r>
              <a:rPr lang="en-US" dirty="0"/>
              <a:t>  customer who doesn’t use internet services at all.</a:t>
            </a:r>
          </a:p>
          <a:p>
            <a:pPr lvl="0" algn="l" rtl="0">
              <a:buFont typeface="Wingdings" panose="05000000000000000000" pitchFamily="2" charset="2"/>
              <a:buChar char="Ø"/>
            </a:pPr>
            <a:endParaRPr lang="en-US" dirty="0"/>
          </a:p>
          <a:p>
            <a:pPr algn="l" rtl="0"/>
            <a:endParaRPr lang="he-IL" dirty="0"/>
          </a:p>
        </p:txBody>
      </p:sp>
    </p:spTree>
    <p:extLst>
      <p:ext uri="{BB962C8B-B14F-4D97-AF65-F5344CB8AC3E}">
        <p14:creationId xmlns:p14="http://schemas.microsoft.com/office/powerpoint/2010/main" val="325143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2DFF-797D-4745-B822-A388B4F6FA8C}"/>
              </a:ext>
            </a:extLst>
          </p:cNvPr>
          <p:cNvSpPr>
            <a:spLocks noGrp="1"/>
          </p:cNvSpPr>
          <p:nvPr>
            <p:ph type="title"/>
          </p:nvPr>
        </p:nvSpPr>
        <p:spPr/>
        <p:txBody>
          <a:bodyPr/>
          <a:lstStyle/>
          <a:p>
            <a:pPr algn="ctr"/>
            <a:r>
              <a:rPr lang="en-US" dirty="0"/>
              <a:t>The challenge</a:t>
            </a:r>
            <a:endParaRPr lang="he-IL" dirty="0"/>
          </a:p>
        </p:txBody>
      </p:sp>
      <p:sp>
        <p:nvSpPr>
          <p:cNvPr id="3" name="Content Placeholder 2">
            <a:extLst>
              <a:ext uri="{FF2B5EF4-FFF2-40B4-BE49-F238E27FC236}">
                <a16:creationId xmlns:a16="http://schemas.microsoft.com/office/drawing/2014/main" id="{667F445F-DC8B-47CA-8702-2532E4893801}"/>
              </a:ext>
            </a:extLst>
          </p:cNvPr>
          <p:cNvSpPr>
            <a:spLocks noGrp="1"/>
          </p:cNvSpPr>
          <p:nvPr>
            <p:ph idx="1"/>
          </p:nvPr>
        </p:nvSpPr>
        <p:spPr/>
        <p:txBody>
          <a:bodyPr/>
          <a:lstStyle/>
          <a:p>
            <a:pPr algn="l" rtl="0">
              <a:spcAft>
                <a:spcPts val="1200"/>
              </a:spcAft>
              <a:buFont typeface="Wingdings" panose="05000000000000000000" pitchFamily="2" charset="2"/>
              <a:buChar char="Ø"/>
            </a:pPr>
            <a:r>
              <a:rPr lang="en-US" dirty="0"/>
              <a:t>Our challenge:  to predict whether a customer will churn.</a:t>
            </a:r>
          </a:p>
          <a:p>
            <a:pPr algn="l" rtl="0">
              <a:spcAft>
                <a:spcPts val="1200"/>
              </a:spcAft>
              <a:buFont typeface="Wingdings" panose="05000000000000000000" pitchFamily="2" charset="2"/>
              <a:buChar char="Ø"/>
            </a:pPr>
            <a:r>
              <a:rPr lang="en-US" dirty="0"/>
              <a:t>Our information: Churn database: includes 19 features based on customer’s demographics, service and contract information and 1 label, churn (Yes/No)</a:t>
            </a:r>
          </a:p>
          <a:p>
            <a:pPr algn="l" rtl="0">
              <a:spcAft>
                <a:spcPts val="1200"/>
              </a:spcAft>
              <a:buFont typeface="Wingdings" panose="05000000000000000000" pitchFamily="2" charset="2"/>
              <a:buChar char="Ø"/>
            </a:pPr>
            <a:r>
              <a:rPr lang="en-US" dirty="0"/>
              <a:t>Our motivation: to minimize the churn rate and enabling the    </a:t>
            </a:r>
            <a:br>
              <a:rPr lang="en-US" dirty="0"/>
            </a:br>
            <a:r>
              <a:rPr lang="en-US" dirty="0"/>
              <a:t>  Company to grow.</a:t>
            </a:r>
          </a:p>
          <a:p>
            <a:pPr algn="l" rtl="0">
              <a:spcAft>
                <a:spcPts val="1200"/>
              </a:spcAft>
              <a:buFont typeface="Wingdings" panose="05000000000000000000" pitchFamily="2" charset="2"/>
              <a:buChar char="Ø"/>
            </a:pPr>
            <a:r>
              <a:rPr lang="en-US" dirty="0"/>
              <a:t>Prediction methods: Decision tree, Random Forest, KNN.</a:t>
            </a:r>
          </a:p>
          <a:p>
            <a:pPr algn="l" rtl="0"/>
            <a:r>
              <a:rPr lang="en-US" dirty="0"/>
              <a:t> </a:t>
            </a:r>
            <a:endParaRPr lang="he-IL" dirty="0"/>
          </a:p>
        </p:txBody>
      </p:sp>
    </p:spTree>
    <p:extLst>
      <p:ext uri="{BB962C8B-B14F-4D97-AF65-F5344CB8AC3E}">
        <p14:creationId xmlns:p14="http://schemas.microsoft.com/office/powerpoint/2010/main" val="299999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0CA3-9283-442F-98A8-D33AC005C897}"/>
              </a:ext>
            </a:extLst>
          </p:cNvPr>
          <p:cNvSpPr>
            <a:spLocks noGrp="1"/>
          </p:cNvSpPr>
          <p:nvPr>
            <p:ph type="title"/>
          </p:nvPr>
        </p:nvSpPr>
        <p:spPr/>
        <p:txBody>
          <a:bodyPr/>
          <a:lstStyle/>
          <a:p>
            <a:pPr algn="ctr"/>
            <a:r>
              <a:rPr lang="en-US" dirty="0"/>
              <a:t>Data description</a:t>
            </a:r>
            <a:endParaRPr lang="he-IL" dirty="0"/>
          </a:p>
        </p:txBody>
      </p:sp>
      <p:sp>
        <p:nvSpPr>
          <p:cNvPr id="3" name="Content Placeholder 2">
            <a:extLst>
              <a:ext uri="{FF2B5EF4-FFF2-40B4-BE49-F238E27FC236}">
                <a16:creationId xmlns:a16="http://schemas.microsoft.com/office/drawing/2014/main" id="{7C84F778-7BE4-4BB4-A5A6-EFFAA2A01FA8}"/>
              </a:ext>
            </a:extLst>
          </p:cNvPr>
          <p:cNvSpPr>
            <a:spLocks noGrp="1"/>
          </p:cNvSpPr>
          <p:nvPr>
            <p:ph idx="1"/>
          </p:nvPr>
        </p:nvSpPr>
        <p:spPr>
          <a:xfrm>
            <a:off x="1024128" y="1930400"/>
            <a:ext cx="10172192" cy="4378960"/>
          </a:xfrm>
        </p:spPr>
        <p:txBody>
          <a:bodyPr>
            <a:normAutofit fontScale="92500" lnSpcReduction="10000"/>
          </a:bodyPr>
          <a:lstStyle/>
          <a:p>
            <a:pPr algn="l" rtl="0">
              <a:buFont typeface="Wingdings" panose="05000000000000000000" pitchFamily="2" charset="2"/>
              <a:buChar char="Ø"/>
            </a:pPr>
            <a:r>
              <a:rPr lang="en-US" dirty="0"/>
              <a:t>The dataset has 7043 records. In order to predict churn rate, t</a:t>
            </a:r>
            <a:r>
              <a:rPr lang="en-US" dirty="0">
                <a:effectLst/>
                <a:ea typeface="Times New Roman" panose="02020603050405020304" pitchFamily="18" charset="0"/>
                <a:cs typeface="David" panose="020E0502060401010101" pitchFamily="34" charset="-79"/>
              </a:rPr>
              <a:t>he dataset was randomly split into two sets , </a:t>
            </a:r>
            <a:r>
              <a:rPr lang="en-US" dirty="0"/>
              <a:t>80% train set and 20% test set. Each one of the predictive models </a:t>
            </a:r>
            <a:r>
              <a:rPr lang="en-US" dirty="0">
                <a:effectLst/>
                <a:ea typeface="Times New Roman" panose="02020603050405020304" pitchFamily="18" charset="0"/>
                <a:cs typeface="David" panose="020E0502060401010101" pitchFamily="34" charset="-79"/>
              </a:rPr>
              <a:t>applied to the training set and the quality of the predictions was assessed by running the model on the test set and checking accuracy of churn prediction vs. </a:t>
            </a:r>
            <a:r>
              <a:rPr lang="en-US" dirty="0">
                <a:ea typeface="Times New Roman" panose="02020603050405020304" pitchFamily="18" charset="0"/>
                <a:cs typeface="David" panose="020E0502060401010101" pitchFamily="34" charset="-79"/>
              </a:rPr>
              <a:t>the actual value. </a:t>
            </a:r>
            <a:endParaRPr lang="en-US" dirty="0">
              <a:effectLst/>
              <a:ea typeface="Times New Roman" panose="02020603050405020304" pitchFamily="18" charset="0"/>
              <a:cs typeface="David" panose="020E0502060401010101" pitchFamily="34" charset="-79"/>
            </a:endParaRPr>
          </a:p>
          <a:p>
            <a:pPr algn="l" rtl="0">
              <a:buFont typeface="Wingdings" panose="05000000000000000000" pitchFamily="2" charset="2"/>
              <a:buChar char="Ø"/>
            </a:pPr>
            <a:endParaRPr lang="en-US" dirty="0"/>
          </a:p>
          <a:p>
            <a:pPr algn="l" rtl="0">
              <a:buFont typeface="Wingdings" panose="05000000000000000000" pitchFamily="2" charset="2"/>
              <a:buChar char="Ø"/>
            </a:pPr>
            <a:r>
              <a:rPr lang="en-US" dirty="0"/>
              <a:t>The original dataset includes 19 features. ‘Churn is the label’. </a:t>
            </a:r>
          </a:p>
          <a:p>
            <a:pPr algn="l" rtl="0"/>
            <a:endParaRPr lang="en-US" dirty="0"/>
          </a:p>
          <a:p>
            <a:pPr algn="l" rtl="0"/>
            <a:endParaRPr lang="en-US" dirty="0"/>
          </a:p>
          <a:p>
            <a:pPr algn="l" rtl="0"/>
            <a:endParaRPr lang="en-US" dirty="0"/>
          </a:p>
          <a:p>
            <a:pPr algn="l" rtl="0"/>
            <a:endParaRPr lang="en-US" dirty="0"/>
          </a:p>
          <a:p>
            <a:pPr algn="l" rtl="0">
              <a:buFont typeface="Wingdings" panose="05000000000000000000" pitchFamily="2" charset="2"/>
              <a:buChar char="Ø"/>
            </a:pPr>
            <a:r>
              <a:rPr lang="en-US" dirty="0"/>
              <a:t>Missing values: there are 11 rows missing in the ‘Total charges’ feature. Missing values   </a:t>
            </a:r>
            <a:br>
              <a:rPr lang="en-US" dirty="0"/>
            </a:br>
            <a:r>
              <a:rPr lang="en-US" dirty="0"/>
              <a:t>  were  dealt with in the data cleaning sections (see also model assumptions section).</a:t>
            </a:r>
            <a:endParaRPr lang="he-IL" dirty="0"/>
          </a:p>
        </p:txBody>
      </p:sp>
      <p:pic>
        <p:nvPicPr>
          <p:cNvPr id="4" name="Picture 3">
            <a:extLst>
              <a:ext uri="{FF2B5EF4-FFF2-40B4-BE49-F238E27FC236}">
                <a16:creationId xmlns:a16="http://schemas.microsoft.com/office/drawing/2014/main" id="{2440D9D7-B763-4CB7-9784-AA0B8E07A7D1}"/>
              </a:ext>
            </a:extLst>
          </p:cNvPr>
          <p:cNvPicPr>
            <a:picLocks noChangeAspect="1"/>
          </p:cNvPicPr>
          <p:nvPr/>
        </p:nvPicPr>
        <p:blipFill>
          <a:blip r:embed="rId2"/>
          <a:stretch>
            <a:fillRect/>
          </a:stretch>
        </p:blipFill>
        <p:spPr>
          <a:xfrm>
            <a:off x="1211045" y="3873132"/>
            <a:ext cx="7848600" cy="1581150"/>
          </a:xfrm>
          <a:prstGeom prst="rect">
            <a:avLst/>
          </a:prstGeom>
        </p:spPr>
      </p:pic>
    </p:spTree>
    <p:extLst>
      <p:ext uri="{BB962C8B-B14F-4D97-AF65-F5344CB8AC3E}">
        <p14:creationId xmlns:p14="http://schemas.microsoft.com/office/powerpoint/2010/main" val="418326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AFC4-63EA-4FBD-A957-B2B896DD63AE}"/>
              </a:ext>
            </a:extLst>
          </p:cNvPr>
          <p:cNvSpPr>
            <a:spLocks noGrp="1"/>
          </p:cNvSpPr>
          <p:nvPr>
            <p:ph type="title"/>
          </p:nvPr>
        </p:nvSpPr>
        <p:spPr/>
        <p:txBody>
          <a:bodyPr/>
          <a:lstStyle/>
          <a:p>
            <a:pPr algn="ctr"/>
            <a:r>
              <a:rPr lang="en-US" dirty="0"/>
              <a:t>Model assumptions</a:t>
            </a:r>
            <a:endParaRPr lang="he-IL" dirty="0"/>
          </a:p>
        </p:txBody>
      </p:sp>
      <p:sp>
        <p:nvSpPr>
          <p:cNvPr id="3" name="Content Placeholder 2">
            <a:extLst>
              <a:ext uri="{FF2B5EF4-FFF2-40B4-BE49-F238E27FC236}">
                <a16:creationId xmlns:a16="http://schemas.microsoft.com/office/drawing/2014/main" id="{97807E86-D172-4674-ADB8-F15265B07657}"/>
              </a:ext>
            </a:extLst>
          </p:cNvPr>
          <p:cNvSpPr>
            <a:spLocks noGrp="1"/>
          </p:cNvSpPr>
          <p:nvPr>
            <p:ph idx="1"/>
          </p:nvPr>
        </p:nvSpPr>
        <p:spPr>
          <a:xfrm>
            <a:off x="1024128" y="2249424"/>
            <a:ext cx="9720073" cy="4023360"/>
          </a:xfrm>
        </p:spPr>
        <p:txBody>
          <a:bodyPr>
            <a:normAutofit/>
          </a:bodyPr>
          <a:lstStyle/>
          <a:p>
            <a:pPr lvl="0" algn="l" rtl="0">
              <a:spcAft>
                <a:spcPts val="1200"/>
              </a:spcAft>
              <a:buFont typeface="Wingdings" panose="05000000000000000000" pitchFamily="2" charset="2"/>
              <a:buChar char="Ø"/>
            </a:pPr>
            <a:r>
              <a:rPr lang="en-US" dirty="0"/>
              <a:t>If a customer doesn’t use an internet service, he wouldn’t use online security.</a:t>
            </a:r>
          </a:p>
          <a:p>
            <a:pPr lvl="0" algn="l" rtl="0">
              <a:spcAft>
                <a:spcPts val="1200"/>
              </a:spcAft>
              <a:buFont typeface="Wingdings" panose="05000000000000000000" pitchFamily="2" charset="2"/>
              <a:buChar char="Ø"/>
            </a:pPr>
            <a:r>
              <a:rPr lang="en-US" dirty="0"/>
              <a:t>If a customer doesn’t use phone services, he wouldn't have multiple lines.</a:t>
            </a:r>
          </a:p>
          <a:p>
            <a:pPr lvl="0" algn="l" rtl="0">
              <a:spcAft>
                <a:spcPts val="1200"/>
              </a:spcAft>
              <a:buFont typeface="Wingdings" panose="05000000000000000000" pitchFamily="2" charset="2"/>
              <a:buChar char="Ø"/>
            </a:pPr>
            <a:r>
              <a:rPr lang="en-US" dirty="0"/>
              <a:t>Technical support is available for all customers for no additional charges.</a:t>
            </a:r>
          </a:p>
          <a:p>
            <a:pPr algn="l" rtl="0">
              <a:spcAft>
                <a:spcPts val="1200"/>
              </a:spcAft>
              <a:buFont typeface="Wingdings" panose="05000000000000000000" pitchFamily="2" charset="2"/>
              <a:buChar char="Ø"/>
            </a:pPr>
            <a:r>
              <a:rPr lang="en-US" dirty="0"/>
              <a:t>‘</a:t>
            </a:r>
            <a:r>
              <a:rPr lang="en-US" dirty="0" err="1"/>
              <a:t>CustomerID</a:t>
            </a:r>
            <a:r>
              <a:rPr lang="en-US" dirty="0"/>
              <a:t>’ is not considered a feature since we did not find a pattern or a    </a:t>
            </a:r>
            <a:br>
              <a:rPr lang="en-US" dirty="0"/>
            </a:br>
            <a:r>
              <a:rPr lang="en-US" dirty="0"/>
              <a:t>   descriptive character while looking at its values.</a:t>
            </a:r>
          </a:p>
          <a:p>
            <a:pPr lvl="0" algn="l" rtl="0">
              <a:spcAft>
                <a:spcPts val="1200"/>
              </a:spcAft>
              <a:buFont typeface="Wingdings" panose="05000000000000000000" pitchFamily="2" charset="2"/>
              <a:buChar char="Ø"/>
            </a:pPr>
            <a:r>
              <a:rPr lang="en-US" dirty="0"/>
              <a:t>Total charges feature doesn't add additional data to the model, since this feature   </a:t>
            </a:r>
            <a:br>
              <a:rPr lang="en-US" dirty="0"/>
            </a:br>
            <a:r>
              <a:rPr lang="en-US" dirty="0"/>
              <a:t>  is a function of two other features (monthly charges, tenure).</a:t>
            </a:r>
          </a:p>
          <a:p>
            <a:pPr algn="l" rtl="0">
              <a:buFont typeface="Wingdings" panose="05000000000000000000" pitchFamily="2" charset="2"/>
              <a:buChar char="Ø"/>
            </a:pPr>
            <a:endParaRPr lang="he-IL" dirty="0"/>
          </a:p>
        </p:txBody>
      </p:sp>
    </p:spTree>
    <p:extLst>
      <p:ext uri="{BB962C8B-B14F-4D97-AF65-F5344CB8AC3E}">
        <p14:creationId xmlns:p14="http://schemas.microsoft.com/office/powerpoint/2010/main" val="253765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667B-52BD-457C-B0DD-32DE91EE493F}"/>
              </a:ext>
            </a:extLst>
          </p:cNvPr>
          <p:cNvSpPr>
            <a:spLocks noGrp="1"/>
          </p:cNvSpPr>
          <p:nvPr>
            <p:ph type="title"/>
          </p:nvPr>
        </p:nvSpPr>
        <p:spPr/>
        <p:txBody>
          <a:bodyPr/>
          <a:lstStyle/>
          <a:p>
            <a:pPr algn="ctr"/>
            <a:r>
              <a:rPr lang="en-US" dirty="0"/>
              <a:t>Data engineering</a:t>
            </a:r>
            <a:endParaRPr lang="he-IL" dirty="0"/>
          </a:p>
        </p:txBody>
      </p:sp>
      <p:sp>
        <p:nvSpPr>
          <p:cNvPr id="3" name="Content Placeholder 2">
            <a:extLst>
              <a:ext uri="{FF2B5EF4-FFF2-40B4-BE49-F238E27FC236}">
                <a16:creationId xmlns:a16="http://schemas.microsoft.com/office/drawing/2014/main" id="{EB7A7F6D-93F2-4620-8E7A-7532E6CC9FBC}"/>
              </a:ext>
            </a:extLst>
          </p:cNvPr>
          <p:cNvSpPr>
            <a:spLocks noGrp="1"/>
          </p:cNvSpPr>
          <p:nvPr>
            <p:ph idx="1"/>
          </p:nvPr>
        </p:nvSpPr>
        <p:spPr>
          <a:xfrm>
            <a:off x="1024128" y="1727200"/>
            <a:ext cx="10609072" cy="4511040"/>
          </a:xfrm>
        </p:spPr>
        <p:txBody>
          <a:bodyPr>
            <a:normAutofit fontScale="85000" lnSpcReduction="20000"/>
          </a:bodyPr>
          <a:lstStyle/>
          <a:p>
            <a:pPr algn="l" rtl="0"/>
            <a:r>
              <a:rPr lang="en-US" b="1" u="sng" dirty="0"/>
              <a:t>Cleaning</a:t>
            </a:r>
          </a:p>
          <a:p>
            <a:pPr algn="l" rtl="0">
              <a:buFont typeface="Wingdings" panose="05000000000000000000" pitchFamily="2" charset="2"/>
              <a:buChar char="Ø"/>
            </a:pPr>
            <a:r>
              <a:rPr lang="en-US" dirty="0"/>
              <a:t> All columns' headers were converted to lower case letters.</a:t>
            </a:r>
          </a:p>
          <a:p>
            <a:pPr algn="l" rtl="0">
              <a:buFont typeface="Wingdings" panose="05000000000000000000" pitchFamily="2" charset="2"/>
              <a:buChar char="Ø"/>
            </a:pPr>
            <a:r>
              <a:rPr lang="en-US" dirty="0"/>
              <a:t> ‘Yes/no’ features/label were replaced with numeric values (1/0).</a:t>
            </a:r>
          </a:p>
          <a:p>
            <a:pPr algn="l" rtl="0">
              <a:buFont typeface="Wingdings" panose="05000000000000000000" pitchFamily="2" charset="2"/>
              <a:buChar char="Ø"/>
            </a:pPr>
            <a:r>
              <a:rPr lang="en-US" dirty="0"/>
              <a:t> Categorical values were converted to numeric values (1/0) using ‘ </a:t>
            </a:r>
            <a:r>
              <a:rPr lang="en-US" dirty="0" err="1"/>
              <a:t>get_dummies</a:t>
            </a:r>
            <a:r>
              <a:rPr lang="en-US" dirty="0"/>
              <a:t>’ function.  </a:t>
            </a:r>
          </a:p>
          <a:p>
            <a:pPr algn="l" rtl="0">
              <a:buFont typeface="Wingdings" panose="05000000000000000000" pitchFamily="2" charset="2"/>
              <a:buChar char="Ø"/>
            </a:pPr>
            <a:r>
              <a:rPr lang="en-US" dirty="0"/>
              <a:t> Monthly charges and total charges were categorized to 3 categories : low, medium and high according to the 25</a:t>
            </a:r>
            <a:r>
              <a:rPr lang="en-US" baseline="30000" dirty="0"/>
              <a:t>th</a:t>
            </a:r>
            <a:r>
              <a:rPr lang="en-US" dirty="0"/>
              <a:t>,    </a:t>
            </a:r>
            <a:br>
              <a:rPr lang="en-US" dirty="0"/>
            </a:br>
            <a:r>
              <a:rPr lang="en-US" dirty="0"/>
              <a:t>   50</a:t>
            </a:r>
            <a:r>
              <a:rPr lang="en-US" baseline="30000" dirty="0"/>
              <a:t>th</a:t>
            </a:r>
            <a:r>
              <a:rPr lang="en-US" dirty="0"/>
              <a:t> and 75</a:t>
            </a:r>
            <a:r>
              <a:rPr lang="en-US" baseline="30000" dirty="0"/>
              <a:t>th</a:t>
            </a:r>
            <a:r>
              <a:rPr lang="en-US" dirty="0"/>
              <a:t> percentile of distribution for the descriptive part of the model.</a:t>
            </a:r>
          </a:p>
          <a:p>
            <a:pPr algn="l" rtl="0">
              <a:buFont typeface="Wingdings" panose="05000000000000000000" pitchFamily="2" charset="2"/>
              <a:buChar char="Ø"/>
            </a:pPr>
            <a:r>
              <a:rPr lang="en-US" dirty="0"/>
              <a:t> After having only numeric values in the data frame (DF), the type of all features in the DF was converted to float.</a:t>
            </a:r>
          </a:p>
          <a:p>
            <a:pPr algn="l" rtl="0">
              <a:buFont typeface="Wingdings" panose="05000000000000000000" pitchFamily="2" charset="2"/>
              <a:buChar char="Ø"/>
            </a:pPr>
            <a:r>
              <a:rPr lang="en-US" dirty="0"/>
              <a:t> Unnecessary features were dropped: Male (gender), Total charges.</a:t>
            </a:r>
          </a:p>
          <a:p>
            <a:pPr algn="l" rtl="0">
              <a:buFont typeface="Wingdings" panose="05000000000000000000" pitchFamily="2" charset="2"/>
              <a:buChar char="Ø"/>
            </a:pPr>
            <a:r>
              <a:rPr lang="en-US" dirty="0"/>
              <a:t> Features were added: ‘</a:t>
            </a:r>
            <a:r>
              <a:rPr lang="en-US" dirty="0" err="1"/>
              <a:t>has_internetservice</a:t>
            </a:r>
            <a:r>
              <a:rPr lang="en-US" dirty="0"/>
              <a:t>’ – gets 1 if he has internet, </a:t>
            </a:r>
            <a:r>
              <a:rPr lang="en-US" dirty="0" err="1"/>
              <a:t>num_of_services</a:t>
            </a:r>
            <a:r>
              <a:rPr lang="en-US" dirty="0"/>
              <a:t> – sum of all service the customer has, see table next page.</a:t>
            </a:r>
          </a:p>
          <a:p>
            <a:pPr algn="l" rtl="0">
              <a:buFont typeface="Wingdings" panose="05000000000000000000" pitchFamily="2" charset="2"/>
              <a:buChar char="Ø"/>
            </a:pPr>
            <a:r>
              <a:rPr lang="en-US" dirty="0"/>
              <a:t> Missing values of the ‘Total Charges’ feature were replaced with the mean of the total charges for  </a:t>
            </a:r>
            <a:br>
              <a:rPr lang="en-US" dirty="0"/>
            </a:br>
            <a:r>
              <a:rPr lang="en-US" dirty="0"/>
              <a:t>   the descriptive part, however, this feature was removed from the model.</a:t>
            </a:r>
          </a:p>
          <a:p>
            <a:pPr marL="0" indent="0" algn="l" rtl="0">
              <a:buNone/>
            </a:pPr>
            <a:endParaRPr lang="he-IL" b="1" u="sng" dirty="0"/>
          </a:p>
        </p:txBody>
      </p:sp>
    </p:spTree>
    <p:extLst>
      <p:ext uri="{BB962C8B-B14F-4D97-AF65-F5344CB8AC3E}">
        <p14:creationId xmlns:p14="http://schemas.microsoft.com/office/powerpoint/2010/main" val="89241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9602-1355-4691-BB2F-33CFC5DA57E4}"/>
              </a:ext>
            </a:extLst>
          </p:cNvPr>
          <p:cNvSpPr>
            <a:spLocks noGrp="1"/>
          </p:cNvSpPr>
          <p:nvPr>
            <p:ph type="title"/>
          </p:nvPr>
        </p:nvSpPr>
        <p:spPr/>
        <p:txBody>
          <a:bodyPr/>
          <a:lstStyle/>
          <a:p>
            <a:pPr algn="ctr"/>
            <a:r>
              <a:rPr lang="en-US" dirty="0"/>
              <a:t>Distribution of the SAMPLE Features</a:t>
            </a:r>
            <a:endParaRPr lang="he-IL" dirty="0"/>
          </a:p>
        </p:txBody>
      </p:sp>
      <p:graphicFrame>
        <p:nvGraphicFramePr>
          <p:cNvPr id="7" name="Content Placeholder 6">
            <a:extLst>
              <a:ext uri="{FF2B5EF4-FFF2-40B4-BE49-F238E27FC236}">
                <a16:creationId xmlns:a16="http://schemas.microsoft.com/office/drawing/2014/main" id="{3512798D-9F91-4077-8E4F-29E2ADE12FAF}"/>
              </a:ext>
            </a:extLst>
          </p:cNvPr>
          <p:cNvGraphicFramePr>
            <a:graphicFrameLocks noGrp="1"/>
          </p:cNvGraphicFramePr>
          <p:nvPr>
            <p:ph idx="1"/>
            <p:extLst>
              <p:ext uri="{D42A27DB-BD31-4B8C-83A1-F6EECF244321}">
                <p14:modId xmlns:p14="http://schemas.microsoft.com/office/powerpoint/2010/main" val="2272968481"/>
              </p:ext>
            </p:extLst>
          </p:nvPr>
        </p:nvGraphicFramePr>
        <p:xfrm>
          <a:off x="934720" y="2084832"/>
          <a:ext cx="4500880" cy="3940046"/>
        </p:xfrm>
        <a:graphic>
          <a:graphicData uri="http://schemas.openxmlformats.org/drawingml/2006/table">
            <a:tbl>
              <a:tblPr firstRow="1" firstCol="1" bandRow="1">
                <a:tableStyleId>{5C22544A-7EE6-4342-B048-85BDC9FD1C3A}</a:tableStyleId>
              </a:tblPr>
              <a:tblGrid>
                <a:gridCol w="2374781">
                  <a:extLst>
                    <a:ext uri="{9D8B030D-6E8A-4147-A177-3AD203B41FA5}">
                      <a16:colId xmlns:a16="http://schemas.microsoft.com/office/drawing/2014/main" val="65655886"/>
                    </a:ext>
                  </a:extLst>
                </a:gridCol>
                <a:gridCol w="1205289">
                  <a:extLst>
                    <a:ext uri="{9D8B030D-6E8A-4147-A177-3AD203B41FA5}">
                      <a16:colId xmlns:a16="http://schemas.microsoft.com/office/drawing/2014/main" val="1179995181"/>
                    </a:ext>
                  </a:extLst>
                </a:gridCol>
                <a:gridCol w="920810">
                  <a:extLst>
                    <a:ext uri="{9D8B030D-6E8A-4147-A177-3AD203B41FA5}">
                      <a16:colId xmlns:a16="http://schemas.microsoft.com/office/drawing/2014/main" val="933037853"/>
                    </a:ext>
                  </a:extLst>
                </a:gridCol>
              </a:tblGrid>
              <a:tr h="586430">
                <a:tc>
                  <a:txBody>
                    <a:bodyPr/>
                    <a:lstStyle/>
                    <a:p>
                      <a:pPr algn="l" rtl="0">
                        <a:lnSpc>
                          <a:spcPct val="107000"/>
                        </a:lnSpc>
                        <a:spcAft>
                          <a:spcPts val="0"/>
                        </a:spcAft>
                      </a:pPr>
                      <a:r>
                        <a:rPr lang="en-US" sz="1200" dirty="0">
                          <a:effectLst/>
                        </a:rPr>
                        <a:t>Feature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dirty="0">
                          <a:effectLst/>
                        </a:rPr>
                        <a:t>N (% of feature's total)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dirty="0">
                          <a:effectLst/>
                        </a:rPr>
                        <a:t> N - </a:t>
                      </a:r>
                      <a:endParaRPr lang="en-US" sz="1100" dirty="0">
                        <a:effectLst/>
                      </a:endParaRPr>
                    </a:p>
                    <a:p>
                      <a:pPr algn="l" rtl="0">
                        <a:lnSpc>
                          <a:spcPct val="107000"/>
                        </a:lnSpc>
                        <a:spcAft>
                          <a:spcPts val="0"/>
                        </a:spcAft>
                      </a:pPr>
                      <a:r>
                        <a:rPr lang="en-US" sz="1200" dirty="0">
                          <a:effectLst/>
                        </a:rPr>
                        <a:t>Feature's total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930360481"/>
                  </a:ext>
                </a:extLst>
              </a:tr>
              <a:tr h="279468">
                <a:tc>
                  <a:txBody>
                    <a:bodyPr/>
                    <a:lstStyle/>
                    <a:p>
                      <a:pPr algn="l" rtl="0">
                        <a:lnSpc>
                          <a:spcPct val="107000"/>
                        </a:lnSpc>
                        <a:spcAft>
                          <a:spcPts val="0"/>
                        </a:spcAft>
                      </a:pPr>
                      <a:r>
                        <a:rPr lang="en-US" sz="1200" dirty="0">
                          <a:solidFill>
                            <a:schemeClr val="tx1"/>
                          </a:solidFill>
                          <a:effectLst/>
                        </a:rPr>
                        <a:t>Demographics</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270002443"/>
                  </a:ext>
                </a:extLst>
              </a:tr>
              <a:tr h="279468">
                <a:tc>
                  <a:txBody>
                    <a:bodyPr/>
                    <a:lstStyle/>
                    <a:p>
                      <a:pPr algn="l" rtl="0">
                        <a:lnSpc>
                          <a:spcPct val="107000"/>
                        </a:lnSpc>
                        <a:spcAft>
                          <a:spcPts val="0"/>
                        </a:spcAft>
                      </a:pPr>
                      <a:r>
                        <a:rPr lang="en-US" sz="1200" dirty="0">
                          <a:effectLst/>
                        </a:rPr>
                        <a:t>gender: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81405059"/>
                  </a:ext>
                </a:extLst>
              </a:tr>
              <a:tr h="279468">
                <a:tc>
                  <a:txBody>
                    <a:bodyPr/>
                    <a:lstStyle/>
                    <a:p>
                      <a:pPr algn="l" rtl="0">
                        <a:lnSpc>
                          <a:spcPct val="107000"/>
                        </a:lnSpc>
                        <a:spcAft>
                          <a:spcPts val="0"/>
                        </a:spcAft>
                      </a:pPr>
                      <a:r>
                        <a:rPr lang="en-US" sz="1200" dirty="0">
                          <a:effectLst/>
                        </a:rPr>
                        <a:t>    Female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dirty="0">
                          <a:effectLst/>
                        </a:rPr>
                        <a:t>3488 (49.5%)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890194530"/>
                  </a:ext>
                </a:extLst>
              </a:tr>
              <a:tr h="279468">
                <a:tc>
                  <a:txBody>
                    <a:bodyPr/>
                    <a:lstStyle/>
                    <a:p>
                      <a:pPr algn="l" rtl="0">
                        <a:lnSpc>
                          <a:spcPct val="107000"/>
                        </a:lnSpc>
                        <a:spcAft>
                          <a:spcPts val="0"/>
                        </a:spcAft>
                      </a:pPr>
                      <a:r>
                        <a:rPr lang="en-US" sz="1200" dirty="0">
                          <a:effectLst/>
                        </a:rPr>
                        <a:t>    Male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3555 (50.5%)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395443399"/>
                  </a:ext>
                </a:extLst>
              </a:tr>
              <a:tr h="279468">
                <a:tc>
                  <a:txBody>
                    <a:bodyPr/>
                    <a:lstStyle/>
                    <a:p>
                      <a:pPr algn="l" rtl="0">
                        <a:lnSpc>
                          <a:spcPct val="107000"/>
                        </a:lnSpc>
                        <a:spcAft>
                          <a:spcPts val="0"/>
                        </a:spcAft>
                      </a:pPr>
                      <a:r>
                        <a:rPr lang="en-US" sz="1200" dirty="0">
                          <a:effectLst/>
                        </a:rPr>
                        <a:t>Senior Citizen: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1142 (16.2%)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318460061"/>
                  </a:ext>
                </a:extLst>
              </a:tr>
              <a:tr h="279468">
                <a:tc>
                  <a:txBody>
                    <a:bodyPr/>
                    <a:lstStyle/>
                    <a:p>
                      <a:pPr algn="l" rtl="0">
                        <a:lnSpc>
                          <a:spcPct val="107000"/>
                        </a:lnSpc>
                        <a:spcAft>
                          <a:spcPts val="0"/>
                        </a:spcAft>
                      </a:pPr>
                      <a:r>
                        <a:rPr lang="en-US" sz="1200" dirty="0">
                          <a:effectLst/>
                        </a:rPr>
                        <a:t>Has Partner: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3402 (48.3%)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066554128"/>
                  </a:ext>
                </a:extLst>
              </a:tr>
              <a:tr h="279468">
                <a:tc>
                  <a:txBody>
                    <a:bodyPr/>
                    <a:lstStyle/>
                    <a:p>
                      <a:pPr algn="l" rtl="0">
                        <a:lnSpc>
                          <a:spcPct val="107000"/>
                        </a:lnSpc>
                        <a:spcAft>
                          <a:spcPts val="0"/>
                        </a:spcAft>
                      </a:pPr>
                      <a:r>
                        <a:rPr lang="en-US" sz="1200" dirty="0">
                          <a:effectLst/>
                        </a:rPr>
                        <a:t>Has Dependents: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2110 (30.0%)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643952231"/>
                  </a:ext>
                </a:extLst>
              </a:tr>
              <a:tr h="279468">
                <a:tc>
                  <a:txBody>
                    <a:bodyPr/>
                    <a:lstStyle/>
                    <a:p>
                      <a:pPr algn="l" rtl="0">
                        <a:lnSpc>
                          <a:spcPct val="107000"/>
                        </a:lnSpc>
                        <a:spcAft>
                          <a:spcPts val="0"/>
                        </a:spcAft>
                      </a:pPr>
                      <a:r>
                        <a:rPr lang="en-US" sz="1200" dirty="0">
                          <a:effectLst/>
                        </a:rPr>
                        <a:t>Tenure months, M(SD)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32.4 (24.6)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410138234"/>
                  </a:ext>
                </a:extLst>
              </a:tr>
              <a:tr h="279468">
                <a:tc>
                  <a:txBody>
                    <a:bodyPr/>
                    <a:lstStyle/>
                    <a:p>
                      <a:pPr algn="l" rtl="0">
                        <a:lnSpc>
                          <a:spcPct val="107000"/>
                        </a:lnSpc>
                        <a:spcAft>
                          <a:spcPts val="0"/>
                        </a:spcAft>
                      </a:pPr>
                      <a:r>
                        <a:rPr lang="en-US" sz="1200" dirty="0">
                          <a:effectLst/>
                        </a:rPr>
                        <a:t>Multiple Lines: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797644275"/>
                  </a:ext>
                </a:extLst>
              </a:tr>
              <a:tr h="279468">
                <a:tc>
                  <a:txBody>
                    <a:bodyPr/>
                    <a:lstStyle/>
                    <a:p>
                      <a:pPr algn="l" rtl="0">
                        <a:lnSpc>
                          <a:spcPct val="107000"/>
                        </a:lnSpc>
                        <a:spcAft>
                          <a:spcPts val="0"/>
                        </a:spcAft>
                      </a:pPr>
                      <a:r>
                        <a:rPr lang="en-US" sz="1200" dirty="0">
                          <a:effectLst/>
                        </a:rPr>
                        <a:t>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3390 (48.1%)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40290035"/>
                  </a:ext>
                </a:extLst>
              </a:tr>
              <a:tr h="279468">
                <a:tc>
                  <a:txBody>
                    <a:bodyPr/>
                    <a:lstStyle/>
                    <a:p>
                      <a:pPr algn="l" rtl="0">
                        <a:lnSpc>
                          <a:spcPct val="107000"/>
                        </a:lnSpc>
                        <a:spcAft>
                          <a:spcPts val="0"/>
                        </a:spcAft>
                      </a:pPr>
                      <a:r>
                        <a:rPr lang="en-US" sz="1200" dirty="0">
                          <a:effectLst/>
                        </a:rPr>
                        <a:t>    No phone service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682 (9.68%)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76363073"/>
                  </a:ext>
                </a:extLst>
              </a:tr>
              <a:tr h="279468">
                <a:tc>
                  <a:txBody>
                    <a:bodyPr/>
                    <a:lstStyle/>
                    <a:p>
                      <a:pPr algn="l" rtl="0">
                        <a:lnSpc>
                          <a:spcPct val="107000"/>
                        </a:lnSpc>
                        <a:spcAft>
                          <a:spcPts val="0"/>
                        </a:spcAft>
                      </a:pPr>
                      <a:r>
                        <a:rPr lang="en-US" sz="1200" dirty="0">
                          <a:effectLst/>
                        </a:rPr>
                        <a:t>    Yes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2971 (42.2%)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41439166"/>
                  </a:ext>
                </a:extLst>
              </a:tr>
            </a:tbl>
          </a:graphicData>
        </a:graphic>
      </p:graphicFrame>
      <p:graphicFrame>
        <p:nvGraphicFramePr>
          <p:cNvPr id="8" name="Table 7">
            <a:extLst>
              <a:ext uri="{FF2B5EF4-FFF2-40B4-BE49-F238E27FC236}">
                <a16:creationId xmlns:a16="http://schemas.microsoft.com/office/drawing/2014/main" id="{A44B9C48-6BAE-47BC-9646-F79EAE0E2D86}"/>
              </a:ext>
            </a:extLst>
          </p:cNvPr>
          <p:cNvGraphicFramePr>
            <a:graphicFrameLocks noGrp="1"/>
          </p:cNvGraphicFramePr>
          <p:nvPr>
            <p:extLst>
              <p:ext uri="{D42A27DB-BD31-4B8C-83A1-F6EECF244321}">
                <p14:modId xmlns:p14="http://schemas.microsoft.com/office/powerpoint/2010/main" val="4075114558"/>
              </p:ext>
            </p:extLst>
          </p:nvPr>
        </p:nvGraphicFramePr>
        <p:xfrm>
          <a:off x="5669280" y="2082801"/>
          <a:ext cx="5074919" cy="3940053"/>
        </p:xfrm>
        <a:graphic>
          <a:graphicData uri="http://schemas.openxmlformats.org/drawingml/2006/table">
            <a:tbl>
              <a:tblPr firstRow="1" firstCol="1" bandRow="1">
                <a:tableStyleId>{5C22544A-7EE6-4342-B048-85BDC9FD1C3A}</a:tableStyleId>
              </a:tblPr>
              <a:tblGrid>
                <a:gridCol w="2564864">
                  <a:extLst>
                    <a:ext uri="{9D8B030D-6E8A-4147-A177-3AD203B41FA5}">
                      <a16:colId xmlns:a16="http://schemas.microsoft.com/office/drawing/2014/main" val="2350005251"/>
                    </a:ext>
                  </a:extLst>
                </a:gridCol>
                <a:gridCol w="1457517">
                  <a:extLst>
                    <a:ext uri="{9D8B030D-6E8A-4147-A177-3AD203B41FA5}">
                      <a16:colId xmlns:a16="http://schemas.microsoft.com/office/drawing/2014/main" val="97596883"/>
                    </a:ext>
                  </a:extLst>
                </a:gridCol>
                <a:gridCol w="1052538">
                  <a:extLst>
                    <a:ext uri="{9D8B030D-6E8A-4147-A177-3AD203B41FA5}">
                      <a16:colId xmlns:a16="http://schemas.microsoft.com/office/drawing/2014/main" val="592061310"/>
                    </a:ext>
                  </a:extLst>
                </a:gridCol>
              </a:tblGrid>
              <a:tr h="553973">
                <a:tc>
                  <a:txBody>
                    <a:bodyPr/>
                    <a:lstStyle/>
                    <a:p>
                      <a:pPr algn="l" rtl="0">
                        <a:lnSpc>
                          <a:spcPct val="107000"/>
                        </a:lnSpc>
                        <a:spcAft>
                          <a:spcPts val="0"/>
                        </a:spcAft>
                      </a:pPr>
                      <a:r>
                        <a:rPr lang="en-US" sz="1200" dirty="0">
                          <a:effectLst/>
                        </a:rPr>
                        <a:t>Feature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N (% of feature's total)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dirty="0">
                          <a:effectLst/>
                        </a:rPr>
                        <a:t> N - </a:t>
                      </a:r>
                      <a:endParaRPr lang="en-US" sz="1100" dirty="0">
                        <a:effectLst/>
                      </a:endParaRPr>
                    </a:p>
                    <a:p>
                      <a:pPr algn="l" rtl="0">
                        <a:lnSpc>
                          <a:spcPct val="107000"/>
                        </a:lnSpc>
                        <a:spcAft>
                          <a:spcPts val="0"/>
                        </a:spcAft>
                      </a:pPr>
                      <a:r>
                        <a:rPr lang="en-US" sz="1200" dirty="0">
                          <a:effectLst/>
                        </a:rPr>
                        <a:t>Feature's total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208389359"/>
                  </a:ext>
                </a:extLst>
              </a:tr>
              <a:tr h="211630">
                <a:tc>
                  <a:txBody>
                    <a:bodyPr/>
                    <a:lstStyle/>
                    <a:p>
                      <a:pPr algn="l" rtl="0">
                        <a:lnSpc>
                          <a:spcPct val="107000"/>
                        </a:lnSpc>
                        <a:spcAft>
                          <a:spcPts val="0"/>
                        </a:spcAft>
                      </a:pPr>
                      <a:r>
                        <a:rPr lang="en-US" sz="1200" dirty="0">
                          <a:solidFill>
                            <a:schemeClr val="tx1"/>
                          </a:solidFill>
                          <a:effectLst/>
                        </a:rPr>
                        <a:t>Services</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34164867"/>
                  </a:ext>
                </a:extLst>
              </a:tr>
              <a:tr h="211630">
                <a:tc>
                  <a:txBody>
                    <a:bodyPr/>
                    <a:lstStyle/>
                    <a:p>
                      <a:pPr algn="l" rtl="0">
                        <a:lnSpc>
                          <a:spcPct val="107000"/>
                        </a:lnSpc>
                        <a:spcAft>
                          <a:spcPts val="0"/>
                        </a:spcAft>
                      </a:pPr>
                      <a:r>
                        <a:rPr lang="en-US" sz="1200">
                          <a:effectLst/>
                        </a:rPr>
                        <a:t>Has Phone Service: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6361 (90.3%)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07200768"/>
                  </a:ext>
                </a:extLst>
              </a:tr>
              <a:tr h="211630">
                <a:tc>
                  <a:txBody>
                    <a:bodyPr/>
                    <a:lstStyle/>
                    <a:p>
                      <a:pPr algn="l" rtl="0">
                        <a:lnSpc>
                          <a:spcPct val="107000"/>
                        </a:lnSpc>
                        <a:spcAft>
                          <a:spcPts val="0"/>
                        </a:spcAft>
                      </a:pPr>
                      <a:r>
                        <a:rPr lang="en-US" sz="1200">
                          <a:effectLst/>
                        </a:rPr>
                        <a:t>Internet Service: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310102529"/>
                  </a:ext>
                </a:extLst>
              </a:tr>
              <a:tr h="211630">
                <a:tc>
                  <a:txBody>
                    <a:bodyPr/>
                    <a:lstStyle/>
                    <a:p>
                      <a:pPr algn="l" rtl="0">
                        <a:lnSpc>
                          <a:spcPct val="107000"/>
                        </a:lnSpc>
                        <a:spcAft>
                          <a:spcPts val="0"/>
                        </a:spcAft>
                      </a:pPr>
                      <a:r>
                        <a:rPr lang="en-US" sz="1200">
                          <a:effectLst/>
                        </a:rPr>
                        <a:t>    DSL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2421 (34.4%)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490370333"/>
                  </a:ext>
                </a:extLst>
              </a:tr>
              <a:tr h="211630">
                <a:tc>
                  <a:txBody>
                    <a:bodyPr/>
                    <a:lstStyle/>
                    <a:p>
                      <a:pPr algn="l" rtl="0">
                        <a:lnSpc>
                          <a:spcPct val="107000"/>
                        </a:lnSpc>
                        <a:spcAft>
                          <a:spcPts val="0"/>
                        </a:spcAft>
                      </a:pPr>
                      <a:r>
                        <a:rPr lang="en-US" sz="1200">
                          <a:effectLst/>
                        </a:rPr>
                        <a:t>    Fiber optic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3096 (44.0%)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918672838"/>
                  </a:ext>
                </a:extLst>
              </a:tr>
              <a:tr h="211630">
                <a:tc>
                  <a:txBody>
                    <a:bodyPr/>
                    <a:lstStyle/>
                    <a:p>
                      <a:pPr algn="l" rtl="0">
                        <a:lnSpc>
                          <a:spcPct val="107000"/>
                        </a:lnSpc>
                        <a:spcAft>
                          <a:spcPts val="0"/>
                        </a:spcAft>
                      </a:pPr>
                      <a:r>
                        <a:rPr lang="en-US" sz="1200">
                          <a:effectLst/>
                        </a:rPr>
                        <a:t>    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1526 (21.7%)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81885166"/>
                  </a:ext>
                </a:extLst>
              </a:tr>
              <a:tr h="211630">
                <a:tc>
                  <a:txBody>
                    <a:bodyPr/>
                    <a:lstStyle/>
                    <a:p>
                      <a:pPr algn="l" rtl="0">
                        <a:lnSpc>
                          <a:spcPct val="107000"/>
                        </a:lnSpc>
                        <a:spcAft>
                          <a:spcPts val="0"/>
                        </a:spcAft>
                      </a:pPr>
                      <a:r>
                        <a:rPr lang="en-US" sz="1200">
                          <a:effectLst/>
                        </a:rPr>
                        <a:t>Has Online Security: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2019 (28.7%)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73419299"/>
                  </a:ext>
                </a:extLst>
              </a:tr>
              <a:tr h="211630">
                <a:tc>
                  <a:txBody>
                    <a:bodyPr/>
                    <a:lstStyle/>
                    <a:p>
                      <a:pPr algn="l" rtl="0">
                        <a:lnSpc>
                          <a:spcPct val="107000"/>
                        </a:lnSpc>
                        <a:spcAft>
                          <a:spcPts val="0"/>
                        </a:spcAft>
                      </a:pPr>
                      <a:r>
                        <a:rPr lang="en-US" sz="1200">
                          <a:effectLst/>
                        </a:rPr>
                        <a:t>Has Online Backup: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2429 (34.5%)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0964604"/>
                  </a:ext>
                </a:extLst>
              </a:tr>
              <a:tr h="211630">
                <a:tc>
                  <a:txBody>
                    <a:bodyPr/>
                    <a:lstStyle/>
                    <a:p>
                      <a:pPr algn="l" rtl="0">
                        <a:lnSpc>
                          <a:spcPct val="107000"/>
                        </a:lnSpc>
                        <a:spcAft>
                          <a:spcPts val="0"/>
                        </a:spcAft>
                      </a:pPr>
                      <a:r>
                        <a:rPr lang="en-US" sz="1200">
                          <a:effectLst/>
                        </a:rPr>
                        <a:t>Has Device Protection: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2422 (34.4%)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258197242"/>
                  </a:ext>
                </a:extLst>
              </a:tr>
              <a:tr h="211630">
                <a:tc>
                  <a:txBody>
                    <a:bodyPr/>
                    <a:lstStyle/>
                    <a:p>
                      <a:pPr algn="l" rtl="0">
                        <a:lnSpc>
                          <a:spcPct val="107000"/>
                        </a:lnSpc>
                        <a:spcAft>
                          <a:spcPts val="0"/>
                        </a:spcAft>
                      </a:pPr>
                      <a:r>
                        <a:rPr lang="en-US" sz="1200">
                          <a:effectLst/>
                        </a:rPr>
                        <a:t>Has Tech Support: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2044 (29.0%)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103060781"/>
                  </a:ext>
                </a:extLst>
              </a:tr>
              <a:tr h="211630">
                <a:tc>
                  <a:txBody>
                    <a:bodyPr/>
                    <a:lstStyle/>
                    <a:p>
                      <a:pPr algn="l" rtl="0">
                        <a:lnSpc>
                          <a:spcPct val="107000"/>
                        </a:lnSpc>
                        <a:spcAft>
                          <a:spcPts val="0"/>
                        </a:spcAft>
                      </a:pPr>
                      <a:r>
                        <a:rPr lang="en-US" sz="1200">
                          <a:effectLst/>
                        </a:rPr>
                        <a:t>Has Streaming TV:</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2707 (38.4%)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592368360"/>
                  </a:ext>
                </a:extLst>
              </a:tr>
              <a:tr h="211630">
                <a:tc>
                  <a:txBody>
                    <a:bodyPr/>
                    <a:lstStyle/>
                    <a:p>
                      <a:pPr algn="l" rtl="0">
                        <a:lnSpc>
                          <a:spcPct val="107000"/>
                        </a:lnSpc>
                        <a:spcAft>
                          <a:spcPts val="0"/>
                        </a:spcAft>
                      </a:pPr>
                      <a:r>
                        <a:rPr lang="en-US" sz="1200">
                          <a:effectLst/>
                        </a:rPr>
                        <a:t>Has Streaming Movies: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2732 (38.8%)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238424062"/>
                  </a:ext>
                </a:extLst>
              </a:tr>
              <a:tr h="211630">
                <a:tc>
                  <a:txBody>
                    <a:bodyPr/>
                    <a:lstStyle/>
                    <a:p>
                      <a:pPr algn="l" rtl="0">
                        <a:lnSpc>
                          <a:spcPct val="107000"/>
                        </a:lnSpc>
                        <a:spcAft>
                          <a:spcPts val="0"/>
                        </a:spcAft>
                      </a:pPr>
                      <a:r>
                        <a:rPr lang="en-US" sz="1200">
                          <a:effectLst/>
                        </a:rPr>
                        <a:t>Total sum of services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7043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70614205"/>
                  </a:ext>
                </a:extLst>
              </a:tr>
              <a:tr h="211630">
                <a:tc>
                  <a:txBody>
                    <a:bodyPr/>
                    <a:lstStyle/>
                    <a:p>
                      <a:pPr algn="l" rtl="0">
                        <a:lnSpc>
                          <a:spcPct val="107000"/>
                        </a:lnSpc>
                        <a:spcAft>
                          <a:spcPts val="0"/>
                        </a:spcAft>
                      </a:pPr>
                      <a:r>
                        <a:rPr lang="en-US" sz="1200">
                          <a:effectLst/>
                        </a:rPr>
                        <a:t>&lt;= 3 services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3329 (47.0%)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54119141"/>
                  </a:ext>
                </a:extLst>
              </a:tr>
              <a:tr h="211630">
                <a:tc>
                  <a:txBody>
                    <a:bodyPr/>
                    <a:lstStyle/>
                    <a:p>
                      <a:pPr algn="l" rtl="0">
                        <a:lnSpc>
                          <a:spcPct val="107000"/>
                        </a:lnSpc>
                        <a:spcAft>
                          <a:spcPts val="0"/>
                        </a:spcAft>
                      </a:pPr>
                      <a:r>
                        <a:rPr lang="en-US" sz="1200">
                          <a:effectLst/>
                        </a:rPr>
                        <a:t>4-6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2930 (32.0%)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89228353"/>
                  </a:ext>
                </a:extLst>
              </a:tr>
              <a:tr h="211630">
                <a:tc>
                  <a:txBody>
                    <a:bodyPr/>
                    <a:lstStyle/>
                    <a:p>
                      <a:pPr algn="l" rtl="0">
                        <a:lnSpc>
                          <a:spcPct val="107000"/>
                        </a:lnSpc>
                        <a:spcAft>
                          <a:spcPts val="0"/>
                        </a:spcAft>
                      </a:pPr>
                      <a:r>
                        <a:rPr lang="en-US" sz="1200">
                          <a:effectLst/>
                        </a:rPr>
                        <a:t>7-8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a:effectLst/>
                        </a:rPr>
                        <a:t>784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47061810"/>
                  </a:ext>
                </a:extLst>
              </a:tr>
            </a:tbl>
          </a:graphicData>
        </a:graphic>
      </p:graphicFrame>
    </p:spTree>
    <p:extLst>
      <p:ext uri="{BB962C8B-B14F-4D97-AF65-F5344CB8AC3E}">
        <p14:creationId xmlns:p14="http://schemas.microsoft.com/office/powerpoint/2010/main" val="158863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0D20E4-1AA7-4BC6-9A87-95DFC8A0AF78}"/>
              </a:ext>
            </a:extLst>
          </p:cNvPr>
          <p:cNvSpPr>
            <a:spLocks noGrp="1"/>
          </p:cNvSpPr>
          <p:nvPr>
            <p:ph type="title"/>
          </p:nvPr>
        </p:nvSpPr>
        <p:spPr/>
        <p:txBody>
          <a:bodyPr/>
          <a:lstStyle/>
          <a:p>
            <a:pPr algn="ctr"/>
            <a:r>
              <a:rPr lang="en-US" dirty="0"/>
              <a:t>Distribution of the SAMPLE Features and </a:t>
            </a:r>
            <a:r>
              <a:rPr lang="en-US" dirty="0" err="1"/>
              <a:t>LABEl</a:t>
            </a:r>
            <a:r>
              <a:rPr lang="en-US" dirty="0"/>
              <a:t> </a:t>
            </a:r>
            <a:r>
              <a:rPr lang="en-US" sz="3000" dirty="0"/>
              <a:t>(continued)</a:t>
            </a:r>
            <a:endParaRPr lang="he-IL" sz="3000" dirty="0"/>
          </a:p>
        </p:txBody>
      </p:sp>
      <p:graphicFrame>
        <p:nvGraphicFramePr>
          <p:cNvPr id="5" name="Content Placeholder 4">
            <a:extLst>
              <a:ext uri="{FF2B5EF4-FFF2-40B4-BE49-F238E27FC236}">
                <a16:creationId xmlns:a16="http://schemas.microsoft.com/office/drawing/2014/main" id="{A458D8AB-0CC9-49B8-9552-B14E60DD6D01}"/>
              </a:ext>
            </a:extLst>
          </p:cNvPr>
          <p:cNvGraphicFramePr>
            <a:graphicFrameLocks noGrp="1"/>
          </p:cNvGraphicFramePr>
          <p:nvPr>
            <p:ph idx="1"/>
            <p:extLst>
              <p:ext uri="{D42A27DB-BD31-4B8C-83A1-F6EECF244321}">
                <p14:modId xmlns:p14="http://schemas.microsoft.com/office/powerpoint/2010/main" val="2908155856"/>
              </p:ext>
            </p:extLst>
          </p:nvPr>
        </p:nvGraphicFramePr>
        <p:xfrm>
          <a:off x="1447801" y="1866964"/>
          <a:ext cx="4759959" cy="4543395"/>
        </p:xfrm>
        <a:graphic>
          <a:graphicData uri="http://schemas.openxmlformats.org/drawingml/2006/table">
            <a:tbl>
              <a:tblPr firstRow="1" firstCol="1" bandRow="1">
                <a:tableStyleId>{5C22544A-7EE6-4342-B048-85BDC9FD1C3A}</a:tableStyleId>
              </a:tblPr>
              <a:tblGrid>
                <a:gridCol w="2034037">
                  <a:extLst>
                    <a:ext uri="{9D8B030D-6E8A-4147-A177-3AD203B41FA5}">
                      <a16:colId xmlns:a16="http://schemas.microsoft.com/office/drawing/2014/main" val="2690165583"/>
                    </a:ext>
                  </a:extLst>
                </a:gridCol>
                <a:gridCol w="1581451">
                  <a:extLst>
                    <a:ext uri="{9D8B030D-6E8A-4147-A177-3AD203B41FA5}">
                      <a16:colId xmlns:a16="http://schemas.microsoft.com/office/drawing/2014/main" val="623836976"/>
                    </a:ext>
                  </a:extLst>
                </a:gridCol>
                <a:gridCol w="1144471">
                  <a:extLst>
                    <a:ext uri="{9D8B030D-6E8A-4147-A177-3AD203B41FA5}">
                      <a16:colId xmlns:a16="http://schemas.microsoft.com/office/drawing/2014/main" val="2410667643"/>
                    </a:ext>
                  </a:extLst>
                </a:gridCol>
              </a:tblGrid>
              <a:tr h="171667">
                <a:tc>
                  <a:txBody>
                    <a:bodyPr/>
                    <a:lstStyle/>
                    <a:p>
                      <a:pPr algn="l" rtl="0">
                        <a:lnSpc>
                          <a:spcPct val="107000"/>
                        </a:lnSpc>
                        <a:spcAft>
                          <a:spcPts val="0"/>
                        </a:spcAft>
                      </a:pPr>
                      <a:r>
                        <a:rPr lang="en-US" sz="1200" dirty="0">
                          <a:effectLst/>
                        </a:rPr>
                        <a:t>Feature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07000"/>
                        </a:lnSpc>
                        <a:spcAft>
                          <a:spcPts val="0"/>
                        </a:spcAft>
                      </a:pPr>
                      <a:r>
                        <a:rPr lang="en-US" sz="1200" dirty="0">
                          <a:effectLst/>
                        </a:rPr>
                        <a:t>N (% of feature's total)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l" rtl="0">
                        <a:lnSpc>
                          <a:spcPct val="107000"/>
                        </a:lnSpc>
                        <a:spcAft>
                          <a:spcPts val="0"/>
                        </a:spcAft>
                      </a:pPr>
                      <a:r>
                        <a:rPr lang="en-US" sz="1200" dirty="0">
                          <a:effectLst/>
                        </a:rPr>
                        <a:t> N - </a:t>
                      </a:r>
                    </a:p>
                    <a:p>
                      <a:pPr algn="l" rtl="0">
                        <a:lnSpc>
                          <a:spcPct val="107000"/>
                        </a:lnSpc>
                        <a:spcAft>
                          <a:spcPts val="0"/>
                        </a:spcAft>
                      </a:pPr>
                      <a:r>
                        <a:rPr lang="en-US" sz="1200" dirty="0">
                          <a:effectLst/>
                        </a:rPr>
                        <a:t>Feature's total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658239426"/>
                  </a:ext>
                </a:extLst>
              </a:tr>
              <a:tr h="171667">
                <a:tc>
                  <a:txBody>
                    <a:bodyPr/>
                    <a:lstStyle/>
                    <a:p>
                      <a:pPr algn="l" rtl="0">
                        <a:lnSpc>
                          <a:spcPct val="107000"/>
                        </a:lnSpc>
                        <a:spcAft>
                          <a:spcPts val="0"/>
                        </a:spcAft>
                      </a:pPr>
                      <a:r>
                        <a:rPr lang="en-US" sz="1200" dirty="0">
                          <a:solidFill>
                            <a:schemeClr val="tx1"/>
                          </a:solidFill>
                          <a:effectLst/>
                        </a:rPr>
                        <a:t>Business Info</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996616292"/>
                  </a:ext>
                </a:extLst>
              </a:tr>
              <a:tr h="171667">
                <a:tc>
                  <a:txBody>
                    <a:bodyPr/>
                    <a:lstStyle/>
                    <a:p>
                      <a:pPr algn="l" rtl="0">
                        <a:lnSpc>
                          <a:spcPct val="107000"/>
                        </a:lnSpc>
                        <a:spcAft>
                          <a:spcPts val="0"/>
                        </a:spcAft>
                      </a:pPr>
                      <a:r>
                        <a:rPr lang="en-US" sz="1200" dirty="0">
                          <a:effectLst/>
                        </a:rPr>
                        <a:t>Contract type: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nSpc>
                          <a:spcPct val="107000"/>
                        </a:lnSpc>
                      </a:pPr>
                      <a:endParaRPr lang="en-US" sz="1200">
                        <a:effectLst/>
                        <a:latin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7043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1931903707"/>
                  </a:ext>
                </a:extLst>
              </a:tr>
              <a:tr h="171667">
                <a:tc>
                  <a:txBody>
                    <a:bodyPr/>
                    <a:lstStyle/>
                    <a:p>
                      <a:pPr algn="l" rtl="0">
                        <a:lnSpc>
                          <a:spcPct val="107000"/>
                        </a:lnSpc>
                        <a:spcAft>
                          <a:spcPts val="0"/>
                        </a:spcAft>
                      </a:pPr>
                      <a:r>
                        <a:rPr lang="en-US" sz="1200" dirty="0">
                          <a:effectLst/>
                        </a:rPr>
                        <a:t>    Month-to-month</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3875 (55.0%)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1296967958"/>
                  </a:ext>
                </a:extLst>
              </a:tr>
              <a:tr h="171667">
                <a:tc>
                  <a:txBody>
                    <a:bodyPr/>
                    <a:lstStyle/>
                    <a:p>
                      <a:pPr algn="l" rtl="0">
                        <a:lnSpc>
                          <a:spcPct val="107000"/>
                        </a:lnSpc>
                        <a:spcAft>
                          <a:spcPts val="0"/>
                        </a:spcAft>
                      </a:pPr>
                      <a:r>
                        <a:rPr lang="en-US" sz="1200" dirty="0">
                          <a:effectLst/>
                        </a:rPr>
                        <a:t>    One year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1473 (20.9%)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421702386"/>
                  </a:ext>
                </a:extLst>
              </a:tr>
              <a:tr h="171667">
                <a:tc>
                  <a:txBody>
                    <a:bodyPr/>
                    <a:lstStyle/>
                    <a:p>
                      <a:pPr algn="l" rtl="0">
                        <a:lnSpc>
                          <a:spcPct val="107000"/>
                        </a:lnSpc>
                        <a:spcAft>
                          <a:spcPts val="0"/>
                        </a:spcAft>
                      </a:pPr>
                      <a:r>
                        <a:rPr lang="en-US" sz="1200" dirty="0">
                          <a:effectLst/>
                        </a:rPr>
                        <a:t>    Two year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1695 (24.1%)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1293290871"/>
                  </a:ext>
                </a:extLst>
              </a:tr>
              <a:tr h="171667">
                <a:tc>
                  <a:txBody>
                    <a:bodyPr/>
                    <a:lstStyle/>
                    <a:p>
                      <a:pPr algn="l" rtl="0">
                        <a:lnSpc>
                          <a:spcPct val="107000"/>
                        </a:lnSpc>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2484337259"/>
                  </a:ext>
                </a:extLst>
              </a:tr>
              <a:tr h="171667">
                <a:tc>
                  <a:txBody>
                    <a:bodyPr/>
                    <a:lstStyle/>
                    <a:p>
                      <a:pPr algn="l" rtl="0">
                        <a:lnSpc>
                          <a:spcPct val="107000"/>
                        </a:lnSpc>
                        <a:spcAft>
                          <a:spcPts val="0"/>
                        </a:spcAft>
                      </a:pPr>
                      <a:r>
                        <a:rPr lang="en-US" sz="1200" dirty="0">
                          <a:effectLst/>
                        </a:rPr>
                        <a:t>Paperless Billing: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4171 (59.2%)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dirty="0">
                          <a:effectLst/>
                        </a:rPr>
                        <a:t>7043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3526253400"/>
                  </a:ext>
                </a:extLst>
              </a:tr>
              <a:tr h="171667">
                <a:tc>
                  <a:txBody>
                    <a:bodyPr/>
                    <a:lstStyle/>
                    <a:p>
                      <a:pPr algn="l" rtl="0">
                        <a:lnSpc>
                          <a:spcPct val="107000"/>
                        </a:lnSpc>
                        <a:spcAft>
                          <a:spcPts val="0"/>
                        </a:spcAft>
                      </a:pPr>
                      <a:r>
                        <a:rPr lang="en-US" sz="1200" dirty="0">
                          <a:effectLst/>
                        </a:rPr>
                        <a:t>Payment Method: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nSpc>
                          <a:spcPct val="107000"/>
                        </a:lnSpc>
                      </a:pPr>
                      <a:endParaRPr lang="en-US" sz="1200">
                        <a:effectLst/>
                        <a:latin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7043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769849097"/>
                  </a:ext>
                </a:extLst>
              </a:tr>
              <a:tr h="171667">
                <a:tc>
                  <a:txBody>
                    <a:bodyPr/>
                    <a:lstStyle/>
                    <a:p>
                      <a:pPr algn="l" rtl="0">
                        <a:lnSpc>
                          <a:spcPct val="107000"/>
                        </a:lnSpc>
                        <a:spcAft>
                          <a:spcPts val="0"/>
                        </a:spcAft>
                      </a:pPr>
                      <a:r>
                        <a:rPr lang="en-US" sz="1200">
                          <a:effectLst/>
                        </a:rPr>
                        <a:t>    Bank transfer (automatic)</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1544 (21.9%)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1552629090"/>
                  </a:ext>
                </a:extLst>
              </a:tr>
              <a:tr h="171667">
                <a:tc>
                  <a:txBody>
                    <a:bodyPr/>
                    <a:lstStyle/>
                    <a:p>
                      <a:pPr algn="l" rtl="0">
                        <a:lnSpc>
                          <a:spcPct val="107000"/>
                        </a:lnSpc>
                        <a:spcAft>
                          <a:spcPts val="0"/>
                        </a:spcAft>
                      </a:pPr>
                      <a:r>
                        <a:rPr lang="en-US" sz="1200">
                          <a:effectLst/>
                        </a:rPr>
                        <a:t>    Credit card (automatic)</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1522 (21.6%)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3331448150"/>
                  </a:ext>
                </a:extLst>
              </a:tr>
              <a:tr h="171667">
                <a:tc>
                  <a:txBody>
                    <a:bodyPr/>
                    <a:lstStyle/>
                    <a:p>
                      <a:pPr algn="l" rtl="0">
                        <a:lnSpc>
                          <a:spcPct val="107000"/>
                        </a:lnSpc>
                        <a:spcAft>
                          <a:spcPts val="0"/>
                        </a:spcAft>
                      </a:pPr>
                      <a:r>
                        <a:rPr lang="en-US" sz="1200">
                          <a:effectLst/>
                        </a:rPr>
                        <a:t>    Electronic check</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2365 (33.6%)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2101250552"/>
                  </a:ext>
                </a:extLst>
              </a:tr>
              <a:tr h="171667">
                <a:tc>
                  <a:txBody>
                    <a:bodyPr/>
                    <a:lstStyle/>
                    <a:p>
                      <a:pPr algn="l" rtl="0">
                        <a:lnSpc>
                          <a:spcPct val="107000"/>
                        </a:lnSpc>
                        <a:spcAft>
                          <a:spcPts val="0"/>
                        </a:spcAft>
                      </a:pPr>
                      <a:r>
                        <a:rPr lang="en-US" sz="1200">
                          <a:effectLst/>
                        </a:rPr>
                        <a:t>    Mailed check</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1612 (22.9%)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1056617111"/>
                  </a:ext>
                </a:extLst>
              </a:tr>
              <a:tr h="171667">
                <a:tc>
                  <a:txBody>
                    <a:bodyPr/>
                    <a:lstStyle/>
                    <a:p>
                      <a:pPr algn="l" rtl="0">
                        <a:lnSpc>
                          <a:spcPct val="107000"/>
                        </a:lnSpc>
                        <a:spcAft>
                          <a:spcPts val="0"/>
                        </a:spcAft>
                      </a:pPr>
                      <a:r>
                        <a:rPr lang="en-US" sz="1200">
                          <a:effectLst/>
                        </a:rPr>
                        <a:t>Monthly Charges, M(SD)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64.8 (30.1)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7043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1219356363"/>
                  </a:ext>
                </a:extLst>
              </a:tr>
              <a:tr h="171667">
                <a:tc>
                  <a:txBody>
                    <a:bodyPr/>
                    <a:lstStyle/>
                    <a:p>
                      <a:pPr algn="l" rtl="0">
                        <a:lnSpc>
                          <a:spcPct val="107000"/>
                        </a:lnSpc>
                        <a:spcAft>
                          <a:spcPts val="0"/>
                        </a:spcAft>
                      </a:pPr>
                      <a:r>
                        <a:rPr lang="en-US" sz="1200">
                          <a:effectLst/>
                        </a:rPr>
                        <a:t>Low: &lt; 36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1781 (25.0%)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1561959112"/>
                  </a:ext>
                </a:extLst>
              </a:tr>
              <a:tr h="171667">
                <a:tc>
                  <a:txBody>
                    <a:bodyPr/>
                    <a:lstStyle/>
                    <a:p>
                      <a:pPr algn="l" rtl="0">
                        <a:lnSpc>
                          <a:spcPct val="107000"/>
                        </a:lnSpc>
                        <a:spcAft>
                          <a:spcPts val="0"/>
                        </a:spcAft>
                      </a:pPr>
                      <a:r>
                        <a:rPr lang="en-US" sz="1200">
                          <a:effectLst/>
                        </a:rPr>
                        <a:t>Medium: 36-90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3523 (50.0%)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1467762698"/>
                  </a:ext>
                </a:extLst>
              </a:tr>
              <a:tr h="171667">
                <a:tc>
                  <a:txBody>
                    <a:bodyPr/>
                    <a:lstStyle/>
                    <a:p>
                      <a:pPr algn="l" rtl="0">
                        <a:lnSpc>
                          <a:spcPct val="107000"/>
                        </a:lnSpc>
                        <a:spcAft>
                          <a:spcPts val="0"/>
                        </a:spcAft>
                      </a:pPr>
                      <a:r>
                        <a:rPr lang="en-US" sz="1200">
                          <a:effectLst/>
                        </a:rPr>
                        <a:t>High:&gt;90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1739 (25.0%)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3772160801"/>
                  </a:ext>
                </a:extLst>
              </a:tr>
              <a:tr h="237206">
                <a:tc>
                  <a:txBody>
                    <a:bodyPr/>
                    <a:lstStyle/>
                    <a:p>
                      <a:pPr algn="l" rtl="0">
                        <a:lnSpc>
                          <a:spcPct val="107000"/>
                        </a:lnSpc>
                        <a:spcAft>
                          <a:spcPts val="0"/>
                        </a:spcAft>
                      </a:pPr>
                      <a:r>
                        <a:rPr lang="en-US" sz="1200">
                          <a:effectLst/>
                        </a:rPr>
                        <a:t>Total Charges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2283 (2267)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70</a:t>
                      </a:r>
                      <a:r>
                        <a:rPr lang="he-IL" sz="1200">
                          <a:effectLst/>
                        </a:rPr>
                        <a:t>43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958365399"/>
                  </a:ext>
                </a:extLst>
              </a:tr>
              <a:tr h="171667">
                <a:tc>
                  <a:txBody>
                    <a:bodyPr/>
                    <a:lstStyle/>
                    <a:p>
                      <a:pPr algn="l" rtl="0">
                        <a:lnSpc>
                          <a:spcPct val="107000"/>
                        </a:lnSpc>
                        <a:spcAft>
                          <a:spcPts val="0"/>
                        </a:spcAft>
                      </a:pPr>
                      <a:r>
                        <a:rPr lang="en-US" sz="1200">
                          <a:effectLst/>
                        </a:rPr>
                        <a:t>Low: &lt; 403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1765 (25.0%)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2657394295"/>
                  </a:ext>
                </a:extLst>
              </a:tr>
              <a:tr h="171667">
                <a:tc>
                  <a:txBody>
                    <a:bodyPr/>
                    <a:lstStyle/>
                    <a:p>
                      <a:pPr algn="l" rtl="0">
                        <a:lnSpc>
                          <a:spcPct val="107000"/>
                        </a:lnSpc>
                        <a:spcAft>
                          <a:spcPts val="0"/>
                        </a:spcAft>
                      </a:pPr>
                      <a:r>
                        <a:rPr lang="en-US" sz="1200">
                          <a:effectLst/>
                        </a:rPr>
                        <a:t>Medium: 403-3787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3506  (50.0%)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3122393036"/>
                  </a:ext>
                </a:extLst>
              </a:tr>
              <a:tr h="144492">
                <a:tc>
                  <a:txBody>
                    <a:bodyPr/>
                    <a:lstStyle/>
                    <a:p>
                      <a:pPr algn="l" rtl="0">
                        <a:lnSpc>
                          <a:spcPct val="107000"/>
                        </a:lnSpc>
                        <a:spcAft>
                          <a:spcPts val="0"/>
                        </a:spcAft>
                      </a:pPr>
                      <a:r>
                        <a:rPr lang="en-US" sz="1200">
                          <a:effectLst/>
                        </a:rPr>
                        <a:t>High:&gt;3787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rPr>
                        <a:t>1761 (25.0%)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3331232572"/>
                  </a:ext>
                </a:extLst>
              </a:tr>
              <a:tr h="72199">
                <a:tc>
                  <a:txBody>
                    <a:bodyPr/>
                    <a:lstStyle/>
                    <a:p>
                      <a:pPr algn="l" rtl="0">
                        <a:lnSpc>
                          <a:spcPct val="107000"/>
                        </a:lnSpc>
                        <a:spcAft>
                          <a:spcPts val="0"/>
                        </a:spcAft>
                      </a:pPr>
                      <a:r>
                        <a:rPr lang="en-US" sz="1200" dirty="0">
                          <a:effectLst/>
                        </a:rPr>
                        <a:t>Label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3761370287"/>
                  </a:ext>
                </a:extLst>
              </a:tr>
              <a:tr h="171667">
                <a:tc>
                  <a:txBody>
                    <a:bodyPr/>
                    <a:lstStyle/>
                    <a:p>
                      <a:pPr algn="l" rtl="0">
                        <a:lnSpc>
                          <a:spcPct val="107000"/>
                        </a:lnSpc>
                        <a:spcAft>
                          <a:spcPts val="0"/>
                        </a:spcAft>
                      </a:pPr>
                      <a:r>
                        <a:rPr lang="en-US" sz="1200">
                          <a:effectLst/>
                        </a:rPr>
                        <a:t>Churn: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ctr" rtl="0">
                        <a:lnSpc>
                          <a:spcPct val="107000"/>
                        </a:lnSpc>
                        <a:spcAft>
                          <a:spcPts val="0"/>
                        </a:spcAft>
                      </a:pPr>
                      <a:r>
                        <a:rPr lang="en-US" sz="1200">
                          <a:effectLst/>
                        </a:rPr>
                        <a:t>1869 (26.5%)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tc>
                  <a:txBody>
                    <a:bodyPr/>
                    <a:lstStyle/>
                    <a:p>
                      <a:pPr algn="l" rtl="0">
                        <a:lnSpc>
                          <a:spcPct val="107000"/>
                        </a:lnSpc>
                        <a:spcAft>
                          <a:spcPts val="0"/>
                        </a:spcAft>
                      </a:pPr>
                      <a:r>
                        <a:rPr lang="en-US" sz="1200" dirty="0">
                          <a:effectLst/>
                        </a:rPr>
                        <a:t>7043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3255" marR="63255" marT="0" marB="0" anchor="b"/>
                </a:tc>
                <a:extLst>
                  <a:ext uri="{0D108BD9-81ED-4DB2-BD59-A6C34878D82A}">
                    <a16:rowId xmlns:a16="http://schemas.microsoft.com/office/drawing/2014/main" val="3753599708"/>
                  </a:ext>
                </a:extLst>
              </a:tr>
            </a:tbl>
          </a:graphicData>
        </a:graphic>
      </p:graphicFrame>
      <p:sp>
        <p:nvSpPr>
          <p:cNvPr id="7" name="TextBox 6">
            <a:extLst>
              <a:ext uri="{FF2B5EF4-FFF2-40B4-BE49-F238E27FC236}">
                <a16:creationId xmlns:a16="http://schemas.microsoft.com/office/drawing/2014/main" id="{2766EBF8-A60A-416D-94D0-D12773E14EB5}"/>
              </a:ext>
            </a:extLst>
          </p:cNvPr>
          <p:cNvSpPr txBox="1"/>
          <p:nvPr/>
        </p:nvSpPr>
        <p:spPr>
          <a:xfrm>
            <a:off x="7599680" y="2084832"/>
            <a:ext cx="1991360" cy="646331"/>
          </a:xfrm>
          <a:prstGeom prst="rect">
            <a:avLst/>
          </a:prstGeom>
          <a:noFill/>
          <a:ln w="38100">
            <a:solidFill>
              <a:schemeClr val="accent1">
                <a:lumMod val="50000"/>
              </a:schemeClr>
            </a:solidFill>
          </a:ln>
          <a:effectLst>
            <a:glow rad="63500">
              <a:schemeClr val="accent3">
                <a:satMod val="175000"/>
                <a:alpha val="40000"/>
              </a:schemeClr>
            </a:glow>
          </a:effectLst>
          <a:scene3d>
            <a:camera prst="orthographicFront"/>
            <a:lightRig rig="threePt" dir="t"/>
          </a:scene3d>
          <a:sp3d>
            <a:bevelT prst="angle"/>
          </a:sp3d>
        </p:spPr>
        <p:txBody>
          <a:bodyPr wrap="square" rtlCol="1">
            <a:spAutoFit/>
          </a:bodyPr>
          <a:lstStyle/>
          <a:p>
            <a:pPr algn="ctr"/>
            <a:r>
              <a:rPr lang="en-US" b="1" dirty="0">
                <a:ln w="19050">
                  <a:noFill/>
                </a:ln>
              </a:rPr>
              <a:t>Total Records:</a:t>
            </a:r>
          </a:p>
          <a:p>
            <a:pPr algn="ctr"/>
            <a:r>
              <a:rPr lang="en-US" b="1" dirty="0">
                <a:ln w="19050">
                  <a:noFill/>
                </a:ln>
              </a:rPr>
              <a:t>7,043</a:t>
            </a:r>
            <a:endParaRPr lang="he-IL" b="1" dirty="0">
              <a:ln w="19050">
                <a:noFill/>
              </a:ln>
            </a:endParaRPr>
          </a:p>
        </p:txBody>
      </p:sp>
      <p:sp>
        <p:nvSpPr>
          <p:cNvPr id="8" name="TextBox 7">
            <a:extLst>
              <a:ext uri="{FF2B5EF4-FFF2-40B4-BE49-F238E27FC236}">
                <a16:creationId xmlns:a16="http://schemas.microsoft.com/office/drawing/2014/main" id="{D943B6F2-639F-4920-89F3-7827C93FFDB3}"/>
              </a:ext>
            </a:extLst>
          </p:cNvPr>
          <p:cNvSpPr txBox="1"/>
          <p:nvPr/>
        </p:nvSpPr>
        <p:spPr>
          <a:xfrm>
            <a:off x="9052560" y="3105834"/>
            <a:ext cx="1991360" cy="646331"/>
          </a:xfrm>
          <a:prstGeom prst="rect">
            <a:avLst/>
          </a:prstGeom>
          <a:noFill/>
          <a:ln w="38100">
            <a:solidFill>
              <a:schemeClr val="accent1">
                <a:lumMod val="50000"/>
              </a:schemeClr>
            </a:solidFill>
          </a:ln>
          <a:effectLst>
            <a:glow rad="63500">
              <a:schemeClr val="accent3">
                <a:satMod val="175000"/>
                <a:alpha val="40000"/>
              </a:schemeClr>
            </a:glow>
          </a:effectLst>
          <a:scene3d>
            <a:camera prst="orthographicFront"/>
            <a:lightRig rig="threePt" dir="t"/>
          </a:scene3d>
          <a:sp3d>
            <a:bevelT prst="angle"/>
          </a:sp3d>
        </p:spPr>
        <p:txBody>
          <a:bodyPr wrap="square" rtlCol="1">
            <a:spAutoFit/>
          </a:bodyPr>
          <a:lstStyle/>
          <a:p>
            <a:pPr algn="ctr"/>
            <a:r>
              <a:rPr lang="en-US" b="1" dirty="0">
                <a:ln w="19050">
                  <a:noFill/>
                </a:ln>
              </a:rPr>
              <a:t>Churn percentage:</a:t>
            </a:r>
          </a:p>
          <a:p>
            <a:pPr algn="ctr"/>
            <a:r>
              <a:rPr lang="en-US" b="1" dirty="0">
                <a:ln w="19050">
                  <a:noFill/>
                </a:ln>
              </a:rPr>
              <a:t>26.5%</a:t>
            </a:r>
            <a:endParaRPr lang="he-IL" b="1" dirty="0">
              <a:ln w="19050">
                <a:noFill/>
              </a:ln>
            </a:endParaRPr>
          </a:p>
        </p:txBody>
      </p:sp>
      <p:sp>
        <p:nvSpPr>
          <p:cNvPr id="10" name="TextBox 9">
            <a:extLst>
              <a:ext uri="{FF2B5EF4-FFF2-40B4-BE49-F238E27FC236}">
                <a16:creationId xmlns:a16="http://schemas.microsoft.com/office/drawing/2014/main" id="{78CE2898-E34E-4A54-BC6B-0E3F8743A7E6}"/>
              </a:ext>
            </a:extLst>
          </p:cNvPr>
          <p:cNvSpPr txBox="1"/>
          <p:nvPr/>
        </p:nvSpPr>
        <p:spPr>
          <a:xfrm>
            <a:off x="7599680" y="4304714"/>
            <a:ext cx="1991360" cy="646331"/>
          </a:xfrm>
          <a:prstGeom prst="rect">
            <a:avLst/>
          </a:prstGeom>
          <a:noFill/>
          <a:ln w="38100">
            <a:solidFill>
              <a:schemeClr val="accent1">
                <a:lumMod val="50000"/>
              </a:schemeClr>
            </a:solidFill>
          </a:ln>
          <a:effectLst>
            <a:glow rad="63500">
              <a:schemeClr val="accent3">
                <a:satMod val="175000"/>
                <a:alpha val="40000"/>
              </a:schemeClr>
            </a:glow>
          </a:effectLst>
          <a:scene3d>
            <a:camera prst="orthographicFront"/>
            <a:lightRig rig="threePt" dir="t"/>
          </a:scene3d>
          <a:sp3d>
            <a:bevelT prst="angle"/>
          </a:sp3d>
        </p:spPr>
        <p:txBody>
          <a:bodyPr wrap="square" rtlCol="1">
            <a:spAutoFit/>
          </a:bodyPr>
          <a:lstStyle/>
          <a:p>
            <a:pPr algn="ctr"/>
            <a:r>
              <a:rPr lang="en-US" b="1" dirty="0">
                <a:ln w="19050">
                  <a:noFill/>
                </a:ln>
              </a:rPr>
              <a:t> 2 features added</a:t>
            </a:r>
          </a:p>
          <a:p>
            <a:pPr algn="ctr"/>
            <a:r>
              <a:rPr lang="en-US" b="1" dirty="0">
                <a:ln w="19050">
                  <a:noFill/>
                </a:ln>
              </a:rPr>
              <a:t>2 features dropped</a:t>
            </a:r>
          </a:p>
        </p:txBody>
      </p:sp>
      <p:sp>
        <p:nvSpPr>
          <p:cNvPr id="11" name="TextBox 10">
            <a:extLst>
              <a:ext uri="{FF2B5EF4-FFF2-40B4-BE49-F238E27FC236}">
                <a16:creationId xmlns:a16="http://schemas.microsoft.com/office/drawing/2014/main" id="{1551665A-62FD-4F59-8602-AF3DCFFE4DDB}"/>
              </a:ext>
            </a:extLst>
          </p:cNvPr>
          <p:cNvSpPr txBox="1"/>
          <p:nvPr/>
        </p:nvSpPr>
        <p:spPr>
          <a:xfrm>
            <a:off x="9062720" y="5373468"/>
            <a:ext cx="1991360" cy="646331"/>
          </a:xfrm>
          <a:prstGeom prst="rect">
            <a:avLst/>
          </a:prstGeom>
          <a:noFill/>
          <a:ln w="38100">
            <a:solidFill>
              <a:schemeClr val="accent1">
                <a:lumMod val="50000"/>
              </a:schemeClr>
            </a:solidFill>
          </a:ln>
          <a:effectLst>
            <a:glow rad="63500">
              <a:schemeClr val="accent3">
                <a:satMod val="175000"/>
                <a:alpha val="40000"/>
              </a:schemeClr>
            </a:glow>
          </a:effectLst>
          <a:scene3d>
            <a:camera prst="orthographicFront"/>
            <a:lightRig rig="threePt" dir="t"/>
          </a:scene3d>
          <a:sp3d>
            <a:bevelT prst="angle"/>
          </a:sp3d>
        </p:spPr>
        <p:txBody>
          <a:bodyPr wrap="square" rtlCol="1">
            <a:spAutoFit/>
          </a:bodyPr>
          <a:lstStyle/>
          <a:p>
            <a:pPr algn="ctr"/>
            <a:r>
              <a:rPr lang="en-US" b="1" dirty="0">
                <a:ln w="19050">
                  <a:noFill/>
                </a:ln>
              </a:rPr>
              <a:t>11 missing values replaced</a:t>
            </a:r>
          </a:p>
        </p:txBody>
      </p:sp>
    </p:spTree>
    <p:extLst>
      <p:ext uri="{BB962C8B-B14F-4D97-AF65-F5344CB8AC3E}">
        <p14:creationId xmlns:p14="http://schemas.microsoft.com/office/powerpoint/2010/main" val="373015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E3D5-F9BC-4811-A2E9-E48D158A6ACF}"/>
              </a:ext>
            </a:extLst>
          </p:cNvPr>
          <p:cNvSpPr>
            <a:spLocks noGrp="1"/>
          </p:cNvSpPr>
          <p:nvPr>
            <p:ph type="title"/>
          </p:nvPr>
        </p:nvSpPr>
        <p:spPr/>
        <p:txBody>
          <a:bodyPr/>
          <a:lstStyle/>
          <a:p>
            <a:pPr algn="ctr"/>
            <a:r>
              <a:rPr lang="en-US" dirty="0"/>
              <a:t>Data insights</a:t>
            </a:r>
            <a:endParaRPr lang="he-IL" dirty="0"/>
          </a:p>
        </p:txBody>
      </p:sp>
      <p:sp>
        <p:nvSpPr>
          <p:cNvPr id="5" name="TextBox 4">
            <a:extLst>
              <a:ext uri="{FF2B5EF4-FFF2-40B4-BE49-F238E27FC236}">
                <a16:creationId xmlns:a16="http://schemas.microsoft.com/office/drawing/2014/main" id="{38B6A7A9-7E27-4289-8F22-F105F3BF78F7}"/>
              </a:ext>
            </a:extLst>
          </p:cNvPr>
          <p:cNvSpPr txBox="1"/>
          <p:nvPr/>
        </p:nvSpPr>
        <p:spPr>
          <a:xfrm>
            <a:off x="6463798" y="1668272"/>
            <a:ext cx="5516880" cy="1477328"/>
          </a:xfrm>
          <a:prstGeom prst="rect">
            <a:avLst/>
          </a:prstGeom>
          <a:noFill/>
        </p:spPr>
        <p:txBody>
          <a:bodyPr wrap="square" rtlCol="1">
            <a:spAutoFit/>
          </a:bodyPr>
          <a:lstStyle/>
          <a:p>
            <a:r>
              <a:rPr lang="en-US" dirty="0"/>
              <a:t>This line chart shows the churn percentage by contract types and monthly charges. We can learn that the longer the contract is (green line), the lower is the churn percentage (loyal customers). Also, all king of contracts churn more as the monthly charges increase.</a:t>
            </a:r>
            <a:endParaRPr lang="he-IL" dirty="0"/>
          </a:p>
        </p:txBody>
      </p:sp>
      <p:pic>
        <p:nvPicPr>
          <p:cNvPr id="6" name="Picture 5">
            <a:extLst>
              <a:ext uri="{FF2B5EF4-FFF2-40B4-BE49-F238E27FC236}">
                <a16:creationId xmlns:a16="http://schemas.microsoft.com/office/drawing/2014/main" id="{340BE894-DEEE-4026-8DE5-B0CBDD6F86CC}"/>
              </a:ext>
            </a:extLst>
          </p:cNvPr>
          <p:cNvPicPr>
            <a:picLocks noChangeAspect="1"/>
          </p:cNvPicPr>
          <p:nvPr/>
        </p:nvPicPr>
        <p:blipFill>
          <a:blip r:embed="rId2"/>
          <a:stretch>
            <a:fillRect/>
          </a:stretch>
        </p:blipFill>
        <p:spPr>
          <a:xfrm>
            <a:off x="6463798" y="3593338"/>
            <a:ext cx="5516880" cy="3192780"/>
          </a:xfrm>
          <a:prstGeom prst="rect">
            <a:avLst/>
          </a:prstGeom>
        </p:spPr>
      </p:pic>
      <p:sp>
        <p:nvSpPr>
          <p:cNvPr id="7" name="TextBox 6">
            <a:extLst>
              <a:ext uri="{FF2B5EF4-FFF2-40B4-BE49-F238E27FC236}">
                <a16:creationId xmlns:a16="http://schemas.microsoft.com/office/drawing/2014/main" id="{6562C66B-5EE8-401B-A91E-CDBC1FCFC841}"/>
              </a:ext>
            </a:extLst>
          </p:cNvPr>
          <p:cNvSpPr txBox="1"/>
          <p:nvPr/>
        </p:nvSpPr>
        <p:spPr>
          <a:xfrm>
            <a:off x="943356" y="5118256"/>
            <a:ext cx="5516880" cy="646331"/>
          </a:xfrm>
          <a:prstGeom prst="rect">
            <a:avLst/>
          </a:prstGeom>
          <a:noFill/>
        </p:spPr>
        <p:txBody>
          <a:bodyPr wrap="square" rtlCol="1">
            <a:spAutoFit/>
          </a:bodyPr>
          <a:lstStyle/>
          <a:p>
            <a:r>
              <a:rPr lang="en-US" dirty="0"/>
              <a:t>This bar chart shows the distribution of the gender on our label. We can see that gender has no impact on the label.</a:t>
            </a:r>
            <a:endParaRPr lang="he-IL" dirty="0"/>
          </a:p>
        </p:txBody>
      </p:sp>
      <p:pic>
        <p:nvPicPr>
          <p:cNvPr id="10" name="Picture 9">
            <a:extLst>
              <a:ext uri="{FF2B5EF4-FFF2-40B4-BE49-F238E27FC236}">
                <a16:creationId xmlns:a16="http://schemas.microsoft.com/office/drawing/2014/main" id="{68A6A777-66DF-4D72-8121-328949DCA3E8}"/>
              </a:ext>
            </a:extLst>
          </p:cNvPr>
          <p:cNvPicPr>
            <a:picLocks noChangeAspect="1"/>
          </p:cNvPicPr>
          <p:nvPr/>
        </p:nvPicPr>
        <p:blipFill>
          <a:blip r:embed="rId3"/>
          <a:stretch>
            <a:fillRect/>
          </a:stretch>
        </p:blipFill>
        <p:spPr>
          <a:xfrm>
            <a:off x="1024128" y="1771491"/>
            <a:ext cx="5203444" cy="2779715"/>
          </a:xfrm>
          <a:prstGeom prst="rect">
            <a:avLst/>
          </a:prstGeom>
        </p:spPr>
      </p:pic>
    </p:spTree>
    <p:extLst>
      <p:ext uri="{BB962C8B-B14F-4D97-AF65-F5344CB8AC3E}">
        <p14:creationId xmlns:p14="http://schemas.microsoft.com/office/powerpoint/2010/main" val="79773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1FF9-D8FD-4F94-9D11-6ECDA0499049}"/>
              </a:ext>
            </a:extLst>
          </p:cNvPr>
          <p:cNvSpPr>
            <a:spLocks noGrp="1"/>
          </p:cNvSpPr>
          <p:nvPr>
            <p:ph type="title"/>
          </p:nvPr>
        </p:nvSpPr>
        <p:spPr/>
        <p:txBody>
          <a:bodyPr/>
          <a:lstStyle/>
          <a:p>
            <a:pPr algn="ctr"/>
            <a:r>
              <a:rPr lang="en-US" dirty="0"/>
              <a:t>Data insights </a:t>
            </a:r>
            <a:r>
              <a:rPr lang="en-US" sz="3000" dirty="0"/>
              <a:t>(continued)</a:t>
            </a:r>
            <a:endParaRPr lang="he-IL" sz="3000" dirty="0"/>
          </a:p>
        </p:txBody>
      </p:sp>
      <p:pic>
        <p:nvPicPr>
          <p:cNvPr id="4" name="Content Placeholder 3" descr="Text&#10;&#10;Description automatically generated">
            <a:extLst>
              <a:ext uri="{FF2B5EF4-FFF2-40B4-BE49-F238E27FC236}">
                <a16:creationId xmlns:a16="http://schemas.microsoft.com/office/drawing/2014/main" id="{ED379EB6-E02A-4F54-B3A8-19F0DF57805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3755" y="1903985"/>
            <a:ext cx="4776005" cy="3340608"/>
          </a:xfrm>
          <a:prstGeom prst="rect">
            <a:avLst/>
          </a:prstGeom>
          <a:noFill/>
          <a:ln>
            <a:noFill/>
          </a:ln>
        </p:spPr>
      </p:pic>
      <p:sp>
        <p:nvSpPr>
          <p:cNvPr id="5" name="TextBox 4">
            <a:extLst>
              <a:ext uri="{FF2B5EF4-FFF2-40B4-BE49-F238E27FC236}">
                <a16:creationId xmlns:a16="http://schemas.microsoft.com/office/drawing/2014/main" id="{253EA377-42CA-4437-8AAB-0FBA1C1EEF00}"/>
              </a:ext>
            </a:extLst>
          </p:cNvPr>
          <p:cNvSpPr txBox="1"/>
          <p:nvPr/>
        </p:nvSpPr>
        <p:spPr>
          <a:xfrm>
            <a:off x="5884164" y="2084832"/>
            <a:ext cx="5516880" cy="923330"/>
          </a:xfrm>
          <a:prstGeom prst="rect">
            <a:avLst/>
          </a:prstGeom>
          <a:noFill/>
        </p:spPr>
        <p:txBody>
          <a:bodyPr wrap="square" rtlCol="1">
            <a:spAutoFit/>
          </a:bodyPr>
          <a:lstStyle/>
          <a:p>
            <a:r>
              <a:rPr lang="en-US" dirty="0"/>
              <a:t>This line chart shows that churn proportion decreases as tenure increases, namely, the longer a customer has been with the Company, the less likely they will churn. </a:t>
            </a:r>
          </a:p>
        </p:txBody>
      </p:sp>
      <p:sp>
        <p:nvSpPr>
          <p:cNvPr id="7" name="TextBox 6">
            <a:extLst>
              <a:ext uri="{FF2B5EF4-FFF2-40B4-BE49-F238E27FC236}">
                <a16:creationId xmlns:a16="http://schemas.microsoft.com/office/drawing/2014/main" id="{73C99E59-30F1-439A-88AB-263E7A02A2D0}"/>
              </a:ext>
            </a:extLst>
          </p:cNvPr>
          <p:cNvSpPr txBox="1"/>
          <p:nvPr/>
        </p:nvSpPr>
        <p:spPr>
          <a:xfrm>
            <a:off x="753364" y="5356352"/>
            <a:ext cx="5516880" cy="923330"/>
          </a:xfrm>
          <a:prstGeom prst="rect">
            <a:avLst/>
          </a:prstGeom>
          <a:noFill/>
        </p:spPr>
        <p:txBody>
          <a:bodyPr wrap="square" rtlCol="1">
            <a:spAutoFit/>
          </a:bodyPr>
          <a:lstStyle/>
          <a:p>
            <a:r>
              <a:rPr lang="en-US" dirty="0"/>
              <a:t>This scatter chart shows that monthly charges increase as the number of services increase, however, customers are less likely to churn as the number of services increase.</a:t>
            </a:r>
          </a:p>
        </p:txBody>
      </p:sp>
      <p:pic>
        <p:nvPicPr>
          <p:cNvPr id="8" name="Picture 7">
            <a:extLst>
              <a:ext uri="{FF2B5EF4-FFF2-40B4-BE49-F238E27FC236}">
                <a16:creationId xmlns:a16="http://schemas.microsoft.com/office/drawing/2014/main" id="{28C032D5-5AE7-4354-BD08-E4BBC124410D}"/>
              </a:ext>
            </a:extLst>
          </p:cNvPr>
          <p:cNvPicPr>
            <a:picLocks noChangeAspect="1"/>
          </p:cNvPicPr>
          <p:nvPr/>
        </p:nvPicPr>
        <p:blipFill>
          <a:blip r:embed="rId3"/>
          <a:stretch>
            <a:fillRect/>
          </a:stretch>
        </p:blipFill>
        <p:spPr>
          <a:xfrm>
            <a:off x="6270244" y="3133563"/>
            <a:ext cx="4953952" cy="3423118"/>
          </a:xfrm>
          <a:prstGeom prst="rect">
            <a:avLst/>
          </a:prstGeom>
        </p:spPr>
      </p:pic>
    </p:spTree>
    <p:extLst>
      <p:ext uri="{BB962C8B-B14F-4D97-AF65-F5344CB8AC3E}">
        <p14:creationId xmlns:p14="http://schemas.microsoft.com/office/powerpoint/2010/main" val="3828518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1018</TotalTime>
  <Words>1677</Words>
  <Application>Microsoft Office PowerPoint</Application>
  <PresentationFormat>Widescreen</PresentationFormat>
  <Paragraphs>237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Tw Cen MT</vt:lpstr>
      <vt:lpstr>Tw Cen MT Condensed</vt:lpstr>
      <vt:lpstr>Wingdings</vt:lpstr>
      <vt:lpstr>Wingdings 3</vt:lpstr>
      <vt:lpstr>Integral</vt:lpstr>
      <vt:lpstr>Churn project</vt:lpstr>
      <vt:lpstr>The challenge</vt:lpstr>
      <vt:lpstr>Data description</vt:lpstr>
      <vt:lpstr>Model assumptions</vt:lpstr>
      <vt:lpstr>Data engineering</vt:lpstr>
      <vt:lpstr>Distribution of the SAMPLE Features</vt:lpstr>
      <vt:lpstr>Distribution of the SAMPLE Features and LABEl (continued)</vt:lpstr>
      <vt:lpstr>Data insights</vt:lpstr>
      <vt:lpstr>Data insights (continued)</vt:lpstr>
      <vt:lpstr>Data insights (continued)</vt:lpstr>
      <vt:lpstr>correlations</vt:lpstr>
      <vt:lpstr>ML prediction algorithms- decision tree</vt:lpstr>
      <vt:lpstr>ML algorithms- random forest</vt:lpstr>
      <vt:lpstr>ML algorithms- random forest (continued)</vt:lpstr>
      <vt:lpstr>ML algorithms- knn</vt:lpstr>
      <vt:lpstr>Evaluation &amp; benchmark</vt:lpstr>
      <vt:lpstr>Business 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project</dc:title>
  <dc:creator>Inna Rozner</dc:creator>
  <cp:lastModifiedBy>דנה הדר</cp:lastModifiedBy>
  <cp:revision>58</cp:revision>
  <dcterms:created xsi:type="dcterms:W3CDTF">2022-05-20T07:06:20Z</dcterms:created>
  <dcterms:modified xsi:type="dcterms:W3CDTF">2022-05-22T10:20:06Z</dcterms:modified>
</cp:coreProperties>
</file>