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6" r:id="rId7"/>
    <p:sldId id="260" r:id="rId8"/>
    <p:sldId id="262" r:id="rId9"/>
    <p:sldId id="261"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7/15/2022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3D82-2DDD-4378-9296-C7A9B632209C}"/>
              </a:ext>
            </a:extLst>
          </p:cNvPr>
          <p:cNvSpPr>
            <a:spLocks noGrp="1"/>
          </p:cNvSpPr>
          <p:nvPr>
            <p:ph type="ctrTitle"/>
          </p:nvPr>
        </p:nvSpPr>
        <p:spPr/>
        <p:txBody>
          <a:bodyPr/>
          <a:lstStyle/>
          <a:p>
            <a:r>
              <a:rPr lang="en-US" dirty="0"/>
              <a:t>Big data project</a:t>
            </a:r>
            <a:endParaRPr lang="he-IL" dirty="0"/>
          </a:p>
        </p:txBody>
      </p:sp>
      <p:sp>
        <p:nvSpPr>
          <p:cNvPr id="3" name="Subtitle 2">
            <a:extLst>
              <a:ext uri="{FF2B5EF4-FFF2-40B4-BE49-F238E27FC236}">
                <a16:creationId xmlns:a16="http://schemas.microsoft.com/office/drawing/2014/main" id="{227BF54A-8C8B-4E47-9785-D5F612788779}"/>
              </a:ext>
            </a:extLst>
          </p:cNvPr>
          <p:cNvSpPr>
            <a:spLocks noGrp="1"/>
          </p:cNvSpPr>
          <p:nvPr>
            <p:ph type="subTitle" idx="1"/>
          </p:nvPr>
        </p:nvSpPr>
        <p:spPr/>
        <p:txBody>
          <a:bodyPr/>
          <a:lstStyle/>
          <a:p>
            <a:r>
              <a:rPr lang="en-US" dirty="0"/>
              <a:t>The Book Crossing (BX) Dataset</a:t>
            </a:r>
          </a:p>
          <a:p>
            <a:endParaRPr lang="en-US" dirty="0"/>
          </a:p>
          <a:p>
            <a:endParaRPr lang="en-US" dirty="0"/>
          </a:p>
          <a:p>
            <a:r>
              <a:rPr lang="en-US" dirty="0"/>
              <a:t>Submitted by: Dana </a:t>
            </a:r>
            <a:r>
              <a:rPr lang="en-US" dirty="0" err="1"/>
              <a:t>Hadar</a:t>
            </a:r>
            <a:r>
              <a:rPr lang="en-US" dirty="0"/>
              <a:t>, Mazal </a:t>
            </a:r>
            <a:r>
              <a:rPr lang="en-US" dirty="0" err="1"/>
              <a:t>Gonen</a:t>
            </a:r>
            <a:r>
              <a:rPr lang="en-US" dirty="0"/>
              <a:t>, Inna Rozner		</a:t>
            </a:r>
            <a:endParaRPr lang="he-IL" dirty="0"/>
          </a:p>
        </p:txBody>
      </p:sp>
    </p:spTree>
    <p:extLst>
      <p:ext uri="{BB962C8B-B14F-4D97-AF65-F5344CB8AC3E}">
        <p14:creationId xmlns:p14="http://schemas.microsoft.com/office/powerpoint/2010/main" val="345359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458701" y="388968"/>
            <a:ext cx="9905998" cy="1006136"/>
          </a:xfrm>
        </p:spPr>
        <p:txBody>
          <a:bodyPr/>
          <a:lstStyle/>
          <a:p>
            <a:r>
              <a:rPr lang="en-US" dirty="0"/>
              <a:t>Analyzing data set with tableau</a:t>
            </a:r>
            <a:endParaRPr lang="he-IL" dirty="0"/>
          </a:p>
        </p:txBody>
      </p:sp>
      <p:sp>
        <p:nvSpPr>
          <p:cNvPr id="5" name="Content Placeholder 4">
            <a:extLst>
              <a:ext uri="{FF2B5EF4-FFF2-40B4-BE49-F238E27FC236}">
                <a16:creationId xmlns:a16="http://schemas.microsoft.com/office/drawing/2014/main" id="{58DDC36A-E599-4C96-85FE-B31CA6E56B1C}"/>
              </a:ext>
            </a:extLst>
          </p:cNvPr>
          <p:cNvSpPr>
            <a:spLocks noGrp="1"/>
          </p:cNvSpPr>
          <p:nvPr>
            <p:ph idx="1"/>
          </p:nvPr>
        </p:nvSpPr>
        <p:spPr>
          <a:xfrm>
            <a:off x="100584" y="5656105"/>
            <a:ext cx="6096000" cy="947548"/>
          </a:xfrm>
        </p:spPr>
        <p:txBody>
          <a:bodyPr>
            <a:normAutofit/>
          </a:bodyPr>
          <a:lstStyle/>
          <a:p>
            <a:pPr marL="0" indent="0" algn="l" rtl="0">
              <a:buNone/>
            </a:pPr>
            <a:r>
              <a:rPr lang="en-US" sz="1600" dirty="0">
                <a:effectLst/>
              </a:rPr>
              <a:t>Figure 4 demonstrates most rated authors and their AVG score. We can see that Stephen King &amp; John Grisham are most rated while Stephen King and Nora Roberts are most liked.</a:t>
            </a:r>
            <a:endParaRPr lang="he-IL" sz="1600" dirty="0"/>
          </a:p>
        </p:txBody>
      </p:sp>
      <p:sp>
        <p:nvSpPr>
          <p:cNvPr id="9" name="Rectangle 8">
            <a:extLst>
              <a:ext uri="{FF2B5EF4-FFF2-40B4-BE49-F238E27FC236}">
                <a16:creationId xmlns:a16="http://schemas.microsoft.com/office/drawing/2014/main" id="{C851DCA4-EDA1-4995-B235-7DD8541CF8C7}"/>
              </a:ext>
            </a:extLst>
          </p:cNvPr>
          <p:cNvSpPr/>
          <p:nvPr/>
        </p:nvSpPr>
        <p:spPr>
          <a:xfrm>
            <a:off x="6345936" y="5656105"/>
            <a:ext cx="5855900" cy="862416"/>
          </a:xfrm>
          <a:prstGeom prst="rect">
            <a:avLst/>
          </a:prstGeom>
        </p:spPr>
        <p:txBody>
          <a:bodyPr wrap="square">
            <a:spAutoFit/>
          </a:bodyPr>
          <a:lstStyle/>
          <a:p>
            <a:pPr rtl="1">
              <a:lnSpc>
                <a:spcPct val="107000"/>
              </a:lnSpc>
              <a:spcAft>
                <a:spcPts val="800"/>
              </a:spcAft>
            </a:pPr>
            <a:r>
              <a:rPr lang="en-US" sz="1600" dirty="0"/>
              <a:t>Figure 5 demonstrates that the most rated title is “wild animus“, however, it has the lowest avg rating. The secret life of bees was the most liked among it’s readers.</a:t>
            </a:r>
            <a:endParaRPr lang="en-US" sz="1600" cap="small" dirty="0"/>
          </a:p>
        </p:txBody>
      </p:sp>
      <p:pic>
        <p:nvPicPr>
          <p:cNvPr id="3" name="Picture 2">
            <a:extLst>
              <a:ext uri="{FF2B5EF4-FFF2-40B4-BE49-F238E27FC236}">
                <a16:creationId xmlns:a16="http://schemas.microsoft.com/office/drawing/2014/main" id="{F99D26F9-8AF9-4252-9949-7ECC93EC3BC5}"/>
              </a:ext>
            </a:extLst>
          </p:cNvPr>
          <p:cNvPicPr>
            <a:picLocks noChangeAspect="1"/>
          </p:cNvPicPr>
          <p:nvPr/>
        </p:nvPicPr>
        <p:blipFill rotWithShape="1">
          <a:blip r:embed="rId2"/>
          <a:srcRect l="2966" r="10818"/>
          <a:stretch/>
        </p:blipFill>
        <p:spPr>
          <a:xfrm>
            <a:off x="100584" y="1300734"/>
            <a:ext cx="5995416" cy="4256532"/>
          </a:xfrm>
          <a:prstGeom prst="rect">
            <a:avLst/>
          </a:prstGeom>
        </p:spPr>
      </p:pic>
      <p:pic>
        <p:nvPicPr>
          <p:cNvPr id="4" name="Picture 3">
            <a:extLst>
              <a:ext uri="{FF2B5EF4-FFF2-40B4-BE49-F238E27FC236}">
                <a16:creationId xmlns:a16="http://schemas.microsoft.com/office/drawing/2014/main" id="{BD94AC13-53BD-4F2A-A7B5-40EF4242C3AC}"/>
              </a:ext>
            </a:extLst>
          </p:cNvPr>
          <p:cNvPicPr>
            <a:picLocks noChangeAspect="1"/>
          </p:cNvPicPr>
          <p:nvPr/>
        </p:nvPicPr>
        <p:blipFill>
          <a:blip r:embed="rId3"/>
          <a:stretch>
            <a:fillRect/>
          </a:stretch>
        </p:blipFill>
        <p:spPr>
          <a:xfrm>
            <a:off x="6196584" y="1300734"/>
            <a:ext cx="5894832" cy="4256532"/>
          </a:xfrm>
          <a:prstGeom prst="rect">
            <a:avLst/>
          </a:prstGeom>
        </p:spPr>
      </p:pic>
    </p:spTree>
    <p:extLst>
      <p:ext uri="{BB962C8B-B14F-4D97-AF65-F5344CB8AC3E}">
        <p14:creationId xmlns:p14="http://schemas.microsoft.com/office/powerpoint/2010/main" val="395263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02085" y="462120"/>
            <a:ext cx="9905998" cy="1006136"/>
          </a:xfrm>
        </p:spPr>
        <p:txBody>
          <a:bodyPr/>
          <a:lstStyle/>
          <a:p>
            <a:r>
              <a:rPr lang="en-US" dirty="0"/>
              <a:t>Analyzing data set with tableau</a:t>
            </a:r>
            <a:endParaRPr lang="he-IL" dirty="0"/>
          </a:p>
        </p:txBody>
      </p:sp>
      <p:sp>
        <p:nvSpPr>
          <p:cNvPr id="10" name="Rectangle 9">
            <a:extLst>
              <a:ext uri="{FF2B5EF4-FFF2-40B4-BE49-F238E27FC236}">
                <a16:creationId xmlns:a16="http://schemas.microsoft.com/office/drawing/2014/main" id="{945B1D2F-5430-41FF-A4CE-4EDCE11D806D}"/>
              </a:ext>
            </a:extLst>
          </p:cNvPr>
          <p:cNvSpPr/>
          <p:nvPr/>
        </p:nvSpPr>
        <p:spPr>
          <a:xfrm>
            <a:off x="8068953" y="2480555"/>
            <a:ext cx="3568865" cy="2443233"/>
          </a:xfrm>
          <a:prstGeom prst="rect">
            <a:avLst/>
          </a:prstGeom>
        </p:spPr>
        <p:txBody>
          <a:bodyPr wrap="square">
            <a:spAutoFit/>
          </a:bodyPr>
          <a:lstStyle/>
          <a:p>
            <a:pPr>
              <a:lnSpc>
                <a:spcPct val="107000"/>
              </a:lnSpc>
              <a:spcAft>
                <a:spcPts val="800"/>
              </a:spcAft>
            </a:pPr>
            <a:r>
              <a:rPr lang="en-US" sz="1600" cap="small" dirty="0"/>
              <a:t>Figure 6 demonstrates “wild animus” is the most rated title across all ages and countries, however it is not valued much by its readers. “Lovely Bones” is also highly rated across age groups, except for youngers in USA and Canada. This book received ratings above average. </a:t>
            </a:r>
          </a:p>
        </p:txBody>
      </p:sp>
      <p:pic>
        <p:nvPicPr>
          <p:cNvPr id="3" name="Picture 2">
            <a:extLst>
              <a:ext uri="{FF2B5EF4-FFF2-40B4-BE49-F238E27FC236}">
                <a16:creationId xmlns:a16="http://schemas.microsoft.com/office/drawing/2014/main" id="{44526FF0-173E-4DD3-AA7A-E290A701B599}"/>
              </a:ext>
            </a:extLst>
          </p:cNvPr>
          <p:cNvPicPr>
            <a:picLocks noChangeAspect="1"/>
          </p:cNvPicPr>
          <p:nvPr/>
        </p:nvPicPr>
        <p:blipFill>
          <a:blip r:embed="rId2"/>
          <a:stretch>
            <a:fillRect/>
          </a:stretch>
        </p:blipFill>
        <p:spPr>
          <a:xfrm>
            <a:off x="166420" y="1340665"/>
            <a:ext cx="7542315" cy="5389744"/>
          </a:xfrm>
          <a:prstGeom prst="rect">
            <a:avLst/>
          </a:prstGeom>
        </p:spPr>
      </p:pic>
    </p:spTree>
    <p:extLst>
      <p:ext uri="{BB962C8B-B14F-4D97-AF65-F5344CB8AC3E}">
        <p14:creationId xmlns:p14="http://schemas.microsoft.com/office/powerpoint/2010/main" val="22831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9905998" cy="1006136"/>
          </a:xfrm>
        </p:spPr>
        <p:txBody>
          <a:bodyPr/>
          <a:lstStyle/>
          <a:p>
            <a:r>
              <a:rPr lang="en-US" dirty="0"/>
              <a:t>Data set preparation and cleaning</a:t>
            </a:r>
            <a:endParaRPr lang="he-IL" dirty="0"/>
          </a:p>
        </p:txBody>
      </p:sp>
      <p:sp>
        <p:nvSpPr>
          <p:cNvPr id="3" name="Content Placeholder 2">
            <a:extLst>
              <a:ext uri="{FF2B5EF4-FFF2-40B4-BE49-F238E27FC236}">
                <a16:creationId xmlns:a16="http://schemas.microsoft.com/office/drawing/2014/main" id="{1653F003-3881-4F24-A7CB-B6E5F3D1D4EB}"/>
              </a:ext>
            </a:extLst>
          </p:cNvPr>
          <p:cNvSpPr>
            <a:spLocks noGrp="1"/>
          </p:cNvSpPr>
          <p:nvPr>
            <p:ph idx="1"/>
          </p:nvPr>
        </p:nvSpPr>
        <p:spPr>
          <a:xfrm>
            <a:off x="1141413" y="1615737"/>
            <a:ext cx="9905998" cy="4175464"/>
          </a:xfrm>
        </p:spPr>
        <p:txBody>
          <a:bodyPr>
            <a:normAutofit lnSpcReduction="10000"/>
          </a:bodyPr>
          <a:lstStyle/>
          <a:p>
            <a:pPr marL="0" indent="0" algn="l" rtl="0">
              <a:buNone/>
            </a:pPr>
            <a:r>
              <a:rPr lang="en-US" dirty="0"/>
              <a:t>The preparation and the cleaning was performed in the following steps:</a:t>
            </a:r>
          </a:p>
          <a:p>
            <a:pPr algn="l" rtl="0"/>
            <a:r>
              <a:rPr lang="en-US" dirty="0"/>
              <a:t>A notebook was created using the google </a:t>
            </a:r>
            <a:r>
              <a:rPr lang="en-US" dirty="0" err="1"/>
              <a:t>colab</a:t>
            </a:r>
            <a:r>
              <a:rPr lang="en-US" dirty="0"/>
              <a:t> with a spark environment</a:t>
            </a:r>
          </a:p>
          <a:p>
            <a:pPr algn="l" rtl="0"/>
            <a:r>
              <a:rPr lang="en-US" dirty="0"/>
              <a:t>A connection between </a:t>
            </a:r>
            <a:r>
              <a:rPr lang="en-US" dirty="0" err="1"/>
              <a:t>colab</a:t>
            </a:r>
            <a:r>
              <a:rPr lang="en-US" dirty="0"/>
              <a:t> and google drive was established and spark libraries were imported</a:t>
            </a:r>
          </a:p>
          <a:p>
            <a:pPr algn="l" rtl="0"/>
            <a:r>
              <a:rPr lang="en-US" u="sng" dirty="0"/>
              <a:t>Cleaning of the dataset-general:</a:t>
            </a:r>
          </a:p>
          <a:p>
            <a:pPr marL="597150" indent="-342900" algn="l" rtl="0">
              <a:buFont typeface="Wingdings" panose="05000000000000000000" pitchFamily="2" charset="2"/>
              <a:buChar char="ü"/>
            </a:pPr>
            <a:r>
              <a:rPr lang="en-US" dirty="0"/>
              <a:t> Each file was imported to a spark data frame </a:t>
            </a:r>
          </a:p>
          <a:p>
            <a:pPr marL="597150" indent="-342900" algn="l" rtl="0">
              <a:buFont typeface="Wingdings" panose="05000000000000000000" pitchFamily="2" charset="2"/>
              <a:buChar char="ü"/>
            </a:pPr>
            <a:r>
              <a:rPr lang="en-US" dirty="0"/>
              <a:t>All column names were transformed to lower case</a:t>
            </a:r>
          </a:p>
          <a:p>
            <a:pPr marL="597150" indent="-342900" algn="l" rtl="0">
              <a:buFont typeface="Wingdings" panose="05000000000000000000" pitchFamily="2" charset="2"/>
              <a:buChar char="ü"/>
            </a:pPr>
            <a:r>
              <a:rPr lang="en-US" dirty="0"/>
              <a:t>All </a:t>
            </a:r>
            <a:r>
              <a:rPr lang="en-US" dirty="0">
                <a:effectLst/>
              </a:rPr>
              <a:t> null, none, nan  were cleaned. ALL string types were transformed to “unknown”, int types were transformed to “-1”.</a:t>
            </a:r>
          </a:p>
          <a:p>
            <a:pPr marL="597150" indent="-342900" algn="l" rtl="0">
              <a:buFont typeface="Wingdings" panose="05000000000000000000" pitchFamily="2" charset="2"/>
              <a:buChar char="ü"/>
            </a:pPr>
            <a:r>
              <a:rPr lang="en-US" dirty="0">
                <a:effectLst/>
              </a:rPr>
              <a:t>Duplicated line were dropped.</a:t>
            </a:r>
          </a:p>
          <a:p>
            <a:pPr marL="254250" indent="0" algn="l" rtl="0">
              <a:buNone/>
            </a:pPr>
            <a:endParaRPr lang="he-IL" u="sng" dirty="0"/>
          </a:p>
        </p:txBody>
      </p:sp>
    </p:spTree>
    <p:extLst>
      <p:ext uri="{BB962C8B-B14F-4D97-AF65-F5344CB8AC3E}">
        <p14:creationId xmlns:p14="http://schemas.microsoft.com/office/powerpoint/2010/main" val="13504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10399558" cy="1006136"/>
          </a:xfrm>
        </p:spPr>
        <p:txBody>
          <a:bodyPr>
            <a:normAutofit/>
          </a:bodyPr>
          <a:lstStyle/>
          <a:p>
            <a:r>
              <a:rPr lang="en-US" dirty="0"/>
              <a:t>Data set preparation and cleaning </a:t>
            </a:r>
            <a:r>
              <a:rPr lang="en-US" sz="2200" dirty="0"/>
              <a:t>(continued)</a:t>
            </a:r>
            <a:endParaRPr lang="he-IL" sz="2200" dirty="0"/>
          </a:p>
        </p:txBody>
      </p:sp>
      <p:sp>
        <p:nvSpPr>
          <p:cNvPr id="3" name="Content Placeholder 2">
            <a:extLst>
              <a:ext uri="{FF2B5EF4-FFF2-40B4-BE49-F238E27FC236}">
                <a16:creationId xmlns:a16="http://schemas.microsoft.com/office/drawing/2014/main" id="{1653F003-3881-4F24-A7CB-B6E5F3D1D4EB}"/>
              </a:ext>
            </a:extLst>
          </p:cNvPr>
          <p:cNvSpPr>
            <a:spLocks noGrp="1"/>
          </p:cNvSpPr>
          <p:nvPr>
            <p:ph idx="1"/>
          </p:nvPr>
        </p:nvSpPr>
        <p:spPr>
          <a:xfrm>
            <a:off x="1141413" y="1463040"/>
            <a:ext cx="9905998" cy="5038344"/>
          </a:xfrm>
        </p:spPr>
        <p:txBody>
          <a:bodyPr>
            <a:normAutofit lnSpcReduction="10000"/>
          </a:bodyPr>
          <a:lstStyle/>
          <a:p>
            <a:pPr algn="l" rtl="0"/>
            <a:r>
              <a:rPr lang="en-US" u="sng" dirty="0"/>
              <a:t>Cleaning of the dataset-users:</a:t>
            </a:r>
          </a:p>
          <a:p>
            <a:pPr marL="597150" indent="-342900" algn="l" rtl="0">
              <a:buFont typeface="Wingdings" panose="05000000000000000000" pitchFamily="2" charset="2"/>
              <a:buChar char="ü"/>
            </a:pPr>
            <a:r>
              <a:rPr lang="en-US" dirty="0"/>
              <a:t>We assume valid age is between 1 and 120. for children, we assumed  parents made the ratings.</a:t>
            </a:r>
          </a:p>
          <a:p>
            <a:pPr marL="597150" indent="-342900" algn="l" rtl="0">
              <a:buFont typeface="Wingdings" panose="05000000000000000000" pitchFamily="2" charset="2"/>
              <a:buChar char="ü"/>
            </a:pPr>
            <a:r>
              <a:rPr lang="en-US" dirty="0"/>
              <a:t>age- when null, zero or more than 120 the value entered was “-1”</a:t>
            </a:r>
          </a:p>
          <a:p>
            <a:pPr marL="597150" indent="-342900" algn="l" rtl="0">
              <a:buFont typeface="Wingdings" panose="05000000000000000000" pitchFamily="2" charset="2"/>
              <a:buChar char="ü"/>
            </a:pPr>
            <a:r>
              <a:rPr lang="en-US" dirty="0"/>
              <a:t>An age category was added for a more informative analysis in Tableau.</a:t>
            </a:r>
          </a:p>
          <a:p>
            <a:pPr marL="597150" indent="-342900" algn="l" rtl="0">
              <a:buFont typeface="Wingdings" panose="05000000000000000000" pitchFamily="2" charset="2"/>
              <a:buChar char="ü"/>
            </a:pPr>
            <a:r>
              <a:rPr lang="en-US" dirty="0"/>
              <a:t>Country- the column was cleaned from all incorrect characters, such as symbols and numbers. Then, common mistakes were cleaned manually. finally, lists of countries and states in the USA were downloaded from the net, the files were converted to lists using a loop. a comparison was made between the dataset and the lists in 2 iterations in order to determine the validity of the country: first in the country list, then we deduced the country name (USA) from the states list. After this process 6,257 country records remained unknown.</a:t>
            </a:r>
          </a:p>
          <a:p>
            <a:pPr marL="597150" indent="-342900" algn="l" rtl="0">
              <a:buFont typeface="Wingdings" panose="05000000000000000000" pitchFamily="2" charset="2"/>
              <a:buChar char="ü"/>
            </a:pPr>
            <a:r>
              <a:rPr lang="en-US" dirty="0">
                <a:effectLst/>
              </a:rPr>
              <a:t>City and state columns were cleaned from all incorrect characters, such as symbols and numbers.</a:t>
            </a:r>
          </a:p>
          <a:p>
            <a:pPr marL="254250" indent="0" algn="l" rtl="0">
              <a:buNone/>
            </a:pPr>
            <a:endParaRPr lang="he-IL" u="sng" dirty="0"/>
          </a:p>
        </p:txBody>
      </p:sp>
    </p:spTree>
    <p:extLst>
      <p:ext uri="{BB962C8B-B14F-4D97-AF65-F5344CB8AC3E}">
        <p14:creationId xmlns:p14="http://schemas.microsoft.com/office/powerpoint/2010/main" val="37681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10399558" cy="1006136"/>
          </a:xfrm>
        </p:spPr>
        <p:txBody>
          <a:bodyPr>
            <a:normAutofit/>
          </a:bodyPr>
          <a:lstStyle/>
          <a:p>
            <a:r>
              <a:rPr lang="en-US" dirty="0"/>
              <a:t>Data set preparation and cleaning </a:t>
            </a:r>
            <a:r>
              <a:rPr lang="en-US" sz="2200" dirty="0"/>
              <a:t>(continued)</a:t>
            </a:r>
            <a:endParaRPr lang="he-IL" sz="2200" dirty="0"/>
          </a:p>
        </p:txBody>
      </p:sp>
      <p:sp>
        <p:nvSpPr>
          <p:cNvPr id="3" name="Content Placeholder 2">
            <a:extLst>
              <a:ext uri="{FF2B5EF4-FFF2-40B4-BE49-F238E27FC236}">
                <a16:creationId xmlns:a16="http://schemas.microsoft.com/office/drawing/2014/main" id="{1653F003-3881-4F24-A7CB-B6E5F3D1D4EB}"/>
              </a:ext>
            </a:extLst>
          </p:cNvPr>
          <p:cNvSpPr>
            <a:spLocks noGrp="1"/>
          </p:cNvSpPr>
          <p:nvPr>
            <p:ph idx="1"/>
          </p:nvPr>
        </p:nvSpPr>
        <p:spPr>
          <a:xfrm>
            <a:off x="1141413" y="1938528"/>
            <a:ext cx="9905998" cy="4463813"/>
          </a:xfrm>
        </p:spPr>
        <p:txBody>
          <a:bodyPr>
            <a:noAutofit/>
          </a:bodyPr>
          <a:lstStyle/>
          <a:p>
            <a:pPr algn="l" rtl="0"/>
            <a:r>
              <a:rPr lang="en-US" u="sng" dirty="0"/>
              <a:t>Cleaning of the dataset-books:</a:t>
            </a:r>
          </a:p>
          <a:p>
            <a:pPr marL="597150" indent="-342900" algn="l" rtl="0">
              <a:buFont typeface="Wingdings" panose="05000000000000000000" pitchFamily="2" charset="2"/>
              <a:buChar char="ü"/>
            </a:pPr>
            <a:r>
              <a:rPr lang="en-US" dirty="0"/>
              <a:t>ISBN- first it was cleaned from all incorrect characters, such as symbols. All alpha-numeric characters were kept. A valid  ISBN consists of 10 or 13 characters. A10 character ISBN consists of 10 digits or 9 digits and “X” in the end. A 13 characters ISBN is based on the 10 characters with 978 or 979 in the beginning. All cleaning steps performed were based on the described structure.</a:t>
            </a:r>
          </a:p>
          <a:p>
            <a:pPr marL="597150" indent="-342900" algn="l" rtl="0">
              <a:buFont typeface="Wingdings" panose="05000000000000000000" pitchFamily="2" charset="2"/>
              <a:buChar char="ü"/>
            </a:pPr>
            <a:r>
              <a:rPr lang="en-US" dirty="0"/>
              <a:t>Then, we downloaded the library “</a:t>
            </a:r>
            <a:r>
              <a:rPr lang="en-US" dirty="0" err="1"/>
              <a:t>isbnlib</a:t>
            </a:r>
            <a:r>
              <a:rPr lang="en-US" dirty="0"/>
              <a:t>”, built a UDF that checks the validity of the ISBN from the spark </a:t>
            </a:r>
            <a:r>
              <a:rPr lang="en-US" dirty="0" err="1"/>
              <a:t>dataframe</a:t>
            </a:r>
            <a:r>
              <a:rPr lang="en-US" dirty="0"/>
              <a:t> in accordance with the data in the library. a Boolean column with the results was added to the data frame.</a:t>
            </a:r>
          </a:p>
          <a:p>
            <a:pPr marL="597150" indent="-342900" algn="l" rtl="0">
              <a:buFont typeface="Wingdings" panose="05000000000000000000" pitchFamily="2" charset="2"/>
              <a:buChar char="ü"/>
            </a:pPr>
            <a:r>
              <a:rPr lang="en-US" dirty="0"/>
              <a:t>Year- this parameter ranges between 0-2050 in the data set. There were 4,557 and 13 records containing year 0 and over 2022, respectively. These were converted to “-1”.</a:t>
            </a:r>
          </a:p>
          <a:p>
            <a:pPr marL="0" indent="0" algn="l" rtl="0">
              <a:buNone/>
            </a:pPr>
            <a:endParaRPr lang="en-US" u="sng" dirty="0"/>
          </a:p>
          <a:p>
            <a:pPr marL="254250" indent="0" algn="l" rtl="0">
              <a:buNone/>
            </a:pPr>
            <a:endParaRPr lang="en-US" dirty="0"/>
          </a:p>
          <a:p>
            <a:pPr marL="254250" indent="0" algn="l" rtl="0">
              <a:buNone/>
            </a:pPr>
            <a:endParaRPr lang="he-IL" u="sng" dirty="0"/>
          </a:p>
        </p:txBody>
      </p:sp>
    </p:spTree>
    <p:extLst>
      <p:ext uri="{BB962C8B-B14F-4D97-AF65-F5344CB8AC3E}">
        <p14:creationId xmlns:p14="http://schemas.microsoft.com/office/powerpoint/2010/main" val="183861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10399558" cy="1006136"/>
          </a:xfrm>
        </p:spPr>
        <p:txBody>
          <a:bodyPr>
            <a:normAutofit/>
          </a:bodyPr>
          <a:lstStyle/>
          <a:p>
            <a:r>
              <a:rPr lang="en-US" dirty="0"/>
              <a:t>Data set preparation and cleaning </a:t>
            </a:r>
            <a:r>
              <a:rPr lang="en-US" sz="2200" dirty="0"/>
              <a:t>(continued)</a:t>
            </a:r>
            <a:endParaRPr lang="he-IL" sz="2200" dirty="0"/>
          </a:p>
        </p:txBody>
      </p:sp>
      <p:sp>
        <p:nvSpPr>
          <p:cNvPr id="3" name="Content Placeholder 2">
            <a:extLst>
              <a:ext uri="{FF2B5EF4-FFF2-40B4-BE49-F238E27FC236}">
                <a16:creationId xmlns:a16="http://schemas.microsoft.com/office/drawing/2014/main" id="{1653F003-3881-4F24-A7CB-B6E5F3D1D4EB}"/>
              </a:ext>
            </a:extLst>
          </p:cNvPr>
          <p:cNvSpPr>
            <a:spLocks noGrp="1"/>
          </p:cNvSpPr>
          <p:nvPr>
            <p:ph idx="1"/>
          </p:nvPr>
        </p:nvSpPr>
        <p:spPr>
          <a:xfrm>
            <a:off x="1022541" y="1112668"/>
            <a:ext cx="9905998" cy="5286773"/>
          </a:xfrm>
        </p:spPr>
        <p:txBody>
          <a:bodyPr>
            <a:noAutofit/>
          </a:bodyPr>
          <a:lstStyle/>
          <a:p>
            <a:pPr marL="597150" indent="-342900" algn="l" rtl="0"/>
            <a:r>
              <a:rPr lang="en-US" u="sng" dirty="0"/>
              <a:t>Cleaning of the dataset-books- continued:</a:t>
            </a:r>
            <a:endParaRPr lang="en-US" dirty="0"/>
          </a:p>
          <a:p>
            <a:pPr marL="597150" indent="-342900" algn="l" rtl="0">
              <a:buFont typeface="Wingdings" panose="05000000000000000000" pitchFamily="2" charset="2"/>
              <a:buChar char="ü"/>
            </a:pPr>
            <a:r>
              <a:rPr lang="en-US" dirty="0"/>
              <a:t>Titles, images- we checked duplicated titles and images to insure they had different ISBNs. No duplicated images found and all duplicated titles had indeed different ISBNs.</a:t>
            </a:r>
          </a:p>
          <a:p>
            <a:pPr marL="597150" indent="-342900" algn="l" rtl="0">
              <a:buFont typeface="Wingdings" panose="05000000000000000000" pitchFamily="2" charset="2"/>
              <a:buChar char="ü"/>
            </a:pPr>
            <a:r>
              <a:rPr lang="en-US" dirty="0"/>
              <a:t>Author, Publisher- we checked for invalid characters, such as numbers and symbols. No results were detected.</a:t>
            </a:r>
            <a:endParaRPr lang="en-US" u="sng" dirty="0"/>
          </a:p>
          <a:p>
            <a:pPr marL="0" indent="0" algn="l" rtl="0">
              <a:buNone/>
            </a:pPr>
            <a:endParaRPr lang="en-US" u="sng" dirty="0"/>
          </a:p>
          <a:p>
            <a:pPr marL="254250" indent="0" algn="l" rtl="0">
              <a:buNone/>
            </a:pPr>
            <a:endParaRPr lang="en-US" dirty="0"/>
          </a:p>
          <a:p>
            <a:pPr marL="254250" indent="0" algn="l" rtl="0">
              <a:buNone/>
            </a:pPr>
            <a:endParaRPr lang="he-IL" u="sng" dirty="0"/>
          </a:p>
        </p:txBody>
      </p:sp>
    </p:spTree>
    <p:extLst>
      <p:ext uri="{BB962C8B-B14F-4D97-AF65-F5344CB8AC3E}">
        <p14:creationId xmlns:p14="http://schemas.microsoft.com/office/powerpoint/2010/main" val="360388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10399558" cy="1006136"/>
          </a:xfrm>
        </p:spPr>
        <p:txBody>
          <a:bodyPr>
            <a:normAutofit/>
          </a:bodyPr>
          <a:lstStyle/>
          <a:p>
            <a:r>
              <a:rPr lang="en-US" dirty="0"/>
              <a:t>Data set preparation and cleaning </a:t>
            </a:r>
            <a:r>
              <a:rPr lang="en-US" sz="2200" dirty="0"/>
              <a:t>(continued)</a:t>
            </a:r>
            <a:endParaRPr lang="he-IL" sz="2200" dirty="0"/>
          </a:p>
        </p:txBody>
      </p:sp>
      <p:sp>
        <p:nvSpPr>
          <p:cNvPr id="3" name="Content Placeholder 2">
            <a:extLst>
              <a:ext uri="{FF2B5EF4-FFF2-40B4-BE49-F238E27FC236}">
                <a16:creationId xmlns:a16="http://schemas.microsoft.com/office/drawing/2014/main" id="{1653F003-3881-4F24-A7CB-B6E5F3D1D4EB}"/>
              </a:ext>
            </a:extLst>
          </p:cNvPr>
          <p:cNvSpPr>
            <a:spLocks noGrp="1"/>
          </p:cNvSpPr>
          <p:nvPr>
            <p:ph idx="1"/>
          </p:nvPr>
        </p:nvSpPr>
        <p:spPr>
          <a:xfrm>
            <a:off x="1141413" y="1655064"/>
            <a:ext cx="9905998" cy="5286773"/>
          </a:xfrm>
        </p:spPr>
        <p:txBody>
          <a:bodyPr>
            <a:noAutofit/>
          </a:bodyPr>
          <a:lstStyle/>
          <a:p>
            <a:pPr marL="268288" indent="-268288" algn="l" rtl="0"/>
            <a:r>
              <a:rPr lang="en-US" u="sng" dirty="0"/>
              <a:t>Cleaning of the dataset-rating:</a:t>
            </a:r>
          </a:p>
          <a:p>
            <a:pPr marL="628650" indent="-360363" algn="l" rtl="0">
              <a:buFont typeface="Wingdings" panose="05000000000000000000" pitchFamily="2" charset="2"/>
              <a:buChar char="ü"/>
            </a:pPr>
            <a:r>
              <a:rPr lang="en-US" dirty="0"/>
              <a:t>Ratings- we expected ratings in the range of 1-10, however, 651,328 (approximately 2/3 from the data) were zero. All ratings were kept, zero ratings were not considered for AVG ratings. The average rating is 7.6.</a:t>
            </a:r>
          </a:p>
          <a:p>
            <a:pPr marL="628650" indent="-360363" algn="l" rtl="0">
              <a:buFont typeface="Wingdings" panose="05000000000000000000" pitchFamily="2" charset="2"/>
              <a:buChar char="ü"/>
            </a:pPr>
            <a:r>
              <a:rPr lang="en-US" dirty="0"/>
              <a:t>ISBN- all the steps performed in the books file were performed in the rating file as well.</a:t>
            </a:r>
          </a:p>
          <a:p>
            <a:pPr marL="628650" indent="-360363" algn="l" rtl="0">
              <a:buFont typeface="Wingdings" panose="05000000000000000000" pitchFamily="2" charset="2"/>
              <a:buChar char="ü"/>
            </a:pPr>
            <a:r>
              <a:rPr lang="en-US" dirty="0"/>
              <a:t>Null ratings were dropped.</a:t>
            </a:r>
          </a:p>
          <a:p>
            <a:pPr marL="628650" indent="-360363" algn="l" rtl="0">
              <a:buFont typeface="Wingdings" panose="05000000000000000000" pitchFamily="2" charset="2"/>
              <a:buChar char="ü"/>
            </a:pPr>
            <a:r>
              <a:rPr lang="en-US" dirty="0"/>
              <a:t>Unknown member- we checked that all ISBNs in the rating file exist in the books file. The “ISBN_UKM” column was adjusted with “9999” for all unknown members. We also added a </a:t>
            </a:r>
            <a:r>
              <a:rPr lang="en-US"/>
              <a:t>row for </a:t>
            </a:r>
            <a:r>
              <a:rPr lang="en-US" dirty="0"/>
              <a:t>unknown member to the books file. </a:t>
            </a:r>
          </a:p>
          <a:p>
            <a:pPr marL="268288" indent="-268288" algn="l" rtl="0">
              <a:buFont typeface="Arial" panose="020B0604020202020204" pitchFamily="34" charset="0"/>
              <a:buChar char="•"/>
            </a:pPr>
            <a:r>
              <a:rPr lang="en-US" dirty="0"/>
              <a:t>All cleaned files were exported to csv files.</a:t>
            </a:r>
          </a:p>
          <a:p>
            <a:pPr marL="0" indent="0" algn="l" rtl="0">
              <a:buNone/>
            </a:pPr>
            <a:endParaRPr lang="en-US" u="sng" dirty="0"/>
          </a:p>
          <a:p>
            <a:pPr marL="254250" indent="0" algn="l" rtl="0">
              <a:buNone/>
            </a:pPr>
            <a:endParaRPr lang="en-US" dirty="0"/>
          </a:p>
          <a:p>
            <a:pPr marL="254250" indent="0" algn="l" rtl="0">
              <a:buNone/>
            </a:pPr>
            <a:endParaRPr lang="he-IL" u="sng" dirty="0"/>
          </a:p>
        </p:txBody>
      </p:sp>
    </p:spTree>
    <p:extLst>
      <p:ext uri="{BB962C8B-B14F-4D97-AF65-F5344CB8AC3E}">
        <p14:creationId xmlns:p14="http://schemas.microsoft.com/office/powerpoint/2010/main" val="153026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41413" y="609600"/>
            <a:ext cx="9905998" cy="1006136"/>
          </a:xfrm>
        </p:spPr>
        <p:txBody>
          <a:bodyPr/>
          <a:lstStyle/>
          <a:p>
            <a:r>
              <a:rPr lang="en-US" dirty="0"/>
              <a:t>Analyzing data set with tableau</a:t>
            </a:r>
            <a:endParaRPr lang="he-IL" dirty="0"/>
          </a:p>
        </p:txBody>
      </p:sp>
      <p:sp>
        <p:nvSpPr>
          <p:cNvPr id="5" name="Content Placeholder 4">
            <a:extLst>
              <a:ext uri="{FF2B5EF4-FFF2-40B4-BE49-F238E27FC236}">
                <a16:creationId xmlns:a16="http://schemas.microsoft.com/office/drawing/2014/main" id="{58DDC36A-E599-4C96-85FE-B31CA6E56B1C}"/>
              </a:ext>
            </a:extLst>
          </p:cNvPr>
          <p:cNvSpPr>
            <a:spLocks noGrp="1"/>
          </p:cNvSpPr>
          <p:nvPr>
            <p:ph idx="1"/>
          </p:nvPr>
        </p:nvSpPr>
        <p:spPr>
          <a:xfrm>
            <a:off x="1141413" y="1706418"/>
            <a:ext cx="9905998" cy="704273"/>
          </a:xfrm>
        </p:spPr>
        <p:txBody>
          <a:bodyPr/>
          <a:lstStyle/>
          <a:p>
            <a:pPr marL="0" indent="0" algn="l" rtl="0">
              <a:buNone/>
            </a:pPr>
            <a:r>
              <a:rPr lang="en-US" dirty="0"/>
              <a:t>The following connections were made creating a model:</a:t>
            </a:r>
          </a:p>
          <a:p>
            <a:pPr algn="l" rtl="0"/>
            <a:endParaRPr lang="he-IL" dirty="0"/>
          </a:p>
        </p:txBody>
      </p:sp>
      <p:pic>
        <p:nvPicPr>
          <p:cNvPr id="6" name="Picture 5">
            <a:extLst>
              <a:ext uri="{FF2B5EF4-FFF2-40B4-BE49-F238E27FC236}">
                <a16:creationId xmlns:a16="http://schemas.microsoft.com/office/drawing/2014/main" id="{EB1D4BBF-16FA-42C2-9D8D-71D3BB77E94B}"/>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113000"/>
                    </a14:imgEffect>
                  </a14:imgLayer>
                </a14:imgProps>
              </a:ext>
            </a:extLst>
          </a:blip>
          <a:srcRect t="15381" b="26327"/>
          <a:stretch/>
        </p:blipFill>
        <p:spPr>
          <a:xfrm>
            <a:off x="1543406" y="2083843"/>
            <a:ext cx="7454900" cy="1730433"/>
          </a:xfrm>
          <a:prstGeom prst="rect">
            <a:avLst/>
          </a:prstGeom>
          <a:effectLst>
            <a:softEdge rad="177800"/>
          </a:effectLst>
        </p:spPr>
      </p:pic>
      <p:sp>
        <p:nvSpPr>
          <p:cNvPr id="7" name="Content Placeholder 4">
            <a:extLst>
              <a:ext uri="{FF2B5EF4-FFF2-40B4-BE49-F238E27FC236}">
                <a16:creationId xmlns:a16="http://schemas.microsoft.com/office/drawing/2014/main" id="{87581A78-AFF6-48C2-BE73-69F56F3D4ABB}"/>
              </a:ext>
            </a:extLst>
          </p:cNvPr>
          <p:cNvSpPr txBox="1">
            <a:spLocks/>
          </p:cNvSpPr>
          <p:nvPr/>
        </p:nvSpPr>
        <p:spPr>
          <a:xfrm>
            <a:off x="1003762" y="4799445"/>
            <a:ext cx="9905998" cy="704273"/>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l" rtl="0">
              <a:buNone/>
            </a:pPr>
            <a:endParaRPr lang="en-US" dirty="0"/>
          </a:p>
          <a:p>
            <a:pPr marL="0" indent="0" algn="l" rtl="0">
              <a:buNone/>
            </a:pPr>
            <a:r>
              <a:rPr lang="en-US" dirty="0"/>
              <a:t>glossary:</a:t>
            </a:r>
          </a:p>
          <a:p>
            <a:pPr algn="l" rtl="0"/>
            <a:r>
              <a:rPr lang="en-US" dirty="0"/>
              <a:t>Top 10 or Top 5 always refer to top rated (including rating 0)</a:t>
            </a:r>
          </a:p>
          <a:p>
            <a:pPr algn="l" rtl="0"/>
            <a:r>
              <a:rPr lang="en-US" dirty="0"/>
              <a:t>Avg rating calculated based on ratings of 1-10.</a:t>
            </a:r>
          </a:p>
          <a:p>
            <a:pPr algn="l" rtl="0"/>
            <a:r>
              <a:rPr lang="en-US" dirty="0"/>
              <a:t>We have 106, 739 “unknown members”, namely, books that were rated , but don’t exist in the books file. Unknown members were filtered through the entire descriptive process. </a:t>
            </a:r>
          </a:p>
          <a:p>
            <a:pPr marL="0" indent="0" algn="l" rtl="0">
              <a:buNone/>
            </a:pPr>
            <a:endParaRPr lang="en-US" b="1" dirty="0"/>
          </a:p>
          <a:p>
            <a:pPr marL="0" indent="0" algn="l" rtl="0">
              <a:buNone/>
            </a:pPr>
            <a:endParaRPr lang="he-IL" b="1" dirty="0"/>
          </a:p>
        </p:txBody>
      </p:sp>
    </p:spTree>
    <p:extLst>
      <p:ext uri="{BB962C8B-B14F-4D97-AF65-F5344CB8AC3E}">
        <p14:creationId xmlns:p14="http://schemas.microsoft.com/office/powerpoint/2010/main" val="164538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02085" y="462120"/>
            <a:ext cx="9905998" cy="1006136"/>
          </a:xfrm>
        </p:spPr>
        <p:txBody>
          <a:bodyPr/>
          <a:lstStyle/>
          <a:p>
            <a:r>
              <a:rPr lang="en-US" dirty="0"/>
              <a:t>Analyzing data set with tableau</a:t>
            </a:r>
            <a:endParaRPr lang="he-IL" dirty="0"/>
          </a:p>
        </p:txBody>
      </p:sp>
      <p:sp>
        <p:nvSpPr>
          <p:cNvPr id="5" name="Content Placeholder 4">
            <a:extLst>
              <a:ext uri="{FF2B5EF4-FFF2-40B4-BE49-F238E27FC236}">
                <a16:creationId xmlns:a16="http://schemas.microsoft.com/office/drawing/2014/main" id="{58DDC36A-E599-4C96-85FE-B31CA6E56B1C}"/>
              </a:ext>
            </a:extLst>
          </p:cNvPr>
          <p:cNvSpPr>
            <a:spLocks noGrp="1"/>
          </p:cNvSpPr>
          <p:nvPr>
            <p:ph idx="1"/>
          </p:nvPr>
        </p:nvSpPr>
        <p:spPr>
          <a:xfrm>
            <a:off x="6912076" y="1468256"/>
            <a:ext cx="5194580" cy="4869927"/>
          </a:xfrm>
        </p:spPr>
        <p:txBody>
          <a:bodyPr>
            <a:normAutofit fontScale="92500" lnSpcReduction="20000"/>
          </a:bodyPr>
          <a:lstStyle/>
          <a:p>
            <a:pPr algn="l" rtl="0"/>
            <a:r>
              <a:rPr lang="en-US" dirty="0">
                <a:effectLst/>
              </a:rPr>
              <a:t>Figure 1 demonstrates most of the  ratings came from English spoken countries :USA(71%), Canada (9%) and the UK (5%), in most countries more than half  of the ratings are not valid (Rating =0).</a:t>
            </a:r>
          </a:p>
          <a:p>
            <a:pPr algn="l" rtl="0"/>
            <a:r>
              <a:rPr lang="en-US" dirty="0">
                <a:effectLst/>
              </a:rPr>
              <a:t>Grouping by age shows that most ratings were made by young adults (age 21 – 40) and adults (age 41 to 70) , in both age groups most of the ratings are not valid (Rating =0).</a:t>
            </a:r>
          </a:p>
          <a:p>
            <a:pPr algn="l" rtl="0"/>
            <a:r>
              <a:rPr lang="en-US" dirty="0">
                <a:effectLst/>
              </a:rPr>
              <a:t>Avg rating is between 7.3 to 7.8 across age groups, the adults group have the highest avg rating while the unknown age group has the lowest.</a:t>
            </a:r>
          </a:p>
          <a:p>
            <a:pPr algn="l" rtl="0"/>
            <a:r>
              <a:rPr lang="en-US" dirty="0">
                <a:effectLst/>
              </a:rPr>
              <a:t>Avg rating is between 7.2 to 7.7 across top 10 countries, raters from USA have the highest avg rating while raters from Spain have the lowest.</a:t>
            </a:r>
          </a:p>
          <a:p>
            <a:pPr marL="0" indent="0" algn="l" rtl="0">
              <a:buNone/>
            </a:pPr>
            <a:endParaRPr lang="he-IL" dirty="0"/>
          </a:p>
        </p:txBody>
      </p:sp>
      <p:pic>
        <p:nvPicPr>
          <p:cNvPr id="4" name="Picture 3">
            <a:extLst>
              <a:ext uri="{FF2B5EF4-FFF2-40B4-BE49-F238E27FC236}">
                <a16:creationId xmlns:a16="http://schemas.microsoft.com/office/drawing/2014/main" id="{634ECF69-E8A4-4194-AA0A-9CDEE589774C}"/>
              </a:ext>
            </a:extLst>
          </p:cNvPr>
          <p:cNvPicPr>
            <a:picLocks noChangeAspect="1"/>
          </p:cNvPicPr>
          <p:nvPr/>
        </p:nvPicPr>
        <p:blipFill>
          <a:blip r:embed="rId2"/>
          <a:stretch>
            <a:fillRect/>
          </a:stretch>
        </p:blipFill>
        <p:spPr>
          <a:xfrm>
            <a:off x="298625" y="1241871"/>
            <a:ext cx="6613451" cy="5322697"/>
          </a:xfrm>
          <a:prstGeom prst="rect">
            <a:avLst/>
          </a:prstGeom>
        </p:spPr>
      </p:pic>
    </p:spTree>
    <p:extLst>
      <p:ext uri="{BB962C8B-B14F-4D97-AF65-F5344CB8AC3E}">
        <p14:creationId xmlns:p14="http://schemas.microsoft.com/office/powerpoint/2010/main" val="153895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54F9-D0D0-4F29-BB79-526EA12DE312}"/>
              </a:ext>
            </a:extLst>
          </p:cNvPr>
          <p:cNvSpPr>
            <a:spLocks noGrp="1"/>
          </p:cNvSpPr>
          <p:nvPr>
            <p:ph type="title"/>
          </p:nvPr>
        </p:nvSpPr>
        <p:spPr>
          <a:xfrm>
            <a:off x="1102085" y="462120"/>
            <a:ext cx="9905998" cy="1006136"/>
          </a:xfrm>
        </p:spPr>
        <p:txBody>
          <a:bodyPr/>
          <a:lstStyle/>
          <a:p>
            <a:r>
              <a:rPr lang="en-US" dirty="0"/>
              <a:t>Analyzing data set with tableau</a:t>
            </a:r>
            <a:endParaRPr lang="he-IL" dirty="0"/>
          </a:p>
        </p:txBody>
      </p:sp>
      <p:sp>
        <p:nvSpPr>
          <p:cNvPr id="5" name="Content Placeholder 4">
            <a:extLst>
              <a:ext uri="{FF2B5EF4-FFF2-40B4-BE49-F238E27FC236}">
                <a16:creationId xmlns:a16="http://schemas.microsoft.com/office/drawing/2014/main" id="{58DDC36A-E599-4C96-85FE-B31CA6E56B1C}"/>
              </a:ext>
            </a:extLst>
          </p:cNvPr>
          <p:cNvSpPr>
            <a:spLocks noGrp="1"/>
          </p:cNvSpPr>
          <p:nvPr>
            <p:ph idx="1"/>
          </p:nvPr>
        </p:nvSpPr>
        <p:spPr>
          <a:xfrm>
            <a:off x="540773" y="5479885"/>
            <a:ext cx="4945626" cy="645304"/>
          </a:xfrm>
        </p:spPr>
        <p:txBody>
          <a:bodyPr>
            <a:normAutofit/>
          </a:bodyPr>
          <a:lstStyle/>
          <a:p>
            <a:pPr marL="0" indent="0" algn="l" rtl="0">
              <a:buNone/>
            </a:pPr>
            <a:r>
              <a:rPr lang="en-US" sz="1600" dirty="0">
                <a:effectLst/>
              </a:rPr>
              <a:t>Most of the raters rated 8,10 or 7.</a:t>
            </a:r>
            <a:endParaRPr lang="he-IL" sz="1600" dirty="0"/>
          </a:p>
        </p:txBody>
      </p:sp>
      <p:sp>
        <p:nvSpPr>
          <p:cNvPr id="9" name="Rectangle 8">
            <a:extLst>
              <a:ext uri="{FF2B5EF4-FFF2-40B4-BE49-F238E27FC236}">
                <a16:creationId xmlns:a16="http://schemas.microsoft.com/office/drawing/2014/main" id="{C851DCA4-EDA1-4995-B235-7DD8541CF8C7}"/>
              </a:ext>
            </a:extLst>
          </p:cNvPr>
          <p:cNvSpPr/>
          <p:nvPr/>
        </p:nvSpPr>
        <p:spPr>
          <a:xfrm>
            <a:off x="6105836" y="5656105"/>
            <a:ext cx="6096000" cy="662233"/>
          </a:xfrm>
          <a:prstGeom prst="rect">
            <a:avLst/>
          </a:prstGeom>
        </p:spPr>
        <p:txBody>
          <a:bodyPr>
            <a:spAutoFit/>
          </a:bodyPr>
          <a:lstStyle/>
          <a:p>
            <a:pPr rtl="1">
              <a:lnSpc>
                <a:spcPct val="107000"/>
              </a:lnSpc>
              <a:spcAft>
                <a:spcPts val="800"/>
              </a:spcAft>
            </a:pPr>
            <a:r>
              <a:rPr lang="en-US" dirty="0"/>
              <a:t>Figure 3 demonstrates that books published in 2002 were most rated. </a:t>
            </a:r>
            <a:endParaRPr lang="en-US" sz="1600" cap="small" dirty="0"/>
          </a:p>
        </p:txBody>
      </p:sp>
      <p:pic>
        <p:nvPicPr>
          <p:cNvPr id="6" name="Picture 5">
            <a:extLst>
              <a:ext uri="{FF2B5EF4-FFF2-40B4-BE49-F238E27FC236}">
                <a16:creationId xmlns:a16="http://schemas.microsoft.com/office/drawing/2014/main" id="{441DF7B2-F6C2-495B-939A-2C5E2B0148E9}"/>
              </a:ext>
            </a:extLst>
          </p:cNvPr>
          <p:cNvPicPr>
            <a:picLocks noChangeAspect="1"/>
          </p:cNvPicPr>
          <p:nvPr/>
        </p:nvPicPr>
        <p:blipFill>
          <a:blip r:embed="rId2"/>
          <a:stretch>
            <a:fillRect/>
          </a:stretch>
        </p:blipFill>
        <p:spPr>
          <a:xfrm>
            <a:off x="119443" y="1435513"/>
            <a:ext cx="5702708" cy="4168873"/>
          </a:xfrm>
          <a:prstGeom prst="rect">
            <a:avLst/>
          </a:prstGeom>
        </p:spPr>
      </p:pic>
      <p:pic>
        <p:nvPicPr>
          <p:cNvPr id="7" name="Picture 6">
            <a:extLst>
              <a:ext uri="{FF2B5EF4-FFF2-40B4-BE49-F238E27FC236}">
                <a16:creationId xmlns:a16="http://schemas.microsoft.com/office/drawing/2014/main" id="{E738C614-20A1-41B2-BE36-A1C8B65B26A4}"/>
              </a:ext>
            </a:extLst>
          </p:cNvPr>
          <p:cNvPicPr>
            <a:picLocks noChangeAspect="1"/>
          </p:cNvPicPr>
          <p:nvPr/>
        </p:nvPicPr>
        <p:blipFill>
          <a:blip r:embed="rId3"/>
          <a:stretch>
            <a:fillRect/>
          </a:stretch>
        </p:blipFill>
        <p:spPr>
          <a:xfrm>
            <a:off x="5850870" y="1435513"/>
            <a:ext cx="6096000" cy="4168873"/>
          </a:xfrm>
          <a:prstGeom prst="rect">
            <a:avLst/>
          </a:prstGeom>
        </p:spPr>
      </p:pic>
    </p:spTree>
    <p:extLst>
      <p:ext uri="{BB962C8B-B14F-4D97-AF65-F5344CB8AC3E}">
        <p14:creationId xmlns:p14="http://schemas.microsoft.com/office/powerpoint/2010/main" val="2390801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419</TotalTime>
  <Words>1049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Mesh</vt:lpstr>
      <vt:lpstr>Big data project</vt:lpstr>
      <vt:lpstr>Data set preparation and cleaning</vt:lpstr>
      <vt:lpstr>Data set preparation and cleaning (continued)</vt:lpstr>
      <vt:lpstr>Data set preparation and cleaning (continued)</vt:lpstr>
      <vt:lpstr>Data set preparation and cleaning (continued)</vt:lpstr>
      <vt:lpstr>Data set preparation and cleaning (continued)</vt:lpstr>
      <vt:lpstr>Analyzing data set with tableau</vt:lpstr>
      <vt:lpstr>Analyzing data set with tableau</vt:lpstr>
      <vt:lpstr>Analyzing data set with tableau</vt:lpstr>
      <vt:lpstr>Analyzing data set with tableau</vt:lpstr>
      <vt:lpstr>Analyzing data set with 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creator>Inna Rozner</dc:creator>
  <cp:lastModifiedBy>דנה הדר</cp:lastModifiedBy>
  <cp:revision>53</cp:revision>
  <dcterms:created xsi:type="dcterms:W3CDTF">2022-07-14T15:15:27Z</dcterms:created>
  <dcterms:modified xsi:type="dcterms:W3CDTF">2022-07-15T11:51:56Z</dcterms:modified>
</cp:coreProperties>
</file>