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6858000" cy="9906000" type="A4"/>
  <p:notesSz cx="6858000" cy="9144000"/>
  <p:embeddedFontLst>
    <p:embeddedFont>
      <p:font typeface="Butler" panose="02000503090000020003" pitchFamily="2" charset="77"/>
      <p:regular r:id="rId6"/>
      <p:bold r:id="rId7"/>
    </p:embeddedFont>
    <p:embeddedFont>
      <p:font typeface="Calibri" panose="020F0502020204030204" pitchFamily="34" charset="0"/>
      <p:regular r:id="rId8"/>
      <p:bold r:id="rId9"/>
      <p:italic r:id="rId10"/>
      <p:boldItalic r:id="rId11"/>
    </p:embeddedFont>
    <p:embeddedFont>
      <p:font typeface="Montserrat" pitchFamily="2" charset="77"/>
      <p:regular r:id="rId12"/>
      <p:bold r:id="rId13"/>
      <p:italic r:id="rId14"/>
      <p:boldItalic r:id="rId15"/>
    </p:embeddedFont>
    <p:embeddedFont>
      <p:font typeface="Poppins"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1vEPGAXLj55jKwGQk/Nsc+XII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9"/>
    <p:restoredTop sz="94667"/>
  </p:normalViewPr>
  <p:slideViewPr>
    <p:cSldViewPr snapToGrid="0">
      <p:cViewPr>
        <p:scale>
          <a:sx n="62" d="100"/>
          <a:sy n="62" d="100"/>
        </p:scale>
        <p:origin x="232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heme" Target="theme/theme1.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9"/>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10"/>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0"/>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0"/>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a:extLst>
              <a:ext uri="{C183D7F6-B498-43B3-948B-1728B52AA6E4}">
                <adec:decorative xmlns:adec="http://schemas.microsoft.com/office/drawing/2017/decorative" val="1"/>
              </a:ext>
            </a:extLst>
          </p:cNvPr>
          <p:cNvSpPr/>
          <p:nvPr/>
        </p:nvSpPr>
        <p:spPr>
          <a:xfrm>
            <a:off x="252756" y="292138"/>
            <a:ext cx="6384019" cy="9398513"/>
          </a:xfrm>
          <a:prstGeom prst="rect">
            <a:avLst/>
          </a:prstGeom>
          <a:gradFill>
            <a:gsLst>
              <a:gs pos="0">
                <a:srgbClr val="00DADF"/>
              </a:gs>
              <a:gs pos="100000">
                <a:srgbClr val="6E78FF"/>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85" name="Google Shape;85;p1">
            <a:extLst>
              <a:ext uri="{C183D7F6-B498-43B3-948B-1728B52AA6E4}">
                <adec:decorative xmlns:adec="http://schemas.microsoft.com/office/drawing/2017/decorative" val="1"/>
              </a:ext>
            </a:extLst>
          </p:cNvPr>
          <p:cNvSpPr/>
          <p:nvPr/>
        </p:nvSpPr>
        <p:spPr>
          <a:xfrm>
            <a:off x="138223" y="1605046"/>
            <a:ext cx="2623194" cy="7166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
            <a:extLst>
              <a:ext uri="{C183D7F6-B498-43B3-948B-1728B52AA6E4}">
                <adec:decorative xmlns:adec="http://schemas.microsoft.com/office/drawing/2017/decorative" val="1"/>
              </a:ext>
            </a:extLst>
          </p:cNvPr>
          <p:cNvSpPr/>
          <p:nvPr/>
        </p:nvSpPr>
        <p:spPr>
          <a:xfrm>
            <a:off x="2482785" y="292139"/>
            <a:ext cx="4268972" cy="84791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4" name="Google Shape;104;p1">
            <a:extLst>
              <a:ext uri="{C183D7F6-B498-43B3-948B-1728B52AA6E4}">
                <adec:decorative xmlns:adec="http://schemas.microsoft.com/office/drawing/2017/decorative" val="1"/>
              </a:ext>
            </a:extLst>
          </p:cNvPr>
          <p:cNvCxnSpPr/>
          <p:nvPr/>
        </p:nvCxnSpPr>
        <p:spPr>
          <a:xfrm>
            <a:off x="217174" y="2862956"/>
            <a:ext cx="2265528" cy="0"/>
          </a:xfrm>
          <a:prstGeom prst="straightConnector1">
            <a:avLst/>
          </a:prstGeom>
          <a:noFill/>
          <a:ln w="19050" cap="flat" cmpd="sng">
            <a:solidFill>
              <a:schemeClr val="accent4"/>
            </a:solidFill>
            <a:prstDash val="solid"/>
            <a:miter lim="800000"/>
            <a:headEnd type="none" w="sm" len="sm"/>
            <a:tailEnd type="none" w="sm" len="sm"/>
          </a:ln>
        </p:spPr>
      </p:cxnSp>
      <p:cxnSp>
        <p:nvCxnSpPr>
          <p:cNvPr id="105" name="Google Shape;105;p1">
            <a:extLst>
              <a:ext uri="{C183D7F6-B498-43B3-948B-1728B52AA6E4}">
                <adec:decorative xmlns:adec="http://schemas.microsoft.com/office/drawing/2017/decorative" val="1"/>
              </a:ext>
            </a:extLst>
          </p:cNvPr>
          <p:cNvCxnSpPr/>
          <p:nvPr/>
        </p:nvCxnSpPr>
        <p:spPr>
          <a:xfrm>
            <a:off x="217174" y="3874449"/>
            <a:ext cx="2292110" cy="0"/>
          </a:xfrm>
          <a:prstGeom prst="straightConnector1">
            <a:avLst/>
          </a:prstGeom>
          <a:noFill/>
          <a:ln w="19050" cap="flat" cmpd="sng">
            <a:solidFill>
              <a:schemeClr val="accent4"/>
            </a:solidFill>
            <a:prstDash val="solid"/>
            <a:miter lim="800000"/>
            <a:headEnd type="none" w="sm" len="sm"/>
            <a:tailEnd type="none" w="sm" len="sm"/>
          </a:ln>
        </p:spPr>
      </p:cxnSp>
      <p:cxnSp>
        <p:nvCxnSpPr>
          <p:cNvPr id="106" name="Google Shape;106;p1">
            <a:extLst>
              <a:ext uri="{C183D7F6-B498-43B3-948B-1728B52AA6E4}">
                <adec:decorative xmlns:adec="http://schemas.microsoft.com/office/drawing/2017/decorative" val="1"/>
              </a:ext>
            </a:extLst>
          </p:cNvPr>
          <p:cNvCxnSpPr/>
          <p:nvPr/>
        </p:nvCxnSpPr>
        <p:spPr>
          <a:xfrm>
            <a:off x="217174" y="4728126"/>
            <a:ext cx="2270845" cy="0"/>
          </a:xfrm>
          <a:prstGeom prst="straightConnector1">
            <a:avLst/>
          </a:prstGeom>
          <a:noFill/>
          <a:ln w="19050" cap="flat" cmpd="sng">
            <a:solidFill>
              <a:schemeClr val="accent4"/>
            </a:solidFill>
            <a:prstDash val="solid"/>
            <a:miter lim="800000"/>
            <a:headEnd type="none" w="sm" len="sm"/>
            <a:tailEnd type="none" w="sm" len="sm"/>
          </a:ln>
        </p:spPr>
      </p:cxnSp>
      <p:cxnSp>
        <p:nvCxnSpPr>
          <p:cNvPr id="107" name="Google Shape;107;p1">
            <a:extLst>
              <a:ext uri="{C183D7F6-B498-43B3-948B-1728B52AA6E4}">
                <adec:decorative xmlns:adec="http://schemas.microsoft.com/office/drawing/2017/decorative" val="1"/>
              </a:ext>
            </a:extLst>
          </p:cNvPr>
          <p:cNvCxnSpPr/>
          <p:nvPr/>
        </p:nvCxnSpPr>
        <p:spPr>
          <a:xfrm>
            <a:off x="217174" y="6270887"/>
            <a:ext cx="2213464" cy="0"/>
          </a:xfrm>
          <a:prstGeom prst="straightConnector1">
            <a:avLst/>
          </a:prstGeom>
          <a:noFill/>
          <a:ln w="19050" cap="flat" cmpd="sng">
            <a:solidFill>
              <a:schemeClr val="accent4"/>
            </a:solidFill>
            <a:prstDash val="solid"/>
            <a:miter lim="800000"/>
            <a:headEnd type="none" w="sm" len="sm"/>
            <a:tailEnd type="none" w="sm" len="sm"/>
          </a:ln>
        </p:spPr>
      </p:cxnSp>
      <p:cxnSp>
        <p:nvCxnSpPr>
          <p:cNvPr id="108" name="Google Shape;108;p1">
            <a:extLst>
              <a:ext uri="{C183D7F6-B498-43B3-948B-1728B52AA6E4}">
                <adec:decorative xmlns:adec="http://schemas.microsoft.com/office/drawing/2017/decorative" val="1"/>
              </a:ext>
            </a:extLst>
          </p:cNvPr>
          <p:cNvCxnSpPr/>
          <p:nvPr/>
        </p:nvCxnSpPr>
        <p:spPr>
          <a:xfrm>
            <a:off x="217174" y="7611461"/>
            <a:ext cx="2270845" cy="0"/>
          </a:xfrm>
          <a:prstGeom prst="straightConnector1">
            <a:avLst/>
          </a:prstGeom>
          <a:noFill/>
          <a:ln w="19050" cap="flat" cmpd="sng">
            <a:solidFill>
              <a:schemeClr val="accent4"/>
            </a:solidFill>
            <a:prstDash val="solid"/>
            <a:miter lim="800000"/>
            <a:headEnd type="none" w="sm" len="sm"/>
            <a:tailEnd type="none" w="sm" len="sm"/>
          </a:ln>
        </p:spPr>
      </p:cxnSp>
      <p:sp>
        <p:nvSpPr>
          <p:cNvPr id="112" name="Google Shape;112;p1">
            <a:extLst>
              <a:ext uri="{C183D7F6-B498-43B3-948B-1728B52AA6E4}">
                <adec:decorative xmlns:adec="http://schemas.microsoft.com/office/drawing/2017/decorative" val="1"/>
              </a:ext>
            </a:extLst>
          </p:cNvPr>
          <p:cNvSpPr/>
          <p:nvPr/>
        </p:nvSpPr>
        <p:spPr>
          <a:xfrm flipH="1">
            <a:off x="2976562" y="7562623"/>
            <a:ext cx="937432" cy="937434"/>
          </a:xfrm>
          <a:prstGeom prst="ellipse">
            <a:avLst/>
          </a:prstGeom>
          <a:noFill/>
          <a:ln w="38100" cap="rnd" cmpd="sng">
            <a:solidFill>
              <a:srgbClr val="E1E9EA"/>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113" name="Google Shape;113;p1">
            <a:extLst>
              <a:ext uri="{C183D7F6-B498-43B3-948B-1728B52AA6E4}">
                <adec:decorative xmlns:adec="http://schemas.microsoft.com/office/drawing/2017/decorative" val="1"/>
              </a:ext>
            </a:extLst>
          </p:cNvPr>
          <p:cNvSpPr/>
          <p:nvPr/>
        </p:nvSpPr>
        <p:spPr>
          <a:xfrm flipH="1">
            <a:off x="2976562" y="7562623"/>
            <a:ext cx="937432" cy="937434"/>
          </a:xfrm>
          <a:prstGeom prst="arc">
            <a:avLst>
              <a:gd name="adj1" fmla="val 19055387"/>
              <a:gd name="adj2" fmla="val 16212414"/>
            </a:avLst>
          </a:prstGeom>
          <a:noFill/>
          <a:ln w="76200" cap="rnd" cmpd="sng">
            <a:solidFill>
              <a:srgbClr val="00A3A7"/>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14" name="Google Shape;114;p1">
            <a:extLst>
              <a:ext uri="{C183D7F6-B498-43B3-948B-1728B52AA6E4}">
                <adec:decorative xmlns:adec="http://schemas.microsoft.com/office/drawing/2017/decorative" val="1"/>
              </a:ext>
            </a:extLst>
          </p:cNvPr>
          <p:cNvSpPr/>
          <p:nvPr/>
        </p:nvSpPr>
        <p:spPr>
          <a:xfrm flipH="1">
            <a:off x="4255954" y="7562623"/>
            <a:ext cx="937432" cy="937434"/>
          </a:xfrm>
          <a:prstGeom prst="ellipse">
            <a:avLst/>
          </a:prstGeom>
          <a:noFill/>
          <a:ln w="38100" cap="rnd" cmpd="sng">
            <a:solidFill>
              <a:srgbClr val="E1E9EA"/>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115" name="Google Shape;115;p1">
            <a:extLst>
              <a:ext uri="{C183D7F6-B498-43B3-948B-1728B52AA6E4}">
                <adec:decorative xmlns:adec="http://schemas.microsoft.com/office/drawing/2017/decorative" val="1"/>
              </a:ext>
            </a:extLst>
          </p:cNvPr>
          <p:cNvSpPr/>
          <p:nvPr/>
        </p:nvSpPr>
        <p:spPr>
          <a:xfrm flipH="1">
            <a:off x="4255954" y="7562623"/>
            <a:ext cx="937432" cy="937434"/>
          </a:xfrm>
          <a:prstGeom prst="arc">
            <a:avLst>
              <a:gd name="adj1" fmla="val 8409517"/>
              <a:gd name="adj2" fmla="val 16212414"/>
            </a:avLst>
          </a:prstGeom>
          <a:noFill/>
          <a:ln w="76200" cap="rnd" cmpd="sng">
            <a:solidFill>
              <a:srgbClr val="52FBFF"/>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16" name="Google Shape;116;p1">
            <a:extLst>
              <a:ext uri="{C183D7F6-B498-43B3-948B-1728B52AA6E4}">
                <adec:decorative xmlns:adec="http://schemas.microsoft.com/office/drawing/2017/decorative" val="1"/>
              </a:ext>
            </a:extLst>
          </p:cNvPr>
          <p:cNvSpPr/>
          <p:nvPr/>
        </p:nvSpPr>
        <p:spPr>
          <a:xfrm flipH="1">
            <a:off x="5535346" y="7562623"/>
            <a:ext cx="937432" cy="937434"/>
          </a:xfrm>
          <a:prstGeom prst="ellipse">
            <a:avLst/>
          </a:prstGeom>
          <a:noFill/>
          <a:ln w="38100" cap="rnd" cmpd="sng">
            <a:solidFill>
              <a:srgbClr val="E1E9EA"/>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117" name="Google Shape;117;p1">
            <a:extLst>
              <a:ext uri="{C183D7F6-B498-43B3-948B-1728B52AA6E4}">
                <adec:decorative xmlns:adec="http://schemas.microsoft.com/office/drawing/2017/decorative" val="1"/>
              </a:ext>
            </a:extLst>
          </p:cNvPr>
          <p:cNvSpPr/>
          <p:nvPr/>
        </p:nvSpPr>
        <p:spPr>
          <a:xfrm flipH="1">
            <a:off x="5528738" y="7562623"/>
            <a:ext cx="937432" cy="937434"/>
          </a:xfrm>
          <a:prstGeom prst="arc">
            <a:avLst>
              <a:gd name="adj1" fmla="val 11552351"/>
              <a:gd name="adj2" fmla="val 16212414"/>
            </a:avLst>
          </a:prstGeom>
          <a:noFill/>
          <a:ln w="76200" cap="rnd" cmpd="sng">
            <a:solidFill>
              <a:schemeClr val="accent5"/>
            </a:solidFill>
            <a:prstDash val="solid"/>
            <a:miter lim="800000"/>
            <a:headEnd type="none" w="sm" len="sm"/>
            <a:tailEnd type="none" w="sm" len="sm"/>
          </a:ln>
        </p:spPr>
        <p:txBody>
          <a:bodyPr spcFirstLastPara="1" wrap="square" lIns="91425" tIns="0" rIns="91425" bIns="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cxnSp>
        <p:nvCxnSpPr>
          <p:cNvPr id="118" name="Google Shape;118;p1">
            <a:extLst>
              <a:ext uri="{C183D7F6-B498-43B3-948B-1728B52AA6E4}">
                <adec:decorative xmlns:adec="http://schemas.microsoft.com/office/drawing/2017/decorative" val="1"/>
              </a:ext>
            </a:extLst>
          </p:cNvPr>
          <p:cNvCxnSpPr/>
          <p:nvPr/>
        </p:nvCxnSpPr>
        <p:spPr>
          <a:xfrm>
            <a:off x="2810944" y="833527"/>
            <a:ext cx="3767656" cy="0"/>
          </a:xfrm>
          <a:prstGeom prst="straightConnector1">
            <a:avLst/>
          </a:prstGeom>
          <a:noFill/>
          <a:ln w="31750" cap="flat" cmpd="sng">
            <a:solidFill>
              <a:schemeClr val="accent4"/>
            </a:solidFill>
            <a:prstDash val="solid"/>
            <a:miter lim="800000"/>
            <a:headEnd type="none" w="sm" len="sm"/>
            <a:tailEnd type="none" w="sm" len="sm"/>
          </a:ln>
        </p:spPr>
      </p:cxnSp>
      <p:pic>
        <p:nvPicPr>
          <p:cNvPr id="119" name="Google Shape;119;p1">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333775" y="377727"/>
            <a:ext cx="2072640" cy="1141730"/>
          </a:xfrm>
          <a:prstGeom prst="rect">
            <a:avLst/>
          </a:prstGeom>
          <a:noFill/>
          <a:ln>
            <a:noFill/>
          </a:ln>
          <a:effectLst>
            <a:outerShdw blurRad="1270000" dist="50800" dir="5400000" sx="80000" sy="80000" algn="ctr" rotWithShape="0">
              <a:srgbClr val="000000">
                <a:alpha val="40000"/>
              </a:srgbClr>
            </a:outerShdw>
          </a:effectLst>
        </p:spPr>
      </p:pic>
      <p:pic>
        <p:nvPicPr>
          <p:cNvPr id="1028" name="Picture 4">
            <a:extLst>
              <a:ext uri="{FF2B5EF4-FFF2-40B4-BE49-F238E27FC236}">
                <a16:creationId xmlns:a16="http://schemas.microsoft.com/office/drawing/2014/main" id="{FE9A85D5-CABE-C1C7-B9A2-54EB449A593B}"/>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36943" t="18606" r="22993" b="18594"/>
          <a:stretch/>
        </p:blipFill>
        <p:spPr bwMode="auto">
          <a:xfrm>
            <a:off x="2835332" y="3832059"/>
            <a:ext cx="3807895" cy="3357456"/>
          </a:xfrm>
          <a:prstGeom prst="rect">
            <a:avLst/>
          </a:prstGeom>
          <a:noFill/>
          <a:extLst>
            <a:ext uri="{909E8E84-426E-40DD-AFC4-6F175D3DCCD1}">
              <a14:hiddenFill xmlns:a14="http://schemas.microsoft.com/office/drawing/2010/main">
                <a:solidFill>
                  <a:srgbClr val="FFFFFF"/>
                </a:solidFill>
              </a14:hiddenFill>
            </a:ext>
          </a:extLst>
        </p:spPr>
      </p:pic>
      <p:sp>
        <p:nvSpPr>
          <p:cNvPr id="103" name="Google Shape;103;p1"/>
          <p:cNvSpPr txBox="1"/>
          <p:nvPr/>
        </p:nvSpPr>
        <p:spPr>
          <a:xfrm>
            <a:off x="5371349" y="8826777"/>
            <a:ext cx="126542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lt1"/>
                </a:solidFill>
                <a:latin typeface="Poppins"/>
                <a:ea typeface="Poppins"/>
                <a:cs typeface="Poppins"/>
                <a:sym typeface="Poppins"/>
              </a:rPr>
              <a:t>AI solely is projected to </a:t>
            </a:r>
            <a:r>
              <a:rPr lang="en-US" sz="1200" b="1" dirty="0">
                <a:solidFill>
                  <a:schemeClr val="lt1"/>
                </a:solidFill>
                <a:latin typeface="Poppins"/>
                <a:ea typeface="Poppins"/>
                <a:cs typeface="Poppins"/>
                <a:sym typeface="Poppins"/>
              </a:rPr>
              <a:t>Increase</a:t>
            </a:r>
            <a:r>
              <a:rPr lang="en-US" sz="1200" dirty="0">
                <a:solidFill>
                  <a:schemeClr val="lt1"/>
                </a:solidFill>
                <a:latin typeface="Poppins"/>
                <a:ea typeface="Poppins"/>
                <a:cs typeface="Poppins"/>
                <a:sym typeface="Poppins"/>
              </a:rPr>
              <a:t> US GDP by </a:t>
            </a:r>
            <a:r>
              <a:rPr lang="en-US" sz="1200" b="1" dirty="0">
                <a:solidFill>
                  <a:schemeClr val="lt1"/>
                </a:solidFill>
                <a:latin typeface="Poppins"/>
                <a:ea typeface="Poppins"/>
                <a:cs typeface="Poppins"/>
                <a:sym typeface="Poppins"/>
              </a:rPr>
              <a:t>2030</a:t>
            </a:r>
            <a:endParaRPr dirty="0"/>
          </a:p>
        </p:txBody>
      </p:sp>
      <p:sp>
        <p:nvSpPr>
          <p:cNvPr id="111" name="Google Shape;111;p1"/>
          <p:cNvSpPr/>
          <p:nvPr/>
        </p:nvSpPr>
        <p:spPr>
          <a:xfrm flipH="1">
            <a:off x="5409904" y="7551124"/>
            <a:ext cx="1291834" cy="937434"/>
          </a:xfrm>
          <a:prstGeom prst="ellipse">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3000" b="1" dirty="0">
                <a:solidFill>
                  <a:schemeClr val="dk1"/>
                </a:solidFill>
                <a:latin typeface="Butler" panose="02000503090000020003" pitchFamily="50" charset="0"/>
                <a:sym typeface="Arial"/>
              </a:rPr>
              <a:t>21</a:t>
            </a:r>
            <a:r>
              <a:rPr lang="en-US" sz="1600" b="1" dirty="0">
                <a:solidFill>
                  <a:schemeClr val="dk1"/>
                </a:solidFill>
                <a:latin typeface="Butler" panose="02000503090000020003" pitchFamily="50" charset="0"/>
                <a:sym typeface="Arial"/>
              </a:rPr>
              <a:t>%</a:t>
            </a:r>
            <a:endParaRPr sz="2400" b="1" dirty="0">
              <a:solidFill>
                <a:schemeClr val="dk1"/>
              </a:solidFill>
              <a:latin typeface="Butler" panose="02000503090000020003" pitchFamily="50" charset="0"/>
              <a:sym typeface="Arial"/>
            </a:endParaRPr>
          </a:p>
        </p:txBody>
      </p:sp>
      <p:sp>
        <p:nvSpPr>
          <p:cNvPr id="101" name="Google Shape;101;p1"/>
          <p:cNvSpPr txBox="1"/>
          <p:nvPr/>
        </p:nvSpPr>
        <p:spPr>
          <a:xfrm>
            <a:off x="4090336" y="8826777"/>
            <a:ext cx="126542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lt1"/>
                </a:solidFill>
                <a:latin typeface="Poppins"/>
                <a:ea typeface="Poppins"/>
                <a:cs typeface="Poppins"/>
                <a:sym typeface="Poppins"/>
              </a:rPr>
              <a:t>Of </a:t>
            </a:r>
            <a:r>
              <a:rPr lang="en-US" sz="1200" b="1" dirty="0">
                <a:solidFill>
                  <a:schemeClr val="lt1"/>
                </a:solidFill>
                <a:latin typeface="Poppins"/>
                <a:ea typeface="Poppins"/>
                <a:cs typeface="Poppins"/>
                <a:sym typeface="Poppins"/>
              </a:rPr>
              <a:t>all</a:t>
            </a:r>
            <a:r>
              <a:rPr lang="en-US" sz="1200" dirty="0">
                <a:solidFill>
                  <a:schemeClr val="lt1"/>
                </a:solidFill>
                <a:latin typeface="Poppins"/>
                <a:ea typeface="Poppins"/>
                <a:cs typeface="Poppins"/>
                <a:sym typeface="Poppins"/>
              </a:rPr>
              <a:t> companies are using AI </a:t>
            </a:r>
            <a:br>
              <a:rPr lang="en-US" sz="1200" dirty="0">
                <a:solidFill>
                  <a:schemeClr val="lt1"/>
                </a:solidFill>
                <a:latin typeface="Poppins"/>
                <a:ea typeface="Poppins"/>
                <a:cs typeface="Poppins"/>
                <a:sym typeface="Poppins"/>
              </a:rPr>
            </a:br>
            <a:r>
              <a:rPr lang="en-US" sz="1200" dirty="0">
                <a:solidFill>
                  <a:schemeClr val="lt1"/>
                </a:solidFill>
                <a:latin typeface="Poppins"/>
                <a:ea typeface="Poppins"/>
                <a:cs typeface="Poppins"/>
                <a:sym typeface="Poppins"/>
              </a:rPr>
              <a:t>in 2023</a:t>
            </a:r>
            <a:endParaRPr dirty="0"/>
          </a:p>
        </p:txBody>
      </p:sp>
      <p:sp>
        <p:nvSpPr>
          <p:cNvPr id="110" name="Google Shape;110;p1"/>
          <p:cNvSpPr/>
          <p:nvPr/>
        </p:nvSpPr>
        <p:spPr>
          <a:xfrm flipH="1">
            <a:off x="4113259" y="7551124"/>
            <a:ext cx="1291834" cy="937434"/>
          </a:xfrm>
          <a:prstGeom prst="ellipse">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3000" b="1" dirty="0">
                <a:solidFill>
                  <a:schemeClr val="dk1"/>
                </a:solidFill>
                <a:latin typeface="Butler" panose="02000503090000020003" pitchFamily="50" charset="0"/>
                <a:sym typeface="Arial"/>
              </a:rPr>
              <a:t>35</a:t>
            </a:r>
            <a:r>
              <a:rPr lang="en-US" sz="1600" b="1" dirty="0">
                <a:solidFill>
                  <a:schemeClr val="dk1"/>
                </a:solidFill>
                <a:latin typeface="Butler" panose="02000503090000020003" pitchFamily="50" charset="0"/>
                <a:sym typeface="Arial"/>
              </a:rPr>
              <a:t>%</a:t>
            </a:r>
            <a:endParaRPr sz="2400" b="1" dirty="0">
              <a:solidFill>
                <a:schemeClr val="dk1"/>
              </a:solidFill>
              <a:latin typeface="Butler" panose="02000503090000020003" pitchFamily="50" charset="0"/>
              <a:sym typeface="Arial"/>
            </a:endParaRPr>
          </a:p>
        </p:txBody>
      </p:sp>
      <p:sp>
        <p:nvSpPr>
          <p:cNvPr id="102" name="Google Shape;102;p1"/>
          <p:cNvSpPr txBox="1"/>
          <p:nvPr/>
        </p:nvSpPr>
        <p:spPr>
          <a:xfrm>
            <a:off x="2810944" y="8826777"/>
            <a:ext cx="126542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lt1"/>
                </a:solidFill>
                <a:latin typeface="Poppins"/>
                <a:ea typeface="Poppins"/>
                <a:cs typeface="Poppins"/>
                <a:sym typeface="Poppins"/>
              </a:rPr>
              <a:t>Of </a:t>
            </a:r>
            <a:r>
              <a:rPr lang="en-US" sz="1200" b="1" dirty="0">
                <a:solidFill>
                  <a:schemeClr val="lt1"/>
                </a:solidFill>
                <a:latin typeface="Poppins"/>
                <a:ea typeface="Poppins"/>
                <a:cs typeface="Poppins"/>
                <a:sym typeface="Poppins"/>
              </a:rPr>
              <a:t>Leading Business</a:t>
            </a:r>
            <a:r>
              <a:rPr lang="en-US" sz="1200" dirty="0">
                <a:solidFill>
                  <a:schemeClr val="lt1"/>
                </a:solidFill>
                <a:latin typeface="Poppins"/>
                <a:ea typeface="Poppins"/>
                <a:cs typeface="Poppins"/>
                <a:sym typeface="Poppins"/>
              </a:rPr>
              <a:t> are investing in AI</a:t>
            </a:r>
            <a:endParaRPr dirty="0"/>
          </a:p>
        </p:txBody>
      </p:sp>
      <p:sp>
        <p:nvSpPr>
          <p:cNvPr id="109" name="Google Shape;109;p1"/>
          <p:cNvSpPr/>
          <p:nvPr/>
        </p:nvSpPr>
        <p:spPr>
          <a:xfrm flipH="1">
            <a:off x="2833867" y="7551124"/>
            <a:ext cx="1291834" cy="937434"/>
          </a:xfrm>
          <a:prstGeom prst="ellipse">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3000" b="1" dirty="0">
                <a:solidFill>
                  <a:schemeClr val="dk1"/>
                </a:solidFill>
                <a:latin typeface="Butler" panose="02000503090000020003" pitchFamily="50" charset="0"/>
                <a:sym typeface="Arial"/>
              </a:rPr>
              <a:t>92</a:t>
            </a:r>
            <a:r>
              <a:rPr lang="en-US" sz="1600" b="1" dirty="0">
                <a:solidFill>
                  <a:schemeClr val="dk1"/>
                </a:solidFill>
                <a:latin typeface="Butler" panose="02000503090000020003" pitchFamily="50" charset="0"/>
                <a:sym typeface="Arial"/>
              </a:rPr>
              <a:t>%</a:t>
            </a:r>
            <a:endParaRPr sz="2400" b="1" dirty="0">
              <a:solidFill>
                <a:schemeClr val="dk1"/>
              </a:solidFill>
              <a:latin typeface="Butler" panose="02000503090000020003" pitchFamily="50" charset="0"/>
              <a:sym typeface="Arial"/>
            </a:endParaRPr>
          </a:p>
        </p:txBody>
      </p:sp>
      <p:sp>
        <p:nvSpPr>
          <p:cNvPr id="92" name="Google Shape;92;p1"/>
          <p:cNvSpPr/>
          <p:nvPr/>
        </p:nvSpPr>
        <p:spPr>
          <a:xfrm>
            <a:off x="177627" y="8000854"/>
            <a:ext cx="2525987" cy="55395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Overseeing data analytics, ensuring regulatory adherence, and guiding critical decision-making.</a:t>
            </a:r>
          </a:p>
        </p:txBody>
      </p:sp>
      <p:sp>
        <p:nvSpPr>
          <p:cNvPr id="98" name="Google Shape;98;p1"/>
          <p:cNvSpPr txBox="1"/>
          <p:nvPr/>
        </p:nvSpPr>
        <p:spPr>
          <a:xfrm>
            <a:off x="177627" y="7697997"/>
            <a:ext cx="250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None/>
            </a:pPr>
            <a:r>
              <a:rPr lang="en-US" sz="1200" b="1" i="0" u="none" strike="noStrike" cap="none" dirty="0">
                <a:solidFill>
                  <a:schemeClr val="accent5"/>
                </a:solidFill>
                <a:latin typeface="Montserrat"/>
                <a:ea typeface="Montserrat"/>
                <a:cs typeface="Montserrat"/>
                <a:sym typeface="Montserrat"/>
              </a:rPr>
              <a:t>DATA &amp; RISK MANAGEMENT</a:t>
            </a:r>
            <a:endParaRPr sz="1200" dirty="0">
              <a:solidFill>
                <a:schemeClr val="accent5"/>
              </a:solidFill>
              <a:latin typeface="Montserrat"/>
              <a:ea typeface="Montserrat"/>
              <a:cs typeface="Montserrat"/>
              <a:sym typeface="Montserrat"/>
            </a:endParaRPr>
          </a:p>
        </p:txBody>
      </p:sp>
      <p:sp>
        <p:nvSpPr>
          <p:cNvPr id="91" name="Google Shape;91;p1"/>
          <p:cNvSpPr/>
          <p:nvPr/>
        </p:nvSpPr>
        <p:spPr>
          <a:xfrm>
            <a:off x="177627" y="6632059"/>
            <a:ext cx="2434200" cy="101562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Minimize employee churn, recruit and retain the best talent and develop a healthy workplace culture with clear communication between teams.</a:t>
            </a:r>
            <a:endParaRPr sz="1000" b="0" i="0" u="none" strike="noStrike" cap="none" dirty="0">
              <a:solidFill>
                <a:schemeClr val="dk1"/>
              </a:solidFill>
              <a:latin typeface="Poppins"/>
              <a:ea typeface="Poppins"/>
              <a:cs typeface="Poppins"/>
              <a:sym typeface="Poppins"/>
            </a:endParaRPr>
          </a:p>
          <a:p>
            <a:pPr marL="0" marR="0" lvl="0" indent="0" algn="l" rtl="0">
              <a:spcBef>
                <a:spcPts val="0"/>
              </a:spcBef>
              <a:spcAft>
                <a:spcPts val="0"/>
              </a:spcAft>
              <a:buClr>
                <a:schemeClr val="dk1"/>
              </a:buClr>
              <a:buSzPts val="1000"/>
              <a:buFont typeface="Calibri"/>
              <a:buNone/>
            </a:pPr>
            <a:endParaRPr sz="1000" b="0" i="0" u="none" strike="noStrike" cap="none" dirty="0">
              <a:solidFill>
                <a:schemeClr val="dk1"/>
              </a:solidFill>
              <a:latin typeface="Poppins"/>
              <a:ea typeface="Poppins"/>
              <a:cs typeface="Poppins"/>
              <a:sym typeface="Poppins"/>
            </a:endParaRPr>
          </a:p>
        </p:txBody>
      </p:sp>
      <p:sp>
        <p:nvSpPr>
          <p:cNvPr id="97" name="Google Shape;97;p1"/>
          <p:cNvSpPr txBox="1"/>
          <p:nvPr/>
        </p:nvSpPr>
        <p:spPr>
          <a:xfrm>
            <a:off x="177627" y="6351760"/>
            <a:ext cx="250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None/>
            </a:pPr>
            <a:r>
              <a:rPr lang="en-US" sz="1200" b="1" i="0" u="none" strike="noStrike" cap="none" dirty="0">
                <a:solidFill>
                  <a:schemeClr val="accent5"/>
                </a:solidFill>
                <a:latin typeface="Montserrat"/>
                <a:ea typeface="Montserrat"/>
                <a:cs typeface="Montserrat"/>
                <a:sym typeface="Montserrat"/>
              </a:rPr>
              <a:t>TALENT &amp; CULTURE</a:t>
            </a:r>
            <a:endParaRPr sz="1200" dirty="0">
              <a:solidFill>
                <a:schemeClr val="accent5"/>
              </a:solidFill>
              <a:latin typeface="Montserrat"/>
              <a:ea typeface="Montserrat"/>
              <a:cs typeface="Montserrat"/>
              <a:sym typeface="Montserrat"/>
            </a:endParaRPr>
          </a:p>
        </p:txBody>
      </p:sp>
      <p:sp>
        <p:nvSpPr>
          <p:cNvPr id="90" name="Google Shape;90;p1"/>
          <p:cNvSpPr/>
          <p:nvPr/>
        </p:nvSpPr>
        <p:spPr>
          <a:xfrm>
            <a:off x="177627" y="5306674"/>
            <a:ext cx="2434157" cy="101562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Assess competition, validate products in new markets, and enhance customer experience and loyalty through sales, onboarding and customer service.</a:t>
            </a:r>
            <a:endParaRPr sz="1000" b="0" i="0" u="none" strike="noStrike" cap="none" dirty="0">
              <a:solidFill>
                <a:schemeClr val="dk1"/>
              </a:solidFill>
              <a:latin typeface="Poppins"/>
              <a:ea typeface="Poppins"/>
              <a:cs typeface="Poppins"/>
              <a:sym typeface="Poppins"/>
            </a:endParaRPr>
          </a:p>
          <a:p>
            <a:pPr marL="0" marR="0" lvl="0" indent="0" algn="l" rtl="0">
              <a:spcBef>
                <a:spcPts val="0"/>
              </a:spcBef>
              <a:spcAft>
                <a:spcPts val="0"/>
              </a:spcAft>
              <a:buClr>
                <a:schemeClr val="dk1"/>
              </a:buClr>
              <a:buSzPts val="1000"/>
              <a:buFont typeface="Calibri"/>
              <a:buNone/>
            </a:pPr>
            <a:endParaRPr sz="1000" b="0" i="0" u="none" strike="noStrike" cap="none" dirty="0">
              <a:solidFill>
                <a:schemeClr val="dk1"/>
              </a:solidFill>
              <a:latin typeface="Poppins"/>
              <a:ea typeface="Poppins"/>
              <a:cs typeface="Poppins"/>
              <a:sym typeface="Poppins"/>
            </a:endParaRPr>
          </a:p>
        </p:txBody>
      </p:sp>
      <p:sp>
        <p:nvSpPr>
          <p:cNvPr id="96" name="Google Shape;96;p1"/>
          <p:cNvSpPr txBox="1"/>
          <p:nvPr/>
        </p:nvSpPr>
        <p:spPr>
          <a:xfrm>
            <a:off x="177627" y="4795492"/>
            <a:ext cx="25032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Clr>
                <a:srgbClr val="00A3A7"/>
              </a:buClr>
              <a:buSzPts val="1200"/>
              <a:buFont typeface="Montserrat"/>
              <a:buNone/>
            </a:pPr>
            <a:r>
              <a:rPr lang="en-US" sz="1200" b="1" i="0" u="none" strike="noStrike" cap="none" dirty="0">
                <a:solidFill>
                  <a:srgbClr val="00A3A7"/>
                </a:solidFill>
                <a:latin typeface="Montserrat"/>
                <a:ea typeface="Montserrat"/>
                <a:cs typeface="Montserrat"/>
                <a:sym typeface="Montserrat"/>
              </a:rPr>
              <a:t>MARKET EXPANSION &amp; CUSTOMER MANAGEMENT</a:t>
            </a:r>
            <a:endParaRPr sz="200" b="0" i="0" u="none" strike="noStrike" cap="none" dirty="0">
              <a:solidFill>
                <a:srgbClr val="00A3A7"/>
              </a:solidFill>
              <a:latin typeface="Montserrat"/>
              <a:ea typeface="Montserrat"/>
              <a:cs typeface="Montserrat"/>
              <a:sym typeface="Montserrat"/>
            </a:endParaRPr>
          </a:p>
        </p:txBody>
      </p:sp>
      <p:sp>
        <p:nvSpPr>
          <p:cNvPr id="89" name="Google Shape;89;p1"/>
          <p:cNvSpPr/>
          <p:nvPr/>
        </p:nvSpPr>
        <p:spPr>
          <a:xfrm>
            <a:off x="177627" y="4233768"/>
            <a:ext cx="2434157" cy="55395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Improve pricing and cost models, profitability and cash flow.</a:t>
            </a:r>
            <a:endParaRPr sz="1000" b="0" i="0" u="none" strike="noStrike" cap="none" dirty="0">
              <a:solidFill>
                <a:schemeClr val="dk1"/>
              </a:solidFill>
              <a:latin typeface="Poppins"/>
              <a:ea typeface="Poppins"/>
              <a:cs typeface="Poppins"/>
              <a:sym typeface="Poppins"/>
            </a:endParaRPr>
          </a:p>
          <a:p>
            <a:pPr marL="0" marR="0" lvl="0" indent="0" algn="l" rtl="0">
              <a:spcBef>
                <a:spcPts val="0"/>
              </a:spcBef>
              <a:spcAft>
                <a:spcPts val="0"/>
              </a:spcAft>
              <a:buClr>
                <a:schemeClr val="dk1"/>
              </a:buClr>
              <a:buSzPts val="1000"/>
              <a:buFont typeface="Calibri"/>
              <a:buNone/>
            </a:pPr>
            <a:endParaRPr sz="1000" b="0" i="0" u="none" strike="noStrike" cap="none" dirty="0">
              <a:solidFill>
                <a:schemeClr val="dk1"/>
              </a:solidFill>
              <a:latin typeface="Poppins"/>
              <a:ea typeface="Poppins"/>
              <a:cs typeface="Poppins"/>
              <a:sym typeface="Poppins"/>
            </a:endParaRPr>
          </a:p>
        </p:txBody>
      </p:sp>
      <p:sp>
        <p:nvSpPr>
          <p:cNvPr id="95" name="Google Shape;95;p1"/>
          <p:cNvSpPr txBox="1"/>
          <p:nvPr/>
        </p:nvSpPr>
        <p:spPr>
          <a:xfrm>
            <a:off x="177627" y="3937809"/>
            <a:ext cx="250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None/>
            </a:pPr>
            <a:r>
              <a:rPr lang="en-US" sz="1200" b="1" i="0" u="none" strike="noStrike" cap="none" dirty="0">
                <a:solidFill>
                  <a:srgbClr val="00A3A7"/>
                </a:solidFill>
                <a:latin typeface="Montserrat"/>
                <a:ea typeface="Montserrat"/>
                <a:cs typeface="Montserrat"/>
                <a:sym typeface="Montserrat"/>
              </a:rPr>
              <a:t>FINANCIAL PERFORMANCE</a:t>
            </a:r>
            <a:endParaRPr sz="1200" dirty="0">
              <a:solidFill>
                <a:srgbClr val="00A3A7"/>
              </a:solidFill>
              <a:latin typeface="Montserrat"/>
              <a:ea typeface="Montserrat"/>
              <a:cs typeface="Montserrat"/>
              <a:sym typeface="Montserrat"/>
            </a:endParaRPr>
          </a:p>
        </p:txBody>
      </p:sp>
      <p:sp>
        <p:nvSpPr>
          <p:cNvPr id="88" name="Google Shape;88;p1"/>
          <p:cNvSpPr/>
          <p:nvPr/>
        </p:nvSpPr>
        <p:spPr>
          <a:xfrm>
            <a:off x="177627" y="3417382"/>
            <a:ext cx="2434157" cy="55395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Leverage new technologies, and develop new products or services.</a:t>
            </a:r>
            <a:endParaRPr sz="1000" b="0" i="0" u="none" strike="noStrike" cap="none" dirty="0">
              <a:solidFill>
                <a:schemeClr val="dk1"/>
              </a:solidFill>
              <a:latin typeface="Poppins"/>
              <a:ea typeface="Poppins"/>
              <a:cs typeface="Poppins"/>
              <a:sym typeface="Poppins"/>
            </a:endParaRPr>
          </a:p>
          <a:p>
            <a:pPr marL="0" marR="0" lvl="0" indent="0" algn="l" rtl="0">
              <a:spcBef>
                <a:spcPts val="0"/>
              </a:spcBef>
              <a:spcAft>
                <a:spcPts val="0"/>
              </a:spcAft>
              <a:buClr>
                <a:schemeClr val="dk1"/>
              </a:buClr>
              <a:buSzPts val="1000"/>
              <a:buFont typeface="Calibri"/>
              <a:buNone/>
            </a:pPr>
            <a:endParaRPr sz="1000" b="0" i="0" u="none" strike="noStrike" cap="none" dirty="0">
              <a:solidFill>
                <a:schemeClr val="dk1"/>
              </a:solidFill>
              <a:latin typeface="Poppins"/>
              <a:ea typeface="Poppins"/>
              <a:cs typeface="Poppins"/>
              <a:sym typeface="Poppins"/>
            </a:endParaRPr>
          </a:p>
        </p:txBody>
      </p:sp>
      <p:sp>
        <p:nvSpPr>
          <p:cNvPr id="94" name="Google Shape;94;p1"/>
          <p:cNvSpPr txBox="1"/>
          <p:nvPr/>
        </p:nvSpPr>
        <p:spPr>
          <a:xfrm>
            <a:off x="177627" y="2929260"/>
            <a:ext cx="25032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Clr>
                <a:srgbClr val="606060"/>
              </a:buClr>
              <a:buSzPts val="1200"/>
              <a:buFont typeface="Montserrat"/>
              <a:buNone/>
            </a:pPr>
            <a:r>
              <a:rPr lang="en-US" sz="1200" b="1" i="0" u="none" strike="noStrike" cap="none" dirty="0">
                <a:solidFill>
                  <a:srgbClr val="606060"/>
                </a:solidFill>
                <a:latin typeface="Montserrat"/>
                <a:ea typeface="Montserrat"/>
                <a:cs typeface="Montserrat"/>
                <a:sym typeface="Montserrat"/>
              </a:rPr>
              <a:t>IT TRANSFORMATION &amp; INNOVATION</a:t>
            </a:r>
            <a:endParaRPr sz="200" b="0" i="0" u="none" strike="noStrike" cap="none" dirty="0">
              <a:solidFill>
                <a:schemeClr val="dk1"/>
              </a:solidFill>
              <a:latin typeface="Montserrat"/>
              <a:ea typeface="Montserrat"/>
              <a:cs typeface="Montserrat"/>
              <a:sym typeface="Montserrat"/>
            </a:endParaRPr>
          </a:p>
        </p:txBody>
      </p:sp>
      <p:sp>
        <p:nvSpPr>
          <p:cNvPr id="87" name="Google Shape;87;p1"/>
          <p:cNvSpPr/>
          <p:nvPr/>
        </p:nvSpPr>
        <p:spPr>
          <a:xfrm>
            <a:off x="177627" y="2219091"/>
            <a:ext cx="2434157" cy="70784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000"/>
              <a:buFont typeface="Poppins"/>
              <a:buNone/>
            </a:pPr>
            <a:r>
              <a:rPr lang="en-US" sz="1000" b="0" i="0" u="none" strike="noStrike" cap="none" dirty="0">
                <a:solidFill>
                  <a:schemeClr val="dk1"/>
                </a:solidFill>
                <a:latin typeface="Poppins"/>
                <a:ea typeface="Poppins"/>
                <a:cs typeface="Poppins"/>
                <a:sym typeface="Poppins"/>
              </a:rPr>
              <a:t>Optimize processes for efficiency, and handle significant changes like reorgs or mergers.</a:t>
            </a:r>
            <a:endParaRPr sz="1000" b="0" i="0" u="none" strike="noStrike" cap="none" dirty="0">
              <a:solidFill>
                <a:schemeClr val="dk1"/>
              </a:solidFill>
              <a:latin typeface="Poppins"/>
              <a:ea typeface="Poppins"/>
              <a:cs typeface="Poppins"/>
              <a:sym typeface="Poppins"/>
            </a:endParaRPr>
          </a:p>
          <a:p>
            <a:pPr marL="0" marR="0" lvl="0" indent="0" algn="l" rtl="0">
              <a:spcBef>
                <a:spcPts val="0"/>
              </a:spcBef>
              <a:spcAft>
                <a:spcPts val="0"/>
              </a:spcAft>
              <a:buClr>
                <a:schemeClr val="dk1"/>
              </a:buClr>
              <a:buSzPts val="1000"/>
              <a:buFont typeface="Calibri"/>
              <a:buNone/>
            </a:pPr>
            <a:endParaRPr sz="1000" b="0" i="0" u="none" strike="noStrike" cap="none" dirty="0">
              <a:solidFill>
                <a:schemeClr val="dk1"/>
              </a:solidFill>
              <a:latin typeface="Poppins"/>
              <a:ea typeface="Poppins"/>
              <a:cs typeface="Poppins"/>
              <a:sym typeface="Poppins"/>
            </a:endParaRPr>
          </a:p>
        </p:txBody>
      </p:sp>
      <p:sp>
        <p:nvSpPr>
          <p:cNvPr id="93" name="Google Shape;93;p1"/>
          <p:cNvSpPr txBox="1"/>
          <p:nvPr/>
        </p:nvSpPr>
        <p:spPr>
          <a:xfrm>
            <a:off x="177627" y="1744123"/>
            <a:ext cx="25032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Clr>
                <a:srgbClr val="606060"/>
              </a:buClr>
              <a:buSzPts val="1200"/>
              <a:buFont typeface="Montserrat"/>
              <a:buNone/>
            </a:pPr>
            <a:r>
              <a:rPr lang="en-US" sz="1200" b="1" i="0" u="none" strike="noStrike" cap="none" dirty="0">
                <a:solidFill>
                  <a:srgbClr val="606060"/>
                </a:solidFill>
                <a:latin typeface="Montserrat"/>
                <a:ea typeface="Montserrat"/>
                <a:cs typeface="Montserrat"/>
                <a:sym typeface="Montserrat"/>
              </a:rPr>
              <a:t>STRATEGIC &amp; OPERATIONAL CHALLENGES</a:t>
            </a:r>
            <a:endParaRPr sz="200" b="0" i="0" u="none" strike="noStrike" cap="none" dirty="0">
              <a:solidFill>
                <a:schemeClr val="dk1"/>
              </a:solidFill>
              <a:latin typeface="Montserrat"/>
              <a:ea typeface="Montserrat"/>
              <a:cs typeface="Montserrat"/>
              <a:sym typeface="Montserrat"/>
            </a:endParaRPr>
          </a:p>
        </p:txBody>
      </p:sp>
      <p:sp>
        <p:nvSpPr>
          <p:cNvPr id="99" name="Google Shape;99;p1"/>
          <p:cNvSpPr txBox="1"/>
          <p:nvPr/>
        </p:nvSpPr>
        <p:spPr>
          <a:xfrm>
            <a:off x="2618907" y="1709504"/>
            <a:ext cx="4100870" cy="2410695"/>
          </a:xfrm>
          <a:prstGeom prst="rect">
            <a:avLst/>
          </a:prstGeom>
          <a:solidFill>
            <a:schemeClr val="lt1"/>
          </a:solidFill>
          <a:ln>
            <a:noFill/>
          </a:ln>
        </p:spPr>
        <p:txBody>
          <a:bodyPr spcFirstLastPara="1" wrap="square" lIns="91425" tIns="45700" rIns="91425" bIns="45700" anchor="t" anchorCtr="0">
            <a:noAutofit/>
          </a:bodyPr>
          <a:lstStyle/>
          <a:p>
            <a:pPr marL="342900" marR="0" lvl="0" indent="-342900" algn="l" rtl="0">
              <a:lnSpc>
                <a:spcPct val="115000"/>
              </a:lnSpc>
              <a:spcBef>
                <a:spcPts val="600"/>
              </a:spcBef>
              <a:spcAft>
                <a:spcPts val="0"/>
              </a:spcAft>
              <a:buClr>
                <a:schemeClr val="accent4"/>
              </a:buClr>
              <a:buSzPts val="2400"/>
              <a:buFont typeface="Arial"/>
              <a:buChar char="+"/>
            </a:pPr>
            <a:r>
              <a:rPr lang="en-US" sz="1100" dirty="0">
                <a:solidFill>
                  <a:schemeClr val="dk1"/>
                </a:solidFill>
                <a:latin typeface="Poppins"/>
                <a:ea typeface="Poppins"/>
                <a:cs typeface="Poppins"/>
                <a:sym typeface="Poppins"/>
              </a:rPr>
              <a:t>How can we produce better results with AI?</a:t>
            </a:r>
            <a:endParaRPr sz="1100" dirty="0"/>
          </a:p>
          <a:p>
            <a:pPr marL="342900" marR="0" lvl="0" indent="-342900" algn="l" rtl="0">
              <a:lnSpc>
                <a:spcPct val="115000"/>
              </a:lnSpc>
              <a:spcBef>
                <a:spcPts val="600"/>
              </a:spcBef>
              <a:spcAft>
                <a:spcPts val="0"/>
              </a:spcAft>
              <a:buClr>
                <a:schemeClr val="accent4"/>
              </a:buClr>
              <a:buSzPts val="2400"/>
              <a:buFont typeface="Arial"/>
              <a:buChar char="+"/>
            </a:pPr>
            <a:r>
              <a:rPr lang="en-US" sz="1100" dirty="0">
                <a:solidFill>
                  <a:schemeClr val="dk1"/>
                </a:solidFill>
                <a:latin typeface="Poppins"/>
                <a:ea typeface="Poppins"/>
                <a:cs typeface="Poppins"/>
                <a:sym typeface="Poppins"/>
              </a:rPr>
              <a:t>Who would we become if we were leaders </a:t>
            </a:r>
            <a:br>
              <a:rPr lang="en-US" sz="1100" dirty="0">
                <a:solidFill>
                  <a:schemeClr val="dk1"/>
                </a:solidFill>
                <a:latin typeface="Poppins"/>
                <a:ea typeface="Poppins"/>
                <a:cs typeface="Poppins"/>
                <a:sym typeface="Poppins"/>
              </a:rPr>
            </a:br>
            <a:r>
              <a:rPr lang="en-US" sz="1100" dirty="0">
                <a:solidFill>
                  <a:schemeClr val="dk1"/>
                </a:solidFill>
                <a:latin typeface="Poppins"/>
                <a:ea typeface="Poppins"/>
                <a:cs typeface="Poppins"/>
                <a:sym typeface="Poppins"/>
              </a:rPr>
              <a:t>via this MASSIVE force-multiplier?</a:t>
            </a:r>
            <a:endParaRPr sz="1100" dirty="0"/>
          </a:p>
          <a:p>
            <a:pPr marL="342900" marR="0" lvl="0" indent="-342900" algn="l" rtl="0">
              <a:lnSpc>
                <a:spcPct val="115000"/>
              </a:lnSpc>
              <a:spcBef>
                <a:spcPts val="600"/>
              </a:spcBef>
              <a:spcAft>
                <a:spcPts val="0"/>
              </a:spcAft>
              <a:buClr>
                <a:schemeClr val="accent4"/>
              </a:buClr>
              <a:buSzPts val="2400"/>
              <a:buFont typeface="Arial"/>
              <a:buChar char="+"/>
            </a:pPr>
            <a:r>
              <a:rPr lang="en-US" sz="1100" dirty="0">
                <a:solidFill>
                  <a:schemeClr val="dk1"/>
                </a:solidFill>
                <a:latin typeface="Poppins"/>
                <a:ea typeface="Poppins"/>
                <a:cs typeface="Poppins"/>
                <a:sym typeface="Poppins"/>
              </a:rPr>
              <a:t>Where do we need proficiency and results from </a:t>
            </a:r>
            <a:br>
              <a:rPr lang="en-US" sz="1100" dirty="0">
                <a:solidFill>
                  <a:schemeClr val="dk1"/>
                </a:solidFill>
                <a:latin typeface="Poppins"/>
                <a:ea typeface="Poppins"/>
                <a:cs typeface="Poppins"/>
                <a:sym typeface="Poppins"/>
              </a:rPr>
            </a:br>
            <a:r>
              <a:rPr lang="en-US" sz="1100" dirty="0">
                <a:solidFill>
                  <a:schemeClr val="dk1"/>
                </a:solidFill>
                <a:latin typeface="Poppins"/>
                <a:ea typeface="Poppins"/>
                <a:cs typeface="Poppins"/>
                <a:sym typeface="Poppins"/>
              </a:rPr>
              <a:t>AI tools that 10-100x productivity?</a:t>
            </a:r>
            <a:endParaRPr sz="1100" dirty="0"/>
          </a:p>
          <a:p>
            <a:pPr marL="342900" marR="0" lvl="0" indent="-342900" algn="l" rtl="0">
              <a:lnSpc>
                <a:spcPct val="115000"/>
              </a:lnSpc>
              <a:spcBef>
                <a:spcPts val="600"/>
              </a:spcBef>
              <a:spcAft>
                <a:spcPts val="0"/>
              </a:spcAft>
              <a:buClr>
                <a:schemeClr val="accent4"/>
              </a:buClr>
              <a:buSzPts val="2400"/>
              <a:buFont typeface="Arial"/>
              <a:buChar char="+"/>
            </a:pPr>
            <a:r>
              <a:rPr lang="en-US" sz="1100" dirty="0">
                <a:solidFill>
                  <a:schemeClr val="dk1"/>
                </a:solidFill>
                <a:latin typeface="Poppins"/>
                <a:ea typeface="Poppins"/>
                <a:cs typeface="Poppins"/>
                <a:sym typeface="Poppins"/>
              </a:rPr>
              <a:t>What’s the cost of not investing in AI?</a:t>
            </a:r>
            <a:endParaRPr sz="1100" dirty="0"/>
          </a:p>
          <a:p>
            <a:pPr marL="342900" marR="0" lvl="0" indent="-342900" algn="l" rtl="0">
              <a:lnSpc>
                <a:spcPct val="115000"/>
              </a:lnSpc>
              <a:spcBef>
                <a:spcPts val="600"/>
              </a:spcBef>
              <a:spcAft>
                <a:spcPts val="0"/>
              </a:spcAft>
              <a:buClr>
                <a:schemeClr val="accent4"/>
              </a:buClr>
              <a:buSzPts val="2400"/>
              <a:buFont typeface="Arial"/>
              <a:buChar char="+"/>
            </a:pPr>
            <a:r>
              <a:rPr lang="en-US" sz="1100" dirty="0">
                <a:solidFill>
                  <a:schemeClr val="dk1"/>
                </a:solidFill>
                <a:latin typeface="Poppins"/>
                <a:ea typeface="Poppins"/>
                <a:cs typeface="Poppins"/>
                <a:sym typeface="Poppins"/>
              </a:rPr>
              <a:t>Where would we sit within our industry in 5 years time if we do nothing?</a:t>
            </a:r>
            <a:endParaRPr sz="1100" dirty="0"/>
          </a:p>
        </p:txBody>
      </p:sp>
      <p:sp>
        <p:nvSpPr>
          <p:cNvPr id="100" name="Google Shape;100;p1"/>
          <p:cNvSpPr txBox="1"/>
          <p:nvPr/>
        </p:nvSpPr>
        <p:spPr>
          <a:xfrm>
            <a:off x="2795956" y="292139"/>
            <a:ext cx="3429000" cy="587813"/>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800" b="1" dirty="0">
                <a:solidFill>
                  <a:srgbClr val="00A3A7"/>
                </a:solidFill>
                <a:latin typeface="Butler" panose="02000503090000020003" pitchFamily="50" charset="0"/>
                <a:sym typeface="Arial"/>
              </a:rPr>
              <a:t>ASK YOURSELF</a:t>
            </a:r>
            <a:endParaRPr dirty="0">
              <a:latin typeface="Butler" panose="02000503090000020003" pitchFamily="50" charset="0"/>
            </a:endParaRPr>
          </a:p>
        </p:txBody>
      </p:sp>
      <p:sp>
        <p:nvSpPr>
          <p:cNvPr id="3" name="Title 2">
            <a:extLst>
              <a:ext uri="{FF2B5EF4-FFF2-40B4-BE49-F238E27FC236}">
                <a16:creationId xmlns:a16="http://schemas.microsoft.com/office/drawing/2014/main" id="{4A602A6A-DFB1-3EC7-1562-44D0DE5ECFD5}"/>
              </a:ext>
            </a:extLst>
          </p:cNvPr>
          <p:cNvSpPr txBox="1">
            <a:spLocks noGrp="1"/>
          </p:cNvSpPr>
          <p:nvPr>
            <p:ph type="title" idx="4294967295"/>
          </p:nvPr>
        </p:nvSpPr>
        <p:spPr>
          <a:xfrm>
            <a:off x="2800896" y="969585"/>
            <a:ext cx="4191706" cy="70596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chemeClr val="dk1"/>
                </a:solidFill>
                <a:effectLst/>
                <a:uLnTx/>
                <a:uFillTx/>
                <a:latin typeface="Montserrat"/>
                <a:ea typeface="Montserrat"/>
                <a:cs typeface="Montserrat"/>
                <a:sym typeface="Montserrat"/>
              </a:rPr>
              <a:t>HOW CAN AI SAVE US </a:t>
            </a:r>
            <a:br>
              <a:rPr kumimoji="0" lang="en-US" sz="1800" b="1" i="0" u="none" strike="noStrike" kern="0" cap="none" spc="0" normalizeH="0" baseline="0" noProof="0" dirty="0">
                <a:ln>
                  <a:noFill/>
                </a:ln>
                <a:solidFill>
                  <a:schemeClr val="dk1"/>
                </a:solidFill>
                <a:effectLst/>
                <a:uLnTx/>
                <a:uFillTx/>
                <a:latin typeface="Montserrat"/>
                <a:ea typeface="Montserrat"/>
                <a:cs typeface="Montserrat"/>
                <a:sym typeface="Montserrat"/>
              </a:rPr>
            </a:br>
            <a:r>
              <a:rPr kumimoji="0" lang="en-US" sz="1800" b="1" i="0" u="none" strike="noStrike" kern="0" cap="none" spc="0" normalizeH="0" baseline="0" noProof="0" dirty="0">
                <a:ln>
                  <a:noFill/>
                </a:ln>
                <a:solidFill>
                  <a:schemeClr val="dk1"/>
                </a:solidFill>
                <a:effectLst/>
                <a:uLnTx/>
                <a:uFillTx/>
                <a:latin typeface="Montserrat"/>
                <a:ea typeface="Montserrat"/>
                <a:cs typeface="Montserrat"/>
                <a:sym typeface="Montserrat"/>
              </a:rPr>
              <a:t>TIME &amp; MONEY?</a:t>
            </a:r>
            <a:endParaRPr kumimoji="0" lang="en-US"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72" name="Google Shape;172;p2">
            <a:extLst>
              <a:ext uri="{C183D7F6-B498-43B3-948B-1728B52AA6E4}">
                <adec:decorative xmlns:adec="http://schemas.microsoft.com/office/drawing/2017/decorative" val="1"/>
              </a:ext>
            </a:extLst>
          </p:cNvPr>
          <p:cNvSpPr/>
          <p:nvPr/>
        </p:nvSpPr>
        <p:spPr>
          <a:xfrm flipH="1">
            <a:off x="308829" y="8067502"/>
            <a:ext cx="6293355" cy="1597627"/>
          </a:xfrm>
          <a:prstGeom prst="rect">
            <a:avLst/>
          </a:prstGeom>
          <a:gradFill>
            <a:gsLst>
              <a:gs pos="0">
                <a:schemeClr val="accent1"/>
              </a:gs>
              <a:gs pos="62000">
                <a:srgbClr val="FB9B8D"/>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2">
            <a:extLst>
              <a:ext uri="{C183D7F6-B498-43B3-948B-1728B52AA6E4}">
                <adec:decorative xmlns:adec="http://schemas.microsoft.com/office/drawing/2017/decorative" val="1"/>
              </a:ext>
            </a:extLst>
          </p:cNvPr>
          <p:cNvSpPr/>
          <p:nvPr/>
        </p:nvSpPr>
        <p:spPr>
          <a:xfrm>
            <a:off x="371928" y="11952012"/>
            <a:ext cx="6335016" cy="1468880"/>
          </a:xfrm>
          <a:prstGeom prst="rect">
            <a:avLst/>
          </a:prstGeom>
          <a:gradFill>
            <a:gsLst>
              <a:gs pos="0">
                <a:schemeClr val="accent5"/>
              </a:gs>
              <a:gs pos="52999">
                <a:srgbClr val="4D95F5"/>
              </a:gs>
              <a:gs pos="100000">
                <a:schemeClr val="accent4"/>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2">
            <a:extLst>
              <a:ext uri="{C183D7F6-B498-43B3-948B-1728B52AA6E4}">
                <adec:decorative xmlns:adec="http://schemas.microsoft.com/office/drawing/2017/decorative" val="1"/>
              </a:ext>
            </a:extLst>
          </p:cNvPr>
          <p:cNvSpPr/>
          <p:nvPr/>
        </p:nvSpPr>
        <p:spPr>
          <a:xfrm>
            <a:off x="2285895" y="2359235"/>
            <a:ext cx="2097615" cy="5099915"/>
          </a:xfrm>
          <a:prstGeom prst="roundRect">
            <a:avLst>
              <a:gd name="adj" fmla="val 508"/>
            </a:avLst>
          </a:prstGeom>
          <a:gradFill>
            <a:gsLst>
              <a:gs pos="0">
                <a:schemeClr val="accent4"/>
              </a:gs>
              <a:gs pos="100000">
                <a:schemeClr val="accent4">
                  <a:lumMod val="75000"/>
                </a:schemeClr>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
            <a:extLst>
              <a:ext uri="{C183D7F6-B498-43B3-948B-1728B52AA6E4}">
                <adec:decorative xmlns:adec="http://schemas.microsoft.com/office/drawing/2017/decorative" val="1"/>
              </a:ext>
            </a:extLst>
          </p:cNvPr>
          <p:cNvSpPr/>
          <p:nvPr/>
        </p:nvSpPr>
        <p:spPr>
          <a:xfrm>
            <a:off x="2478470" y="3259625"/>
            <a:ext cx="17001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28" name="Google Shape;128;p2">
            <a:extLst>
              <a:ext uri="{C183D7F6-B498-43B3-948B-1728B52AA6E4}">
                <adec:decorative xmlns:adec="http://schemas.microsoft.com/office/drawing/2017/decorative" val="1"/>
              </a:ext>
            </a:extLst>
          </p:cNvPr>
          <p:cNvSpPr/>
          <p:nvPr/>
        </p:nvSpPr>
        <p:spPr>
          <a:xfrm>
            <a:off x="2825363" y="3061943"/>
            <a:ext cx="1018678" cy="6747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000"/>
              <a:buFont typeface="Arial"/>
              <a:buNone/>
            </a:pPr>
            <a:r>
              <a:rPr lang="en-US" sz="4000" b="1" i="0" u="none" strike="noStrike" cap="none" baseline="30000">
                <a:solidFill>
                  <a:srgbClr val="FFFFFF"/>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
        <p:nvSpPr>
          <p:cNvPr id="130" name="Google Shape;130;p2">
            <a:extLst>
              <a:ext uri="{C183D7F6-B498-43B3-948B-1728B52AA6E4}">
                <adec:decorative xmlns:adec="http://schemas.microsoft.com/office/drawing/2017/decorative" val="1"/>
              </a:ext>
            </a:extLst>
          </p:cNvPr>
          <p:cNvSpPr/>
          <p:nvPr/>
        </p:nvSpPr>
        <p:spPr>
          <a:xfrm>
            <a:off x="641055" y="3061943"/>
            <a:ext cx="1108959" cy="5497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5"/>
              </a:buClr>
              <a:buSzPts val="3600"/>
              <a:buFont typeface="Arial"/>
              <a:buNone/>
            </a:pPr>
            <a:r>
              <a:rPr lang="en-US" sz="3600" b="1" i="0" u="none" strike="noStrike" cap="none" baseline="30000" dirty="0">
                <a:solidFill>
                  <a:schemeClr val="accent5"/>
                </a:solidFill>
                <a:latin typeface="Arial"/>
                <a:ea typeface="Arial"/>
                <a:cs typeface="Arial"/>
                <a:sym typeface="Arial"/>
              </a:rPr>
              <a:t>$</a:t>
            </a:r>
            <a:endParaRPr sz="1800" b="0" i="0" u="none" strike="noStrike" cap="none" dirty="0">
              <a:solidFill>
                <a:schemeClr val="accent5"/>
              </a:solidFill>
              <a:latin typeface="Arial"/>
              <a:ea typeface="Arial"/>
              <a:cs typeface="Arial"/>
              <a:sym typeface="Arial"/>
            </a:endParaRPr>
          </a:p>
        </p:txBody>
      </p:sp>
      <p:sp>
        <p:nvSpPr>
          <p:cNvPr id="132" name="Google Shape;132;p2">
            <a:extLst>
              <a:ext uri="{C183D7F6-B498-43B3-948B-1728B52AA6E4}">
                <adec:decorative xmlns:adec="http://schemas.microsoft.com/office/drawing/2017/decorative" val="1"/>
              </a:ext>
            </a:extLst>
          </p:cNvPr>
          <p:cNvSpPr/>
          <p:nvPr/>
        </p:nvSpPr>
        <p:spPr>
          <a:xfrm>
            <a:off x="269458" y="3485430"/>
            <a:ext cx="18503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7" name="Google Shape;137;p2">
            <a:extLst>
              <a:ext uri="{C183D7F6-B498-43B3-948B-1728B52AA6E4}">
                <adec:decorative xmlns:adec="http://schemas.microsoft.com/office/drawing/2017/decorative" val="1"/>
              </a:ext>
            </a:extLst>
          </p:cNvPr>
          <p:cNvSpPr/>
          <p:nvPr/>
        </p:nvSpPr>
        <p:spPr>
          <a:xfrm>
            <a:off x="4966498" y="3061943"/>
            <a:ext cx="1108959" cy="5996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3600"/>
              <a:buFont typeface="Arial"/>
              <a:buNone/>
            </a:pPr>
            <a:r>
              <a:rPr lang="en-US" sz="3600" b="1" i="0" u="none" strike="noStrike" cap="none" baseline="30000" dirty="0">
                <a:solidFill>
                  <a:schemeClr val="accent1"/>
                </a:solidFill>
                <a:latin typeface="Arial"/>
                <a:ea typeface="Arial"/>
                <a:cs typeface="Arial"/>
                <a:sym typeface="Arial"/>
              </a:rPr>
              <a:t>$$$</a:t>
            </a:r>
            <a:endParaRPr sz="1800" b="0" i="0" u="none" strike="noStrike" cap="none" dirty="0">
              <a:solidFill>
                <a:schemeClr val="accent1"/>
              </a:solidFill>
              <a:latin typeface="Arial"/>
              <a:ea typeface="Arial"/>
              <a:cs typeface="Arial"/>
              <a:sym typeface="Arial"/>
            </a:endParaRPr>
          </a:p>
        </p:txBody>
      </p:sp>
      <p:pic>
        <p:nvPicPr>
          <p:cNvPr id="145" name="Google Shape;145;p2">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308829" y="3637000"/>
            <a:ext cx="365760" cy="365760"/>
          </a:xfrm>
          <a:prstGeom prst="rect">
            <a:avLst/>
          </a:prstGeom>
          <a:noFill/>
          <a:ln>
            <a:noFill/>
          </a:ln>
        </p:spPr>
      </p:pic>
      <p:pic>
        <p:nvPicPr>
          <p:cNvPr id="146" name="Google Shape;146;p2">
            <a:extLs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2462960" y="3620098"/>
            <a:ext cx="365760" cy="365760"/>
          </a:xfrm>
          <a:prstGeom prst="rect">
            <a:avLst/>
          </a:prstGeom>
          <a:noFill/>
          <a:ln>
            <a:noFill/>
          </a:ln>
        </p:spPr>
      </p:pic>
      <p:pic>
        <p:nvPicPr>
          <p:cNvPr id="147" name="Google Shape;147;p2">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4575711" y="3611156"/>
            <a:ext cx="365760" cy="365760"/>
          </a:xfrm>
          <a:prstGeom prst="rect">
            <a:avLst/>
          </a:prstGeom>
          <a:noFill/>
          <a:ln>
            <a:noFill/>
          </a:ln>
        </p:spPr>
      </p:pic>
      <p:pic>
        <p:nvPicPr>
          <p:cNvPr id="3" name="Google Shape;189;p3">
            <a:extLst>
              <a:ext uri="{FF2B5EF4-FFF2-40B4-BE49-F238E27FC236}">
                <a16:creationId xmlns:a16="http://schemas.microsoft.com/office/drawing/2014/main" id="{544F6FF0-DA70-71E0-E93B-2B01A0524871}"/>
              </a:ex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380900" y="8911560"/>
            <a:ext cx="1207790" cy="665321"/>
          </a:xfrm>
          <a:prstGeom prst="rect">
            <a:avLst/>
          </a:prstGeom>
          <a:noFill/>
          <a:ln>
            <a:noFill/>
          </a:ln>
          <a:effectLst>
            <a:outerShdw blurRad="1270000" dist="50800" dir="5400000" sx="80000" sy="80000" algn="ctr" rotWithShape="0">
              <a:srgbClr val="000000">
                <a:alpha val="40000"/>
              </a:srgbClr>
            </a:outerShdw>
          </a:effectLst>
        </p:spPr>
      </p:pic>
      <p:sp>
        <p:nvSpPr>
          <p:cNvPr id="2" name="Google Shape;197;p4">
            <a:extLst>
              <a:ext uri="{FF2B5EF4-FFF2-40B4-BE49-F238E27FC236}">
                <a16:creationId xmlns:a16="http://schemas.microsoft.com/office/drawing/2014/main" id="{D7D0910C-B734-2195-5FE2-82E7176870A2}"/>
              </a:ext>
              <a:ext uri="{C183D7F6-B498-43B3-948B-1728B52AA6E4}">
                <adec:decorative xmlns:adec="http://schemas.microsoft.com/office/drawing/2017/decorative" val="1"/>
              </a:ext>
            </a:extLst>
          </p:cNvPr>
          <p:cNvSpPr/>
          <p:nvPr/>
        </p:nvSpPr>
        <p:spPr>
          <a:xfrm flipH="1">
            <a:off x="265979" y="232321"/>
            <a:ext cx="6359378" cy="1454415"/>
          </a:xfrm>
          <a:prstGeom prst="rect">
            <a:avLst/>
          </a:prstGeom>
          <a:gradFill>
            <a:gsLst>
              <a:gs pos="0">
                <a:srgbClr val="6E78FF"/>
              </a:gs>
              <a:gs pos="100000">
                <a:srgbClr val="00DAD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a:solidFill>
                <a:schemeClr val="lt1"/>
              </a:solidFill>
              <a:latin typeface="Calibri"/>
              <a:ea typeface="Calibri"/>
              <a:cs typeface="Calibri"/>
              <a:sym typeface="Calibri"/>
            </a:endParaRPr>
          </a:p>
        </p:txBody>
      </p:sp>
      <p:pic>
        <p:nvPicPr>
          <p:cNvPr id="151" name="Google Shape;151;p2">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2448592" y="4117963"/>
            <a:ext cx="365760" cy="365760"/>
          </a:xfrm>
          <a:prstGeom prst="rect">
            <a:avLst/>
          </a:prstGeom>
          <a:noFill/>
          <a:ln>
            <a:noFill/>
          </a:ln>
        </p:spPr>
      </p:pic>
      <p:pic>
        <p:nvPicPr>
          <p:cNvPr id="152" name="Google Shape;152;p2">
            <a:extLst>
              <a:ext uri="{C183D7F6-B498-43B3-948B-1728B52AA6E4}">
                <adec:decorative xmlns:adec="http://schemas.microsoft.com/office/drawing/2017/decorative" val="1"/>
              </a:ext>
            </a:extLst>
          </p:cNvPr>
          <p:cNvPicPr preferRelativeResize="0"/>
          <p:nvPr/>
        </p:nvPicPr>
        <p:blipFill rotWithShape="1">
          <a:blip r:embed="rId8">
            <a:alphaModFix/>
          </a:blip>
          <a:srcRect/>
          <a:stretch/>
        </p:blipFill>
        <p:spPr>
          <a:xfrm>
            <a:off x="308829" y="4117963"/>
            <a:ext cx="365760" cy="365761"/>
          </a:xfrm>
          <a:prstGeom prst="rect">
            <a:avLst/>
          </a:prstGeom>
          <a:noFill/>
          <a:ln>
            <a:noFill/>
          </a:ln>
        </p:spPr>
      </p:pic>
      <p:pic>
        <p:nvPicPr>
          <p:cNvPr id="153" name="Google Shape;153;p2">
            <a:extLst>
              <a:ext uri="{C183D7F6-B498-43B3-948B-1728B52AA6E4}">
                <adec:decorative xmlns:adec="http://schemas.microsoft.com/office/drawing/2017/decorative" val="1"/>
              </a:ext>
            </a:extLst>
          </p:cNvPr>
          <p:cNvPicPr preferRelativeResize="0"/>
          <p:nvPr/>
        </p:nvPicPr>
        <p:blipFill rotWithShape="1">
          <a:blip r:embed="rId9">
            <a:alphaModFix/>
          </a:blip>
          <a:srcRect/>
          <a:stretch/>
        </p:blipFill>
        <p:spPr>
          <a:xfrm>
            <a:off x="4554268" y="4117963"/>
            <a:ext cx="365760" cy="365760"/>
          </a:xfrm>
          <a:prstGeom prst="rect">
            <a:avLst/>
          </a:prstGeom>
          <a:noFill/>
          <a:ln>
            <a:noFill/>
          </a:ln>
        </p:spPr>
      </p:pic>
      <p:pic>
        <p:nvPicPr>
          <p:cNvPr id="154" name="Google Shape;154;p2">
            <a:extLst>
              <a:ext uri="{C183D7F6-B498-43B3-948B-1728B52AA6E4}">
                <adec:decorative xmlns:adec="http://schemas.microsoft.com/office/drawing/2017/decorative" val="1"/>
              </a:ext>
            </a:extLst>
          </p:cNvPr>
          <p:cNvPicPr preferRelativeResize="0"/>
          <p:nvPr/>
        </p:nvPicPr>
        <p:blipFill rotWithShape="1">
          <a:blip r:embed="rId10">
            <a:alphaModFix/>
          </a:blip>
          <a:srcRect/>
          <a:stretch/>
        </p:blipFill>
        <p:spPr>
          <a:xfrm>
            <a:off x="308829" y="4570912"/>
            <a:ext cx="365760" cy="365762"/>
          </a:xfrm>
          <a:prstGeom prst="rect">
            <a:avLst/>
          </a:prstGeom>
          <a:noFill/>
          <a:ln>
            <a:noFill/>
          </a:ln>
        </p:spPr>
      </p:pic>
      <p:pic>
        <p:nvPicPr>
          <p:cNvPr id="155" name="Google Shape;155;p2">
            <a:extLst>
              <a:ext uri="{C183D7F6-B498-43B3-948B-1728B52AA6E4}">
                <adec:decorative xmlns:adec="http://schemas.microsoft.com/office/drawing/2017/decorative" val="1"/>
              </a:ext>
            </a:extLst>
          </p:cNvPr>
          <p:cNvPicPr preferRelativeResize="0"/>
          <p:nvPr/>
        </p:nvPicPr>
        <p:blipFill rotWithShape="1">
          <a:blip r:embed="rId11">
            <a:alphaModFix/>
          </a:blip>
          <a:srcRect/>
          <a:stretch/>
        </p:blipFill>
        <p:spPr>
          <a:xfrm>
            <a:off x="2448592" y="4570912"/>
            <a:ext cx="365760" cy="365760"/>
          </a:xfrm>
          <a:prstGeom prst="rect">
            <a:avLst/>
          </a:prstGeom>
          <a:noFill/>
          <a:ln>
            <a:noFill/>
          </a:ln>
        </p:spPr>
      </p:pic>
      <p:pic>
        <p:nvPicPr>
          <p:cNvPr id="156" name="Google Shape;156;p2">
            <a:extLst>
              <a:ext uri="{C183D7F6-B498-43B3-948B-1728B52AA6E4}">
                <adec:decorative xmlns:adec="http://schemas.microsoft.com/office/drawing/2017/decorative" val="1"/>
              </a:ext>
            </a:extLst>
          </p:cNvPr>
          <p:cNvPicPr preferRelativeResize="0"/>
          <p:nvPr/>
        </p:nvPicPr>
        <p:blipFill rotWithShape="1">
          <a:blip r:embed="rId12">
            <a:alphaModFix/>
          </a:blip>
          <a:srcRect/>
          <a:stretch/>
        </p:blipFill>
        <p:spPr>
          <a:xfrm>
            <a:off x="4558198" y="4570912"/>
            <a:ext cx="365760" cy="365760"/>
          </a:xfrm>
          <a:prstGeom prst="rect">
            <a:avLst/>
          </a:prstGeom>
          <a:noFill/>
          <a:ln>
            <a:noFill/>
          </a:ln>
        </p:spPr>
      </p:pic>
      <p:pic>
        <p:nvPicPr>
          <p:cNvPr id="159" name="Google Shape;159;p2">
            <a:extLst>
              <a:ext uri="{C183D7F6-B498-43B3-948B-1728B52AA6E4}">
                <adec:decorative xmlns:adec="http://schemas.microsoft.com/office/drawing/2017/decorative" val="1"/>
              </a:ext>
            </a:extLst>
          </p:cNvPr>
          <p:cNvPicPr preferRelativeResize="0"/>
          <p:nvPr/>
        </p:nvPicPr>
        <p:blipFill rotWithShape="1">
          <a:blip r:embed="rId13">
            <a:alphaModFix/>
          </a:blip>
          <a:srcRect/>
          <a:stretch/>
        </p:blipFill>
        <p:spPr>
          <a:xfrm>
            <a:off x="4506825" y="7471040"/>
            <a:ext cx="484297" cy="484297"/>
          </a:xfrm>
          <a:prstGeom prst="rect">
            <a:avLst/>
          </a:prstGeom>
          <a:noFill/>
          <a:ln>
            <a:noFill/>
          </a:ln>
        </p:spPr>
      </p:pic>
      <p:sp>
        <p:nvSpPr>
          <p:cNvPr id="160" name="Google Shape;160;p2">
            <a:extLst>
              <a:ext uri="{C183D7F6-B498-43B3-948B-1728B52AA6E4}">
                <adec:decorative xmlns:adec="http://schemas.microsoft.com/office/drawing/2017/decorative" val="1"/>
              </a:ext>
            </a:extLst>
          </p:cNvPr>
          <p:cNvSpPr/>
          <p:nvPr/>
        </p:nvSpPr>
        <p:spPr>
          <a:xfrm>
            <a:off x="302092" y="2642966"/>
            <a:ext cx="5821018" cy="38806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2">
            <a:extLst>
              <a:ext uri="{C183D7F6-B498-43B3-948B-1728B52AA6E4}">
                <adec:decorative xmlns:adec="http://schemas.microsoft.com/office/drawing/2017/decorative" val="1"/>
              </a:ext>
            </a:extLst>
          </p:cNvPr>
          <p:cNvSpPr txBox="1"/>
          <p:nvPr/>
        </p:nvSpPr>
        <p:spPr>
          <a:xfrm>
            <a:off x="800014" y="12101677"/>
            <a:ext cx="5323096" cy="11695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1" i="0">
                <a:solidFill>
                  <a:schemeClr val="lt1"/>
                </a:solidFill>
                <a:latin typeface="Poppins"/>
                <a:ea typeface="Poppins"/>
                <a:cs typeface="Poppins"/>
                <a:sym typeface="Poppins"/>
              </a:rPr>
              <a:t>“ </a:t>
            </a:r>
            <a:r>
              <a:rPr lang="en-US" sz="1500" b="0" i="0">
                <a:solidFill>
                  <a:schemeClr val="lt1"/>
                </a:solidFill>
                <a:latin typeface="Poppins"/>
                <a:ea typeface="Poppins"/>
                <a:cs typeface="Poppins"/>
                <a:sym typeface="Poppins"/>
              </a:rPr>
              <a:t>AI is probably the most important thing humanity has ever worked on. I think of it as something more profound than electricity or fire. </a:t>
            </a:r>
            <a:r>
              <a:rPr lang="en-US" sz="1500" b="1" i="0">
                <a:solidFill>
                  <a:schemeClr val="lt1"/>
                </a:solidFill>
                <a:latin typeface="Poppins"/>
                <a:ea typeface="Poppins"/>
                <a:cs typeface="Poppins"/>
                <a:sym typeface="Poppins"/>
              </a:rPr>
              <a:t>“</a:t>
            </a:r>
            <a:endParaRPr sz="1500" b="0" i="0">
              <a:solidFill>
                <a:schemeClr val="lt1"/>
              </a:solidFill>
              <a:latin typeface="Montserrat"/>
              <a:ea typeface="Montserrat"/>
              <a:cs typeface="Montserrat"/>
              <a:sym typeface="Montserrat"/>
            </a:endParaRPr>
          </a:p>
          <a:p>
            <a:pPr marL="0" marR="0" lvl="0" indent="0" algn="ctr" rtl="0">
              <a:spcBef>
                <a:spcPts val="1200"/>
              </a:spcBef>
              <a:spcAft>
                <a:spcPts val="0"/>
              </a:spcAft>
              <a:buNone/>
            </a:pPr>
            <a:r>
              <a:rPr lang="en-US" sz="1500" b="1" i="0">
                <a:solidFill>
                  <a:schemeClr val="lt1"/>
                </a:solidFill>
                <a:latin typeface="Montserrat"/>
                <a:ea typeface="Montserrat"/>
                <a:cs typeface="Montserrat"/>
                <a:sym typeface="Montserrat"/>
              </a:rPr>
              <a:t>Sundar Pichai - </a:t>
            </a:r>
            <a:r>
              <a:rPr lang="en-US" sz="1500" b="1">
                <a:solidFill>
                  <a:schemeClr val="lt1"/>
                </a:solidFill>
                <a:latin typeface="Montserrat"/>
                <a:ea typeface="Montserrat"/>
                <a:cs typeface="Montserrat"/>
                <a:sym typeface="Montserrat"/>
              </a:rPr>
              <a:t>GOOGLE CEO</a:t>
            </a:r>
            <a:endParaRPr/>
          </a:p>
        </p:txBody>
      </p:sp>
      <p:cxnSp>
        <p:nvCxnSpPr>
          <p:cNvPr id="164" name="Google Shape;164;p2">
            <a:extLst>
              <a:ext uri="{C183D7F6-B498-43B3-948B-1728B52AA6E4}">
                <adec:decorative xmlns:adec="http://schemas.microsoft.com/office/drawing/2017/decorative" val="1"/>
              </a:ext>
            </a:extLst>
          </p:cNvPr>
          <p:cNvCxnSpPr/>
          <p:nvPr/>
        </p:nvCxnSpPr>
        <p:spPr>
          <a:xfrm>
            <a:off x="2386610" y="4546121"/>
            <a:ext cx="1789424" cy="0"/>
          </a:xfrm>
          <a:prstGeom prst="straightConnector1">
            <a:avLst/>
          </a:prstGeom>
          <a:noFill/>
          <a:ln w="9525" cap="flat" cmpd="sng">
            <a:solidFill>
              <a:schemeClr val="lt1">
                <a:alpha val="46666"/>
              </a:schemeClr>
            </a:solidFill>
            <a:prstDash val="solid"/>
            <a:miter lim="800000"/>
            <a:headEnd type="none" w="sm" len="sm"/>
            <a:tailEnd type="none" w="sm" len="sm"/>
          </a:ln>
        </p:spPr>
      </p:cxnSp>
      <p:cxnSp>
        <p:nvCxnSpPr>
          <p:cNvPr id="165" name="Google Shape;165;p2">
            <a:extLst>
              <a:ext uri="{C183D7F6-B498-43B3-948B-1728B52AA6E4}">
                <adec:decorative xmlns:adec="http://schemas.microsoft.com/office/drawing/2017/decorative" val="1"/>
              </a:ext>
            </a:extLst>
          </p:cNvPr>
          <p:cNvCxnSpPr/>
          <p:nvPr/>
        </p:nvCxnSpPr>
        <p:spPr>
          <a:xfrm>
            <a:off x="4620113" y="4546121"/>
            <a:ext cx="1789424" cy="0"/>
          </a:xfrm>
          <a:prstGeom prst="straightConnector1">
            <a:avLst/>
          </a:prstGeom>
          <a:noFill/>
          <a:ln w="9525" cap="flat" cmpd="sng">
            <a:solidFill>
              <a:srgbClr val="BFBFBF">
                <a:alpha val="56862"/>
              </a:srgbClr>
            </a:solidFill>
            <a:prstDash val="solid"/>
            <a:miter lim="800000"/>
            <a:headEnd type="none" w="sm" len="sm"/>
            <a:tailEnd type="none" w="sm" len="sm"/>
          </a:ln>
        </p:spPr>
      </p:cxnSp>
      <p:cxnSp>
        <p:nvCxnSpPr>
          <p:cNvPr id="133" name="Google Shape;133;p2">
            <a:extLst>
              <a:ext uri="{C183D7F6-B498-43B3-948B-1728B52AA6E4}">
                <adec:decorative xmlns:adec="http://schemas.microsoft.com/office/drawing/2017/decorative" val="1"/>
              </a:ext>
            </a:extLst>
          </p:cNvPr>
          <p:cNvCxnSpPr/>
          <p:nvPr/>
        </p:nvCxnSpPr>
        <p:spPr>
          <a:xfrm>
            <a:off x="308829" y="4036291"/>
            <a:ext cx="1789424" cy="0"/>
          </a:xfrm>
          <a:prstGeom prst="straightConnector1">
            <a:avLst/>
          </a:prstGeom>
          <a:noFill/>
          <a:ln w="9525" cap="flat" cmpd="sng">
            <a:solidFill>
              <a:srgbClr val="BFBFBF">
                <a:alpha val="56862"/>
              </a:srgbClr>
            </a:solidFill>
            <a:prstDash val="solid"/>
            <a:miter lim="800000"/>
            <a:headEnd type="none" w="sm" len="sm"/>
            <a:tailEnd type="none" w="sm" len="sm"/>
          </a:ln>
        </p:spPr>
      </p:cxnSp>
      <p:cxnSp>
        <p:nvCxnSpPr>
          <p:cNvPr id="161" name="Google Shape;161;p2">
            <a:extLst>
              <a:ext uri="{C183D7F6-B498-43B3-948B-1728B52AA6E4}">
                <adec:decorative xmlns:adec="http://schemas.microsoft.com/office/drawing/2017/decorative" val="1"/>
              </a:ext>
            </a:extLst>
          </p:cNvPr>
          <p:cNvCxnSpPr/>
          <p:nvPr/>
        </p:nvCxnSpPr>
        <p:spPr>
          <a:xfrm>
            <a:off x="2386610" y="4036291"/>
            <a:ext cx="1789424" cy="0"/>
          </a:xfrm>
          <a:prstGeom prst="straightConnector1">
            <a:avLst/>
          </a:prstGeom>
          <a:noFill/>
          <a:ln w="9525" cap="flat" cmpd="sng">
            <a:solidFill>
              <a:schemeClr val="lt1">
                <a:alpha val="46666"/>
              </a:schemeClr>
            </a:solidFill>
            <a:prstDash val="solid"/>
            <a:miter lim="800000"/>
            <a:headEnd type="none" w="sm" len="sm"/>
            <a:tailEnd type="none" w="sm" len="sm"/>
          </a:ln>
        </p:spPr>
      </p:cxnSp>
      <p:cxnSp>
        <p:nvCxnSpPr>
          <p:cNvPr id="162" name="Google Shape;162;p2">
            <a:extLst>
              <a:ext uri="{C183D7F6-B498-43B3-948B-1728B52AA6E4}">
                <adec:decorative xmlns:adec="http://schemas.microsoft.com/office/drawing/2017/decorative" val="1"/>
              </a:ext>
            </a:extLst>
          </p:cNvPr>
          <p:cNvCxnSpPr/>
          <p:nvPr/>
        </p:nvCxnSpPr>
        <p:spPr>
          <a:xfrm>
            <a:off x="4620113" y="4036291"/>
            <a:ext cx="1789424" cy="0"/>
          </a:xfrm>
          <a:prstGeom prst="straightConnector1">
            <a:avLst/>
          </a:prstGeom>
          <a:noFill/>
          <a:ln w="9525" cap="flat" cmpd="sng">
            <a:solidFill>
              <a:srgbClr val="BFBFBF">
                <a:alpha val="56862"/>
              </a:srgbClr>
            </a:solidFill>
            <a:prstDash val="solid"/>
            <a:miter lim="800000"/>
            <a:headEnd type="none" w="sm" len="sm"/>
            <a:tailEnd type="none" w="sm" len="sm"/>
          </a:ln>
        </p:spPr>
      </p:cxnSp>
      <p:cxnSp>
        <p:nvCxnSpPr>
          <p:cNvPr id="163" name="Google Shape;163;p2">
            <a:extLst>
              <a:ext uri="{C183D7F6-B498-43B3-948B-1728B52AA6E4}">
                <adec:decorative xmlns:adec="http://schemas.microsoft.com/office/drawing/2017/decorative" val="1"/>
              </a:ext>
            </a:extLst>
          </p:cNvPr>
          <p:cNvCxnSpPr/>
          <p:nvPr/>
        </p:nvCxnSpPr>
        <p:spPr>
          <a:xfrm>
            <a:off x="308829" y="4546121"/>
            <a:ext cx="1789424" cy="0"/>
          </a:xfrm>
          <a:prstGeom prst="straightConnector1">
            <a:avLst/>
          </a:prstGeom>
          <a:noFill/>
          <a:ln w="9525" cap="flat" cmpd="sng">
            <a:solidFill>
              <a:srgbClr val="BFBFBF">
                <a:alpha val="56862"/>
              </a:srgbClr>
            </a:solidFill>
            <a:prstDash val="solid"/>
            <a:miter lim="800000"/>
            <a:headEnd type="none" w="sm" len="sm"/>
            <a:tailEnd type="none" w="sm" len="sm"/>
          </a:ln>
        </p:spPr>
      </p:cxnSp>
      <p:sp>
        <p:nvSpPr>
          <p:cNvPr id="173" name="Google Shape;173;p2">
            <a:extLst>
              <a:ext uri="{C183D7F6-B498-43B3-948B-1728B52AA6E4}">
                <adec:decorative xmlns:adec="http://schemas.microsoft.com/office/drawing/2017/decorative" val="1"/>
              </a:ext>
            </a:extLst>
          </p:cNvPr>
          <p:cNvSpPr txBox="1"/>
          <p:nvPr/>
        </p:nvSpPr>
        <p:spPr>
          <a:xfrm>
            <a:off x="824773" y="8228231"/>
            <a:ext cx="5604860" cy="13233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b="1" i="0" dirty="0">
                <a:solidFill>
                  <a:schemeClr val="lt1"/>
                </a:solidFill>
                <a:latin typeface="Poppins"/>
                <a:ea typeface="Poppins"/>
                <a:cs typeface="Poppins"/>
                <a:sym typeface="Poppins"/>
              </a:rPr>
              <a:t>“ </a:t>
            </a:r>
            <a:r>
              <a:rPr lang="en-US" i="0" dirty="0">
                <a:solidFill>
                  <a:schemeClr val="lt1"/>
                </a:solidFill>
                <a:latin typeface="Poppins"/>
                <a:ea typeface="Poppins"/>
                <a:cs typeface="Poppins"/>
                <a:sym typeface="Poppins"/>
              </a:rPr>
              <a:t>We're at the beginning of a golden age of AI. Recent advancements have already led to invention that previously lived in the realm of science fiction—and we've only scratched the surface of what's possible.</a:t>
            </a:r>
            <a:r>
              <a:rPr lang="en-US" b="1" i="0" dirty="0">
                <a:solidFill>
                  <a:schemeClr val="lt1"/>
                </a:solidFill>
                <a:latin typeface="Poppins"/>
                <a:ea typeface="Poppins"/>
                <a:cs typeface="Poppins"/>
                <a:sym typeface="Poppins"/>
              </a:rPr>
              <a:t>“</a:t>
            </a:r>
            <a:endParaRPr b="1" i="0" dirty="0">
              <a:solidFill>
                <a:schemeClr val="lt1"/>
              </a:solidFill>
              <a:latin typeface="Montserrat"/>
              <a:ea typeface="Montserrat"/>
              <a:cs typeface="Montserrat"/>
              <a:sym typeface="Montserrat"/>
            </a:endParaRPr>
          </a:p>
          <a:p>
            <a:pPr marL="0" marR="0" lvl="0" indent="0" algn="r" rtl="0">
              <a:spcBef>
                <a:spcPts val="1200"/>
              </a:spcBef>
              <a:spcAft>
                <a:spcPts val="0"/>
              </a:spcAft>
              <a:buNone/>
            </a:pPr>
            <a:r>
              <a:rPr lang="en-US" b="1" i="0" dirty="0">
                <a:solidFill>
                  <a:schemeClr val="lt1"/>
                </a:solidFill>
                <a:latin typeface="Montserrat"/>
                <a:ea typeface="Montserrat"/>
                <a:cs typeface="Montserrat"/>
                <a:sym typeface="Montserrat"/>
              </a:rPr>
              <a:t>Jeff Bezos - AMAZON CEO</a:t>
            </a:r>
            <a:endParaRPr b="1" dirty="0">
              <a:solidFill>
                <a:schemeClr val="lt1"/>
              </a:solidFill>
              <a:latin typeface="Montserrat"/>
              <a:ea typeface="Montserrat"/>
              <a:cs typeface="Montserrat"/>
              <a:sym typeface="Montserrat"/>
            </a:endParaRPr>
          </a:p>
        </p:txBody>
      </p:sp>
      <p:sp>
        <p:nvSpPr>
          <p:cNvPr id="158" name="Google Shape;158;p2"/>
          <p:cNvSpPr/>
          <p:nvPr/>
        </p:nvSpPr>
        <p:spPr>
          <a:xfrm>
            <a:off x="4942005" y="7465142"/>
            <a:ext cx="1679153" cy="455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Poppins"/>
              <a:buNone/>
            </a:pPr>
            <a:r>
              <a:rPr lang="en-US" sz="1300" b="1" i="0" u="none" strike="noStrike" cap="none" dirty="0">
                <a:solidFill>
                  <a:schemeClr val="accent1"/>
                </a:solidFill>
                <a:latin typeface="Montserrat" pitchFamily="2" charset="0"/>
                <a:ea typeface="Poppins"/>
                <a:cs typeface="Poppins"/>
                <a:sym typeface="Poppins"/>
              </a:rPr>
              <a:t>FASTEST TIME </a:t>
            </a:r>
            <a:br>
              <a:rPr lang="en-US" sz="1300" b="1" i="0" u="none" strike="noStrike" cap="none" dirty="0">
                <a:solidFill>
                  <a:schemeClr val="accent1"/>
                </a:solidFill>
                <a:latin typeface="Montserrat" pitchFamily="2" charset="0"/>
                <a:ea typeface="Poppins"/>
                <a:cs typeface="Poppins"/>
                <a:sym typeface="Poppins"/>
              </a:rPr>
            </a:br>
            <a:r>
              <a:rPr lang="en-US" sz="1300" b="1" i="0" u="none" strike="noStrike" cap="none" dirty="0">
                <a:solidFill>
                  <a:schemeClr val="accent1"/>
                </a:solidFill>
                <a:latin typeface="Montserrat" pitchFamily="2" charset="0"/>
                <a:ea typeface="Poppins"/>
                <a:cs typeface="Poppins"/>
                <a:sym typeface="Poppins"/>
              </a:rPr>
              <a:t>TO RESULTS!</a:t>
            </a:r>
          </a:p>
        </p:txBody>
      </p:sp>
      <p:sp>
        <p:nvSpPr>
          <p:cNvPr id="157" name="Google Shape;157;p2"/>
          <p:cNvSpPr/>
          <p:nvPr/>
        </p:nvSpPr>
        <p:spPr>
          <a:xfrm>
            <a:off x="4508697" y="5137668"/>
            <a:ext cx="220680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200"/>
              <a:buFont typeface="Poppins"/>
              <a:buNone/>
            </a:pPr>
            <a:r>
              <a:rPr lang="en-US" sz="1200" b="0" i="0" u="none" strike="noStrike" cap="none" dirty="0">
                <a:solidFill>
                  <a:srgbClr val="7F7F7F"/>
                </a:solidFill>
                <a:latin typeface="Poppins"/>
                <a:ea typeface="Poppins"/>
                <a:cs typeface="Poppins"/>
                <a:sym typeface="Poppins"/>
              </a:rPr>
              <a:t>Just sit back and let us work our magic. We'll build a custom solution, fine-tuning every detail in tandem with your team's input. After testing and implementing, we'll ensure your team can steer the ship with confidence. Welcome </a:t>
            </a:r>
            <a:br>
              <a:rPr lang="en-US" sz="1200" b="0" i="0" u="none" strike="noStrike" cap="none" dirty="0">
                <a:solidFill>
                  <a:srgbClr val="7F7F7F"/>
                </a:solidFill>
                <a:latin typeface="Poppins"/>
                <a:ea typeface="Poppins"/>
                <a:cs typeface="Poppins"/>
                <a:sym typeface="Poppins"/>
              </a:rPr>
            </a:br>
            <a:r>
              <a:rPr lang="en-US" sz="1200" b="0" i="0" u="none" strike="noStrike" cap="none" dirty="0">
                <a:solidFill>
                  <a:srgbClr val="7F7F7F"/>
                </a:solidFill>
                <a:latin typeface="Poppins"/>
                <a:ea typeface="Poppins"/>
                <a:cs typeface="Poppins"/>
                <a:sym typeface="Poppins"/>
              </a:rPr>
              <a:t>to full-service AI consulting, your way.</a:t>
            </a:r>
            <a:endParaRPr sz="1200" b="0" i="0" u="none" strike="noStrike" cap="none" dirty="0">
              <a:solidFill>
                <a:schemeClr val="dk1"/>
              </a:solidFill>
              <a:latin typeface="Poppins"/>
              <a:ea typeface="Poppins"/>
              <a:cs typeface="Poppins"/>
              <a:sym typeface="Poppins"/>
            </a:endParaRPr>
          </a:p>
        </p:txBody>
      </p:sp>
      <p:sp>
        <p:nvSpPr>
          <p:cNvPr id="150" name="Google Shape;150;p2"/>
          <p:cNvSpPr/>
          <p:nvPr/>
        </p:nvSpPr>
        <p:spPr>
          <a:xfrm>
            <a:off x="4905964" y="4604054"/>
            <a:ext cx="16950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a:solidFill>
                  <a:srgbClr val="7F7F7F"/>
                </a:solidFill>
                <a:latin typeface="Poppins"/>
                <a:ea typeface="Poppins"/>
                <a:cs typeface="Poppins"/>
                <a:sym typeface="Poppins"/>
              </a:rPr>
              <a:t>Maximum</a:t>
            </a:r>
            <a:r>
              <a:rPr lang="en-US" sz="1000" b="0" i="0" u="none" strike="noStrike" cap="none">
                <a:solidFill>
                  <a:srgbClr val="7F7F7F"/>
                </a:solidFill>
                <a:latin typeface="Poppins"/>
                <a:ea typeface="Poppins"/>
                <a:cs typeface="Poppins"/>
                <a:sym typeface="Poppins"/>
              </a:rPr>
              <a:t> </a:t>
            </a:r>
            <a:r>
              <a:rPr lang="en-US" sz="1000" b="1" i="0" u="none" strike="noStrike" cap="none">
                <a:solidFill>
                  <a:srgbClr val="7F7F7F"/>
                </a:solidFill>
                <a:latin typeface="Poppins"/>
                <a:ea typeface="Poppins"/>
                <a:cs typeface="Poppins"/>
                <a:sym typeface="Poppins"/>
              </a:rPr>
              <a:t>Guidance</a:t>
            </a:r>
            <a:r>
              <a:rPr lang="en-US" sz="1000" b="0" i="0" u="none" strike="noStrike" cap="none">
                <a:solidFill>
                  <a:srgbClr val="7F7F7F"/>
                </a:solidFill>
                <a:latin typeface="Poppins"/>
                <a:ea typeface="Poppins"/>
                <a:cs typeface="Poppins"/>
                <a:sym typeface="Poppins"/>
              </a:rPr>
              <a:t> </a:t>
            </a:r>
            <a:endParaRPr/>
          </a:p>
          <a:p>
            <a:pPr marL="0" marR="0" lvl="0" indent="0" algn="l" rtl="0">
              <a:lnSpc>
                <a:spcPct val="100000"/>
              </a:lnSpc>
              <a:spcBef>
                <a:spcPts val="0"/>
              </a:spcBef>
              <a:spcAft>
                <a:spcPts val="0"/>
              </a:spcAft>
              <a:buClr>
                <a:srgbClr val="7F7F7F"/>
              </a:buClr>
              <a:buSzPts val="800"/>
              <a:buFont typeface="Poppins"/>
              <a:buNone/>
            </a:pPr>
            <a:r>
              <a:rPr lang="en-US" sz="800" b="0" i="0" u="none" strike="noStrike" cap="none">
                <a:solidFill>
                  <a:srgbClr val="7F7F7F"/>
                </a:solidFill>
                <a:latin typeface="Poppins"/>
                <a:ea typeface="Poppins"/>
                <a:cs typeface="Poppins"/>
                <a:sym typeface="Poppins"/>
              </a:rPr>
              <a:t>From Us</a:t>
            </a:r>
            <a:endParaRPr sz="800" b="0" i="0" u="none" strike="noStrike" cap="none">
              <a:solidFill>
                <a:schemeClr val="dk1"/>
              </a:solidFill>
              <a:latin typeface="Poppins"/>
              <a:ea typeface="Poppins"/>
              <a:cs typeface="Poppins"/>
              <a:sym typeface="Poppins"/>
            </a:endParaRPr>
          </a:p>
        </p:txBody>
      </p:sp>
      <p:sp>
        <p:nvSpPr>
          <p:cNvPr id="149" name="Google Shape;149;p2"/>
          <p:cNvSpPr/>
          <p:nvPr/>
        </p:nvSpPr>
        <p:spPr>
          <a:xfrm>
            <a:off x="4905964" y="4106978"/>
            <a:ext cx="171939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a:solidFill>
                  <a:srgbClr val="7F7F7F"/>
                </a:solidFill>
                <a:latin typeface="Poppins"/>
                <a:ea typeface="Poppins"/>
                <a:cs typeface="Poppins"/>
                <a:sym typeface="Poppins"/>
              </a:rPr>
              <a:t>Light Expertise</a:t>
            </a:r>
            <a:br>
              <a:rPr lang="en-US" sz="800" b="1" i="0" u="none" strike="noStrike" cap="none">
                <a:solidFill>
                  <a:srgbClr val="7F7F7F"/>
                </a:solidFill>
                <a:latin typeface="Poppins"/>
                <a:ea typeface="Poppins"/>
                <a:cs typeface="Poppins"/>
                <a:sym typeface="Poppins"/>
              </a:rPr>
            </a:br>
            <a:r>
              <a:rPr lang="en-US" sz="800" b="0" i="0" u="none" strike="noStrike" cap="none">
                <a:solidFill>
                  <a:srgbClr val="7F7F7F"/>
                </a:solidFill>
                <a:latin typeface="Poppins"/>
                <a:ea typeface="Poppins"/>
                <a:cs typeface="Poppins"/>
                <a:sym typeface="Poppins"/>
              </a:rPr>
              <a:t>From Your Employees</a:t>
            </a:r>
            <a:endParaRPr sz="800" b="0" i="0" u="none" strike="noStrike" cap="none">
              <a:solidFill>
                <a:schemeClr val="dk1"/>
              </a:solidFill>
              <a:latin typeface="Poppins"/>
              <a:ea typeface="Poppins"/>
              <a:cs typeface="Poppins"/>
              <a:sym typeface="Poppins"/>
            </a:endParaRPr>
          </a:p>
        </p:txBody>
      </p:sp>
      <p:sp>
        <p:nvSpPr>
          <p:cNvPr id="148" name="Google Shape;148;p2"/>
          <p:cNvSpPr/>
          <p:nvPr/>
        </p:nvSpPr>
        <p:spPr>
          <a:xfrm>
            <a:off x="4905965" y="3620145"/>
            <a:ext cx="1522628" cy="455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a:solidFill>
                  <a:srgbClr val="7F7F7F"/>
                </a:solidFill>
                <a:latin typeface="Poppins"/>
                <a:ea typeface="Poppins"/>
                <a:cs typeface="Poppins"/>
                <a:sym typeface="Poppins"/>
              </a:rPr>
              <a:t>Minimal</a:t>
            </a:r>
            <a:r>
              <a:rPr lang="en-US" sz="1000" b="0" i="0" u="none" strike="noStrike" cap="none">
                <a:solidFill>
                  <a:srgbClr val="7F7F7F"/>
                </a:solidFill>
                <a:latin typeface="Poppins"/>
                <a:ea typeface="Poppins"/>
                <a:cs typeface="Poppins"/>
                <a:sym typeface="Poppins"/>
              </a:rPr>
              <a:t> </a:t>
            </a:r>
            <a:r>
              <a:rPr lang="en-US" sz="1000" b="1" i="0" u="none" strike="noStrike" cap="none">
                <a:solidFill>
                  <a:srgbClr val="7F7F7F"/>
                </a:solidFill>
                <a:latin typeface="Poppins"/>
                <a:ea typeface="Poppins"/>
                <a:cs typeface="Poppins"/>
                <a:sym typeface="Poppins"/>
              </a:rPr>
              <a:t>Effort</a:t>
            </a:r>
            <a:r>
              <a:rPr lang="en-US" sz="1000" b="0" i="0" u="none" strike="noStrike" cap="none">
                <a:solidFill>
                  <a:srgbClr val="7F7F7F"/>
                </a:solidFill>
                <a:latin typeface="Poppins"/>
                <a:ea typeface="Poppins"/>
                <a:cs typeface="Poppins"/>
                <a:sym typeface="Poppins"/>
              </a:rPr>
              <a:t> </a:t>
            </a:r>
            <a:endParaRPr sz="1000">
              <a:solidFill>
                <a:srgbClr val="7F7F7F"/>
              </a:solidFill>
              <a:latin typeface="Poppins"/>
              <a:ea typeface="Poppins"/>
              <a:cs typeface="Poppins"/>
              <a:sym typeface="Poppins"/>
            </a:endParaRPr>
          </a:p>
          <a:p>
            <a:pPr marL="0" marR="0" lvl="0" indent="0" algn="l" rtl="0">
              <a:lnSpc>
                <a:spcPct val="100000"/>
              </a:lnSpc>
              <a:spcBef>
                <a:spcPts val="0"/>
              </a:spcBef>
              <a:spcAft>
                <a:spcPts val="0"/>
              </a:spcAft>
              <a:buClr>
                <a:srgbClr val="7F7F7F"/>
              </a:buClr>
              <a:buSzPts val="800"/>
              <a:buFont typeface="Poppins"/>
              <a:buNone/>
            </a:pPr>
            <a:r>
              <a:rPr lang="en-US" sz="800" b="0" i="0" u="none" strike="noStrike" cap="none">
                <a:solidFill>
                  <a:srgbClr val="7F7F7F"/>
                </a:solidFill>
                <a:latin typeface="Poppins"/>
                <a:ea typeface="Poppins"/>
                <a:cs typeface="Poppins"/>
                <a:sym typeface="Poppins"/>
              </a:rPr>
              <a:t>For Your Employees</a:t>
            </a:r>
            <a:endParaRPr sz="800" b="0" i="0" u="none" strike="noStrike" cap="none">
              <a:solidFill>
                <a:schemeClr val="dk1"/>
              </a:solidFill>
              <a:latin typeface="Poppins"/>
              <a:ea typeface="Poppins"/>
              <a:cs typeface="Poppins"/>
              <a:sym typeface="Poppins"/>
            </a:endParaRPr>
          </a:p>
        </p:txBody>
      </p:sp>
      <p:sp>
        <p:nvSpPr>
          <p:cNvPr id="135" name="Google Shape;135;p2"/>
          <p:cNvSpPr/>
          <p:nvPr/>
        </p:nvSpPr>
        <p:spPr>
          <a:xfrm>
            <a:off x="4634537" y="2477367"/>
            <a:ext cx="1772881" cy="62320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3000" b="1" dirty="0">
                <a:solidFill>
                  <a:schemeClr val="accent1"/>
                </a:solidFill>
                <a:latin typeface="Butler" panose="02000503090000020003" pitchFamily="50" charset="0"/>
                <a:ea typeface="Montserrat"/>
                <a:cs typeface="Montserrat"/>
                <a:sym typeface="Montserrat"/>
              </a:rPr>
              <a:t>Excel</a:t>
            </a:r>
            <a:endParaRPr sz="3000" dirty="0">
              <a:solidFill>
                <a:schemeClr val="accent1"/>
              </a:solidFill>
              <a:latin typeface="Butler" panose="02000503090000020003" pitchFamily="50" charset="0"/>
              <a:ea typeface="Montserrat"/>
              <a:cs typeface="Montserrat"/>
              <a:sym typeface="Montserrat"/>
            </a:endParaRPr>
          </a:p>
        </p:txBody>
      </p:sp>
      <p:sp>
        <p:nvSpPr>
          <p:cNvPr id="144" name="Google Shape;144;p2"/>
          <p:cNvSpPr/>
          <p:nvPr/>
        </p:nvSpPr>
        <p:spPr>
          <a:xfrm>
            <a:off x="2444551" y="5137668"/>
            <a:ext cx="1814738" cy="21236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Poppins"/>
              <a:buNone/>
            </a:pPr>
            <a:r>
              <a:rPr lang="en-US" sz="1200" b="0" i="0" u="none" strike="noStrike" cap="none">
                <a:solidFill>
                  <a:srgbClr val="FFFFFF"/>
                </a:solidFill>
                <a:latin typeface="Poppins"/>
                <a:ea typeface="Poppins"/>
                <a:cs typeface="Poppins"/>
                <a:sym typeface="Poppins"/>
              </a:rPr>
              <a:t>Think of us as your co-pilots. We'll sit right beside you, coaching your team through every twist and turn. Your team will be at the heart of the action - learning, adapting, and growing in real-time during the project.</a:t>
            </a:r>
            <a:endParaRPr sz="1200" b="0" i="0" u="none" strike="noStrike" cap="none">
              <a:solidFill>
                <a:schemeClr val="dk1"/>
              </a:solidFill>
              <a:latin typeface="Poppins"/>
              <a:ea typeface="Poppins"/>
              <a:cs typeface="Poppins"/>
              <a:sym typeface="Poppins"/>
            </a:endParaRPr>
          </a:p>
        </p:txBody>
      </p:sp>
      <p:sp>
        <p:nvSpPr>
          <p:cNvPr id="143" name="Google Shape;143;p2"/>
          <p:cNvSpPr/>
          <p:nvPr/>
        </p:nvSpPr>
        <p:spPr>
          <a:xfrm>
            <a:off x="2838007" y="4604054"/>
            <a:ext cx="14212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000"/>
              <a:buFont typeface="Poppins"/>
              <a:buNone/>
            </a:pPr>
            <a:r>
              <a:rPr lang="en-US" sz="1000" b="1" i="0" u="none" strike="noStrike" cap="none">
                <a:solidFill>
                  <a:srgbClr val="FFFFFF"/>
                </a:solidFill>
                <a:latin typeface="Poppins"/>
                <a:ea typeface="Poppins"/>
                <a:cs typeface="Poppins"/>
                <a:sym typeface="Poppins"/>
              </a:rPr>
              <a:t>Medium Guidance</a:t>
            </a:r>
            <a:r>
              <a:rPr lang="en-US" sz="1000" b="0" i="0" u="none" strike="noStrike" cap="none">
                <a:solidFill>
                  <a:srgbClr val="FFFFFF"/>
                </a:solidFill>
                <a:latin typeface="Poppins"/>
                <a:ea typeface="Poppins"/>
                <a:cs typeface="Poppins"/>
                <a:sym typeface="Poppins"/>
              </a:rPr>
              <a:t>                </a:t>
            </a:r>
            <a:r>
              <a:rPr lang="en-US" sz="800" b="0" i="0" u="none" strike="noStrike" cap="none">
                <a:solidFill>
                  <a:srgbClr val="FFFFFF"/>
                </a:solidFill>
                <a:latin typeface="Poppins"/>
                <a:ea typeface="Poppins"/>
                <a:cs typeface="Poppins"/>
                <a:sym typeface="Poppins"/>
              </a:rPr>
              <a:t>From Us </a:t>
            </a:r>
            <a:endParaRPr sz="800" b="0" i="0" u="none" strike="noStrike" cap="none">
              <a:solidFill>
                <a:schemeClr val="dk1"/>
              </a:solidFill>
              <a:latin typeface="Poppins"/>
              <a:ea typeface="Poppins"/>
              <a:cs typeface="Poppins"/>
              <a:sym typeface="Poppins"/>
            </a:endParaRPr>
          </a:p>
        </p:txBody>
      </p:sp>
      <p:sp>
        <p:nvSpPr>
          <p:cNvPr id="142" name="Google Shape;142;p2"/>
          <p:cNvSpPr/>
          <p:nvPr/>
        </p:nvSpPr>
        <p:spPr>
          <a:xfrm>
            <a:off x="2838008" y="4106978"/>
            <a:ext cx="15226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000"/>
              <a:buFont typeface="Poppins"/>
              <a:buNone/>
            </a:pPr>
            <a:r>
              <a:rPr lang="en-US" sz="1000" b="1" i="0" u="none" strike="noStrike" cap="none">
                <a:solidFill>
                  <a:srgbClr val="FFFFFF"/>
                </a:solidFill>
                <a:latin typeface="Poppins"/>
                <a:ea typeface="Poppins"/>
                <a:cs typeface="Poppins"/>
                <a:sym typeface="Poppins"/>
              </a:rPr>
              <a:t>Medium</a:t>
            </a:r>
            <a:r>
              <a:rPr lang="en-US" sz="1000" b="0" i="0" u="none" strike="noStrike" cap="none">
                <a:solidFill>
                  <a:srgbClr val="FFFFFF"/>
                </a:solidFill>
                <a:latin typeface="Poppins"/>
                <a:ea typeface="Poppins"/>
                <a:cs typeface="Poppins"/>
                <a:sym typeface="Poppins"/>
              </a:rPr>
              <a:t> </a:t>
            </a:r>
            <a:r>
              <a:rPr lang="en-US" sz="1000" b="1" i="0" u="none" strike="noStrike" cap="none">
                <a:solidFill>
                  <a:srgbClr val="FFFFFF"/>
                </a:solidFill>
                <a:latin typeface="Poppins"/>
                <a:ea typeface="Poppins"/>
                <a:cs typeface="Poppins"/>
                <a:sym typeface="Poppins"/>
              </a:rPr>
              <a:t>Expertise</a:t>
            </a:r>
            <a:r>
              <a:rPr lang="en-US" sz="1000" i="0" u="none" strike="noStrike" cap="none">
                <a:solidFill>
                  <a:srgbClr val="FFFFFF"/>
                </a:solidFill>
                <a:latin typeface="Poppins"/>
                <a:ea typeface="Poppins"/>
                <a:cs typeface="Poppins"/>
                <a:sym typeface="Poppins"/>
              </a:rPr>
              <a:t> </a:t>
            </a:r>
            <a:endParaRPr/>
          </a:p>
          <a:p>
            <a:pPr marL="0" marR="0" lvl="0" indent="0" algn="l" rtl="0">
              <a:lnSpc>
                <a:spcPct val="100000"/>
              </a:lnSpc>
              <a:spcBef>
                <a:spcPts val="0"/>
              </a:spcBef>
              <a:spcAft>
                <a:spcPts val="0"/>
              </a:spcAft>
              <a:buClr>
                <a:srgbClr val="FFFFFF"/>
              </a:buClr>
              <a:buSzPts val="800"/>
              <a:buFont typeface="Poppins"/>
              <a:buNone/>
            </a:pPr>
            <a:r>
              <a:rPr lang="en-US" sz="800" b="0" i="0" u="none" strike="noStrike" cap="none">
                <a:solidFill>
                  <a:srgbClr val="FFFFFF"/>
                </a:solidFill>
                <a:latin typeface="Poppins"/>
                <a:ea typeface="Poppins"/>
                <a:cs typeface="Poppins"/>
                <a:sym typeface="Poppins"/>
              </a:rPr>
              <a:t>From Your </a:t>
            </a:r>
            <a:r>
              <a:rPr lang="en-US" sz="800">
                <a:solidFill>
                  <a:srgbClr val="FFFFFF"/>
                </a:solidFill>
                <a:latin typeface="Poppins"/>
                <a:ea typeface="Poppins"/>
                <a:cs typeface="Poppins"/>
                <a:sym typeface="Poppins"/>
              </a:rPr>
              <a:t>Employees</a:t>
            </a:r>
            <a:r>
              <a:rPr lang="en-US" sz="800" b="0" i="0" u="none" strike="noStrike" cap="none">
                <a:solidFill>
                  <a:srgbClr val="FFFFFF"/>
                </a:solidFill>
                <a:latin typeface="Poppins"/>
                <a:ea typeface="Poppins"/>
                <a:cs typeface="Poppins"/>
                <a:sym typeface="Poppins"/>
              </a:rPr>
              <a:t> </a:t>
            </a:r>
            <a:endParaRPr sz="800" b="0" i="0" u="none" strike="noStrike" cap="none">
              <a:solidFill>
                <a:schemeClr val="dk1"/>
              </a:solidFill>
              <a:latin typeface="Poppins"/>
              <a:ea typeface="Poppins"/>
              <a:cs typeface="Poppins"/>
              <a:sym typeface="Poppins"/>
            </a:endParaRPr>
          </a:p>
        </p:txBody>
      </p:sp>
      <p:sp>
        <p:nvSpPr>
          <p:cNvPr id="141" name="Google Shape;141;p2"/>
          <p:cNvSpPr/>
          <p:nvPr/>
        </p:nvSpPr>
        <p:spPr>
          <a:xfrm>
            <a:off x="2838008" y="3620145"/>
            <a:ext cx="1414831" cy="455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000"/>
              <a:buFont typeface="Poppins"/>
              <a:buNone/>
            </a:pPr>
            <a:r>
              <a:rPr lang="en-US" sz="1000" b="1" i="0" u="none" strike="noStrike" cap="none">
                <a:solidFill>
                  <a:srgbClr val="FFFFFF"/>
                </a:solidFill>
                <a:latin typeface="Poppins"/>
                <a:ea typeface="Poppins"/>
                <a:cs typeface="Poppins"/>
                <a:sym typeface="Poppins"/>
              </a:rPr>
              <a:t>Medium</a:t>
            </a:r>
            <a:r>
              <a:rPr lang="en-US" sz="1000" b="0" i="0" u="none" strike="noStrike" cap="none">
                <a:solidFill>
                  <a:srgbClr val="FFFFFF"/>
                </a:solidFill>
                <a:latin typeface="Poppins"/>
                <a:ea typeface="Poppins"/>
                <a:cs typeface="Poppins"/>
                <a:sym typeface="Poppins"/>
              </a:rPr>
              <a:t> </a:t>
            </a:r>
            <a:r>
              <a:rPr lang="en-US" sz="1000" b="1" i="0" u="none" strike="noStrike" cap="none">
                <a:solidFill>
                  <a:srgbClr val="FFFFFF"/>
                </a:solidFill>
                <a:latin typeface="Poppins"/>
                <a:ea typeface="Poppins"/>
                <a:cs typeface="Poppins"/>
                <a:sym typeface="Poppins"/>
              </a:rPr>
              <a:t>Effort</a:t>
            </a:r>
            <a:endParaRPr/>
          </a:p>
          <a:p>
            <a:pPr marL="0" marR="0" lvl="0" indent="0" algn="l" rtl="0">
              <a:lnSpc>
                <a:spcPct val="100000"/>
              </a:lnSpc>
              <a:spcBef>
                <a:spcPts val="0"/>
              </a:spcBef>
              <a:spcAft>
                <a:spcPts val="0"/>
              </a:spcAft>
              <a:buClr>
                <a:srgbClr val="FFFFFF"/>
              </a:buClr>
              <a:buSzPts val="800"/>
              <a:buFont typeface="Poppins"/>
              <a:buNone/>
            </a:pPr>
            <a:r>
              <a:rPr lang="en-US" sz="800" b="0" i="0" u="none" strike="noStrike" cap="none">
                <a:solidFill>
                  <a:srgbClr val="FFFFFF"/>
                </a:solidFill>
                <a:latin typeface="Poppins"/>
                <a:ea typeface="Poppins"/>
                <a:cs typeface="Poppins"/>
                <a:sym typeface="Poppins"/>
              </a:rPr>
              <a:t>For Your Employee</a:t>
            </a:r>
            <a:r>
              <a:rPr lang="en-US" sz="800" b="1">
                <a:solidFill>
                  <a:srgbClr val="FFFFFF"/>
                </a:solidFill>
                <a:latin typeface="Poppins"/>
                <a:ea typeface="Poppins"/>
                <a:cs typeface="Poppins"/>
                <a:sym typeface="Poppins"/>
              </a:rPr>
              <a:t>s</a:t>
            </a:r>
            <a:endParaRPr sz="800" b="0" i="0" u="none" strike="noStrike" cap="none">
              <a:solidFill>
                <a:schemeClr val="dk1"/>
              </a:solidFill>
              <a:latin typeface="Poppins"/>
              <a:ea typeface="Poppins"/>
              <a:cs typeface="Poppins"/>
              <a:sym typeface="Poppins"/>
            </a:endParaRPr>
          </a:p>
        </p:txBody>
      </p:sp>
      <p:sp>
        <p:nvSpPr>
          <p:cNvPr id="126" name="Google Shape;126;p2"/>
          <p:cNvSpPr/>
          <p:nvPr/>
        </p:nvSpPr>
        <p:spPr>
          <a:xfrm>
            <a:off x="2285895" y="2477367"/>
            <a:ext cx="2097615" cy="62320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3000" b="1" dirty="0">
                <a:solidFill>
                  <a:srgbClr val="FFFFFF"/>
                </a:solidFill>
                <a:latin typeface="Butler" panose="02000503090000020003" pitchFamily="50" charset="0"/>
                <a:ea typeface="Montserrat"/>
                <a:cs typeface="Montserrat"/>
                <a:sym typeface="Montserrat"/>
              </a:rPr>
              <a:t>Unite</a:t>
            </a:r>
            <a:endParaRPr sz="3000" b="1" dirty="0">
              <a:solidFill>
                <a:srgbClr val="FFFFFF"/>
              </a:solidFill>
              <a:latin typeface="Butler" panose="02000503090000020003" pitchFamily="50" charset="0"/>
              <a:ea typeface="Montserrat"/>
              <a:cs typeface="Montserrat"/>
              <a:sym typeface="Montserrat"/>
            </a:endParaRPr>
          </a:p>
        </p:txBody>
      </p:sp>
      <p:sp>
        <p:nvSpPr>
          <p:cNvPr id="140" name="Google Shape;140;p2"/>
          <p:cNvSpPr/>
          <p:nvPr/>
        </p:nvSpPr>
        <p:spPr>
          <a:xfrm>
            <a:off x="257003" y="5137668"/>
            <a:ext cx="1984867"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200"/>
              <a:buFont typeface="Poppins"/>
              <a:buNone/>
            </a:pPr>
            <a:r>
              <a:rPr lang="en-US" sz="1200" b="0" i="0" u="none" strike="noStrike" cap="none" dirty="0">
                <a:solidFill>
                  <a:srgbClr val="7F7F7F"/>
                </a:solidFill>
                <a:latin typeface="Poppins"/>
                <a:ea typeface="Poppins"/>
                <a:cs typeface="Poppins"/>
                <a:sym typeface="Poppins"/>
              </a:rPr>
              <a:t>You're the captain, we're your compass. We equip you with the tools, and you chart your course. This approach provides clear next steps for implementation. It’s lean, so be prepared </a:t>
            </a:r>
            <a:br>
              <a:rPr lang="en-US" sz="1200" b="0" i="0" u="none" strike="noStrike" cap="none" dirty="0">
                <a:solidFill>
                  <a:srgbClr val="7F7F7F"/>
                </a:solidFill>
                <a:latin typeface="Poppins"/>
                <a:ea typeface="Poppins"/>
                <a:cs typeface="Poppins"/>
                <a:sym typeface="Poppins"/>
              </a:rPr>
            </a:br>
            <a:r>
              <a:rPr lang="en-US" sz="1200" b="0" i="0" u="none" strike="noStrike" cap="none" dirty="0">
                <a:solidFill>
                  <a:srgbClr val="7F7F7F"/>
                </a:solidFill>
                <a:latin typeface="Poppins"/>
                <a:ea typeface="Poppins"/>
                <a:cs typeface="Poppins"/>
                <a:sym typeface="Poppins"/>
              </a:rPr>
              <a:t>to work with us in a comprehensive discovery process!</a:t>
            </a:r>
            <a:endParaRPr sz="1200" b="0" i="0" u="none" strike="noStrike" cap="none" dirty="0">
              <a:solidFill>
                <a:schemeClr val="dk1"/>
              </a:solidFill>
              <a:latin typeface="Poppins"/>
              <a:ea typeface="Poppins"/>
              <a:cs typeface="Poppins"/>
              <a:sym typeface="Poppins"/>
            </a:endParaRPr>
          </a:p>
        </p:txBody>
      </p:sp>
      <p:sp>
        <p:nvSpPr>
          <p:cNvPr id="139" name="Google Shape;139;p2"/>
          <p:cNvSpPr/>
          <p:nvPr/>
        </p:nvSpPr>
        <p:spPr>
          <a:xfrm>
            <a:off x="719243" y="4604054"/>
            <a:ext cx="13380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a:solidFill>
                  <a:srgbClr val="7F7F7F"/>
                </a:solidFill>
                <a:latin typeface="Poppins"/>
                <a:ea typeface="Poppins"/>
                <a:cs typeface="Poppins"/>
                <a:sym typeface="Poppins"/>
              </a:rPr>
              <a:t>Light Guidance</a:t>
            </a:r>
            <a:r>
              <a:rPr lang="en-US" sz="1000" b="0" i="0" u="none" strike="noStrike" cap="none">
                <a:solidFill>
                  <a:srgbClr val="7F7F7F"/>
                </a:solidFill>
                <a:latin typeface="Poppins"/>
                <a:ea typeface="Poppins"/>
                <a:cs typeface="Poppins"/>
                <a:sym typeface="Poppins"/>
              </a:rPr>
              <a:t>                </a:t>
            </a:r>
            <a:r>
              <a:rPr lang="en-US" sz="800" b="0" i="0" u="none" strike="noStrike" cap="none">
                <a:solidFill>
                  <a:srgbClr val="7F7F7F"/>
                </a:solidFill>
                <a:latin typeface="Poppins"/>
                <a:ea typeface="Poppins"/>
                <a:cs typeface="Poppins"/>
                <a:sym typeface="Poppins"/>
              </a:rPr>
              <a:t>From Us</a:t>
            </a:r>
            <a:endParaRPr sz="800" b="0" i="0" u="none" strike="noStrike" cap="none">
              <a:solidFill>
                <a:schemeClr val="dk1"/>
              </a:solidFill>
              <a:latin typeface="Poppins"/>
              <a:ea typeface="Poppins"/>
              <a:cs typeface="Poppins"/>
              <a:sym typeface="Poppins"/>
            </a:endParaRPr>
          </a:p>
        </p:txBody>
      </p:sp>
      <p:sp>
        <p:nvSpPr>
          <p:cNvPr id="138" name="Google Shape;138;p2"/>
          <p:cNvSpPr/>
          <p:nvPr/>
        </p:nvSpPr>
        <p:spPr>
          <a:xfrm>
            <a:off x="719243" y="4106978"/>
            <a:ext cx="15226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dirty="0">
                <a:solidFill>
                  <a:srgbClr val="7F7F7F"/>
                </a:solidFill>
                <a:latin typeface="Poppins"/>
                <a:ea typeface="Poppins"/>
                <a:cs typeface="Poppins"/>
                <a:sym typeface="Poppins"/>
              </a:rPr>
              <a:t>Maximum</a:t>
            </a:r>
            <a:r>
              <a:rPr lang="en-US" sz="1000" b="0" i="0" u="none" strike="noStrike" cap="none" dirty="0">
                <a:solidFill>
                  <a:srgbClr val="7F7F7F"/>
                </a:solidFill>
                <a:latin typeface="Poppins"/>
                <a:ea typeface="Poppins"/>
                <a:cs typeface="Poppins"/>
                <a:sym typeface="Poppins"/>
              </a:rPr>
              <a:t> </a:t>
            </a:r>
            <a:r>
              <a:rPr lang="en-US" sz="1000" b="1" i="0" u="none" strike="noStrike" cap="none" dirty="0">
                <a:solidFill>
                  <a:srgbClr val="7F7F7F"/>
                </a:solidFill>
                <a:latin typeface="Poppins"/>
                <a:ea typeface="Poppins"/>
                <a:cs typeface="Poppins"/>
                <a:sym typeface="Poppins"/>
              </a:rPr>
              <a:t>Expertise</a:t>
            </a:r>
            <a:endParaRPr dirty="0"/>
          </a:p>
          <a:p>
            <a:pPr marL="0" marR="0" lvl="0" indent="0" algn="l" rtl="0">
              <a:lnSpc>
                <a:spcPct val="100000"/>
              </a:lnSpc>
              <a:spcBef>
                <a:spcPts val="0"/>
              </a:spcBef>
              <a:spcAft>
                <a:spcPts val="0"/>
              </a:spcAft>
              <a:buClr>
                <a:srgbClr val="7F7F7F"/>
              </a:buClr>
              <a:buSzPts val="800"/>
              <a:buFont typeface="Poppins"/>
              <a:buNone/>
            </a:pPr>
            <a:r>
              <a:rPr lang="en-US" sz="800" b="0" i="0" u="none" strike="noStrike" cap="none" dirty="0">
                <a:solidFill>
                  <a:srgbClr val="7F7F7F"/>
                </a:solidFill>
                <a:latin typeface="Poppins"/>
                <a:ea typeface="Poppins"/>
                <a:cs typeface="Poppins"/>
                <a:sym typeface="Poppins"/>
              </a:rPr>
              <a:t>From Your Employees</a:t>
            </a:r>
            <a:endParaRPr sz="800" b="0" i="0" u="none" strike="noStrike" cap="none" dirty="0">
              <a:solidFill>
                <a:schemeClr val="dk1"/>
              </a:solidFill>
              <a:latin typeface="Poppins"/>
              <a:ea typeface="Poppins"/>
              <a:cs typeface="Poppins"/>
              <a:sym typeface="Poppins"/>
            </a:endParaRPr>
          </a:p>
        </p:txBody>
      </p:sp>
      <p:sp>
        <p:nvSpPr>
          <p:cNvPr id="134" name="Google Shape;134;p2"/>
          <p:cNvSpPr/>
          <p:nvPr/>
        </p:nvSpPr>
        <p:spPr>
          <a:xfrm>
            <a:off x="719243" y="3620145"/>
            <a:ext cx="1414831" cy="455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000"/>
              <a:buFont typeface="Poppins"/>
              <a:buNone/>
            </a:pPr>
            <a:r>
              <a:rPr lang="en-US" sz="1000" b="1" i="0" u="none" strike="noStrike" cap="none" dirty="0">
                <a:solidFill>
                  <a:srgbClr val="7F7F7F"/>
                </a:solidFill>
                <a:latin typeface="Poppins"/>
                <a:ea typeface="Poppins"/>
                <a:cs typeface="Poppins"/>
                <a:sym typeface="Poppins"/>
              </a:rPr>
              <a:t>Maximum</a:t>
            </a:r>
            <a:r>
              <a:rPr lang="en-US" sz="1000" b="0" i="0" u="none" strike="noStrike" cap="none" dirty="0">
                <a:solidFill>
                  <a:srgbClr val="7F7F7F"/>
                </a:solidFill>
                <a:latin typeface="Poppins"/>
                <a:ea typeface="Poppins"/>
                <a:cs typeface="Poppins"/>
                <a:sym typeface="Poppins"/>
              </a:rPr>
              <a:t> </a:t>
            </a:r>
            <a:r>
              <a:rPr lang="en-US" sz="1000" b="1" i="0" u="none" strike="noStrike" cap="none" dirty="0">
                <a:solidFill>
                  <a:srgbClr val="7F7F7F"/>
                </a:solidFill>
                <a:latin typeface="Poppins"/>
                <a:ea typeface="Poppins"/>
                <a:cs typeface="Poppins"/>
                <a:sym typeface="Poppins"/>
              </a:rPr>
              <a:t>Effort</a:t>
            </a:r>
            <a:r>
              <a:rPr lang="en-US" sz="1000" b="0" i="0" u="none" strike="noStrike" cap="none" dirty="0">
                <a:solidFill>
                  <a:srgbClr val="7F7F7F"/>
                </a:solidFill>
                <a:latin typeface="Poppins"/>
                <a:ea typeface="Poppins"/>
                <a:cs typeface="Poppins"/>
                <a:sym typeface="Poppins"/>
              </a:rPr>
              <a:t> </a:t>
            </a:r>
            <a:br>
              <a:rPr lang="en-US" sz="800" dirty="0">
                <a:solidFill>
                  <a:srgbClr val="7F7F7F"/>
                </a:solidFill>
                <a:latin typeface="Poppins"/>
                <a:ea typeface="Poppins"/>
                <a:cs typeface="Poppins"/>
                <a:sym typeface="Poppins"/>
              </a:rPr>
            </a:br>
            <a:r>
              <a:rPr lang="en-US" sz="800" b="0" i="0" u="none" strike="noStrike" cap="none" dirty="0">
                <a:solidFill>
                  <a:srgbClr val="7F7F7F"/>
                </a:solidFill>
                <a:latin typeface="Poppins"/>
                <a:ea typeface="Poppins"/>
                <a:cs typeface="Poppins"/>
                <a:sym typeface="Poppins"/>
              </a:rPr>
              <a:t>For Your Employees</a:t>
            </a:r>
            <a:endParaRPr sz="800" b="0" i="0" u="none" strike="noStrike" cap="none" dirty="0">
              <a:solidFill>
                <a:schemeClr val="dk1"/>
              </a:solidFill>
              <a:latin typeface="Poppins"/>
              <a:ea typeface="Poppins"/>
              <a:cs typeface="Poppins"/>
              <a:sym typeface="Poppins"/>
            </a:endParaRPr>
          </a:p>
        </p:txBody>
      </p:sp>
      <p:sp>
        <p:nvSpPr>
          <p:cNvPr id="131" name="Google Shape;131;p2"/>
          <p:cNvSpPr/>
          <p:nvPr/>
        </p:nvSpPr>
        <p:spPr>
          <a:xfrm>
            <a:off x="113515" y="2477367"/>
            <a:ext cx="2123847" cy="587813"/>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dirty="0">
                <a:solidFill>
                  <a:schemeClr val="accent5"/>
                </a:solidFill>
                <a:latin typeface="Butler" panose="02000503090000020003" pitchFamily="50" charset="0"/>
                <a:ea typeface="Montserrat"/>
                <a:cs typeface="Montserrat"/>
                <a:sym typeface="Montserrat"/>
              </a:rPr>
              <a:t>Empower</a:t>
            </a:r>
            <a:endParaRPr sz="2800" dirty="0">
              <a:solidFill>
                <a:schemeClr val="accent5"/>
              </a:solidFill>
              <a:latin typeface="Butler" panose="02000503090000020003" pitchFamily="50" charset="0"/>
              <a:ea typeface="Montserrat"/>
              <a:cs typeface="Montserrat"/>
              <a:sym typeface="Montserrat"/>
            </a:endParaRPr>
          </a:p>
        </p:txBody>
      </p:sp>
      <p:sp>
        <p:nvSpPr>
          <p:cNvPr id="169" name="Google Shape;169;p2"/>
          <p:cNvSpPr txBox="1">
            <a:spLocks noGrp="1"/>
          </p:cNvSpPr>
          <p:nvPr>
            <p:ph type="title" idx="4294967295"/>
          </p:nvPr>
        </p:nvSpPr>
        <p:spPr>
          <a:xfrm>
            <a:off x="245782" y="1739612"/>
            <a:ext cx="4792412" cy="587813"/>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gradFill flip="none" rotWithShape="1">
                  <a:gsLst>
                    <a:gs pos="0">
                      <a:schemeClr val="accent4"/>
                    </a:gs>
                    <a:gs pos="100000">
                      <a:schemeClr val="accent5"/>
                    </a:gs>
                  </a:gsLst>
                  <a:lin ang="13500000" scaled="1"/>
                  <a:tileRect/>
                </a:gradFill>
                <a:effectLst/>
                <a:uLnTx/>
                <a:uFillTx/>
                <a:latin typeface="Butler" panose="02000503090000020003" pitchFamily="50" charset="0"/>
                <a:ea typeface="Arial"/>
                <a:cs typeface="Arial"/>
                <a:sym typeface="Arial"/>
              </a:rPr>
              <a:t>WE OFFER 3 PACKAGES:</a:t>
            </a:r>
            <a:endParaRPr kumimoji="0" lang="en-US" sz="1400" b="0" i="0" u="none" strike="noStrike" kern="0" cap="none" spc="0" normalizeH="0" baseline="0" noProof="0" dirty="0">
              <a:ln>
                <a:noFill/>
              </a:ln>
              <a:gradFill flip="none" rotWithShape="1">
                <a:gsLst>
                  <a:gs pos="0">
                    <a:schemeClr val="accent4"/>
                  </a:gs>
                  <a:gs pos="100000">
                    <a:schemeClr val="accent5"/>
                  </a:gs>
                </a:gsLst>
                <a:lin ang="13500000" scaled="1"/>
                <a:tileRect/>
              </a:gradFill>
              <a:effectLst/>
              <a:uLnTx/>
              <a:uFillTx/>
              <a:latin typeface="Butler" panose="02000503090000020003" pitchFamily="50" charset="0"/>
              <a:ea typeface="Arial"/>
              <a:cs typeface="Arial"/>
              <a:sym typeface="Arial"/>
            </a:endParaRPr>
          </a:p>
        </p:txBody>
      </p:sp>
      <p:sp>
        <p:nvSpPr>
          <p:cNvPr id="4" name="TextBox 3">
            <a:extLst>
              <a:ext uri="{FF2B5EF4-FFF2-40B4-BE49-F238E27FC236}">
                <a16:creationId xmlns:a16="http://schemas.microsoft.com/office/drawing/2014/main" id="{E8C20915-FA85-83E2-9EDD-D0BDA6A28130}"/>
              </a:ext>
            </a:extLst>
          </p:cNvPr>
          <p:cNvSpPr txBox="1"/>
          <p:nvPr/>
        </p:nvSpPr>
        <p:spPr>
          <a:xfrm>
            <a:off x="380900" y="376915"/>
            <a:ext cx="5738454" cy="1169551"/>
          </a:xfrm>
          <a:prstGeom prst="rect">
            <a:avLst/>
          </a:prstGeom>
          <a:noFill/>
        </p:spPr>
        <p:txBody>
          <a:bodyPr wrap="square">
            <a:spAutoFit/>
          </a:bodyPr>
          <a:lstStyle/>
          <a:p>
            <a:pPr marL="0" marR="0" lvl="0" indent="0" algn="l" rtl="0">
              <a:spcBef>
                <a:spcPts val="0"/>
              </a:spcBef>
              <a:spcAft>
                <a:spcPts val="0"/>
              </a:spcAft>
              <a:buNone/>
            </a:pPr>
            <a:r>
              <a:rPr lang="en-US" b="0" i="0" dirty="0">
                <a:solidFill>
                  <a:schemeClr val="lt1"/>
                </a:solidFill>
                <a:latin typeface="Poppins"/>
                <a:ea typeface="Poppins"/>
                <a:cs typeface="Poppins"/>
                <a:sym typeface="Poppins"/>
              </a:rPr>
              <a:t>"AI is probably the most important thing humanity has ever worked on. I think of it as something more profound than electricity or fire.“</a:t>
            </a:r>
            <a:endParaRPr lang="en-US" dirty="0"/>
          </a:p>
          <a:p>
            <a:pPr marL="0" marR="0" lvl="0" indent="0" algn="l" rtl="0">
              <a:spcBef>
                <a:spcPts val="0"/>
              </a:spcBef>
              <a:spcAft>
                <a:spcPts val="0"/>
              </a:spcAft>
              <a:buNone/>
            </a:pPr>
            <a:endParaRPr lang="en-US" b="0" i="0" dirty="0">
              <a:solidFill>
                <a:schemeClr val="lt1"/>
              </a:solidFill>
              <a:latin typeface="Montserrat"/>
              <a:ea typeface="Montserrat"/>
              <a:cs typeface="Montserrat"/>
              <a:sym typeface="Montserrat"/>
            </a:endParaRPr>
          </a:p>
          <a:p>
            <a:pPr marL="0" marR="0" lvl="0" indent="0" algn="l" rtl="0">
              <a:spcBef>
                <a:spcPts val="0"/>
              </a:spcBef>
              <a:spcAft>
                <a:spcPts val="0"/>
              </a:spcAft>
              <a:buNone/>
            </a:pPr>
            <a:r>
              <a:rPr lang="en-US" b="1" i="0" dirty="0">
                <a:solidFill>
                  <a:schemeClr val="lt1"/>
                </a:solidFill>
                <a:latin typeface="Montserrat"/>
                <a:ea typeface="Montserrat"/>
                <a:cs typeface="Montserrat"/>
                <a:sym typeface="Montserrat"/>
              </a:rPr>
              <a:t>Sundar Pichai - </a:t>
            </a:r>
            <a:r>
              <a:rPr lang="en-US" b="1" dirty="0">
                <a:solidFill>
                  <a:schemeClr val="lt1"/>
                </a:solidFill>
                <a:latin typeface="Montserrat"/>
                <a:ea typeface="Montserrat"/>
                <a:cs typeface="Montserrat"/>
                <a:sym typeface="Montserrat"/>
              </a:rPr>
              <a:t>GOOGLE CEO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a:extLst>
              <a:ext uri="{C183D7F6-B498-43B3-948B-1728B52AA6E4}">
                <adec:decorative xmlns:adec="http://schemas.microsoft.com/office/drawing/2017/decorative" val="1"/>
              </a:ext>
            </a:extLst>
          </p:cNvPr>
          <p:cNvSpPr/>
          <p:nvPr/>
        </p:nvSpPr>
        <p:spPr>
          <a:xfrm>
            <a:off x="3241150" y="7625991"/>
            <a:ext cx="3337450" cy="2069976"/>
          </a:xfrm>
          <a:prstGeom prst="rect">
            <a:avLst/>
          </a:prstGeom>
          <a:gradFill>
            <a:gsLst>
              <a:gs pos="0">
                <a:schemeClr val="accent1"/>
              </a:gs>
              <a:gs pos="61000">
                <a:srgbClr val="FB9B8D"/>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1" name="Google Shape;181;p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rot="10800000">
            <a:off x="241300" y="285750"/>
            <a:ext cx="534035" cy="340995"/>
          </a:xfrm>
          <a:prstGeom prst="rect">
            <a:avLst/>
          </a:prstGeom>
          <a:noFill/>
          <a:ln>
            <a:noFill/>
          </a:ln>
        </p:spPr>
      </p:pic>
      <p:cxnSp>
        <p:nvCxnSpPr>
          <p:cNvPr id="183" name="Google Shape;183;p3">
            <a:extLst>
              <a:ext uri="{C183D7F6-B498-43B3-948B-1728B52AA6E4}">
                <adec:decorative xmlns:adec="http://schemas.microsoft.com/office/drawing/2017/decorative" val="1"/>
              </a:ext>
            </a:extLst>
          </p:cNvPr>
          <p:cNvCxnSpPr/>
          <p:nvPr/>
        </p:nvCxnSpPr>
        <p:spPr>
          <a:xfrm>
            <a:off x="217174" y="855865"/>
            <a:ext cx="6361426" cy="0"/>
          </a:xfrm>
          <a:prstGeom prst="straightConnector1">
            <a:avLst/>
          </a:prstGeom>
          <a:noFill/>
          <a:ln w="31750" cap="flat" cmpd="sng">
            <a:solidFill>
              <a:srgbClr val="F51F13"/>
            </a:solidFill>
            <a:prstDash val="solid"/>
            <a:miter lim="800000"/>
            <a:headEnd type="none" w="sm" len="sm"/>
            <a:tailEnd type="none" w="sm" len="sm"/>
          </a:ln>
        </p:spPr>
      </p:cxnSp>
      <p:cxnSp>
        <p:nvCxnSpPr>
          <p:cNvPr id="186" name="Google Shape;186;p3">
            <a:extLst>
              <a:ext uri="{C183D7F6-B498-43B3-948B-1728B52AA6E4}">
                <adec:decorative xmlns:adec="http://schemas.microsoft.com/office/drawing/2017/decorative" val="1"/>
              </a:ext>
            </a:extLst>
          </p:cNvPr>
          <p:cNvCxnSpPr/>
          <p:nvPr/>
        </p:nvCxnSpPr>
        <p:spPr>
          <a:xfrm>
            <a:off x="3254227" y="4399809"/>
            <a:ext cx="3241405" cy="0"/>
          </a:xfrm>
          <a:prstGeom prst="straightConnector1">
            <a:avLst/>
          </a:prstGeom>
          <a:noFill/>
          <a:ln w="31750" cap="flat" cmpd="sng">
            <a:solidFill>
              <a:schemeClr val="accent2"/>
            </a:solidFill>
            <a:prstDash val="solid"/>
            <a:miter lim="800000"/>
            <a:headEnd type="none" w="sm" len="sm"/>
            <a:tailEnd type="none" w="sm" len="sm"/>
          </a:ln>
        </p:spPr>
      </p:cxnSp>
      <p:pic>
        <p:nvPicPr>
          <p:cNvPr id="188" name="Google Shape;188;p3">
            <a:extLst>
              <a:ext uri="{C183D7F6-B498-43B3-948B-1728B52AA6E4}">
                <adec:decorative xmlns:adec="http://schemas.microsoft.com/office/drawing/2017/decorative" val="1"/>
              </a:ext>
            </a:extLst>
          </p:cNvPr>
          <p:cNvPicPr preferRelativeResize="0"/>
          <p:nvPr/>
        </p:nvPicPr>
        <p:blipFill rotWithShape="1">
          <a:blip r:embed="rId4">
            <a:alphaModFix/>
          </a:blip>
          <a:srcRect l="31301" t="-111" r="1042" b="1112"/>
          <a:stretch/>
        </p:blipFill>
        <p:spPr>
          <a:xfrm>
            <a:off x="405420" y="3991057"/>
            <a:ext cx="2599179" cy="5704909"/>
          </a:xfrm>
          <a:prstGeom prst="rect">
            <a:avLst/>
          </a:prstGeom>
          <a:noFill/>
          <a:ln>
            <a:noFill/>
          </a:ln>
          <a:effectLst>
            <a:outerShdw blurRad="1270000" dist="50800" dir="5400000" sx="80000" sy="80000" algn="ctr" rotWithShape="0">
              <a:srgbClr val="000000">
                <a:alpha val="40000"/>
              </a:srgbClr>
            </a:outerShdw>
          </a:effectLst>
        </p:spPr>
      </p:pic>
      <p:pic>
        <p:nvPicPr>
          <p:cNvPr id="189" name="Google Shape;189;p3">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508317" y="8911560"/>
            <a:ext cx="1207790" cy="665321"/>
          </a:xfrm>
          <a:prstGeom prst="rect">
            <a:avLst/>
          </a:prstGeom>
          <a:noFill/>
          <a:ln>
            <a:noFill/>
          </a:ln>
          <a:effectLst>
            <a:outerShdw blurRad="1270000" dist="50800" dir="5400000" sx="80000" sy="80000" algn="ctr" rotWithShape="0">
              <a:srgbClr val="000000">
                <a:alpha val="40000"/>
              </a:srgbClr>
            </a:outerShdw>
          </a:effectLst>
        </p:spPr>
      </p:pic>
      <p:pic>
        <p:nvPicPr>
          <p:cNvPr id="2052" name="Picture 4">
            <a:extLst>
              <a:ext uri="{FF2B5EF4-FFF2-40B4-BE49-F238E27FC236}">
                <a16:creationId xmlns:a16="http://schemas.microsoft.com/office/drawing/2014/main" id="{A054A551-C1F2-D96C-B024-87E7EA98570B}"/>
              </a:ext>
              <a:ext uri="{C183D7F6-B498-43B3-948B-1728B52AA6E4}">
                <adec:decorative xmlns:adec="http://schemas.microsoft.com/office/drawing/2017/decorative" val="1"/>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148" r="50631" b="25828"/>
          <a:stretch/>
        </p:blipFill>
        <p:spPr bwMode="auto">
          <a:xfrm>
            <a:off x="3192905" y="1009939"/>
            <a:ext cx="3385696" cy="2781986"/>
          </a:xfrm>
          <a:prstGeom prst="rect">
            <a:avLst/>
          </a:prstGeom>
          <a:noFill/>
          <a:extLst>
            <a:ext uri="{909E8E84-426E-40DD-AFC4-6F175D3DCCD1}">
              <a14:hiddenFill xmlns:a14="http://schemas.microsoft.com/office/drawing/2010/main">
                <a:solidFill>
                  <a:srgbClr val="FFFFFF"/>
                </a:solidFill>
              </a14:hiddenFill>
            </a:ext>
          </a:extLst>
        </p:spPr>
      </p:pic>
      <p:sp>
        <p:nvSpPr>
          <p:cNvPr id="180" name="Google Shape;180;p3"/>
          <p:cNvSpPr txBox="1"/>
          <p:nvPr/>
        </p:nvSpPr>
        <p:spPr>
          <a:xfrm>
            <a:off x="3420909" y="7783869"/>
            <a:ext cx="322732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Poppins"/>
                <a:ea typeface="Poppins"/>
                <a:cs typeface="Poppins"/>
                <a:sym typeface="Poppins"/>
              </a:rPr>
              <a:t>“ </a:t>
            </a:r>
            <a:r>
              <a:rPr lang="en-US" sz="1400" b="0" i="0">
                <a:solidFill>
                  <a:schemeClr val="lt1"/>
                </a:solidFill>
                <a:latin typeface="Poppins"/>
                <a:ea typeface="Poppins"/>
                <a:cs typeface="Poppins"/>
                <a:sym typeface="Poppins"/>
              </a:rPr>
              <a:t>AI is the new electricity. </a:t>
            </a:r>
            <a:br>
              <a:rPr lang="en-US" sz="1400" b="0" i="0">
                <a:solidFill>
                  <a:schemeClr val="lt1"/>
                </a:solidFill>
                <a:latin typeface="Poppins"/>
                <a:ea typeface="Poppins"/>
                <a:cs typeface="Poppins"/>
                <a:sym typeface="Poppins"/>
              </a:rPr>
            </a:br>
            <a:r>
              <a:rPr lang="en-US" sz="1400" b="0" i="0">
                <a:solidFill>
                  <a:schemeClr val="lt1"/>
                </a:solidFill>
                <a:latin typeface="Poppins"/>
                <a:ea typeface="Poppins"/>
                <a:cs typeface="Poppins"/>
                <a:sym typeface="Poppins"/>
              </a:rPr>
              <a:t>Just as 100 years ago electricity transformed industry after industry, AI will now </a:t>
            </a:r>
            <a:br>
              <a:rPr lang="en-US" sz="1400" b="0" i="0">
                <a:solidFill>
                  <a:schemeClr val="lt1"/>
                </a:solidFill>
                <a:latin typeface="Poppins"/>
                <a:ea typeface="Poppins"/>
                <a:cs typeface="Poppins"/>
                <a:sym typeface="Poppins"/>
              </a:rPr>
            </a:br>
            <a:r>
              <a:rPr lang="en-US" sz="1400" b="0" i="0">
                <a:solidFill>
                  <a:schemeClr val="lt1"/>
                </a:solidFill>
                <a:latin typeface="Poppins"/>
                <a:ea typeface="Poppins"/>
                <a:cs typeface="Poppins"/>
                <a:sym typeface="Poppins"/>
              </a:rPr>
              <a:t>do the same. </a:t>
            </a:r>
            <a:r>
              <a:rPr lang="en-US" sz="1400" b="1" i="0">
                <a:solidFill>
                  <a:schemeClr val="lt1"/>
                </a:solidFill>
                <a:latin typeface="Poppins"/>
                <a:ea typeface="Poppins"/>
                <a:cs typeface="Poppins"/>
                <a:sym typeface="Poppins"/>
              </a:rPr>
              <a:t>“</a:t>
            </a:r>
            <a:endParaRPr/>
          </a:p>
          <a:p>
            <a:pPr marL="0" marR="0" lvl="0" indent="0" algn="l" rtl="0">
              <a:spcBef>
                <a:spcPts val="0"/>
              </a:spcBef>
              <a:spcAft>
                <a:spcPts val="0"/>
              </a:spcAft>
              <a:buNone/>
            </a:pPr>
            <a:endParaRPr sz="300" b="1" i="0">
              <a:solidFill>
                <a:schemeClr val="lt1"/>
              </a:solidFill>
              <a:latin typeface="Poppins"/>
              <a:ea typeface="Poppins"/>
              <a:cs typeface="Poppins"/>
              <a:sym typeface="Poppins"/>
            </a:endParaRPr>
          </a:p>
          <a:p>
            <a:pPr marL="0" marR="0" lvl="0" indent="0" algn="l" rtl="0">
              <a:spcBef>
                <a:spcPts val="0"/>
              </a:spcBef>
              <a:spcAft>
                <a:spcPts val="0"/>
              </a:spcAft>
              <a:buNone/>
            </a:pPr>
            <a:endParaRPr sz="1400" b="1">
              <a:solidFill>
                <a:schemeClr val="lt1"/>
              </a:solidFill>
              <a:latin typeface="Poppins"/>
              <a:ea typeface="Poppins"/>
              <a:cs typeface="Poppins"/>
              <a:sym typeface="Poppins"/>
            </a:endParaRPr>
          </a:p>
          <a:p>
            <a:pPr marL="0" marR="0" lvl="0" indent="0" algn="l" rtl="0">
              <a:spcBef>
                <a:spcPts val="0"/>
              </a:spcBef>
              <a:spcAft>
                <a:spcPts val="0"/>
              </a:spcAft>
              <a:buNone/>
            </a:pPr>
            <a:r>
              <a:rPr lang="en-US" sz="1400" b="1">
                <a:solidFill>
                  <a:schemeClr val="lt1"/>
                </a:solidFill>
                <a:latin typeface="Montserrat"/>
                <a:ea typeface="Montserrat"/>
                <a:cs typeface="Montserrat"/>
                <a:sym typeface="Montserrat"/>
              </a:rPr>
              <a:t>Andrew Ng</a:t>
            </a:r>
            <a:endParaRPr/>
          </a:p>
          <a:p>
            <a:pPr marL="0" marR="0" lvl="0" indent="0" algn="l" rtl="0">
              <a:spcBef>
                <a:spcPts val="0"/>
              </a:spcBef>
              <a:spcAft>
                <a:spcPts val="0"/>
              </a:spcAft>
              <a:buNone/>
            </a:pPr>
            <a:r>
              <a:rPr lang="en-US" sz="1400" b="1">
                <a:solidFill>
                  <a:schemeClr val="lt1"/>
                </a:solidFill>
                <a:latin typeface="Montserrat"/>
                <a:ea typeface="Montserrat"/>
                <a:cs typeface="Montserrat"/>
                <a:sym typeface="Montserrat"/>
              </a:rPr>
              <a:t>STANFORD UNIVERSITY</a:t>
            </a:r>
            <a:endParaRPr/>
          </a:p>
        </p:txBody>
      </p:sp>
      <p:sp>
        <p:nvSpPr>
          <p:cNvPr id="187" name="Google Shape;187;p3"/>
          <p:cNvSpPr txBox="1"/>
          <p:nvPr/>
        </p:nvSpPr>
        <p:spPr>
          <a:xfrm>
            <a:off x="3192906" y="4482078"/>
            <a:ext cx="3507554" cy="2396666"/>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dirty="0">
                <a:solidFill>
                  <a:schemeClr val="dk1"/>
                </a:solidFill>
                <a:latin typeface="Poppins"/>
                <a:ea typeface="Poppins"/>
                <a:cs typeface="Poppins"/>
                <a:sym typeface="Poppins"/>
              </a:rPr>
              <a:t>We are a consultancy that combines AI and technical expertise, to drive action, refine operations, and turbocharge productivity. As people-centric innovators, we understand core needs, and craft the magic behind the scenes. </a:t>
            </a:r>
            <a:endParaRPr dirty="0"/>
          </a:p>
          <a:p>
            <a:pPr marL="0" marR="0" lvl="0" indent="0" algn="l" rtl="0">
              <a:lnSpc>
                <a:spcPct val="115000"/>
              </a:lnSpc>
              <a:spcBef>
                <a:spcPts val="1200"/>
              </a:spcBef>
              <a:spcAft>
                <a:spcPts val="0"/>
              </a:spcAft>
              <a:buNone/>
            </a:pPr>
            <a:r>
              <a:rPr lang="en-US" sz="1200" dirty="0">
                <a:solidFill>
                  <a:schemeClr val="dk1"/>
                </a:solidFill>
                <a:latin typeface="Poppins"/>
                <a:ea typeface="Poppins"/>
                <a:cs typeface="Poppins"/>
                <a:sym typeface="Poppins"/>
              </a:rPr>
              <a:t>This empowers our clients to deliver immersive and meaningful human experiences for both customers and employees. Our commitment to helping your company transform with AI allows everyone to focus their efforts on the most important moments of connection.</a:t>
            </a:r>
            <a:endParaRPr dirty="0"/>
          </a:p>
        </p:txBody>
      </p:sp>
      <p:sp>
        <p:nvSpPr>
          <p:cNvPr id="185" name="Google Shape;185;p3"/>
          <p:cNvSpPr txBox="1"/>
          <p:nvPr/>
        </p:nvSpPr>
        <p:spPr>
          <a:xfrm>
            <a:off x="3180244" y="3936946"/>
            <a:ext cx="3695862" cy="4308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dirty="0">
                <a:solidFill>
                  <a:srgbClr val="FFB65C"/>
                </a:solidFill>
                <a:latin typeface="Butler" panose="02000503090000020003" pitchFamily="50" charset="0"/>
                <a:sym typeface="Arial"/>
              </a:rPr>
              <a:t>ABOUT PROPEL FLOW</a:t>
            </a:r>
            <a:endParaRPr sz="2200" b="1" dirty="0">
              <a:solidFill>
                <a:srgbClr val="FFB65C"/>
              </a:solidFill>
              <a:latin typeface="Butler" panose="02000503090000020003" pitchFamily="50" charset="0"/>
              <a:sym typeface="Arial"/>
            </a:endParaRPr>
          </a:p>
        </p:txBody>
      </p:sp>
      <p:sp>
        <p:nvSpPr>
          <p:cNvPr id="184" name="Google Shape;184;p3"/>
          <p:cNvSpPr txBox="1"/>
          <p:nvPr/>
        </p:nvSpPr>
        <p:spPr>
          <a:xfrm>
            <a:off x="354138" y="1009939"/>
            <a:ext cx="2811608" cy="298111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dirty="0">
                <a:solidFill>
                  <a:schemeClr val="dk1"/>
                </a:solidFill>
                <a:latin typeface="Poppins"/>
                <a:ea typeface="Poppins"/>
                <a:cs typeface="Poppins"/>
                <a:sym typeface="Poppins"/>
              </a:rPr>
              <a:t>During the initial Needs Assessment, we engage with </a:t>
            </a:r>
            <a:br>
              <a:rPr lang="en-US" sz="1200" dirty="0">
                <a:solidFill>
                  <a:schemeClr val="dk1"/>
                </a:solidFill>
                <a:latin typeface="Poppins"/>
                <a:ea typeface="Poppins"/>
                <a:cs typeface="Poppins"/>
                <a:sym typeface="Poppins"/>
              </a:rPr>
            </a:br>
            <a:r>
              <a:rPr lang="en-US" sz="1200" dirty="0">
                <a:solidFill>
                  <a:schemeClr val="dk1"/>
                </a:solidFill>
                <a:latin typeface="Poppins"/>
                <a:ea typeface="Poppins"/>
                <a:cs typeface="Poppins"/>
                <a:sym typeface="Poppins"/>
              </a:rPr>
              <a:t>your team at a ground level, understanding your company’s unique needs, aspirations, and operational bottlenecks.</a:t>
            </a:r>
            <a:endParaRPr dirty="0"/>
          </a:p>
          <a:p>
            <a:pPr marL="0" marR="0" lvl="0" indent="0" algn="l" rtl="0">
              <a:lnSpc>
                <a:spcPct val="115000"/>
              </a:lnSpc>
              <a:spcBef>
                <a:spcPts val="1200"/>
              </a:spcBef>
              <a:spcAft>
                <a:spcPts val="0"/>
              </a:spcAft>
              <a:buNone/>
            </a:pPr>
            <a:r>
              <a:rPr lang="en-US" sz="1200" dirty="0">
                <a:solidFill>
                  <a:schemeClr val="dk1"/>
                </a:solidFill>
                <a:latin typeface="Poppins"/>
                <a:ea typeface="Poppins"/>
                <a:cs typeface="Poppins"/>
                <a:sym typeface="Poppins"/>
              </a:rPr>
              <a:t>This helps us help you. At the </a:t>
            </a:r>
            <a:br>
              <a:rPr lang="en-US" sz="1200" dirty="0">
                <a:solidFill>
                  <a:schemeClr val="dk1"/>
                </a:solidFill>
                <a:latin typeface="Poppins"/>
                <a:ea typeface="Poppins"/>
                <a:cs typeface="Poppins"/>
                <a:sym typeface="Poppins"/>
              </a:rPr>
            </a:br>
            <a:r>
              <a:rPr lang="en-US" sz="1200" dirty="0">
                <a:solidFill>
                  <a:schemeClr val="dk1"/>
                </a:solidFill>
                <a:latin typeface="Poppins"/>
                <a:ea typeface="Poppins"/>
                <a:cs typeface="Poppins"/>
                <a:sym typeface="Poppins"/>
              </a:rPr>
              <a:t>end of the assessment, you’ll understand the most appropriate contexts for your business to use AI in and where the largest ROI can be achieved.</a:t>
            </a:r>
            <a:endParaRPr dirty="0"/>
          </a:p>
        </p:txBody>
      </p:sp>
      <p:sp>
        <p:nvSpPr>
          <p:cNvPr id="182" name="Google Shape;182;p3"/>
          <p:cNvSpPr txBox="1">
            <a:spLocks noGrp="1"/>
          </p:cNvSpPr>
          <p:nvPr>
            <p:ph type="title" idx="4294967295"/>
          </p:nvPr>
        </p:nvSpPr>
        <p:spPr>
          <a:xfrm>
            <a:off x="783936" y="210033"/>
            <a:ext cx="3429000" cy="553998"/>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chemeClr val="accent1"/>
                </a:solidFill>
                <a:effectLst/>
                <a:uLnTx/>
                <a:uFillTx/>
                <a:latin typeface="Butler" panose="02000503090000020003" pitchFamily="50" charset="0"/>
                <a:ea typeface="Arial"/>
                <a:cs typeface="Arial"/>
                <a:sym typeface="Arial"/>
              </a:rPr>
              <a:t> </a:t>
            </a:r>
            <a:r>
              <a:rPr kumimoji="0" lang="en-US" sz="3000" b="1" i="0" u="none" strike="noStrike" kern="0" cap="none" spc="0" normalizeH="0" baseline="0" noProof="0" dirty="0">
                <a:ln>
                  <a:noFill/>
                </a:ln>
                <a:solidFill>
                  <a:schemeClr val="accent1"/>
                </a:solidFill>
                <a:effectLst/>
                <a:uLnTx/>
                <a:uFillTx/>
                <a:latin typeface="Butler" panose="02000503090000020003" pitchFamily="50" charset="0"/>
                <a:ea typeface="Arial"/>
                <a:cs typeface="Arial"/>
                <a:sym typeface="Arial"/>
              </a:rPr>
              <a:t>BENEFITS</a:t>
            </a:r>
            <a:r>
              <a:rPr kumimoji="0" lang="en-US" sz="3000" b="0" i="0" u="none" strike="noStrike" kern="0" cap="none" spc="0" normalizeH="0" baseline="0" noProof="0" dirty="0">
                <a:ln>
                  <a:noFill/>
                </a:ln>
                <a:solidFill>
                  <a:schemeClr val="accent1"/>
                </a:solidFill>
                <a:effectLst/>
                <a:uLnTx/>
                <a:uFillTx/>
                <a:latin typeface="Butler" panose="02000503090000020003" pitchFamily="50" charset="0"/>
                <a:ea typeface="Arial"/>
                <a:cs typeface="Arial"/>
                <a:sym typeface="Arial"/>
              </a:rPr>
              <a:t> </a:t>
            </a:r>
          </a:p>
        </p:txBody>
      </p:sp>
    </p:spTree>
  </p:cSld>
  <p:clrMapOvr>
    <a:masterClrMapping/>
  </p:clrMapOvr>
</p:sld>
</file>

<file path=ppt/theme/theme1.xml><?xml version="1.0" encoding="utf-8"?>
<a:theme xmlns:a="http://schemas.openxmlformats.org/drawingml/2006/main" name="Office Theme">
  <a:themeElements>
    <a:clrScheme name="Custom 21">
      <a:dk1>
        <a:srgbClr val="000000"/>
      </a:dk1>
      <a:lt1>
        <a:srgbClr val="FFFFFF"/>
      </a:lt1>
      <a:dk2>
        <a:srgbClr val="44546A"/>
      </a:dk2>
      <a:lt2>
        <a:srgbClr val="E7E6E6"/>
      </a:lt2>
      <a:accent1>
        <a:srgbClr val="F97068"/>
      </a:accent1>
      <a:accent2>
        <a:srgbClr val="FFEAD0"/>
      </a:accent2>
      <a:accent3>
        <a:srgbClr val="212738"/>
      </a:accent3>
      <a:accent4>
        <a:srgbClr val="00DADF"/>
      </a:accent4>
      <a:accent5>
        <a:srgbClr val="6E78FF"/>
      </a:accent5>
      <a:accent6>
        <a:srgbClr val="A5A5A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718</Words>
  <Application>Microsoft Macintosh PowerPoint</Application>
  <PresentationFormat>A4 Paper (210x297 mm)</PresentationFormat>
  <Paragraphs>68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Montserrat</vt:lpstr>
      <vt:lpstr>Butler</vt:lpstr>
      <vt:lpstr>Poppins</vt:lpstr>
      <vt:lpstr>Calibri</vt:lpstr>
      <vt:lpstr>Office Theme</vt:lpstr>
      <vt:lpstr>HOW CAN AI SAVE US  TIME &amp; MONEY?</vt:lpstr>
      <vt:lpstr>WE OFFER 3 PACKAGES:</vt:lpstr>
      <vt:lpstr> 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Gene Hew</dc:creator>
  <cp:lastModifiedBy>Katie Potter</cp:lastModifiedBy>
  <cp:revision>5</cp:revision>
  <dcterms:created xsi:type="dcterms:W3CDTF">2023-05-22T20:38:58Z</dcterms:created>
  <dcterms:modified xsi:type="dcterms:W3CDTF">2023-05-31T23:45:26Z</dcterms:modified>
</cp:coreProperties>
</file>