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385" r:id="rId2"/>
    <p:sldId id="2429" r:id="rId3"/>
    <p:sldId id="2408" r:id="rId4"/>
    <p:sldId id="2422" r:id="rId5"/>
    <p:sldId id="2386" r:id="rId6"/>
    <p:sldId id="2435" r:id="rId7"/>
    <p:sldId id="2392" r:id="rId8"/>
    <p:sldId id="2436" r:id="rId9"/>
    <p:sldId id="2438" r:id="rId10"/>
    <p:sldId id="242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C7C7C7"/>
    <a:srgbClr val="7F7F7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47" autoAdjust="0"/>
    <p:restoredTop sz="86444"/>
  </p:normalViewPr>
  <p:slideViewPr>
    <p:cSldViewPr snapToGrid="0">
      <p:cViewPr varScale="1">
        <p:scale>
          <a:sx n="88" d="100"/>
          <a:sy n="88" d="100"/>
        </p:scale>
        <p:origin x="200" y="440"/>
      </p:cViewPr>
      <p:guideLst/>
    </p:cSldViewPr>
  </p:slideViewPr>
  <p:outlineViewPr>
    <p:cViewPr>
      <p:scale>
        <a:sx n="20" d="100"/>
        <a:sy n="2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67F3D-5C10-430C-9B87-A3CAE051E1AD}" type="datetimeFigureOut">
              <a:rPr lang="en-US" smtClean="0"/>
              <a:t>6/5/23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8D89A-5013-4753-B007-D3B1FB075560}" type="slidenum">
              <a:rPr lang="en-US" smtClean="0"/>
              <a:t>‹#›</a:t>
            </a:fld>
            <a:endParaRPr lang="en-US"/>
          </a:p>
        </p:txBody>
      </p:sp>
    </p:spTree>
    <p:extLst>
      <p:ext uri="{BB962C8B-B14F-4D97-AF65-F5344CB8AC3E}">
        <p14:creationId xmlns:p14="http://schemas.microsoft.com/office/powerpoint/2010/main" val="179941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F8D89A-5013-4753-B007-D3B1FB075560}" type="slidenum">
              <a:rPr lang="en-US" smtClean="0"/>
              <a:t>1</a:t>
            </a:fld>
            <a:endParaRPr lang="en-US"/>
          </a:p>
        </p:txBody>
      </p:sp>
    </p:spTree>
    <p:extLst>
      <p:ext uri="{BB962C8B-B14F-4D97-AF65-F5344CB8AC3E}">
        <p14:creationId xmlns:p14="http://schemas.microsoft.com/office/powerpoint/2010/main" val="3044103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F8D89A-5013-4753-B007-D3B1FB075560}" type="slidenum">
              <a:rPr lang="en-US" smtClean="0"/>
              <a:t>10</a:t>
            </a:fld>
            <a:endParaRPr lang="en-US"/>
          </a:p>
        </p:txBody>
      </p:sp>
    </p:spTree>
    <p:extLst>
      <p:ext uri="{BB962C8B-B14F-4D97-AF65-F5344CB8AC3E}">
        <p14:creationId xmlns:p14="http://schemas.microsoft.com/office/powerpoint/2010/main" val="272356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F8D89A-5013-4753-B007-D3B1FB075560}" type="slidenum">
              <a:rPr lang="en-US" smtClean="0"/>
              <a:t>2</a:t>
            </a:fld>
            <a:endParaRPr lang="en-US"/>
          </a:p>
        </p:txBody>
      </p:sp>
    </p:spTree>
    <p:extLst>
      <p:ext uri="{BB962C8B-B14F-4D97-AF65-F5344CB8AC3E}">
        <p14:creationId xmlns:p14="http://schemas.microsoft.com/office/powerpoint/2010/main" val="3863744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F8D89A-5013-4753-B007-D3B1FB075560}" type="slidenum">
              <a:rPr lang="en-US" smtClean="0"/>
              <a:t>3</a:t>
            </a:fld>
            <a:endParaRPr lang="en-US"/>
          </a:p>
        </p:txBody>
      </p:sp>
    </p:spTree>
    <p:extLst>
      <p:ext uri="{BB962C8B-B14F-4D97-AF65-F5344CB8AC3E}">
        <p14:creationId xmlns:p14="http://schemas.microsoft.com/office/powerpoint/2010/main" val="23233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649A1-FA39-4C52-9B76-A81E3FE7F446}" type="slidenum">
              <a:rPr lang="en-US" smtClean="0"/>
              <a:t>4</a:t>
            </a:fld>
            <a:endParaRPr lang="en-US"/>
          </a:p>
        </p:txBody>
      </p:sp>
    </p:spTree>
    <p:extLst>
      <p:ext uri="{BB962C8B-B14F-4D97-AF65-F5344CB8AC3E}">
        <p14:creationId xmlns:p14="http://schemas.microsoft.com/office/powerpoint/2010/main" val="406278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F8D89A-5013-4753-B007-D3B1FB075560}" type="slidenum">
              <a:rPr lang="en-US" smtClean="0"/>
              <a:t>5</a:t>
            </a:fld>
            <a:endParaRPr lang="en-US"/>
          </a:p>
        </p:txBody>
      </p:sp>
    </p:spTree>
    <p:extLst>
      <p:ext uri="{BB962C8B-B14F-4D97-AF65-F5344CB8AC3E}">
        <p14:creationId xmlns:p14="http://schemas.microsoft.com/office/powerpoint/2010/main" val="3480927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649A1-FA39-4C52-9B76-A81E3FE7F446}" type="slidenum">
              <a:rPr lang="en-US" smtClean="0"/>
              <a:t>6</a:t>
            </a:fld>
            <a:endParaRPr lang="en-US"/>
          </a:p>
        </p:txBody>
      </p:sp>
    </p:spTree>
    <p:extLst>
      <p:ext uri="{BB962C8B-B14F-4D97-AF65-F5344CB8AC3E}">
        <p14:creationId xmlns:p14="http://schemas.microsoft.com/office/powerpoint/2010/main" val="68091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F8D89A-5013-4753-B007-D3B1FB075560}" type="slidenum">
              <a:rPr lang="en-US" smtClean="0"/>
              <a:t>7</a:t>
            </a:fld>
            <a:endParaRPr lang="en-US"/>
          </a:p>
        </p:txBody>
      </p:sp>
    </p:spTree>
    <p:extLst>
      <p:ext uri="{BB962C8B-B14F-4D97-AF65-F5344CB8AC3E}">
        <p14:creationId xmlns:p14="http://schemas.microsoft.com/office/powerpoint/2010/main" val="128387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649A1-FA39-4C52-9B76-A81E3FE7F446}" type="slidenum">
              <a:rPr lang="en-US" smtClean="0"/>
              <a:t>8</a:t>
            </a:fld>
            <a:endParaRPr lang="en-US"/>
          </a:p>
        </p:txBody>
      </p:sp>
    </p:spTree>
    <p:extLst>
      <p:ext uri="{BB962C8B-B14F-4D97-AF65-F5344CB8AC3E}">
        <p14:creationId xmlns:p14="http://schemas.microsoft.com/office/powerpoint/2010/main" val="3006732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649A1-FA39-4C52-9B76-A81E3FE7F446}" type="slidenum">
              <a:rPr lang="en-US" smtClean="0"/>
              <a:t>9</a:t>
            </a:fld>
            <a:endParaRPr lang="en-US"/>
          </a:p>
        </p:txBody>
      </p:sp>
    </p:spTree>
    <p:extLst>
      <p:ext uri="{BB962C8B-B14F-4D97-AF65-F5344CB8AC3E}">
        <p14:creationId xmlns:p14="http://schemas.microsoft.com/office/powerpoint/2010/main" val="309854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CF8664A-4337-4DDA-8CCF-1B8959EE0D10}"/>
              </a:ext>
            </a:extLst>
          </p:cNvPr>
          <p:cNvSpPr>
            <a:spLocks noGrp="1"/>
          </p:cNvSpPr>
          <p:nvPr>
            <p:ph type="pic" sz="quarter" idx="10"/>
          </p:nvPr>
        </p:nvSpPr>
        <p:spPr>
          <a:xfrm>
            <a:off x="6096000" y="0"/>
            <a:ext cx="4087091" cy="6858000"/>
          </a:xfrm>
          <a:custGeom>
            <a:avLst/>
            <a:gdLst>
              <a:gd name="connsiteX0" fmla="*/ 0 w 4087091"/>
              <a:gd name="connsiteY0" fmla="*/ 0 h 6858000"/>
              <a:gd name="connsiteX1" fmla="*/ 4087091 w 4087091"/>
              <a:gd name="connsiteY1" fmla="*/ 0 h 6858000"/>
              <a:gd name="connsiteX2" fmla="*/ 4087091 w 4087091"/>
              <a:gd name="connsiteY2" fmla="*/ 6858000 h 6858000"/>
              <a:gd name="connsiteX3" fmla="*/ 0 w 4087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87091" h="6858000">
                <a:moveTo>
                  <a:pt x="0" y="0"/>
                </a:moveTo>
                <a:lnTo>
                  <a:pt x="4087091" y="0"/>
                </a:lnTo>
                <a:lnTo>
                  <a:pt x="4087091"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126396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CF8664A-4337-4DDA-8CCF-1B8959EE0D10}"/>
              </a:ext>
            </a:extLst>
          </p:cNvPr>
          <p:cNvSpPr>
            <a:spLocks noGrp="1"/>
          </p:cNvSpPr>
          <p:nvPr>
            <p:ph type="pic" sz="quarter" idx="10"/>
          </p:nvPr>
        </p:nvSpPr>
        <p:spPr>
          <a:xfrm>
            <a:off x="0" y="0"/>
            <a:ext cx="12192000" cy="6858000"/>
          </a:xfrm>
          <a:custGeom>
            <a:avLst/>
            <a:gdLst>
              <a:gd name="connsiteX0" fmla="*/ 0 w 4087091"/>
              <a:gd name="connsiteY0" fmla="*/ 0 h 6858000"/>
              <a:gd name="connsiteX1" fmla="*/ 4087091 w 4087091"/>
              <a:gd name="connsiteY1" fmla="*/ 0 h 6858000"/>
              <a:gd name="connsiteX2" fmla="*/ 4087091 w 4087091"/>
              <a:gd name="connsiteY2" fmla="*/ 6858000 h 6858000"/>
              <a:gd name="connsiteX3" fmla="*/ 0 w 4087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87091" h="6858000">
                <a:moveTo>
                  <a:pt x="0" y="0"/>
                </a:moveTo>
                <a:lnTo>
                  <a:pt x="4087091" y="0"/>
                </a:lnTo>
                <a:lnTo>
                  <a:pt x="4087091"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75820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6075" y="434574"/>
            <a:ext cx="10515600" cy="1325563"/>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28BC049-F177-456F-B16E-55EBFCD412D9}" type="datetime1">
              <a:rPr lang="en-US" smtClean="0"/>
              <a:t>6/5/23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0EDD3-BB7C-45FF-B951-8D07C9BC3D5C}" type="slidenum">
              <a:rPr lang="en-US" smtClean="0"/>
              <a:t>‹#›</a:t>
            </a:fld>
            <a:endParaRPr lang="en-US"/>
          </a:p>
        </p:txBody>
      </p:sp>
    </p:spTree>
    <p:extLst>
      <p:ext uri="{BB962C8B-B14F-4D97-AF65-F5344CB8AC3E}">
        <p14:creationId xmlns:p14="http://schemas.microsoft.com/office/powerpoint/2010/main" val="245234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0E68056-20DF-4F85-8F8A-9EB4E1A6B7D3}"/>
              </a:ext>
            </a:extLst>
          </p:cNvPr>
          <p:cNvSpPr>
            <a:spLocks noGrp="1"/>
          </p:cNvSpPr>
          <p:nvPr>
            <p:ph type="pic" sz="quarter" idx="10"/>
          </p:nvPr>
        </p:nvSpPr>
        <p:spPr>
          <a:xfrm>
            <a:off x="712630" y="952500"/>
            <a:ext cx="10679268" cy="3467100"/>
          </a:xfrm>
          <a:custGeom>
            <a:avLst/>
            <a:gdLst>
              <a:gd name="connsiteX0" fmla="*/ 8072626 w 10679268"/>
              <a:gd name="connsiteY0" fmla="*/ 628650 h 3467100"/>
              <a:gd name="connsiteX1" fmla="*/ 10679268 w 10679268"/>
              <a:gd name="connsiteY1" fmla="*/ 628650 h 3467100"/>
              <a:gd name="connsiteX2" fmla="*/ 9375947 w 10679268"/>
              <a:gd name="connsiteY2" fmla="*/ 2800350 h 3467100"/>
              <a:gd name="connsiteX3" fmla="*/ 0 w 10679268"/>
              <a:gd name="connsiteY3" fmla="*/ 628650 h 3467100"/>
              <a:gd name="connsiteX4" fmla="*/ 2606641 w 10679268"/>
              <a:gd name="connsiteY4" fmla="*/ 628650 h 3467100"/>
              <a:gd name="connsiteX5" fmla="*/ 1303321 w 10679268"/>
              <a:gd name="connsiteY5" fmla="*/ 2800350 h 3467100"/>
              <a:gd name="connsiteX6" fmla="*/ 7545544 w 10679268"/>
              <a:gd name="connsiteY6" fmla="*/ 0 h 3467100"/>
              <a:gd name="connsiteX7" fmla="*/ 8964769 w 10679268"/>
              <a:gd name="connsiteY7" fmla="*/ 2364830 h 3467100"/>
              <a:gd name="connsiteX8" fmla="*/ 6126318 w 10679268"/>
              <a:gd name="connsiteY8" fmla="*/ 2364830 h 3467100"/>
              <a:gd name="connsiteX9" fmla="*/ 3255003 w 10679268"/>
              <a:gd name="connsiteY9" fmla="*/ 0 h 3467100"/>
              <a:gd name="connsiteX10" fmla="*/ 7416485 w 10679268"/>
              <a:gd name="connsiteY10" fmla="*/ 0 h 3467100"/>
              <a:gd name="connsiteX11" fmla="*/ 5335744 w 10679268"/>
              <a:gd name="connsiteY11" fmla="*/ 3467100 h 3467100"/>
              <a:gd name="connsiteX12" fmla="*/ 3125945 w 10679268"/>
              <a:gd name="connsiteY12" fmla="*/ 0 h 3467100"/>
              <a:gd name="connsiteX13" fmla="*/ 4545170 w 10679268"/>
              <a:gd name="connsiteY13" fmla="*/ 2364830 h 3467100"/>
              <a:gd name="connsiteX14" fmla="*/ 1706719 w 10679268"/>
              <a:gd name="connsiteY14" fmla="*/ 236483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679268" h="3467100">
                <a:moveTo>
                  <a:pt x="8072626" y="628650"/>
                </a:moveTo>
                <a:lnTo>
                  <a:pt x="10679268" y="628650"/>
                </a:lnTo>
                <a:lnTo>
                  <a:pt x="9375947" y="2800350"/>
                </a:lnTo>
                <a:close/>
                <a:moveTo>
                  <a:pt x="0" y="628650"/>
                </a:moveTo>
                <a:lnTo>
                  <a:pt x="2606641" y="628650"/>
                </a:lnTo>
                <a:lnTo>
                  <a:pt x="1303321" y="2800350"/>
                </a:lnTo>
                <a:close/>
                <a:moveTo>
                  <a:pt x="7545544" y="0"/>
                </a:moveTo>
                <a:lnTo>
                  <a:pt x="8964769" y="2364830"/>
                </a:lnTo>
                <a:lnTo>
                  <a:pt x="6126318" y="2364830"/>
                </a:lnTo>
                <a:close/>
                <a:moveTo>
                  <a:pt x="3255003" y="0"/>
                </a:moveTo>
                <a:lnTo>
                  <a:pt x="7416485" y="0"/>
                </a:lnTo>
                <a:lnTo>
                  <a:pt x="5335744" y="3467100"/>
                </a:lnTo>
                <a:close/>
                <a:moveTo>
                  <a:pt x="3125945" y="0"/>
                </a:moveTo>
                <a:lnTo>
                  <a:pt x="4545170" y="2364830"/>
                </a:lnTo>
                <a:lnTo>
                  <a:pt x="1706719" y="2364830"/>
                </a:lnTo>
                <a:close/>
              </a:path>
            </a:pathLst>
          </a:custGeom>
        </p:spPr>
        <p:txBody>
          <a:bodyPr wrap="square">
            <a:noAutofit/>
          </a:bodyPr>
          <a:lstStyle/>
          <a:p>
            <a:endParaRPr lang="en-US"/>
          </a:p>
        </p:txBody>
      </p:sp>
    </p:spTree>
    <p:extLst>
      <p:ext uri="{BB962C8B-B14F-4D97-AF65-F5344CB8AC3E}">
        <p14:creationId xmlns:p14="http://schemas.microsoft.com/office/powerpoint/2010/main" val="195532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Picture Placeholder 5075">
            <a:extLst>
              <a:ext uri="{FF2B5EF4-FFF2-40B4-BE49-F238E27FC236}">
                <a16:creationId xmlns:a16="http://schemas.microsoft.com/office/drawing/2014/main" id="{5ED2886B-E386-42CC-B90B-F6463732BDB7}"/>
              </a:ext>
            </a:extLst>
          </p:cNvPr>
          <p:cNvSpPr>
            <a:spLocks noGrp="1"/>
          </p:cNvSpPr>
          <p:nvPr>
            <p:ph type="pic" sz="quarter" idx="11"/>
          </p:nvPr>
        </p:nvSpPr>
        <p:spPr>
          <a:xfrm>
            <a:off x="159413" y="141386"/>
            <a:ext cx="11873173" cy="3465414"/>
          </a:xfrm>
        </p:spPr>
      </p:sp>
    </p:spTree>
    <p:extLst>
      <p:ext uri="{BB962C8B-B14F-4D97-AF65-F5344CB8AC3E}">
        <p14:creationId xmlns:p14="http://schemas.microsoft.com/office/powerpoint/2010/main" val="831038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431985"/>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8" r:id="rId3"/>
    <p:sldLayoutId id="2147483679" r:id="rId4"/>
    <p:sldLayoutId id="214748368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ACD0120-793C-4CD3-9EEC-D01A307FC599}"/>
              </a:ext>
              <a:ext uri="{C183D7F6-B498-43B3-948B-1728B52AA6E4}">
                <adec:decorative xmlns:adec="http://schemas.microsoft.com/office/drawing/2017/decorative" val="1"/>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t="12462" b="1246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BA886F1-1A36-38F1-3A11-51471DF1B1D9}"/>
              </a:ext>
              <a:ext uri="{C183D7F6-B498-43B3-948B-1728B52AA6E4}">
                <adec:decorative xmlns:adec="http://schemas.microsoft.com/office/drawing/2017/decorative" val="1"/>
              </a:ext>
            </a:extLst>
          </p:cNvPr>
          <p:cNvSpPr/>
          <p:nvPr/>
        </p:nvSpPr>
        <p:spPr>
          <a:xfrm>
            <a:off x="-27709" y="0"/>
            <a:ext cx="12219709" cy="6858000"/>
          </a:xfrm>
          <a:prstGeom prst="rect">
            <a:avLst/>
          </a:prstGeom>
          <a:gradFill>
            <a:gsLst>
              <a:gs pos="0">
                <a:schemeClr val="accent5">
                  <a:alpha val="42000"/>
                </a:schemeClr>
              </a:gs>
              <a:gs pos="100000">
                <a:schemeClr val="accent4">
                  <a:alpha val="37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77EFFD8C-AD4D-4840-B7C9-C16B48382FF7}"/>
              </a:ext>
              <a:ext uri="{C183D7F6-B498-43B3-948B-1728B52AA6E4}">
                <adec:decorative xmlns:adec="http://schemas.microsoft.com/office/drawing/2017/decorative" val="1"/>
              </a:ext>
            </a:extLst>
          </p:cNvPr>
          <p:cNvSpPr/>
          <p:nvPr/>
        </p:nvSpPr>
        <p:spPr>
          <a:xfrm>
            <a:off x="0" y="0"/>
            <a:ext cx="12219709"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CF89BC0-70BE-4C18-BC98-DEE23BD2030A}"/>
              </a:ext>
              <a:ext uri="{C183D7F6-B498-43B3-948B-1728B52AA6E4}">
                <adec:decorative xmlns:adec="http://schemas.microsoft.com/office/drawing/2017/decorative" val="1"/>
              </a:ext>
            </a:extLst>
          </p:cNvPr>
          <p:cNvGrpSpPr/>
          <p:nvPr/>
        </p:nvGrpSpPr>
        <p:grpSpPr>
          <a:xfrm>
            <a:off x="624134" y="554182"/>
            <a:ext cx="10943733" cy="5749637"/>
            <a:chOff x="666376" y="545332"/>
            <a:chExt cx="10943733" cy="5749637"/>
          </a:xfrm>
          <a:solidFill>
            <a:schemeClr val="bg1">
              <a:alpha val="11000"/>
            </a:schemeClr>
          </a:solidFill>
        </p:grpSpPr>
        <p:sp>
          <p:nvSpPr>
            <p:cNvPr id="10" name="Half Frame 9">
              <a:extLst>
                <a:ext uri="{FF2B5EF4-FFF2-40B4-BE49-F238E27FC236}">
                  <a16:creationId xmlns:a16="http://schemas.microsoft.com/office/drawing/2014/main" id="{8B5D80CA-B478-486C-AAAB-B197D85F1C11}"/>
                </a:ext>
              </a:extLst>
            </p:cNvPr>
            <p:cNvSpPr/>
            <p:nvPr/>
          </p:nvSpPr>
          <p:spPr>
            <a:xfrm>
              <a:off x="666376" y="545332"/>
              <a:ext cx="1302327" cy="1302327"/>
            </a:xfrm>
            <a:prstGeom prst="halfFrame">
              <a:avLst>
                <a:gd name="adj1" fmla="val 4581"/>
                <a:gd name="adj2" fmla="val 45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4DD41F3E-02E2-40DA-A73B-2FAFEDD6F3BA}"/>
                </a:ext>
              </a:extLst>
            </p:cNvPr>
            <p:cNvSpPr/>
            <p:nvPr/>
          </p:nvSpPr>
          <p:spPr>
            <a:xfrm rot="10800000">
              <a:off x="10307782" y="4992642"/>
              <a:ext cx="1302327" cy="1302327"/>
            </a:xfrm>
            <a:prstGeom prst="halfFrame">
              <a:avLst>
                <a:gd name="adj1" fmla="val 4581"/>
                <a:gd name="adj2" fmla="val 45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 name="Cross 12">
            <a:extLst>
              <a:ext uri="{FF2B5EF4-FFF2-40B4-BE49-F238E27FC236}">
                <a16:creationId xmlns:a16="http://schemas.microsoft.com/office/drawing/2014/main" id="{248DEE79-8D42-4DBB-80C5-67D49ACA0AB1}"/>
              </a:ext>
              <a:ext uri="{C183D7F6-B498-43B3-948B-1728B52AA6E4}">
                <adec:decorative xmlns:adec="http://schemas.microsoft.com/office/drawing/2017/decorative" val="1"/>
              </a:ext>
            </a:extLst>
          </p:cNvPr>
          <p:cNvSpPr/>
          <p:nvPr/>
        </p:nvSpPr>
        <p:spPr>
          <a:xfrm>
            <a:off x="2163417" y="2292867"/>
            <a:ext cx="457199" cy="457199"/>
          </a:xfrm>
          <a:prstGeom prst="plus">
            <a:avLst>
              <a:gd name="adj" fmla="val 4143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of Propel Flow">
            <a:extLst>
              <a:ext uri="{FF2B5EF4-FFF2-40B4-BE49-F238E27FC236}">
                <a16:creationId xmlns:a16="http://schemas.microsoft.com/office/drawing/2014/main" id="{215985EA-6E9F-252A-C713-0ECF00D3B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9394" y="4591006"/>
            <a:ext cx="2072926" cy="1142224"/>
          </a:xfrm>
          <a:prstGeom prst="rect">
            <a:avLst/>
          </a:prstGeom>
        </p:spPr>
      </p:pic>
      <p:sp>
        <p:nvSpPr>
          <p:cNvPr id="6" name="Title 5">
            <a:extLst>
              <a:ext uri="{FF2B5EF4-FFF2-40B4-BE49-F238E27FC236}">
                <a16:creationId xmlns:a16="http://schemas.microsoft.com/office/drawing/2014/main" id="{A6A190DD-A89C-4C4D-BBC0-4859F2C4B831}"/>
              </a:ext>
            </a:extLst>
          </p:cNvPr>
          <p:cNvSpPr txBox="1">
            <a:spLocks noGrp="1"/>
          </p:cNvSpPr>
          <p:nvPr>
            <p:ph type="title" idx="4294967295"/>
          </p:nvPr>
        </p:nvSpPr>
        <p:spPr>
          <a:xfrm>
            <a:off x="2392017" y="2542907"/>
            <a:ext cx="7407966" cy="126188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chemeClr val="bg1">
                    <a:lumMod val="75000"/>
                  </a:schemeClr>
                </a:solidFill>
                <a:effectLst/>
                <a:uLnTx/>
                <a:uFillTx/>
                <a:latin typeface="Butler" panose="02000503090000020003" pitchFamily="2" charset="77"/>
                <a:ea typeface="+mn-ea"/>
                <a:cs typeface="Aharoni" panose="02010803020104030203" pitchFamily="2" charset="-79"/>
              </a:rPr>
              <a:t>PREVIOUS CLIENTS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bg1">
                    <a:lumMod val="75000"/>
                  </a:schemeClr>
                </a:solidFill>
                <a:effectLst/>
                <a:uLnTx/>
                <a:uFillTx/>
                <a:latin typeface="Montserrat" pitchFamily="2" charset="77"/>
                <a:ea typeface="+mn-ea"/>
                <a:cs typeface="Aharoni" panose="02010803020104030203" pitchFamily="2" charset="-79"/>
              </a:rPr>
              <a:t>Case Studies</a:t>
            </a:r>
          </a:p>
        </p:txBody>
      </p:sp>
    </p:spTree>
    <p:extLst>
      <p:ext uri="{BB962C8B-B14F-4D97-AF65-F5344CB8AC3E}">
        <p14:creationId xmlns:p14="http://schemas.microsoft.com/office/powerpoint/2010/main" val="78206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C1B3FF-A769-E2A4-4015-C0BB387ACE2C}"/>
              </a:ext>
              <a:ext uri="{C183D7F6-B498-43B3-948B-1728B52AA6E4}">
                <adec:decorative xmlns:adec="http://schemas.microsoft.com/office/drawing/2017/decorative" val="1"/>
              </a:ext>
            </a:extLst>
          </p:cNvPr>
          <p:cNvSpPr/>
          <p:nvPr/>
        </p:nvSpPr>
        <p:spPr>
          <a:xfrm>
            <a:off x="0" y="4594452"/>
            <a:ext cx="12191999" cy="2263547"/>
          </a:xfrm>
          <a:prstGeom prst="rect">
            <a:avLst/>
          </a:prstGeom>
          <a:gradFill>
            <a:gsLst>
              <a:gs pos="97000">
                <a:schemeClr val="accent2">
                  <a:alpha val="56000"/>
                </a:schemeClr>
              </a:gs>
              <a:gs pos="0">
                <a:schemeClr val="accent1">
                  <a:alpha val="5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86" name="Picture 14">
            <a:extLst>
              <a:ext uri="{FF2B5EF4-FFF2-40B4-BE49-F238E27FC236}">
                <a16:creationId xmlns:a16="http://schemas.microsoft.com/office/drawing/2014/main" id="{770E4155-AF69-55C9-60D9-2ED585D3BCEC}"/>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23" b="17328"/>
          <a:stretch/>
        </p:blipFill>
        <p:spPr bwMode="auto">
          <a:xfrm flipH="1">
            <a:off x="952499" y="1289050"/>
            <a:ext cx="10287000" cy="4673600"/>
          </a:xfrm>
          <a:prstGeom prst="rect">
            <a:avLst/>
          </a:prstGeom>
          <a:noFill/>
          <a:extLst>
            <a:ext uri="{909E8E84-426E-40DD-AFC4-6F175D3DCCD1}">
              <a14:hiddenFill xmlns:a14="http://schemas.microsoft.com/office/drawing/2010/main">
                <a:solidFill>
                  <a:srgbClr val="FFFFFF"/>
                </a:solidFill>
              </a14:hiddenFill>
            </a:ext>
          </a:extLst>
        </p:spPr>
      </p:pic>
      <p:sp>
        <p:nvSpPr>
          <p:cNvPr id="2" name="Cross 1">
            <a:extLst>
              <a:ext uri="{FF2B5EF4-FFF2-40B4-BE49-F238E27FC236}">
                <a16:creationId xmlns:a16="http://schemas.microsoft.com/office/drawing/2014/main" id="{A68C7CDD-FCFF-80EB-B670-104A46F11EA1}"/>
              </a:ext>
              <a:ext uri="{C183D7F6-B498-43B3-948B-1728B52AA6E4}">
                <adec:decorative xmlns:adec="http://schemas.microsoft.com/office/drawing/2017/decorative" val="1"/>
              </a:ext>
            </a:extLst>
          </p:cNvPr>
          <p:cNvSpPr/>
          <p:nvPr/>
        </p:nvSpPr>
        <p:spPr>
          <a:xfrm>
            <a:off x="10793126" y="4398804"/>
            <a:ext cx="457199" cy="457199"/>
          </a:xfrm>
          <a:prstGeom prst="plus">
            <a:avLst>
              <a:gd name="adj" fmla="val 41439"/>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4" name="TextBox 3">
            <a:extLst>
              <a:ext uri="{FF2B5EF4-FFF2-40B4-BE49-F238E27FC236}">
                <a16:creationId xmlns:a16="http://schemas.microsoft.com/office/drawing/2014/main" id="{24361809-DEAE-590D-A22D-AEA63768B385}"/>
              </a:ext>
            </a:extLst>
          </p:cNvPr>
          <p:cNvSpPr txBox="1"/>
          <p:nvPr/>
        </p:nvSpPr>
        <p:spPr>
          <a:xfrm>
            <a:off x="1225879" y="5387522"/>
            <a:ext cx="7071453" cy="362856"/>
          </a:xfrm>
          <a:prstGeom prst="rect">
            <a:avLst/>
          </a:prstGeom>
          <a:noFill/>
        </p:spPr>
        <p:txBody>
          <a:bodyPr wrap="square" rtlCol="0">
            <a:spAutoFit/>
          </a:bodyPr>
          <a:lstStyle/>
          <a:p>
            <a:pPr>
              <a:lnSpc>
                <a:spcPct val="140000"/>
              </a:lnSpc>
            </a:pPr>
            <a:r>
              <a:rPr lang="en-US" sz="1400" b="1" dirty="0" err="1">
                <a:solidFill>
                  <a:schemeClr val="bg1"/>
                </a:solidFill>
                <a:latin typeface="Montserrat" pitchFamily="2" charset="0"/>
                <a:cs typeface="Calibri" panose="020F0502020204030204" pitchFamily="34" charset="0"/>
              </a:rPr>
              <a:t>Maeva</a:t>
            </a:r>
            <a:r>
              <a:rPr lang="en-US" sz="1400" b="1" dirty="0">
                <a:solidFill>
                  <a:schemeClr val="bg1"/>
                </a:solidFill>
                <a:latin typeface="Montserrat" pitchFamily="2" charset="0"/>
                <a:cs typeface="Calibri" panose="020F0502020204030204" pitchFamily="34" charset="0"/>
              </a:rPr>
              <a:t> – Australia Post</a:t>
            </a:r>
          </a:p>
        </p:txBody>
      </p:sp>
      <p:sp>
        <p:nvSpPr>
          <p:cNvPr id="32" name="TextBox 31">
            <a:extLst>
              <a:ext uri="{FF2B5EF4-FFF2-40B4-BE49-F238E27FC236}">
                <a16:creationId xmlns:a16="http://schemas.microsoft.com/office/drawing/2014/main" id="{92D724E0-2F03-4B54-9073-54DF57ABE237}"/>
              </a:ext>
            </a:extLst>
          </p:cNvPr>
          <p:cNvSpPr txBox="1"/>
          <p:nvPr/>
        </p:nvSpPr>
        <p:spPr>
          <a:xfrm>
            <a:off x="1225880" y="2513360"/>
            <a:ext cx="7071453" cy="2835456"/>
          </a:xfrm>
          <a:prstGeom prst="rect">
            <a:avLst/>
          </a:prstGeom>
          <a:noFill/>
        </p:spPr>
        <p:txBody>
          <a:bodyPr wrap="square" rtlCol="0">
            <a:spAutoFit/>
          </a:bodyPr>
          <a:lstStyle/>
          <a:p>
            <a:pPr>
              <a:lnSpc>
                <a:spcPct val="140000"/>
              </a:lnSpc>
            </a:pPr>
            <a:r>
              <a:rPr lang="en-US" sz="2600" dirty="0">
                <a:solidFill>
                  <a:schemeClr val="bg1"/>
                </a:solidFill>
                <a:latin typeface="Montserrat" pitchFamily="2" charset="0"/>
                <a:cs typeface="Calibri" panose="020F0502020204030204" pitchFamily="34" charset="0"/>
              </a:rPr>
              <a:t>”Rigorous in approach and methodology" </a:t>
            </a:r>
          </a:p>
          <a:p>
            <a:pPr>
              <a:lnSpc>
                <a:spcPct val="140000"/>
              </a:lnSpc>
            </a:pPr>
            <a:endParaRPr lang="en-US" sz="2600" dirty="0">
              <a:solidFill>
                <a:schemeClr val="bg1"/>
              </a:solidFill>
              <a:latin typeface="Montserrat" pitchFamily="2" charset="0"/>
              <a:cs typeface="Calibri" panose="020F0502020204030204" pitchFamily="34" charset="0"/>
            </a:endParaRPr>
          </a:p>
          <a:p>
            <a:pPr>
              <a:lnSpc>
                <a:spcPct val="140000"/>
              </a:lnSpc>
            </a:pPr>
            <a:r>
              <a:rPr lang="en-US" sz="2600" dirty="0">
                <a:solidFill>
                  <a:schemeClr val="bg1"/>
                </a:solidFill>
                <a:latin typeface="Montserrat" pitchFamily="2" charset="0"/>
                <a:cs typeface="Calibri" panose="020F0502020204030204" pitchFamily="34" charset="0"/>
              </a:rPr>
              <a:t>They… "stay focused under the pressure of scope changes, program pivots, and tight time constraints”</a:t>
            </a:r>
          </a:p>
        </p:txBody>
      </p:sp>
      <p:sp>
        <p:nvSpPr>
          <p:cNvPr id="3" name="Title 2">
            <a:extLst>
              <a:ext uri="{FF2B5EF4-FFF2-40B4-BE49-F238E27FC236}">
                <a16:creationId xmlns:a16="http://schemas.microsoft.com/office/drawing/2014/main" id="{1BDAB06F-902E-A1E7-85E0-4387F2C7C9BB}"/>
              </a:ext>
            </a:extLst>
          </p:cNvPr>
          <p:cNvSpPr txBox="1">
            <a:spLocks noGrp="1"/>
          </p:cNvSpPr>
          <p:nvPr>
            <p:ph type="title" idx="4294967295"/>
          </p:nvPr>
        </p:nvSpPr>
        <p:spPr>
          <a:xfrm>
            <a:off x="956829" y="450359"/>
            <a:ext cx="10530319" cy="76944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utler" panose="02000503090000020003" pitchFamily="50" charset="0"/>
                <a:ea typeface="+mn-ea"/>
                <a:cs typeface="Aharoni" panose="02010803020104030203" pitchFamily="2" charset="-79"/>
              </a:rPr>
              <a:t>PROPEL FLOW ARE</a:t>
            </a:r>
          </a:p>
        </p:txBody>
      </p:sp>
    </p:spTree>
    <p:extLst>
      <p:ext uri="{BB962C8B-B14F-4D97-AF65-F5344CB8AC3E}">
        <p14:creationId xmlns:p14="http://schemas.microsoft.com/office/powerpoint/2010/main" val="246677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D6F9FB54-8EE0-4EB7-3DB1-DD9A7057723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04" b="49781"/>
          <a:stretch/>
        </p:blipFill>
        <p:spPr bwMode="auto">
          <a:xfrm rot="10800000">
            <a:off x="156447" y="141386"/>
            <a:ext cx="11873172" cy="34654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2388DC3-6940-44CE-8FA9-C148AAD81045}"/>
              </a:ext>
              <a:ext uri="{C183D7F6-B498-43B3-948B-1728B52AA6E4}">
                <adec:decorative xmlns:adec="http://schemas.microsoft.com/office/drawing/2017/decorative" val="1"/>
              </a:ext>
            </a:extLst>
          </p:cNvPr>
          <p:cNvSpPr/>
          <p:nvPr/>
        </p:nvSpPr>
        <p:spPr>
          <a:xfrm>
            <a:off x="0" y="3746500"/>
            <a:ext cx="12194966" cy="3111500"/>
          </a:xfrm>
          <a:prstGeom prst="rect">
            <a:avLst/>
          </a:prstGeom>
          <a:gradFill flip="none" rotWithShape="1">
            <a:gsLst>
              <a:gs pos="0">
                <a:schemeClr val="accent2"/>
              </a:gs>
              <a:gs pos="97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E1820488-66E5-4DC5-B147-3E6995E5666B}"/>
              </a:ext>
            </a:extLst>
          </p:cNvPr>
          <p:cNvSpPr/>
          <p:nvPr/>
        </p:nvSpPr>
        <p:spPr>
          <a:xfrm>
            <a:off x="4334825" y="3292475"/>
            <a:ext cx="3519383" cy="768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itle 7">
            <a:extLst>
              <a:ext uri="{FF2B5EF4-FFF2-40B4-BE49-F238E27FC236}">
                <a16:creationId xmlns:a16="http://schemas.microsoft.com/office/drawing/2014/main" id="{A5936A5C-3636-4973-AD7C-3BF683195ABB}"/>
              </a:ext>
            </a:extLst>
          </p:cNvPr>
          <p:cNvSpPr txBox="1">
            <a:spLocks noGrp="1"/>
          </p:cNvSpPr>
          <p:nvPr>
            <p:ph type="title" idx="4294967295"/>
          </p:nvPr>
        </p:nvSpPr>
        <p:spPr>
          <a:xfrm>
            <a:off x="4334825" y="2983607"/>
            <a:ext cx="3519383" cy="1077218"/>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3200" b="1" i="0" u="none" strike="noStrike" kern="1200" cap="none" spc="1100" normalizeH="0" baseline="0" noProof="0" dirty="0">
                <a:ln>
                  <a:noFill/>
                </a:ln>
                <a:solidFill>
                  <a:schemeClr val="tx1">
                    <a:lumMod val="75000"/>
                    <a:lumOff val="25000"/>
                  </a:schemeClr>
                </a:solidFill>
                <a:effectLst/>
                <a:uLnTx/>
                <a:uFillTx/>
                <a:latin typeface="Butler" panose="02000503090000020003" pitchFamily="50" charset="0"/>
                <a:ea typeface="+mn-ea"/>
                <a:cs typeface="+mn-cs"/>
              </a:rPr>
              <a:t>CASE</a:t>
            </a:r>
            <a:br>
              <a:rPr kumimoji="0" lang="en-ID" sz="3200" b="1" i="0" u="none" strike="noStrike" kern="1200" cap="none" spc="1100" normalizeH="0" baseline="0" noProof="0" dirty="0">
                <a:ln>
                  <a:noFill/>
                </a:ln>
                <a:solidFill>
                  <a:schemeClr val="tx1">
                    <a:lumMod val="75000"/>
                    <a:lumOff val="25000"/>
                  </a:schemeClr>
                </a:solidFill>
                <a:effectLst/>
                <a:uLnTx/>
                <a:uFillTx/>
                <a:latin typeface="Butler" panose="02000503090000020003" pitchFamily="50" charset="0"/>
                <a:ea typeface="+mn-ea"/>
                <a:cs typeface="+mn-cs"/>
              </a:rPr>
            </a:br>
            <a:r>
              <a:rPr kumimoji="0" lang="en-ID" sz="3200" b="1" i="0" u="none" strike="noStrike" kern="1200" cap="none" spc="1100" normalizeH="0" baseline="0" noProof="0" dirty="0">
                <a:ln>
                  <a:noFill/>
                </a:ln>
                <a:solidFill>
                  <a:schemeClr val="tx1">
                    <a:lumMod val="75000"/>
                    <a:lumOff val="25000"/>
                  </a:schemeClr>
                </a:solidFill>
                <a:effectLst/>
                <a:uLnTx/>
                <a:uFillTx/>
                <a:latin typeface="Butler" panose="02000503090000020003" pitchFamily="50" charset="0"/>
                <a:ea typeface="+mn-ea"/>
                <a:cs typeface="+mn-cs"/>
              </a:rPr>
              <a:t>STUDIES</a:t>
            </a:r>
          </a:p>
        </p:txBody>
      </p:sp>
      <p:pic>
        <p:nvPicPr>
          <p:cNvPr id="3" name="Picture 2" descr="Logo of Propel Flow">
            <a:extLst>
              <a:ext uri="{FF2B5EF4-FFF2-40B4-BE49-F238E27FC236}">
                <a16:creationId xmlns:a16="http://schemas.microsoft.com/office/drawing/2014/main" id="{54AB63F6-7142-D9DA-F172-60757DE542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399" y="4961411"/>
            <a:ext cx="2037268" cy="1122576"/>
          </a:xfrm>
          <a:prstGeom prst="rect">
            <a:avLst/>
          </a:prstGeom>
        </p:spPr>
      </p:pic>
    </p:spTree>
    <p:extLst>
      <p:ext uri="{BB962C8B-B14F-4D97-AF65-F5344CB8AC3E}">
        <p14:creationId xmlns:p14="http://schemas.microsoft.com/office/powerpoint/2010/main" val="38474468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C92056-DCAD-EAC3-8456-F9B69F0817B9}"/>
              </a:ext>
              <a:ext uri="{C183D7F6-B498-43B3-948B-1728B52AA6E4}">
                <adec:decorative xmlns:adec="http://schemas.microsoft.com/office/drawing/2017/decorative" val="1"/>
              </a:ext>
            </a:extLst>
          </p:cNvPr>
          <p:cNvSpPr/>
          <p:nvPr/>
        </p:nvSpPr>
        <p:spPr>
          <a:xfrm rot="10800000">
            <a:off x="-7274" y="4418176"/>
            <a:ext cx="8897274" cy="2439824"/>
          </a:xfrm>
          <a:prstGeom prst="rect">
            <a:avLst/>
          </a:prstGeom>
          <a:gradFill>
            <a:gsLst>
              <a:gs pos="29000">
                <a:schemeClr val="accent5"/>
              </a:gs>
              <a:gs pos="100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50" name="Picture 2">
            <a:extLst>
              <a:ext uri="{FF2B5EF4-FFF2-40B4-BE49-F238E27FC236}">
                <a16:creationId xmlns:a16="http://schemas.microsoft.com/office/drawing/2014/main" id="{00D2F0EB-D02B-2F68-AAD6-64168D6A9C80}"/>
              </a:ext>
              <a:ext uri="{C183D7F6-B498-43B3-948B-1728B52AA6E4}">
                <adec:decorative xmlns:adec="http://schemas.microsoft.com/office/drawing/2017/decorative" val="1"/>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5384" r="5384"/>
          <a:stretch>
            <a:fillRect/>
          </a:stretch>
        </p:blipFill>
        <p:spPr bwMode="auto">
          <a:xfrm>
            <a:off x="8104908" y="0"/>
            <a:ext cx="408709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 of Propel Flow">
            <a:extLst>
              <a:ext uri="{FF2B5EF4-FFF2-40B4-BE49-F238E27FC236}">
                <a16:creationId xmlns:a16="http://schemas.microsoft.com/office/drawing/2014/main" id="{B8C0A406-BC17-22C9-FCEB-A73D9E7090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8839" y="5906081"/>
            <a:ext cx="1411563" cy="726955"/>
          </a:xfrm>
          <a:prstGeom prst="rect">
            <a:avLst/>
          </a:prstGeom>
        </p:spPr>
      </p:pic>
      <p:sp>
        <p:nvSpPr>
          <p:cNvPr id="11" name="Rectangle 10">
            <a:extLst>
              <a:ext uri="{FF2B5EF4-FFF2-40B4-BE49-F238E27FC236}">
                <a16:creationId xmlns:a16="http://schemas.microsoft.com/office/drawing/2014/main" id="{A3D9A407-CBA5-4583-8BD3-E0F63F390C1A}"/>
              </a:ext>
              <a:ext uri="{C183D7F6-B498-43B3-948B-1728B52AA6E4}">
                <adec:decorative xmlns:adec="http://schemas.microsoft.com/office/drawing/2017/decorative" val="1"/>
              </a:ext>
            </a:extLst>
          </p:cNvPr>
          <p:cNvSpPr/>
          <p:nvPr/>
        </p:nvSpPr>
        <p:spPr>
          <a:xfrm>
            <a:off x="6051332" y="1228229"/>
            <a:ext cx="297872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A4DAD53-8792-45E9-8435-131840BA35B5}"/>
              </a:ext>
            </a:extLst>
          </p:cNvPr>
          <p:cNvSpPr txBox="1"/>
          <p:nvPr/>
        </p:nvSpPr>
        <p:spPr>
          <a:xfrm>
            <a:off x="956830" y="4719983"/>
            <a:ext cx="5004896" cy="789319"/>
          </a:xfrm>
          <a:prstGeom prst="rect">
            <a:avLst/>
          </a:prstGeom>
          <a:noFill/>
        </p:spPr>
        <p:txBody>
          <a:bodyPr wrap="none" rtlCol="0">
            <a:spAutoFit/>
          </a:bodyPr>
          <a:lstStyle/>
          <a:p>
            <a:pPr>
              <a:lnSpc>
                <a:spcPct val="150000"/>
              </a:lnSpc>
            </a:pPr>
            <a:r>
              <a:rPr lang="en-US" sz="1600" b="1" spc="600" dirty="0">
                <a:solidFill>
                  <a:schemeClr val="tx1">
                    <a:lumMod val="75000"/>
                    <a:lumOff val="25000"/>
                  </a:schemeClr>
                </a:solidFill>
                <a:latin typeface="Montserrat" pitchFamily="2" charset="0"/>
                <a:ea typeface="Montserrat Semi" charset="0"/>
                <a:cs typeface="Montserrat Semi" charset="0"/>
              </a:rPr>
              <a:t>Veronique</a:t>
            </a:r>
          </a:p>
          <a:p>
            <a:pPr>
              <a:lnSpc>
                <a:spcPct val="150000"/>
              </a:lnSpc>
            </a:pPr>
            <a:r>
              <a:rPr lang="en-US" sz="1600" b="1" spc="600" dirty="0">
                <a:solidFill>
                  <a:schemeClr val="bg1"/>
                </a:solidFill>
                <a:latin typeface="Montserrat" pitchFamily="2" charset="0"/>
                <a:ea typeface="Montserrat Semi" charset="0"/>
                <a:cs typeface="Montserrat Semi" charset="0"/>
              </a:rPr>
              <a:t>Expanscience Laboratories</a:t>
            </a:r>
          </a:p>
        </p:txBody>
      </p:sp>
      <p:sp>
        <p:nvSpPr>
          <p:cNvPr id="16" name="TextBox 15">
            <a:extLst>
              <a:ext uri="{FF2B5EF4-FFF2-40B4-BE49-F238E27FC236}">
                <a16:creationId xmlns:a16="http://schemas.microsoft.com/office/drawing/2014/main" id="{D5E94B53-AD22-40DF-BE94-D0C348D769C5}"/>
              </a:ext>
            </a:extLst>
          </p:cNvPr>
          <p:cNvSpPr txBox="1"/>
          <p:nvPr/>
        </p:nvSpPr>
        <p:spPr>
          <a:xfrm>
            <a:off x="956829" y="1878091"/>
            <a:ext cx="5714903" cy="2266711"/>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latin typeface="Montserrat" pitchFamily="2" charset="0"/>
                <a:ea typeface="Montserrat Light" charset="0"/>
                <a:cs typeface="Montserrat Light" charset="0"/>
              </a:rPr>
              <a:t>"They not only successfully developed a new holistic and customer-focused service offering and range of new innovative products, but also transformed the company's mindset and strategy. They introduced and implemented key strategies essential in this day and age of AI and digital transformation” </a:t>
            </a:r>
          </a:p>
        </p:txBody>
      </p:sp>
      <p:sp>
        <p:nvSpPr>
          <p:cNvPr id="7" name="Title 6">
            <a:extLst>
              <a:ext uri="{FF2B5EF4-FFF2-40B4-BE49-F238E27FC236}">
                <a16:creationId xmlns:a16="http://schemas.microsoft.com/office/drawing/2014/main" id="{46873132-F926-E6C6-8C88-F4FCCD1EC47D}"/>
              </a:ext>
            </a:extLst>
          </p:cNvPr>
          <p:cNvSpPr txBox="1">
            <a:spLocks noGrp="1"/>
          </p:cNvSpPr>
          <p:nvPr>
            <p:ph type="title" idx="4294967295"/>
          </p:nvPr>
        </p:nvSpPr>
        <p:spPr>
          <a:xfrm>
            <a:off x="956830" y="450358"/>
            <a:ext cx="5094502" cy="76944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utler" panose="02000503090000020003" pitchFamily="50" charset="0"/>
                <a:ea typeface="+mn-ea"/>
                <a:cs typeface="Aharoni" panose="02010803020104030203" pitchFamily="2" charset="-79"/>
              </a:rPr>
              <a:t>TESTIMONIALS</a:t>
            </a:r>
          </a:p>
        </p:txBody>
      </p:sp>
      <p:sp>
        <p:nvSpPr>
          <p:cNvPr id="3" name="Title 2" hidden="1">
            <a:extLst>
              <a:ext uri="{FF2B5EF4-FFF2-40B4-BE49-F238E27FC236}">
                <a16:creationId xmlns:a16="http://schemas.microsoft.com/office/drawing/2014/main" id="{D29119B3-AEC8-94E2-B1A0-E5C2F6577B03}"/>
              </a:ext>
            </a:extLst>
          </p:cNvPr>
          <p:cNvSpPr>
            <a:spLocks/>
          </p:cNvSpPr>
          <p:nvPr/>
        </p:nvSpPr>
        <p:spPr>
          <a:xfrm>
            <a:off x="838200" y="365125"/>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Quote page</a:t>
            </a:r>
          </a:p>
        </p:txBody>
      </p:sp>
    </p:spTree>
    <p:extLst>
      <p:ext uri="{BB962C8B-B14F-4D97-AF65-F5344CB8AC3E}">
        <p14:creationId xmlns:p14="http://schemas.microsoft.com/office/powerpoint/2010/main" val="185241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7F1F2-29A9-CD35-91F8-859154CC57F4}"/>
              </a:ext>
            </a:extLst>
          </p:cNvPr>
          <p:cNvSpPr/>
          <p:nvPr/>
        </p:nvSpPr>
        <p:spPr>
          <a:xfrm>
            <a:off x="0" y="0"/>
            <a:ext cx="12191999" cy="293636"/>
          </a:xfrm>
          <a:prstGeom prst="rect">
            <a:avLst/>
          </a:prstGeom>
          <a:gradFill>
            <a:gsLst>
              <a:gs pos="97000">
                <a:schemeClr val="accent2">
                  <a:alpha val="56000"/>
                </a:schemeClr>
              </a:gs>
              <a:gs pos="0">
                <a:schemeClr val="accent1">
                  <a:alpha val="5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descr="Logo of Propel Flow">
            <a:extLst>
              <a:ext uri="{FF2B5EF4-FFF2-40B4-BE49-F238E27FC236}">
                <a16:creationId xmlns:a16="http://schemas.microsoft.com/office/drawing/2014/main" id="{386FB21A-90B4-F12A-4E40-8D552ED17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4316" y="5831431"/>
            <a:ext cx="1562287" cy="860852"/>
          </a:xfrm>
          <a:prstGeom prst="rect">
            <a:avLst/>
          </a:prstGeom>
        </p:spPr>
      </p:pic>
      <p:pic>
        <p:nvPicPr>
          <p:cNvPr id="1026" name="Picture 2" descr="Abstract Black And White Background Water Ripple Stock Photo - Download  Image Now - Black And White, Water, Rippled - iStock">
            <a:extLst>
              <a:ext uri="{FF2B5EF4-FFF2-40B4-BE49-F238E27FC236}">
                <a16:creationId xmlns:a16="http://schemas.microsoft.com/office/drawing/2014/main" id="{C1BCE5C7-37FD-400C-998F-B183B936E9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327" r="1536"/>
          <a:stretch/>
        </p:blipFill>
        <p:spPr bwMode="auto">
          <a:xfrm>
            <a:off x="6998" y="0"/>
            <a:ext cx="320300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9E722B3-0F44-663F-AB33-B43E3DE75299}"/>
              </a:ext>
            </a:extLst>
          </p:cNvPr>
          <p:cNvSpPr/>
          <p:nvPr/>
        </p:nvSpPr>
        <p:spPr>
          <a:xfrm>
            <a:off x="13995" y="-21502"/>
            <a:ext cx="3203008" cy="6858000"/>
          </a:xfrm>
          <a:prstGeom prst="rect">
            <a:avLst/>
          </a:prstGeom>
          <a:gradFill flip="none" rotWithShape="1">
            <a:gsLst>
              <a:gs pos="0">
                <a:schemeClr val="accent5">
                  <a:alpha val="42000"/>
                </a:schemeClr>
              </a:gs>
              <a:gs pos="100000">
                <a:schemeClr val="accent4">
                  <a:alpha val="37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3C7DDCB7-0AE6-6EFA-F6F4-0BBDCEB69513}"/>
              </a:ext>
            </a:extLst>
          </p:cNvPr>
          <p:cNvSpPr/>
          <p:nvPr/>
        </p:nvSpPr>
        <p:spPr>
          <a:xfrm>
            <a:off x="7826" y="-21502"/>
            <a:ext cx="3210005"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hidden="1"/>
          <p:cNvSpPr>
            <a:spLocks noGrp="1"/>
          </p:cNvSpPr>
          <p:nvPr>
            <p:ph type="sldNum" sz="quarter" idx="12"/>
          </p:nvPr>
        </p:nvSpPr>
        <p:spPr>
          <a:solidFill>
            <a:schemeClr val="accent1"/>
          </a:solidFill>
        </p:spPr>
        <p:txBody>
          <a:bodyPr/>
          <a:lstStyle/>
          <a:p>
            <a:pPr algn="ctr"/>
            <a:r>
              <a:rPr lang="en-US" sz="1050" dirty="0">
                <a:solidFill>
                  <a:schemeClr val="bg1"/>
                </a:solidFill>
              </a:rPr>
              <a:t> </a:t>
            </a:r>
          </a:p>
        </p:txBody>
      </p:sp>
      <p:sp>
        <p:nvSpPr>
          <p:cNvPr id="50" name="Rectangle 49"/>
          <p:cNvSpPr/>
          <p:nvPr/>
        </p:nvSpPr>
        <p:spPr>
          <a:xfrm>
            <a:off x="8729770" y="2671324"/>
            <a:ext cx="3132030" cy="2015936"/>
          </a:xfrm>
          <a:prstGeom prst="rect">
            <a:avLst/>
          </a:prstGeom>
        </p:spPr>
        <p:txBody>
          <a:bodyPr wrap="square">
            <a:spAutoFit/>
          </a:bodyPr>
          <a:lstStyle/>
          <a:p>
            <a:pPr>
              <a:spcBef>
                <a:spcPts val="600"/>
              </a:spcBef>
              <a:buClr>
                <a:srgbClr val="E24848"/>
              </a:buCl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Our AI tools and VBA macro </a:t>
            </a:r>
            <a:r>
              <a:rPr lang="en-US" sz="1200" b="1"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automated 75% of the manual data processing </a:t>
            </a: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tasks, reducing the roll-up process from weeks to just 10 minutes. The macro was refined over time to ensure accuracy and consistency, and employees were trained on how to use the new system. </a:t>
            </a:r>
          </a:p>
          <a:p>
            <a:pPr>
              <a:spcBef>
                <a:spcPts val="600"/>
              </a:spcBef>
              <a:buClr>
                <a:srgbClr val="E24848"/>
              </a:buCl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The streamlined process allowed reviewers to focus on other tasks, increasing overall productivity and efficiency at the law firm.</a:t>
            </a:r>
          </a:p>
        </p:txBody>
      </p:sp>
      <p:grpSp>
        <p:nvGrpSpPr>
          <p:cNvPr id="11" name="Group 10">
            <a:extLst>
              <a:ext uri="{FF2B5EF4-FFF2-40B4-BE49-F238E27FC236}">
                <a16:creationId xmlns:a16="http://schemas.microsoft.com/office/drawing/2014/main" id="{60A7929F-D451-DCAD-E737-0647C04AF7FB}"/>
              </a:ext>
            </a:extLst>
          </p:cNvPr>
          <p:cNvGrpSpPr/>
          <p:nvPr/>
        </p:nvGrpSpPr>
        <p:grpSpPr>
          <a:xfrm>
            <a:off x="7617497" y="1693437"/>
            <a:ext cx="2781263" cy="933270"/>
            <a:chOff x="7617497" y="2302892"/>
            <a:chExt cx="2781263" cy="933270"/>
          </a:xfrm>
        </p:grpSpPr>
        <p:sp>
          <p:nvSpPr>
            <p:cNvPr id="47" name="Content Placeholder 2"/>
            <p:cNvSpPr txBox="1">
              <a:spLocks/>
            </p:cNvSpPr>
            <p:nvPr/>
          </p:nvSpPr>
          <p:spPr>
            <a:xfrm>
              <a:off x="7617497" y="2344635"/>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accent5"/>
                  </a:solidFill>
                  <a:latin typeface="Montserrat" pitchFamily="2" charset="0"/>
                  <a:cs typeface="Lato" panose="020F0502020204030203" pitchFamily="34" charset="0"/>
                </a:rPr>
                <a:t>03</a:t>
              </a:r>
            </a:p>
          </p:txBody>
        </p:sp>
        <p:sp>
          <p:nvSpPr>
            <p:cNvPr id="48" name="Content Placeholder 2"/>
            <p:cNvSpPr txBox="1">
              <a:spLocks/>
            </p:cNvSpPr>
            <p:nvPr/>
          </p:nvSpPr>
          <p:spPr>
            <a:xfrm>
              <a:off x="8743021" y="2302892"/>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accent5"/>
                  </a:solidFill>
                  <a:latin typeface="Montserrat" pitchFamily="2" charset="0"/>
                  <a:ea typeface="Open Sans Light" panose="020B0306030504020204" pitchFamily="34" charset="0"/>
                  <a:cs typeface="Lato" panose="020F0502020204030203" pitchFamily="34" charset="0"/>
                </a:rPr>
                <a:t>OUTCOMES &amp; BENEFITS</a:t>
              </a:r>
            </a:p>
          </p:txBody>
        </p:sp>
        <p:sp>
          <p:nvSpPr>
            <p:cNvPr id="49" name="Rounded Rectangle 48"/>
            <p:cNvSpPr/>
            <p:nvPr/>
          </p:nvSpPr>
          <p:spPr>
            <a:xfrm rot="16200000" flipV="1">
              <a:off x="8244946" y="2782256"/>
              <a:ext cx="727084" cy="1628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4"/>
                </a:solidFill>
                <a:latin typeface="Neris Light" panose="00000400000000000000" pitchFamily="50" charset="0"/>
              </a:endParaRPr>
            </a:p>
          </p:txBody>
        </p:sp>
      </p:grpSp>
      <p:sp>
        <p:nvSpPr>
          <p:cNvPr id="46" name="Rectangle 45"/>
          <p:cNvSpPr/>
          <p:nvPr/>
        </p:nvSpPr>
        <p:spPr>
          <a:xfrm>
            <a:off x="3933105" y="2671324"/>
            <a:ext cx="4133830" cy="3616375"/>
          </a:xfrm>
          <a:prstGeom prst="rect">
            <a:avLst/>
          </a:prstGeom>
        </p:spPr>
        <p:txBody>
          <a:bodyPr wrap="square">
            <a:spAutoFit/>
          </a:bodyPr>
          <a:lstStyle/>
          <a:p>
            <a:pPr>
              <a:spcBef>
                <a:spcPts val="600"/>
              </a:spcBef>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To automate and optimize the roll-up process, </a:t>
            </a:r>
            <a:r>
              <a:rPr lang="en-US" sz="1200" b="1"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we used AI to develop a VBA macro and a user form with options for different categories and rules. </a:t>
            </a: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We collaborated with the firm's employees to ensure that data was normalized </a:t>
            </a:r>
            <a:b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b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and organized in a way that the macro could process. </a:t>
            </a:r>
            <a:b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b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Our solution included:</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Structuring and selecting key data points from multiple documents (e.g. Excel)</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Implementing formulas and conditional logic to link and compare data flows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Creating a macro to select the latest data points, combine fields, and overwrite the document with the correct information</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Providing clear instructions for employees to normalize data and lay information out in the right way</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Implementing versioning control and trend data to see changes over time</a:t>
            </a:r>
          </a:p>
        </p:txBody>
      </p:sp>
      <p:grpSp>
        <p:nvGrpSpPr>
          <p:cNvPr id="5" name="Group 4">
            <a:extLst>
              <a:ext uri="{FF2B5EF4-FFF2-40B4-BE49-F238E27FC236}">
                <a16:creationId xmlns:a16="http://schemas.microsoft.com/office/drawing/2014/main" id="{92C1DDD5-E6B6-6D75-9752-51FF0BE37BD0}"/>
              </a:ext>
            </a:extLst>
          </p:cNvPr>
          <p:cNvGrpSpPr/>
          <p:nvPr/>
        </p:nvGrpSpPr>
        <p:grpSpPr>
          <a:xfrm>
            <a:off x="3860772" y="1693437"/>
            <a:ext cx="2781263" cy="933270"/>
            <a:chOff x="3860772" y="2302892"/>
            <a:chExt cx="2781263" cy="933270"/>
          </a:xfrm>
        </p:grpSpPr>
        <p:sp>
          <p:nvSpPr>
            <p:cNvPr id="43" name="Content Placeholder 2"/>
            <p:cNvSpPr txBox="1">
              <a:spLocks/>
            </p:cNvSpPr>
            <p:nvPr/>
          </p:nvSpPr>
          <p:spPr>
            <a:xfrm>
              <a:off x="3860772" y="2344635"/>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accent4">
                      <a:lumMod val="75000"/>
                    </a:schemeClr>
                  </a:solidFill>
                  <a:latin typeface="Montserrat" pitchFamily="2" charset="0"/>
                  <a:cs typeface="Lato" panose="020F0502020204030203" pitchFamily="34" charset="0"/>
                </a:rPr>
                <a:t>02</a:t>
              </a:r>
            </a:p>
          </p:txBody>
        </p:sp>
        <p:sp>
          <p:nvSpPr>
            <p:cNvPr id="44" name="Content Placeholder 2"/>
            <p:cNvSpPr txBox="1">
              <a:spLocks/>
            </p:cNvSpPr>
            <p:nvPr/>
          </p:nvSpPr>
          <p:spPr>
            <a:xfrm>
              <a:off x="4986296" y="2302892"/>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t>WHAT </a:t>
              </a:r>
              <a:b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br>
              <a: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t>WE DID</a:t>
              </a:r>
            </a:p>
          </p:txBody>
        </p:sp>
        <p:sp>
          <p:nvSpPr>
            <p:cNvPr id="45" name="Rounded Rectangle 44"/>
            <p:cNvSpPr/>
            <p:nvPr/>
          </p:nvSpPr>
          <p:spPr>
            <a:xfrm rot="16200000" flipV="1">
              <a:off x="4488221" y="2782256"/>
              <a:ext cx="727084" cy="1628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4"/>
                </a:solidFill>
                <a:latin typeface="Neris Light" panose="00000400000000000000" pitchFamily="50" charset="0"/>
              </a:endParaRPr>
            </a:p>
          </p:txBody>
        </p:sp>
      </p:grpSp>
      <p:sp>
        <p:nvSpPr>
          <p:cNvPr id="42" name="Rectangle 41"/>
          <p:cNvSpPr/>
          <p:nvPr/>
        </p:nvSpPr>
        <p:spPr>
          <a:xfrm>
            <a:off x="224240" y="2626707"/>
            <a:ext cx="2766285" cy="2539157"/>
          </a:xfrm>
          <a:prstGeom prst="rect">
            <a:avLst/>
          </a:prstGeom>
        </p:spPr>
        <p:txBody>
          <a:bodyPr wrap="square">
            <a:spAutoFit/>
          </a:bodyPr>
          <a:lstStyle/>
          <a:p>
            <a:pPr>
              <a:spcBef>
                <a:spcPts val="600"/>
              </a:spcBef>
              <a:buClr>
                <a:srgbClr val="E24848"/>
              </a:buClr>
              <a:defRPr/>
            </a:pPr>
            <a:r>
              <a:rPr lang="en-US" sz="1400" noProof="1">
                <a:solidFill>
                  <a:schemeClr val="bg1"/>
                </a:solidFill>
                <a:latin typeface="Roboto" panose="02000000000000000000" pitchFamily="2" charset="0"/>
                <a:ea typeface="Roboto" panose="02000000000000000000" pitchFamily="2" charset="0"/>
                <a:cs typeface="Open Sans Light" panose="020B0306030504020204" pitchFamily="34" charset="0"/>
              </a:rPr>
              <a:t>A tech-based law firm in New York called Axiom Law required a roll-up protocol periodically, which was a manual and time-consuming process. </a:t>
            </a:r>
          </a:p>
          <a:p>
            <a:pPr>
              <a:spcBef>
                <a:spcPts val="600"/>
              </a:spcBef>
              <a:buClr>
                <a:srgbClr val="E24848"/>
              </a:buClr>
              <a:defRPr/>
            </a:pPr>
            <a:r>
              <a:rPr lang="en-US" sz="1400" noProof="1">
                <a:solidFill>
                  <a:schemeClr val="bg1"/>
                </a:solidFill>
                <a:latin typeface="Roboto" panose="02000000000000000000" pitchFamily="2" charset="0"/>
                <a:ea typeface="Roboto" panose="02000000000000000000" pitchFamily="2" charset="0"/>
                <a:cs typeface="Open Sans Light" panose="020B0306030504020204" pitchFamily="34" charset="0"/>
              </a:rPr>
              <a:t>Multiple reviewers spent weeks selecting data points, comparing data flows, and overwriting documents, causing delays and inefficiencies in the overall workflow.</a:t>
            </a:r>
          </a:p>
        </p:txBody>
      </p:sp>
      <p:sp>
        <p:nvSpPr>
          <p:cNvPr id="10" name="Rectangle 9">
            <a:extLst>
              <a:ext uri="{FF2B5EF4-FFF2-40B4-BE49-F238E27FC236}">
                <a16:creationId xmlns:a16="http://schemas.microsoft.com/office/drawing/2014/main" id="{4D080D09-F4F2-4901-C384-C54A76D3BCDA}"/>
              </a:ext>
            </a:extLst>
          </p:cNvPr>
          <p:cNvSpPr/>
          <p:nvPr/>
        </p:nvSpPr>
        <p:spPr>
          <a:xfrm>
            <a:off x="-828" y="1649510"/>
            <a:ext cx="3065781" cy="891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9747231-E90D-62FE-8CB7-1D4D0DDB1F9F}"/>
              </a:ext>
            </a:extLst>
          </p:cNvPr>
          <p:cNvGrpSpPr/>
          <p:nvPr/>
        </p:nvGrpSpPr>
        <p:grpSpPr>
          <a:xfrm>
            <a:off x="0" y="1648820"/>
            <a:ext cx="2781263" cy="933270"/>
            <a:chOff x="0" y="2258275"/>
            <a:chExt cx="2781263" cy="933270"/>
          </a:xfrm>
        </p:grpSpPr>
        <p:sp>
          <p:nvSpPr>
            <p:cNvPr id="39" name="Content Placeholder 2"/>
            <p:cNvSpPr txBox="1">
              <a:spLocks/>
            </p:cNvSpPr>
            <p:nvPr/>
          </p:nvSpPr>
          <p:spPr>
            <a:xfrm>
              <a:off x="0" y="2300018"/>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bg1"/>
                  </a:solidFill>
                  <a:latin typeface="Montserrat" pitchFamily="2" charset="0"/>
                  <a:cs typeface="Lato" panose="020F0502020204030203" pitchFamily="34" charset="0"/>
                </a:rPr>
                <a:t>01</a:t>
              </a:r>
            </a:p>
          </p:txBody>
        </p:sp>
        <p:sp>
          <p:nvSpPr>
            <p:cNvPr id="40" name="Content Placeholder 2"/>
            <p:cNvSpPr txBox="1">
              <a:spLocks/>
            </p:cNvSpPr>
            <p:nvPr/>
          </p:nvSpPr>
          <p:spPr>
            <a:xfrm>
              <a:off x="1125524" y="2258275"/>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bg1"/>
                  </a:solidFill>
                  <a:latin typeface="Montserrat" pitchFamily="2" charset="0"/>
                  <a:ea typeface="Open Sans Light" panose="020B0306030504020204" pitchFamily="34" charset="0"/>
                  <a:cs typeface="Lato" panose="020F0502020204030203" pitchFamily="34" charset="0"/>
                </a:rPr>
                <a:t>THE CHALLENGE</a:t>
              </a:r>
            </a:p>
          </p:txBody>
        </p:sp>
        <p:sp>
          <p:nvSpPr>
            <p:cNvPr id="41" name="Rounded Rectangle 40"/>
            <p:cNvSpPr/>
            <p:nvPr/>
          </p:nvSpPr>
          <p:spPr>
            <a:xfrm rot="16200000" flipV="1">
              <a:off x="627449" y="2709287"/>
              <a:ext cx="727084" cy="1628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Neris Light" panose="00000400000000000000" pitchFamily="50" charset="0"/>
              </a:endParaRPr>
            </a:p>
          </p:txBody>
        </p:sp>
      </p:grpSp>
      <p:sp>
        <p:nvSpPr>
          <p:cNvPr id="6" name="Title 5">
            <a:extLst>
              <a:ext uri="{FF2B5EF4-FFF2-40B4-BE49-F238E27FC236}">
                <a16:creationId xmlns:a16="http://schemas.microsoft.com/office/drawing/2014/main" id="{505CA8C4-B97F-970F-14BD-96D6926ADC17}"/>
              </a:ext>
            </a:extLst>
          </p:cNvPr>
          <p:cNvSpPr txBox="1">
            <a:spLocks noGrp="1"/>
          </p:cNvSpPr>
          <p:nvPr>
            <p:ph type="title" idx="4294967295"/>
          </p:nvPr>
        </p:nvSpPr>
        <p:spPr>
          <a:xfrm>
            <a:off x="3957861" y="699528"/>
            <a:ext cx="5214120" cy="646331"/>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tx1">
                    <a:lumMod val="85000"/>
                    <a:lumOff val="15000"/>
                  </a:schemeClr>
                </a:solidFill>
                <a:effectLst/>
                <a:uLnTx/>
                <a:uFillTx/>
                <a:latin typeface="Butler" panose="02000503090000020003" pitchFamily="50" charset="0"/>
                <a:ea typeface="Montserrat Semi" charset="0"/>
                <a:cs typeface="Montserrat Semi" charset="0"/>
              </a:rPr>
              <a:t>AXIOM LAW </a:t>
            </a:r>
            <a:r>
              <a:rPr lang="en-US" sz="3600" b="1" dirty="0">
                <a:solidFill>
                  <a:schemeClr val="accent4">
                    <a:lumMod val="75000"/>
                  </a:schemeClr>
                </a:solidFill>
                <a:latin typeface="Butler" panose="02000503090000020003" pitchFamily="50" charset="0"/>
                <a:ea typeface="Montserrat Semi" charset="0"/>
                <a:cs typeface="Montserrat Semi" charset="0"/>
              </a:rPr>
              <a:t>/ </a:t>
            </a:r>
            <a:r>
              <a:rPr kumimoji="0" lang="en-US" sz="3600" b="1" i="0" u="none" strike="noStrike" kern="1200" cap="none" spc="0" normalizeH="0" baseline="0" noProof="0" dirty="0">
                <a:ln>
                  <a:noFill/>
                </a:ln>
                <a:solidFill>
                  <a:schemeClr val="accent4">
                    <a:lumMod val="75000"/>
                  </a:schemeClr>
                </a:solidFill>
                <a:effectLst/>
                <a:uLnTx/>
                <a:uFillTx/>
                <a:latin typeface="Butler" panose="02000503090000020003" pitchFamily="50" charset="0"/>
                <a:ea typeface="Montserrat Semi" charset="0"/>
                <a:cs typeface="Montserrat Semi" charset="0"/>
              </a:rPr>
              <a:t>NOBEL</a:t>
            </a:r>
          </a:p>
        </p:txBody>
      </p:sp>
      <p:sp>
        <p:nvSpPr>
          <p:cNvPr id="4" name="Title 5">
            <a:extLst>
              <a:ext uri="{FF2B5EF4-FFF2-40B4-BE49-F238E27FC236}">
                <a16:creationId xmlns:a16="http://schemas.microsoft.com/office/drawing/2014/main" id="{F1D259A8-2AB2-2206-A87B-725B84079C87}"/>
              </a:ext>
            </a:extLst>
          </p:cNvPr>
          <p:cNvSpPr txBox="1">
            <a:spLocks/>
          </p:cNvSpPr>
          <p:nvPr/>
        </p:nvSpPr>
        <p:spPr>
          <a:xfrm>
            <a:off x="209117" y="167230"/>
            <a:ext cx="2205732" cy="461665"/>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sz="2400" b="1" dirty="0">
                <a:solidFill>
                  <a:schemeClr val="bg1"/>
                </a:solidFill>
                <a:latin typeface="Butler" panose="02000503090000020003" pitchFamily="50" charset="0"/>
                <a:ea typeface="Montserrat Semi" charset="0"/>
                <a:cs typeface="Montserrat Semi" charset="0"/>
              </a:rPr>
              <a:t>QUICK WINS</a:t>
            </a:r>
          </a:p>
        </p:txBody>
      </p:sp>
    </p:spTree>
    <p:extLst>
      <p:ext uri="{BB962C8B-B14F-4D97-AF65-F5344CB8AC3E}">
        <p14:creationId xmlns:p14="http://schemas.microsoft.com/office/powerpoint/2010/main" val="343655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74156A8-D59B-27D5-27F7-200D9FBC466A}"/>
              </a:ext>
              <a:ext uri="{C183D7F6-B498-43B3-948B-1728B52AA6E4}">
                <adec:decorative xmlns:adec="http://schemas.microsoft.com/office/drawing/2017/decorative" val="1"/>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7C90F7-8EC6-C9F2-F668-265DE6DB2EBC}"/>
              </a:ext>
              <a:ext uri="{C183D7F6-B498-43B3-948B-1728B52AA6E4}">
                <adec:decorative xmlns:adec="http://schemas.microsoft.com/office/drawing/2017/decorative" val="0"/>
              </a:ext>
            </a:extLst>
          </p:cNvPr>
          <p:cNvSpPr/>
          <p:nvPr/>
        </p:nvSpPr>
        <p:spPr>
          <a:xfrm>
            <a:off x="6157" y="0"/>
            <a:ext cx="12219709" cy="6858000"/>
          </a:xfrm>
          <a:prstGeom prst="rect">
            <a:avLst/>
          </a:prstGeom>
          <a:gradFill>
            <a:gsLst>
              <a:gs pos="0">
                <a:schemeClr val="accent2">
                  <a:alpha val="45000"/>
                </a:schemeClr>
              </a:gs>
              <a:gs pos="100000">
                <a:schemeClr val="accent1">
                  <a:alpha val="4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77EFFD8C-AD4D-4840-B7C9-C16B48382FF7}"/>
              </a:ext>
              <a:ext uri="{C183D7F6-B498-43B3-948B-1728B52AA6E4}">
                <adec:decorative xmlns:adec="http://schemas.microsoft.com/office/drawing/2017/decorative" val="1"/>
              </a:ext>
            </a:extLst>
          </p:cNvPr>
          <p:cNvSpPr/>
          <p:nvPr/>
        </p:nvSpPr>
        <p:spPr>
          <a:xfrm>
            <a:off x="0" y="0"/>
            <a:ext cx="12219709"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6A190DD-A89C-4C4D-BBC0-4859F2C4B831}"/>
              </a:ext>
            </a:extLst>
          </p:cNvPr>
          <p:cNvSpPr txBox="1"/>
          <p:nvPr/>
        </p:nvSpPr>
        <p:spPr>
          <a:xfrm>
            <a:off x="1968703" y="2911320"/>
            <a:ext cx="8254594" cy="2492990"/>
          </a:xfrm>
          <a:prstGeom prst="rect">
            <a:avLst/>
          </a:prstGeom>
          <a:noFill/>
        </p:spPr>
        <p:txBody>
          <a:bodyPr wrap="square" rtlCol="0">
            <a:spAutoFit/>
          </a:bodyPr>
          <a:lstStyle/>
          <a:p>
            <a:pPr algn="ctr"/>
            <a:r>
              <a:rPr lang="en-US" sz="2800" dirty="0">
                <a:solidFill>
                  <a:schemeClr val="bg1"/>
                </a:solidFill>
                <a:latin typeface="Butler" panose="02000503090000020003" pitchFamily="2" charset="77"/>
                <a:cs typeface="Aharoni" panose="02010803020104030203" pitchFamily="2" charset="-79"/>
              </a:rPr>
              <a:t>“</a:t>
            </a:r>
            <a:r>
              <a:rPr lang="en-US" sz="2800" dirty="0">
                <a:solidFill>
                  <a:schemeClr val="accent4"/>
                </a:solidFill>
                <a:latin typeface="Butler" panose="02000503090000020003" pitchFamily="2" charset="77"/>
                <a:cs typeface="Aharoni" panose="02010803020104030203" pitchFamily="2" charset="-79"/>
              </a:rPr>
              <a:t>Top tier </a:t>
            </a:r>
            <a:r>
              <a:rPr lang="en-US" sz="2800" dirty="0">
                <a:solidFill>
                  <a:schemeClr val="bg1"/>
                </a:solidFill>
                <a:latin typeface="Butler" panose="02000503090000020003" pitchFamily="2" charset="77"/>
                <a:cs typeface="Aharoni" panose="02010803020104030203" pitchFamily="2" charset="-79"/>
              </a:rPr>
              <a:t>when it comes to AI Implementation, </a:t>
            </a:r>
            <a:br>
              <a:rPr lang="en-US" sz="2800" dirty="0">
                <a:solidFill>
                  <a:schemeClr val="bg1"/>
                </a:solidFill>
                <a:latin typeface="Butler" panose="02000503090000020003" pitchFamily="2" charset="77"/>
                <a:cs typeface="Aharoni" panose="02010803020104030203" pitchFamily="2" charset="-79"/>
              </a:rPr>
            </a:br>
            <a:r>
              <a:rPr lang="en-US" sz="2800" dirty="0">
                <a:solidFill>
                  <a:schemeClr val="bg1"/>
                </a:solidFill>
                <a:latin typeface="Butler" panose="02000503090000020003" pitchFamily="2" charset="77"/>
                <a:cs typeface="Aharoni" panose="02010803020104030203" pitchFamily="2" charset="-79"/>
              </a:rPr>
              <a:t>I found their skills at being able to </a:t>
            </a:r>
            <a:r>
              <a:rPr lang="en-US" sz="2800" dirty="0">
                <a:solidFill>
                  <a:schemeClr val="accent4"/>
                </a:solidFill>
                <a:latin typeface="Butler" panose="02000503090000020003" pitchFamily="2" charset="77"/>
                <a:cs typeface="Aharoni" panose="02010803020104030203" pitchFamily="2" charset="-79"/>
              </a:rPr>
              <a:t>organize important information</a:t>
            </a:r>
            <a:r>
              <a:rPr lang="en-US" sz="2800" dirty="0">
                <a:solidFill>
                  <a:schemeClr val="bg1"/>
                </a:solidFill>
                <a:latin typeface="Butler" panose="02000503090000020003" pitchFamily="2" charset="77"/>
                <a:cs typeface="Aharoni" panose="02010803020104030203" pitchFamily="2" charset="-79"/>
              </a:rPr>
              <a:t> and data to </a:t>
            </a:r>
            <a:r>
              <a:rPr lang="en-US" sz="2800" dirty="0">
                <a:solidFill>
                  <a:schemeClr val="accent4"/>
                </a:solidFill>
                <a:latin typeface="Butler" panose="02000503090000020003" pitchFamily="2" charset="77"/>
                <a:cs typeface="Aharoni" panose="02010803020104030203" pitchFamily="2" charset="-79"/>
              </a:rPr>
              <a:t>structure it in flow </a:t>
            </a:r>
            <a:r>
              <a:rPr lang="en-US" sz="2800" dirty="0">
                <a:solidFill>
                  <a:schemeClr val="bg1"/>
                </a:solidFill>
                <a:latin typeface="Butler" panose="02000503090000020003" pitchFamily="2" charset="77"/>
                <a:cs typeface="Aharoni" panose="02010803020104030203" pitchFamily="2" charset="-79"/>
              </a:rPr>
              <a:t>for others to follow simply fantastic!” </a:t>
            </a:r>
            <a:endParaRPr lang="en-US" sz="2800" dirty="0">
              <a:solidFill>
                <a:schemeClr val="bg1"/>
              </a:solidFill>
              <a:latin typeface="Montserrat" pitchFamily="2" charset="0"/>
              <a:cs typeface="Aharoni" panose="02010803020104030203" pitchFamily="2" charset="-79"/>
            </a:endParaRPr>
          </a:p>
          <a:p>
            <a:pPr algn="ctr"/>
            <a:endParaRPr lang="en-US" sz="2800" dirty="0">
              <a:solidFill>
                <a:schemeClr val="bg1"/>
              </a:solidFill>
              <a:latin typeface="Montserrat" pitchFamily="2" charset="0"/>
              <a:cs typeface="Aharoni" panose="02010803020104030203" pitchFamily="2" charset="-79"/>
            </a:endParaRPr>
          </a:p>
          <a:p>
            <a:pPr algn="ctr"/>
            <a:r>
              <a:rPr lang="en-US" sz="1600" dirty="0">
                <a:solidFill>
                  <a:schemeClr val="bg1"/>
                </a:solidFill>
                <a:latin typeface="Montserrat" pitchFamily="2" charset="0"/>
                <a:cs typeface="Aharoni" panose="02010803020104030203" pitchFamily="2" charset="-79"/>
              </a:rPr>
              <a:t>Ryan – Salus FinTech</a:t>
            </a:r>
          </a:p>
        </p:txBody>
      </p:sp>
      <p:grpSp>
        <p:nvGrpSpPr>
          <p:cNvPr id="12" name="Group 11">
            <a:extLst>
              <a:ext uri="{FF2B5EF4-FFF2-40B4-BE49-F238E27FC236}">
                <a16:creationId xmlns:a16="http://schemas.microsoft.com/office/drawing/2014/main" id="{1CF89BC0-70BE-4C18-BC98-DEE23BD2030A}"/>
              </a:ext>
            </a:extLst>
          </p:cNvPr>
          <p:cNvGrpSpPr/>
          <p:nvPr/>
        </p:nvGrpSpPr>
        <p:grpSpPr>
          <a:xfrm>
            <a:off x="624134" y="554182"/>
            <a:ext cx="10943733" cy="5749637"/>
            <a:chOff x="666376" y="545332"/>
            <a:chExt cx="10943733" cy="5749637"/>
          </a:xfrm>
          <a:solidFill>
            <a:schemeClr val="bg1">
              <a:alpha val="11000"/>
            </a:schemeClr>
          </a:solidFill>
        </p:grpSpPr>
        <p:sp>
          <p:nvSpPr>
            <p:cNvPr id="10" name="Half Frame 9">
              <a:extLst>
                <a:ext uri="{FF2B5EF4-FFF2-40B4-BE49-F238E27FC236}">
                  <a16:creationId xmlns:a16="http://schemas.microsoft.com/office/drawing/2014/main" id="{8B5D80CA-B478-486C-AAAB-B197D85F1C11}"/>
                </a:ext>
              </a:extLst>
            </p:cNvPr>
            <p:cNvSpPr/>
            <p:nvPr/>
          </p:nvSpPr>
          <p:spPr>
            <a:xfrm>
              <a:off x="666376" y="545332"/>
              <a:ext cx="1302327" cy="1302327"/>
            </a:xfrm>
            <a:prstGeom prst="halfFrame">
              <a:avLst>
                <a:gd name="adj1" fmla="val 4581"/>
                <a:gd name="adj2" fmla="val 45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4DD41F3E-02E2-40DA-A73B-2FAFEDD6F3BA}"/>
                </a:ext>
              </a:extLst>
            </p:cNvPr>
            <p:cNvSpPr/>
            <p:nvPr/>
          </p:nvSpPr>
          <p:spPr>
            <a:xfrm rot="10800000">
              <a:off x="10307782" y="4992642"/>
              <a:ext cx="1302327" cy="1302327"/>
            </a:xfrm>
            <a:prstGeom prst="halfFrame">
              <a:avLst>
                <a:gd name="adj1" fmla="val 4581"/>
                <a:gd name="adj2" fmla="val 45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 name="Cross 12">
            <a:extLst>
              <a:ext uri="{FF2B5EF4-FFF2-40B4-BE49-F238E27FC236}">
                <a16:creationId xmlns:a16="http://schemas.microsoft.com/office/drawing/2014/main" id="{248DEE79-8D42-4DBB-80C5-67D49ACA0AB1}"/>
              </a:ext>
              <a:ext uri="{C183D7F6-B498-43B3-948B-1728B52AA6E4}">
                <adec:decorative xmlns:adec="http://schemas.microsoft.com/office/drawing/2017/decorative" val="1"/>
              </a:ext>
            </a:extLst>
          </p:cNvPr>
          <p:cNvSpPr/>
          <p:nvPr/>
        </p:nvSpPr>
        <p:spPr>
          <a:xfrm>
            <a:off x="3020292" y="1539515"/>
            <a:ext cx="457199" cy="457199"/>
          </a:xfrm>
          <a:prstGeom prst="plus">
            <a:avLst>
              <a:gd name="adj" fmla="val 4143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hidden="1">
            <a:extLst>
              <a:ext uri="{FF2B5EF4-FFF2-40B4-BE49-F238E27FC236}">
                <a16:creationId xmlns:a16="http://schemas.microsoft.com/office/drawing/2014/main" id="{DEECF20D-63E6-18C1-3C10-C3E5A8FC8EEA}"/>
              </a:ext>
            </a:extLst>
          </p:cNvPr>
          <p:cNvSpPr>
            <a:spLocks noGrp="1"/>
          </p:cNvSpPr>
          <p:nvPr>
            <p:ph type="title" idx="4294967295"/>
          </p:nvPr>
        </p:nvSpPr>
        <p:spPr>
          <a:xfrm>
            <a:off x="838200" y="365125"/>
            <a:ext cx="10515600" cy="1325563"/>
          </a:xfrm>
          <a:prstGeom prst="rect">
            <a:avLst/>
          </a:prstGeom>
        </p:spPr>
        <p:txBody>
          <a:bodyPr/>
          <a:lstStyle/>
          <a:p>
            <a:r>
              <a:rPr lang="en-US" dirty="0"/>
              <a:t>Quote page</a:t>
            </a:r>
          </a:p>
        </p:txBody>
      </p:sp>
      <p:pic>
        <p:nvPicPr>
          <p:cNvPr id="3" name="Picture 2" descr="Logo of Propel Flow">
            <a:extLst>
              <a:ext uri="{FF2B5EF4-FFF2-40B4-BE49-F238E27FC236}">
                <a16:creationId xmlns:a16="http://schemas.microsoft.com/office/drawing/2014/main" id="{DFF1D2AC-882B-4B15-81C6-C17D5DEE6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9394" y="1425601"/>
            <a:ext cx="2072926" cy="1142224"/>
          </a:xfrm>
          <a:prstGeom prst="rect">
            <a:avLst/>
          </a:prstGeom>
        </p:spPr>
      </p:pic>
    </p:spTree>
    <p:extLst>
      <p:ext uri="{BB962C8B-B14F-4D97-AF65-F5344CB8AC3E}">
        <p14:creationId xmlns:p14="http://schemas.microsoft.com/office/powerpoint/2010/main" val="20010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7F1F2-29A9-CD35-91F8-859154CC57F4}"/>
              </a:ext>
              <a:ext uri="{C183D7F6-B498-43B3-948B-1728B52AA6E4}">
                <adec:decorative xmlns:adec="http://schemas.microsoft.com/office/drawing/2017/decorative" val="1"/>
              </a:ext>
            </a:extLst>
          </p:cNvPr>
          <p:cNvSpPr/>
          <p:nvPr/>
        </p:nvSpPr>
        <p:spPr>
          <a:xfrm>
            <a:off x="0" y="0"/>
            <a:ext cx="12191999" cy="293636"/>
          </a:xfrm>
          <a:prstGeom prst="rect">
            <a:avLst/>
          </a:prstGeom>
          <a:gradFill>
            <a:gsLst>
              <a:gs pos="97000">
                <a:schemeClr val="accent2">
                  <a:alpha val="56000"/>
                </a:schemeClr>
              </a:gs>
              <a:gs pos="0">
                <a:schemeClr val="accent1">
                  <a:alpha val="5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a:extLst>
              <a:ext uri="{FF2B5EF4-FFF2-40B4-BE49-F238E27FC236}">
                <a16:creationId xmlns:a16="http://schemas.microsoft.com/office/drawing/2014/main" id="{C1BCE5C7-37FD-400C-998F-B183B936E94A}"/>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327" r="1536"/>
          <a:stretch/>
        </p:blipFill>
        <p:spPr bwMode="auto">
          <a:xfrm>
            <a:off x="6998" y="0"/>
            <a:ext cx="320300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9E722B3-0F44-663F-AB33-B43E3DE75299}"/>
              </a:ext>
              <a:ext uri="{C183D7F6-B498-43B3-948B-1728B52AA6E4}">
                <adec:decorative xmlns:adec="http://schemas.microsoft.com/office/drawing/2017/decorative" val="1"/>
              </a:ext>
            </a:extLst>
          </p:cNvPr>
          <p:cNvSpPr/>
          <p:nvPr/>
        </p:nvSpPr>
        <p:spPr>
          <a:xfrm>
            <a:off x="13995" y="-21502"/>
            <a:ext cx="3203008" cy="6858000"/>
          </a:xfrm>
          <a:prstGeom prst="rect">
            <a:avLst/>
          </a:prstGeom>
          <a:gradFill flip="none" rotWithShape="1">
            <a:gsLst>
              <a:gs pos="0">
                <a:schemeClr val="accent5">
                  <a:alpha val="42000"/>
                </a:schemeClr>
              </a:gs>
              <a:gs pos="100000">
                <a:schemeClr val="accent4">
                  <a:alpha val="37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3C7DDCB7-0AE6-6EFA-F6F4-0BBDCEB69513}"/>
              </a:ext>
              <a:ext uri="{C183D7F6-B498-43B3-948B-1728B52AA6E4}">
                <adec:decorative xmlns:adec="http://schemas.microsoft.com/office/drawing/2017/decorative" val="1"/>
              </a:ext>
            </a:extLst>
          </p:cNvPr>
          <p:cNvSpPr/>
          <p:nvPr/>
        </p:nvSpPr>
        <p:spPr>
          <a:xfrm>
            <a:off x="7826" y="-21502"/>
            <a:ext cx="3210005"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D080D09-F4F2-4901-C384-C54A76D3BCDA}"/>
              </a:ext>
              <a:ext uri="{C183D7F6-B498-43B3-948B-1728B52AA6E4}">
                <adec:decorative xmlns:adec="http://schemas.microsoft.com/office/drawing/2017/decorative" val="1"/>
              </a:ext>
            </a:extLst>
          </p:cNvPr>
          <p:cNvSpPr/>
          <p:nvPr/>
        </p:nvSpPr>
        <p:spPr>
          <a:xfrm>
            <a:off x="-828" y="1649510"/>
            <a:ext cx="3065781" cy="891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Logo of Propel Flow">
            <a:extLst>
              <a:ext uri="{FF2B5EF4-FFF2-40B4-BE49-F238E27FC236}">
                <a16:creationId xmlns:a16="http://schemas.microsoft.com/office/drawing/2014/main" id="{386FB21A-90B4-F12A-4E40-8D552ED173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4316" y="5831431"/>
            <a:ext cx="1562287" cy="860852"/>
          </a:xfrm>
          <a:prstGeom prst="rect">
            <a:avLst/>
          </a:prstGeom>
        </p:spPr>
      </p:pic>
      <p:sp>
        <p:nvSpPr>
          <p:cNvPr id="4" name="Rectangle 3">
            <a:extLst>
              <a:ext uri="{FF2B5EF4-FFF2-40B4-BE49-F238E27FC236}">
                <a16:creationId xmlns:a16="http://schemas.microsoft.com/office/drawing/2014/main" id="{82CF1021-3C2C-BC0A-459B-4C74EB6702B5}"/>
              </a:ext>
            </a:extLst>
          </p:cNvPr>
          <p:cNvSpPr/>
          <p:nvPr/>
        </p:nvSpPr>
        <p:spPr>
          <a:xfrm>
            <a:off x="8729770" y="2671324"/>
            <a:ext cx="3132030" cy="2693045"/>
          </a:xfrm>
          <a:prstGeom prst="rect">
            <a:avLst/>
          </a:prstGeom>
        </p:spPr>
        <p:txBody>
          <a:bodyPr wrap="square">
            <a:spAutoFit/>
          </a:bodyPr>
          <a:lstStyle/>
          <a:p>
            <a:pPr>
              <a:spcBef>
                <a:spcPts val="600"/>
              </a:spcBef>
              <a:defRPr/>
            </a:pPr>
            <a:r>
              <a:rPr lang="en-US" sz="1200" b="1"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Salus FinTech successfully automated their underwriting process: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Reduced API call times from ~90 seconds down to 2-3 seconds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Improved efficiency through a low </a:t>
            </a:r>
            <a:b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b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cost-AWS Architecture</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Enabled instant scalability and </a:t>
            </a:r>
            <a:b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b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optimized data storage</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Set up a secure and always available B2B and B2C product for their customers</a:t>
            </a:r>
          </a:p>
          <a:p>
            <a:pPr>
              <a:spcBef>
                <a:spcPts val="600"/>
              </a:spcBef>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Salus are now set up for long-term success in the lending industry.</a:t>
            </a:r>
          </a:p>
        </p:txBody>
      </p:sp>
      <p:grpSp>
        <p:nvGrpSpPr>
          <p:cNvPr id="11" name="Outcomes &amp; Benefits">
            <a:extLst>
              <a:ext uri="{FF2B5EF4-FFF2-40B4-BE49-F238E27FC236}">
                <a16:creationId xmlns:a16="http://schemas.microsoft.com/office/drawing/2014/main" id="{60A7929F-D451-DCAD-E737-0647C04AF7FB}"/>
              </a:ext>
            </a:extLst>
          </p:cNvPr>
          <p:cNvGrpSpPr/>
          <p:nvPr/>
        </p:nvGrpSpPr>
        <p:grpSpPr>
          <a:xfrm>
            <a:off x="7617497" y="1693437"/>
            <a:ext cx="2781263" cy="933270"/>
            <a:chOff x="7617497" y="2302892"/>
            <a:chExt cx="2781263" cy="933270"/>
          </a:xfrm>
        </p:grpSpPr>
        <p:sp>
          <p:nvSpPr>
            <p:cNvPr id="49" name="Rounded Rectangle 48"/>
            <p:cNvSpPr/>
            <p:nvPr/>
          </p:nvSpPr>
          <p:spPr>
            <a:xfrm rot="16200000" flipV="1">
              <a:off x="8244946" y="2782256"/>
              <a:ext cx="727084" cy="1628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4"/>
                </a:solidFill>
                <a:latin typeface="Neris Light" panose="00000400000000000000" pitchFamily="50" charset="0"/>
              </a:endParaRPr>
            </a:p>
          </p:txBody>
        </p:sp>
        <p:sp>
          <p:nvSpPr>
            <p:cNvPr id="48" name="Content Placeholder 2"/>
            <p:cNvSpPr txBox="1">
              <a:spLocks/>
            </p:cNvSpPr>
            <p:nvPr/>
          </p:nvSpPr>
          <p:spPr>
            <a:xfrm>
              <a:off x="8743021" y="2302892"/>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accent5"/>
                  </a:solidFill>
                  <a:latin typeface="Montserrat" pitchFamily="2" charset="0"/>
                  <a:ea typeface="Open Sans Light" panose="020B0306030504020204" pitchFamily="34" charset="0"/>
                  <a:cs typeface="Lato" panose="020F0502020204030203" pitchFamily="34" charset="0"/>
                </a:rPr>
                <a:t>OUTCOMES &amp; BENEFITS</a:t>
              </a:r>
            </a:p>
          </p:txBody>
        </p:sp>
        <p:sp>
          <p:nvSpPr>
            <p:cNvPr id="47" name="Content Placeholder 2"/>
            <p:cNvSpPr txBox="1">
              <a:spLocks/>
            </p:cNvSpPr>
            <p:nvPr/>
          </p:nvSpPr>
          <p:spPr>
            <a:xfrm>
              <a:off x="7617497" y="2344635"/>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accent5"/>
                  </a:solidFill>
                  <a:latin typeface="Montserrat" pitchFamily="2" charset="0"/>
                  <a:cs typeface="Lato" panose="020F0502020204030203" pitchFamily="34" charset="0"/>
                </a:rPr>
                <a:t>03</a:t>
              </a:r>
            </a:p>
          </p:txBody>
        </p:sp>
      </p:grpSp>
      <p:sp>
        <p:nvSpPr>
          <p:cNvPr id="13" name="Rectangle 12">
            <a:extLst>
              <a:ext uri="{FF2B5EF4-FFF2-40B4-BE49-F238E27FC236}">
                <a16:creationId xmlns:a16="http://schemas.microsoft.com/office/drawing/2014/main" id="{83F1AB9A-E0BD-6749-F102-6CAEE927FC17}"/>
              </a:ext>
            </a:extLst>
          </p:cNvPr>
          <p:cNvSpPr/>
          <p:nvPr/>
        </p:nvSpPr>
        <p:spPr>
          <a:xfrm>
            <a:off x="3933105" y="2671324"/>
            <a:ext cx="4216108" cy="3262432"/>
          </a:xfrm>
          <a:prstGeom prst="rect">
            <a:avLst/>
          </a:prstGeom>
        </p:spPr>
        <p:txBody>
          <a:bodyPr wrap="square">
            <a:spAutoFit/>
          </a:bodyPr>
          <a:lstStyle/>
          <a:p>
            <a:pPr>
              <a:spcBef>
                <a:spcPts val="600"/>
              </a:spcBef>
              <a:defRPr/>
            </a:pPr>
            <a:r>
              <a:rPr lang="en-US" sz="1200" b="1"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Our team set up a new infrastructure in AWS: </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Scoped project, timelines &amp; milestones  </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Transitioned entire SaaS system to the cloud</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Optimized data collection and management </a:t>
            </a:r>
            <a:b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b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to speed up slow batch processing times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Set up CI/CD pipeline and cost-effective strategy for hiring developers in the future</a:t>
            </a:r>
          </a:p>
          <a:p>
            <a:pPr>
              <a:spcBef>
                <a:spcPts val="600"/>
              </a:spcBef>
              <a:defRPr/>
            </a:pPr>
            <a:r>
              <a:rPr lang="en-US" sz="1200" b="1"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Their system now:</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Automatically sends LenMe API data to AWS Cloud:</a:t>
            </a:r>
          </a:p>
          <a:p>
            <a:pPr marL="628650" lvl="1"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Loan request records </a:t>
            </a:r>
          </a:p>
          <a:p>
            <a:pPr marL="628650" lvl="1"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Individual bank account transactions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Categorizes and verifies bank transactions </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Sends data directly to Machine Learning model</a:t>
            </a:r>
          </a:p>
        </p:txBody>
      </p:sp>
      <p:grpSp>
        <p:nvGrpSpPr>
          <p:cNvPr id="5" name="What We Did">
            <a:extLst>
              <a:ext uri="{FF2B5EF4-FFF2-40B4-BE49-F238E27FC236}">
                <a16:creationId xmlns:a16="http://schemas.microsoft.com/office/drawing/2014/main" id="{92C1DDD5-E6B6-6D75-9752-51FF0BE37BD0}"/>
              </a:ext>
            </a:extLst>
          </p:cNvPr>
          <p:cNvGrpSpPr/>
          <p:nvPr/>
        </p:nvGrpSpPr>
        <p:grpSpPr>
          <a:xfrm>
            <a:off x="3860772" y="1693437"/>
            <a:ext cx="2781263" cy="933270"/>
            <a:chOff x="3860772" y="2302892"/>
            <a:chExt cx="2781263" cy="933270"/>
          </a:xfrm>
        </p:grpSpPr>
        <p:sp>
          <p:nvSpPr>
            <p:cNvPr id="45" name="Rounded Rectangle 44"/>
            <p:cNvSpPr/>
            <p:nvPr/>
          </p:nvSpPr>
          <p:spPr>
            <a:xfrm rot="16200000" flipV="1">
              <a:off x="4488221" y="2782256"/>
              <a:ext cx="727084" cy="1628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4"/>
                </a:solidFill>
                <a:latin typeface="Neris Light" panose="00000400000000000000" pitchFamily="50" charset="0"/>
              </a:endParaRPr>
            </a:p>
          </p:txBody>
        </p:sp>
        <p:sp>
          <p:nvSpPr>
            <p:cNvPr id="44" name="Content Placeholder 2"/>
            <p:cNvSpPr txBox="1">
              <a:spLocks/>
            </p:cNvSpPr>
            <p:nvPr/>
          </p:nvSpPr>
          <p:spPr>
            <a:xfrm>
              <a:off x="4986296" y="2302892"/>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t>WHAT </a:t>
              </a:r>
              <a:b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br>
              <a: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t>WE DID</a:t>
              </a:r>
            </a:p>
          </p:txBody>
        </p:sp>
        <p:sp>
          <p:nvSpPr>
            <p:cNvPr id="43" name="Content Placeholder 2"/>
            <p:cNvSpPr txBox="1">
              <a:spLocks/>
            </p:cNvSpPr>
            <p:nvPr/>
          </p:nvSpPr>
          <p:spPr>
            <a:xfrm>
              <a:off x="3860772" y="2344635"/>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accent4">
                      <a:lumMod val="75000"/>
                    </a:schemeClr>
                  </a:solidFill>
                  <a:latin typeface="Montserrat" pitchFamily="2" charset="0"/>
                  <a:cs typeface="Lato" panose="020F0502020204030203" pitchFamily="34" charset="0"/>
                </a:rPr>
                <a:t>02</a:t>
              </a:r>
            </a:p>
          </p:txBody>
        </p:sp>
      </p:grpSp>
      <p:sp>
        <p:nvSpPr>
          <p:cNvPr id="3" name="Rectangle 2">
            <a:extLst>
              <a:ext uri="{FF2B5EF4-FFF2-40B4-BE49-F238E27FC236}">
                <a16:creationId xmlns:a16="http://schemas.microsoft.com/office/drawing/2014/main" id="{536DED19-C446-DCB5-E280-3EB0B7C7FA07}"/>
              </a:ext>
            </a:extLst>
          </p:cNvPr>
          <p:cNvSpPr/>
          <p:nvPr/>
        </p:nvSpPr>
        <p:spPr>
          <a:xfrm>
            <a:off x="224240" y="2626707"/>
            <a:ext cx="2766285" cy="2893100"/>
          </a:xfrm>
          <a:prstGeom prst="rect">
            <a:avLst/>
          </a:prstGeom>
        </p:spPr>
        <p:txBody>
          <a:bodyPr wrap="square">
            <a:spAutoFit/>
          </a:bodyPr>
          <a:lstStyle/>
          <a:p>
            <a:pPr>
              <a:spcBef>
                <a:spcPts val="600"/>
              </a:spcBef>
              <a:buClr>
                <a:srgbClr val="E24848"/>
              </a:buClr>
              <a:defRPr/>
            </a:pPr>
            <a:r>
              <a:rPr lang="en-US" sz="1400" noProof="1">
                <a:solidFill>
                  <a:schemeClr val="bg1"/>
                </a:solidFill>
                <a:latin typeface="Roboto" panose="02000000000000000000" pitchFamily="2" charset="0"/>
                <a:ea typeface="Roboto" panose="02000000000000000000" pitchFamily="2" charset="0"/>
                <a:cs typeface="Open Sans Light" panose="020B0306030504020204" pitchFamily="34" charset="0"/>
              </a:rPr>
              <a:t>Salus FinTech, a California startup, faced the challenge of building a scalable and secure system for their SaaS Underwriting product, which provided credit decisions and interest rates in under </a:t>
            </a:r>
            <a:br>
              <a:rPr lang="en-US" sz="1400" noProof="1">
                <a:solidFill>
                  <a:schemeClr val="bg1"/>
                </a:solidFill>
                <a:latin typeface="Roboto" panose="02000000000000000000" pitchFamily="2" charset="0"/>
                <a:ea typeface="Roboto" panose="02000000000000000000" pitchFamily="2" charset="0"/>
                <a:cs typeface="Open Sans Light" panose="020B0306030504020204" pitchFamily="34" charset="0"/>
              </a:rPr>
            </a:br>
            <a:r>
              <a:rPr lang="en-US" sz="1400" noProof="1">
                <a:solidFill>
                  <a:schemeClr val="bg1"/>
                </a:solidFill>
                <a:latin typeface="Roboto" panose="02000000000000000000" pitchFamily="2" charset="0"/>
                <a:ea typeface="Roboto" panose="02000000000000000000" pitchFamily="2" charset="0"/>
                <a:cs typeface="Open Sans Light" panose="020B0306030504020204" pitchFamily="34" charset="0"/>
              </a:rPr>
              <a:t>2 minutes using Machine Learning. They wanted to increase the speed of processing a decision by 45x and ensure the security of any banking data used.</a:t>
            </a:r>
          </a:p>
        </p:txBody>
      </p:sp>
      <p:grpSp>
        <p:nvGrpSpPr>
          <p:cNvPr id="12" name="The Challenge">
            <a:extLst>
              <a:ext uri="{FF2B5EF4-FFF2-40B4-BE49-F238E27FC236}">
                <a16:creationId xmlns:a16="http://schemas.microsoft.com/office/drawing/2014/main" id="{89747231-E90D-62FE-8CB7-1D4D0DDB1F9F}"/>
              </a:ext>
            </a:extLst>
          </p:cNvPr>
          <p:cNvGrpSpPr/>
          <p:nvPr/>
        </p:nvGrpSpPr>
        <p:grpSpPr>
          <a:xfrm>
            <a:off x="0" y="1648820"/>
            <a:ext cx="2781263" cy="933270"/>
            <a:chOff x="0" y="2258275"/>
            <a:chExt cx="2781263" cy="933270"/>
          </a:xfrm>
        </p:grpSpPr>
        <p:sp>
          <p:nvSpPr>
            <p:cNvPr id="41" name="Rounded Rectangle 40"/>
            <p:cNvSpPr/>
            <p:nvPr/>
          </p:nvSpPr>
          <p:spPr>
            <a:xfrm rot="16200000" flipV="1">
              <a:off x="627449" y="2709287"/>
              <a:ext cx="727084" cy="1628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Neris Light" panose="00000400000000000000" pitchFamily="50" charset="0"/>
              </a:endParaRPr>
            </a:p>
          </p:txBody>
        </p:sp>
        <p:sp>
          <p:nvSpPr>
            <p:cNvPr id="40" name="Content Placeholder 2"/>
            <p:cNvSpPr txBox="1">
              <a:spLocks/>
            </p:cNvSpPr>
            <p:nvPr/>
          </p:nvSpPr>
          <p:spPr>
            <a:xfrm>
              <a:off x="1125524" y="2258275"/>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bg1"/>
                  </a:solidFill>
                  <a:latin typeface="Montserrat" pitchFamily="2" charset="0"/>
                  <a:ea typeface="Open Sans Light" panose="020B0306030504020204" pitchFamily="34" charset="0"/>
                  <a:cs typeface="Lato" panose="020F0502020204030203" pitchFamily="34" charset="0"/>
                </a:rPr>
                <a:t>THE CHALLENGE</a:t>
              </a:r>
            </a:p>
          </p:txBody>
        </p:sp>
        <p:sp>
          <p:nvSpPr>
            <p:cNvPr id="39" name="Content Placeholder 2"/>
            <p:cNvSpPr txBox="1">
              <a:spLocks/>
            </p:cNvSpPr>
            <p:nvPr/>
          </p:nvSpPr>
          <p:spPr>
            <a:xfrm>
              <a:off x="0" y="2300018"/>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bg1"/>
                  </a:solidFill>
                  <a:latin typeface="Montserrat" pitchFamily="2" charset="0"/>
                  <a:cs typeface="Lato" panose="020F0502020204030203" pitchFamily="34" charset="0"/>
                </a:rPr>
                <a:t>01</a:t>
              </a:r>
            </a:p>
          </p:txBody>
        </p:sp>
      </p:grpSp>
      <p:sp>
        <p:nvSpPr>
          <p:cNvPr id="6" name="Title 5">
            <a:extLst>
              <a:ext uri="{FF2B5EF4-FFF2-40B4-BE49-F238E27FC236}">
                <a16:creationId xmlns:a16="http://schemas.microsoft.com/office/drawing/2014/main" id="{C99B1C80-D2FD-8486-0794-04877D0980AE}"/>
              </a:ext>
            </a:extLst>
          </p:cNvPr>
          <p:cNvSpPr txBox="1">
            <a:spLocks/>
          </p:cNvSpPr>
          <p:nvPr/>
        </p:nvSpPr>
        <p:spPr>
          <a:xfrm>
            <a:off x="3957861" y="699528"/>
            <a:ext cx="3946914" cy="646331"/>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sz="3600" b="1" dirty="0">
                <a:solidFill>
                  <a:schemeClr val="tx1">
                    <a:lumMod val="85000"/>
                    <a:lumOff val="15000"/>
                  </a:schemeClr>
                </a:solidFill>
                <a:latin typeface="Butler" panose="02000503090000020003" pitchFamily="50" charset="0"/>
                <a:ea typeface="Montserrat Semi" charset="0"/>
                <a:cs typeface="Montserrat Semi" charset="0"/>
              </a:rPr>
              <a:t>SALUS </a:t>
            </a:r>
            <a:r>
              <a:rPr lang="en-US" sz="3600" b="1" dirty="0">
                <a:solidFill>
                  <a:schemeClr val="accent4">
                    <a:lumMod val="75000"/>
                  </a:schemeClr>
                </a:solidFill>
                <a:latin typeface="Butler" panose="02000503090000020003" pitchFamily="50" charset="0"/>
                <a:ea typeface="Montserrat Semi" charset="0"/>
                <a:cs typeface="Montserrat Semi" charset="0"/>
              </a:rPr>
              <a:t>FINTECH</a:t>
            </a:r>
          </a:p>
        </p:txBody>
      </p:sp>
      <p:sp>
        <p:nvSpPr>
          <p:cNvPr id="14" name="Title 5">
            <a:extLst>
              <a:ext uri="{FF2B5EF4-FFF2-40B4-BE49-F238E27FC236}">
                <a16:creationId xmlns:a16="http://schemas.microsoft.com/office/drawing/2014/main" id="{0CC73D9C-13C8-61E8-1970-66A97579728E}"/>
              </a:ext>
            </a:extLst>
          </p:cNvPr>
          <p:cNvSpPr txBox="1">
            <a:spLocks/>
          </p:cNvSpPr>
          <p:nvPr/>
        </p:nvSpPr>
        <p:spPr>
          <a:xfrm>
            <a:off x="209117" y="167230"/>
            <a:ext cx="2477281" cy="830997"/>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sz="2400" b="1" dirty="0">
                <a:solidFill>
                  <a:schemeClr val="bg1"/>
                </a:solidFill>
                <a:latin typeface="Butler" panose="02000503090000020003" pitchFamily="50" charset="0"/>
                <a:ea typeface="Montserrat Semi" charset="0"/>
                <a:cs typeface="Montserrat Semi" charset="0"/>
              </a:rPr>
              <a:t>SUSTAINABLE </a:t>
            </a:r>
          </a:p>
          <a:p>
            <a:pPr>
              <a:lnSpc>
                <a:spcPct val="100000"/>
              </a:lnSpc>
              <a:spcBef>
                <a:spcPts val="0"/>
              </a:spcBef>
              <a:defRPr/>
            </a:pPr>
            <a:r>
              <a:rPr lang="en-US" sz="2400" b="1" dirty="0">
                <a:solidFill>
                  <a:schemeClr val="bg1"/>
                </a:solidFill>
                <a:latin typeface="Butler" panose="02000503090000020003" pitchFamily="50" charset="0"/>
                <a:ea typeface="Montserrat Semi" charset="0"/>
                <a:cs typeface="Montserrat Semi" charset="0"/>
              </a:rPr>
              <a:t>GROWTH</a:t>
            </a:r>
          </a:p>
        </p:txBody>
      </p:sp>
    </p:spTree>
    <p:extLst>
      <p:ext uri="{BB962C8B-B14F-4D97-AF65-F5344CB8AC3E}">
        <p14:creationId xmlns:p14="http://schemas.microsoft.com/office/powerpoint/2010/main" val="69839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Free Grayscale Photo Of Sea Waves Crashing On Rock Formation Stock Photo">
            <a:extLst>
              <a:ext uri="{FF2B5EF4-FFF2-40B4-BE49-F238E27FC236}">
                <a16:creationId xmlns:a16="http://schemas.microsoft.com/office/drawing/2014/main" id="{C26AB7CD-2449-C5DC-EB11-7DADDC176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84" r="5384"/>
          <a:stretch>
            <a:fillRect/>
          </a:stretch>
        </p:blipFill>
        <p:spPr bwMode="auto">
          <a:xfrm>
            <a:off x="8114939" y="0"/>
            <a:ext cx="408709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CC92056-DCAD-EAC3-8456-F9B69F0817B9}"/>
              </a:ext>
            </a:extLst>
          </p:cNvPr>
          <p:cNvSpPr/>
          <p:nvPr/>
        </p:nvSpPr>
        <p:spPr>
          <a:xfrm rot="10800000">
            <a:off x="1" y="4418176"/>
            <a:ext cx="8104908" cy="2439824"/>
          </a:xfrm>
          <a:prstGeom prst="rect">
            <a:avLst/>
          </a:prstGeom>
          <a:gradFill>
            <a:gsLst>
              <a:gs pos="0">
                <a:schemeClr val="accent5">
                  <a:alpha val="49000"/>
                </a:schemeClr>
              </a:gs>
              <a:gs pos="100000">
                <a:schemeClr val="accent4">
                  <a:alpha val="5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50" name="Picture 2" descr="Free Grayscale Photo Of Sea Waves Crashing On Rock Formation Stock Photo">
            <a:extLst>
              <a:ext uri="{FF2B5EF4-FFF2-40B4-BE49-F238E27FC236}">
                <a16:creationId xmlns:a16="http://schemas.microsoft.com/office/drawing/2014/main" id="{00D2F0EB-D02B-2F68-AAD6-64168D6A9C80}"/>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5384" r="5384"/>
          <a:stretch>
            <a:fillRect/>
          </a:stretch>
        </p:blipFill>
        <p:spPr bwMode="auto">
          <a:xfrm>
            <a:off x="8104908" y="-165718"/>
            <a:ext cx="408709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3D9A407-CBA5-4583-8BD3-E0F63F390C1A}"/>
              </a:ext>
            </a:extLst>
          </p:cNvPr>
          <p:cNvSpPr/>
          <p:nvPr/>
        </p:nvSpPr>
        <p:spPr>
          <a:xfrm>
            <a:off x="6051332" y="1228229"/>
            <a:ext cx="297872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A4DAD53-8792-45E9-8435-131840BA35B5}"/>
              </a:ext>
            </a:extLst>
          </p:cNvPr>
          <p:cNvSpPr txBox="1"/>
          <p:nvPr/>
        </p:nvSpPr>
        <p:spPr>
          <a:xfrm>
            <a:off x="956830" y="4719983"/>
            <a:ext cx="3815468" cy="789319"/>
          </a:xfrm>
          <a:prstGeom prst="rect">
            <a:avLst/>
          </a:prstGeom>
          <a:noFill/>
        </p:spPr>
        <p:txBody>
          <a:bodyPr wrap="none" rtlCol="0">
            <a:spAutoFit/>
          </a:bodyPr>
          <a:lstStyle/>
          <a:p>
            <a:pPr>
              <a:lnSpc>
                <a:spcPct val="150000"/>
              </a:lnSpc>
            </a:pPr>
            <a:r>
              <a:rPr lang="en-US" sz="1600" b="1" spc="600" dirty="0">
                <a:solidFill>
                  <a:schemeClr val="tx1">
                    <a:lumMod val="75000"/>
                    <a:lumOff val="25000"/>
                  </a:schemeClr>
                </a:solidFill>
                <a:latin typeface="Montserrat" pitchFamily="2" charset="0"/>
                <a:ea typeface="Montserrat Semi" charset="0"/>
                <a:cs typeface="Montserrat Semi" charset="0"/>
              </a:rPr>
              <a:t>Margaret</a:t>
            </a:r>
          </a:p>
          <a:p>
            <a:pPr>
              <a:lnSpc>
                <a:spcPct val="150000"/>
              </a:lnSpc>
            </a:pPr>
            <a:r>
              <a:rPr lang="en-US" sz="1600" b="1" spc="600" dirty="0">
                <a:solidFill>
                  <a:schemeClr val="bg1"/>
                </a:solidFill>
                <a:latin typeface="Montserrat" pitchFamily="2" charset="0"/>
                <a:ea typeface="Montserrat Semi" charset="0"/>
                <a:cs typeface="Montserrat Semi" charset="0"/>
              </a:rPr>
              <a:t>DELL TECHNOLOGIES</a:t>
            </a:r>
          </a:p>
        </p:txBody>
      </p:sp>
      <p:sp>
        <p:nvSpPr>
          <p:cNvPr id="16" name="TextBox 15">
            <a:extLst>
              <a:ext uri="{FF2B5EF4-FFF2-40B4-BE49-F238E27FC236}">
                <a16:creationId xmlns:a16="http://schemas.microsoft.com/office/drawing/2014/main" id="{D5E94B53-AD22-40DF-BE94-D0C348D769C5}"/>
              </a:ext>
            </a:extLst>
          </p:cNvPr>
          <p:cNvSpPr txBox="1"/>
          <p:nvPr/>
        </p:nvSpPr>
        <p:spPr>
          <a:xfrm>
            <a:off x="956830" y="1878091"/>
            <a:ext cx="4808970" cy="2266646"/>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latin typeface="Montserrat" pitchFamily="2" charset="0"/>
                <a:ea typeface="Montserrat Light" charset="0"/>
                <a:cs typeface="Montserrat Light" charset="0"/>
              </a:rPr>
              <a:t>“The team is very focused, detailed oriented, and skilled at maneuvering complicated politics to achieve her goals…. able to pull together many disparate elements together and did an excellent job of making sense out of all the various moving parts.” </a:t>
            </a:r>
          </a:p>
        </p:txBody>
      </p:sp>
      <p:sp>
        <p:nvSpPr>
          <p:cNvPr id="7" name="Title 6">
            <a:extLst>
              <a:ext uri="{FF2B5EF4-FFF2-40B4-BE49-F238E27FC236}">
                <a16:creationId xmlns:a16="http://schemas.microsoft.com/office/drawing/2014/main" id="{46873132-F926-E6C6-8C88-F4FCCD1EC47D}"/>
              </a:ext>
            </a:extLst>
          </p:cNvPr>
          <p:cNvSpPr txBox="1">
            <a:spLocks noGrp="1"/>
          </p:cNvSpPr>
          <p:nvPr>
            <p:ph type="title" idx="4294967295"/>
          </p:nvPr>
        </p:nvSpPr>
        <p:spPr>
          <a:xfrm>
            <a:off x="956830" y="450358"/>
            <a:ext cx="5094502" cy="76944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utler" panose="02000503090000020003" pitchFamily="50" charset="0"/>
                <a:ea typeface="+mn-ea"/>
                <a:cs typeface="Aharoni" panose="02010803020104030203" pitchFamily="2" charset="-79"/>
              </a:rPr>
              <a:t>TESTIMONIALS</a:t>
            </a:r>
          </a:p>
        </p:txBody>
      </p:sp>
      <p:pic>
        <p:nvPicPr>
          <p:cNvPr id="3" name="Picture 2" descr="Logo of Propel Flow">
            <a:extLst>
              <a:ext uri="{FF2B5EF4-FFF2-40B4-BE49-F238E27FC236}">
                <a16:creationId xmlns:a16="http://schemas.microsoft.com/office/drawing/2014/main" id="{5AC05FCE-E0FB-5AC3-DD69-52BCAAE940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8839" y="5906081"/>
            <a:ext cx="1411563" cy="726955"/>
          </a:xfrm>
          <a:prstGeom prst="rect">
            <a:avLst/>
          </a:prstGeom>
        </p:spPr>
      </p:pic>
    </p:spTree>
    <p:extLst>
      <p:ext uri="{BB962C8B-B14F-4D97-AF65-F5344CB8AC3E}">
        <p14:creationId xmlns:p14="http://schemas.microsoft.com/office/powerpoint/2010/main" val="352699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7F1F2-29A9-CD35-91F8-859154CC57F4}"/>
              </a:ext>
              <a:ext uri="{C183D7F6-B498-43B3-948B-1728B52AA6E4}">
                <adec:decorative xmlns:adec="http://schemas.microsoft.com/office/drawing/2017/decorative" val="1"/>
              </a:ext>
            </a:extLst>
          </p:cNvPr>
          <p:cNvSpPr/>
          <p:nvPr/>
        </p:nvSpPr>
        <p:spPr>
          <a:xfrm>
            <a:off x="0" y="0"/>
            <a:ext cx="12191999" cy="293636"/>
          </a:xfrm>
          <a:prstGeom prst="rect">
            <a:avLst/>
          </a:prstGeom>
          <a:gradFill>
            <a:gsLst>
              <a:gs pos="97000">
                <a:schemeClr val="accent2">
                  <a:alpha val="56000"/>
                </a:schemeClr>
              </a:gs>
              <a:gs pos="0">
                <a:schemeClr val="accent1">
                  <a:alpha val="5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a:extLst>
              <a:ext uri="{FF2B5EF4-FFF2-40B4-BE49-F238E27FC236}">
                <a16:creationId xmlns:a16="http://schemas.microsoft.com/office/drawing/2014/main" id="{C1BCE5C7-37FD-400C-998F-B183B936E94A}"/>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327" r="1536"/>
          <a:stretch/>
        </p:blipFill>
        <p:spPr bwMode="auto">
          <a:xfrm>
            <a:off x="6998" y="0"/>
            <a:ext cx="320300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9E722B3-0F44-663F-AB33-B43E3DE75299}"/>
              </a:ext>
              <a:ext uri="{C183D7F6-B498-43B3-948B-1728B52AA6E4}">
                <adec:decorative xmlns:adec="http://schemas.microsoft.com/office/drawing/2017/decorative" val="1"/>
              </a:ext>
            </a:extLst>
          </p:cNvPr>
          <p:cNvSpPr/>
          <p:nvPr/>
        </p:nvSpPr>
        <p:spPr>
          <a:xfrm>
            <a:off x="13995" y="-21502"/>
            <a:ext cx="3203008" cy="6858000"/>
          </a:xfrm>
          <a:prstGeom prst="rect">
            <a:avLst/>
          </a:prstGeom>
          <a:gradFill flip="none" rotWithShape="1">
            <a:gsLst>
              <a:gs pos="0">
                <a:schemeClr val="accent5">
                  <a:alpha val="42000"/>
                </a:schemeClr>
              </a:gs>
              <a:gs pos="100000">
                <a:schemeClr val="accent4">
                  <a:alpha val="37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3C7DDCB7-0AE6-6EFA-F6F4-0BBDCEB69513}"/>
              </a:ext>
              <a:ext uri="{C183D7F6-B498-43B3-948B-1728B52AA6E4}">
                <adec:decorative xmlns:adec="http://schemas.microsoft.com/office/drawing/2017/decorative" val="1"/>
              </a:ext>
            </a:extLst>
          </p:cNvPr>
          <p:cNvSpPr/>
          <p:nvPr/>
        </p:nvSpPr>
        <p:spPr>
          <a:xfrm>
            <a:off x="7826" y="-21502"/>
            <a:ext cx="3210005"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D080D09-F4F2-4901-C384-C54A76D3BCDA}"/>
              </a:ext>
              <a:ext uri="{C183D7F6-B498-43B3-948B-1728B52AA6E4}">
                <adec:decorative xmlns:adec="http://schemas.microsoft.com/office/drawing/2017/decorative" val="1"/>
              </a:ext>
            </a:extLst>
          </p:cNvPr>
          <p:cNvSpPr/>
          <p:nvPr/>
        </p:nvSpPr>
        <p:spPr>
          <a:xfrm>
            <a:off x="-828" y="1649510"/>
            <a:ext cx="3065781" cy="891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Logo of Propel Flow">
            <a:extLst>
              <a:ext uri="{FF2B5EF4-FFF2-40B4-BE49-F238E27FC236}">
                <a16:creationId xmlns:a16="http://schemas.microsoft.com/office/drawing/2014/main" id="{386FB21A-90B4-F12A-4E40-8D552ED173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4316" y="5831431"/>
            <a:ext cx="1562287" cy="860852"/>
          </a:xfrm>
          <a:prstGeom prst="rect">
            <a:avLst/>
          </a:prstGeom>
        </p:spPr>
      </p:pic>
      <p:sp>
        <p:nvSpPr>
          <p:cNvPr id="4" name="Rectangle 3">
            <a:extLst>
              <a:ext uri="{FF2B5EF4-FFF2-40B4-BE49-F238E27FC236}">
                <a16:creationId xmlns:a16="http://schemas.microsoft.com/office/drawing/2014/main" id="{82CF1021-3C2C-BC0A-459B-4C74EB6702B5}"/>
              </a:ext>
            </a:extLst>
          </p:cNvPr>
          <p:cNvSpPr/>
          <p:nvPr/>
        </p:nvSpPr>
        <p:spPr>
          <a:xfrm>
            <a:off x="8729770" y="2671324"/>
            <a:ext cx="3132030" cy="2169825"/>
          </a:xfrm>
          <a:prstGeom prst="rect">
            <a:avLst/>
          </a:prstGeom>
        </p:spPr>
        <p:txBody>
          <a:bodyPr wrap="square">
            <a:spAutoFit/>
          </a:bodyPr>
          <a:lstStyle/>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Automated processes allowed the team to focus more on complex issues and provide personalized attention to potential buyers/sellers where needed</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Timely communications with new clients, answering their needs quickly</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Complete visibility of client conversion drop-off rates </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Tips for agents on when and how </a:t>
            </a:r>
            <a:b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b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to re-engage potential clients</a:t>
            </a:r>
          </a:p>
        </p:txBody>
      </p:sp>
      <p:grpSp>
        <p:nvGrpSpPr>
          <p:cNvPr id="11" name="Outcomes &amp; Benefits">
            <a:extLst>
              <a:ext uri="{FF2B5EF4-FFF2-40B4-BE49-F238E27FC236}">
                <a16:creationId xmlns:a16="http://schemas.microsoft.com/office/drawing/2014/main" id="{60A7929F-D451-DCAD-E737-0647C04AF7FB}"/>
              </a:ext>
            </a:extLst>
          </p:cNvPr>
          <p:cNvGrpSpPr/>
          <p:nvPr/>
        </p:nvGrpSpPr>
        <p:grpSpPr>
          <a:xfrm>
            <a:off x="7617497" y="1693437"/>
            <a:ext cx="2781263" cy="933270"/>
            <a:chOff x="7617497" y="2302892"/>
            <a:chExt cx="2781263" cy="933270"/>
          </a:xfrm>
        </p:grpSpPr>
        <p:sp>
          <p:nvSpPr>
            <p:cNvPr id="49" name="Rounded Rectangle 48"/>
            <p:cNvSpPr/>
            <p:nvPr/>
          </p:nvSpPr>
          <p:spPr>
            <a:xfrm rot="16200000" flipV="1">
              <a:off x="8244946" y="2782256"/>
              <a:ext cx="727084" cy="1628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4"/>
                </a:solidFill>
                <a:latin typeface="Neris Light" panose="00000400000000000000" pitchFamily="50" charset="0"/>
              </a:endParaRPr>
            </a:p>
          </p:txBody>
        </p:sp>
        <p:sp>
          <p:nvSpPr>
            <p:cNvPr id="48" name="Content Placeholder 2"/>
            <p:cNvSpPr txBox="1">
              <a:spLocks/>
            </p:cNvSpPr>
            <p:nvPr/>
          </p:nvSpPr>
          <p:spPr>
            <a:xfrm>
              <a:off x="8743021" y="2302892"/>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accent5"/>
                  </a:solidFill>
                  <a:latin typeface="Montserrat" pitchFamily="2" charset="0"/>
                  <a:ea typeface="Open Sans Light" panose="020B0306030504020204" pitchFamily="34" charset="0"/>
                  <a:cs typeface="Lato" panose="020F0502020204030203" pitchFamily="34" charset="0"/>
                </a:rPr>
                <a:t>OUTCOMES &amp; BENEFITS</a:t>
              </a:r>
            </a:p>
          </p:txBody>
        </p:sp>
        <p:sp>
          <p:nvSpPr>
            <p:cNvPr id="47" name="Content Placeholder 2"/>
            <p:cNvSpPr txBox="1">
              <a:spLocks/>
            </p:cNvSpPr>
            <p:nvPr/>
          </p:nvSpPr>
          <p:spPr>
            <a:xfrm>
              <a:off x="7617497" y="2344635"/>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accent5"/>
                  </a:solidFill>
                  <a:latin typeface="Montserrat" pitchFamily="2" charset="0"/>
                  <a:cs typeface="Lato" panose="020F0502020204030203" pitchFamily="34" charset="0"/>
                </a:rPr>
                <a:t>03</a:t>
              </a:r>
            </a:p>
          </p:txBody>
        </p:sp>
      </p:grpSp>
      <p:sp>
        <p:nvSpPr>
          <p:cNvPr id="13" name="Rectangle 12">
            <a:extLst>
              <a:ext uri="{FF2B5EF4-FFF2-40B4-BE49-F238E27FC236}">
                <a16:creationId xmlns:a16="http://schemas.microsoft.com/office/drawing/2014/main" id="{83F1AB9A-E0BD-6749-F102-6CAEE927FC17}"/>
              </a:ext>
            </a:extLst>
          </p:cNvPr>
          <p:cNvSpPr/>
          <p:nvPr/>
        </p:nvSpPr>
        <p:spPr>
          <a:xfrm>
            <a:off x="3933105" y="2671324"/>
            <a:ext cx="4216108" cy="2062103"/>
          </a:xfrm>
          <a:prstGeom prst="rect">
            <a:avLst/>
          </a:prstGeom>
        </p:spPr>
        <p:txBody>
          <a:bodyPr wrap="square">
            <a:spAutoFit/>
          </a:bodyPr>
          <a:lstStyle/>
          <a:p>
            <a:pPr>
              <a:spcBef>
                <a:spcPts val="600"/>
              </a:spcBef>
              <a:defRPr/>
            </a:pPr>
            <a:r>
              <a:rPr lang="en-US" sz="1200" b="1"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Our team compared available AI SaaS products: </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Identified a platform that seamlessly integrated with existing tools and data (e.g. Zillow and RedFin leads)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Created an all-in-one customer tracking system that consolidated data from multiple channels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Surfaced relevant customer behavior that </a:t>
            </a:r>
            <a:b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b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could improve conversion rates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Integrated a chatbot into their social media platforms </a:t>
            </a:r>
            <a:b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b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to efficiently handle frequently asked questions</a:t>
            </a:r>
          </a:p>
        </p:txBody>
      </p:sp>
      <p:grpSp>
        <p:nvGrpSpPr>
          <p:cNvPr id="5" name="What We Did">
            <a:extLst>
              <a:ext uri="{FF2B5EF4-FFF2-40B4-BE49-F238E27FC236}">
                <a16:creationId xmlns:a16="http://schemas.microsoft.com/office/drawing/2014/main" id="{92C1DDD5-E6B6-6D75-9752-51FF0BE37BD0}"/>
              </a:ext>
            </a:extLst>
          </p:cNvPr>
          <p:cNvGrpSpPr/>
          <p:nvPr/>
        </p:nvGrpSpPr>
        <p:grpSpPr>
          <a:xfrm>
            <a:off x="3860772" y="1693437"/>
            <a:ext cx="2781263" cy="933270"/>
            <a:chOff x="3860772" y="2302892"/>
            <a:chExt cx="2781263" cy="933270"/>
          </a:xfrm>
        </p:grpSpPr>
        <p:sp>
          <p:nvSpPr>
            <p:cNvPr id="45" name="Rounded Rectangle 44"/>
            <p:cNvSpPr/>
            <p:nvPr/>
          </p:nvSpPr>
          <p:spPr>
            <a:xfrm rot="16200000" flipV="1">
              <a:off x="4488221" y="2782256"/>
              <a:ext cx="727084" cy="1628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4"/>
                </a:solidFill>
                <a:latin typeface="Neris Light" panose="00000400000000000000" pitchFamily="50" charset="0"/>
              </a:endParaRPr>
            </a:p>
          </p:txBody>
        </p:sp>
        <p:sp>
          <p:nvSpPr>
            <p:cNvPr id="44" name="Content Placeholder 2"/>
            <p:cNvSpPr txBox="1">
              <a:spLocks/>
            </p:cNvSpPr>
            <p:nvPr/>
          </p:nvSpPr>
          <p:spPr>
            <a:xfrm>
              <a:off x="4986296" y="2302892"/>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t>WHAT </a:t>
              </a:r>
              <a:b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br>
              <a: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t>WE DID</a:t>
              </a:r>
            </a:p>
          </p:txBody>
        </p:sp>
        <p:sp>
          <p:nvSpPr>
            <p:cNvPr id="43" name="Content Placeholder 2"/>
            <p:cNvSpPr txBox="1">
              <a:spLocks/>
            </p:cNvSpPr>
            <p:nvPr/>
          </p:nvSpPr>
          <p:spPr>
            <a:xfrm>
              <a:off x="3860772" y="2344635"/>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accent4">
                      <a:lumMod val="75000"/>
                    </a:schemeClr>
                  </a:solidFill>
                  <a:latin typeface="Montserrat" pitchFamily="2" charset="0"/>
                  <a:cs typeface="Lato" panose="020F0502020204030203" pitchFamily="34" charset="0"/>
                </a:rPr>
                <a:t>02</a:t>
              </a:r>
            </a:p>
          </p:txBody>
        </p:sp>
      </p:grpSp>
      <p:sp>
        <p:nvSpPr>
          <p:cNvPr id="3" name="Rectangle 2">
            <a:extLst>
              <a:ext uri="{FF2B5EF4-FFF2-40B4-BE49-F238E27FC236}">
                <a16:creationId xmlns:a16="http://schemas.microsoft.com/office/drawing/2014/main" id="{536DED19-C446-DCB5-E280-3EB0B7C7FA07}"/>
              </a:ext>
            </a:extLst>
          </p:cNvPr>
          <p:cNvSpPr/>
          <p:nvPr/>
        </p:nvSpPr>
        <p:spPr>
          <a:xfrm>
            <a:off x="224240" y="2626707"/>
            <a:ext cx="2766285" cy="3108543"/>
          </a:xfrm>
          <a:prstGeom prst="rect">
            <a:avLst/>
          </a:prstGeom>
        </p:spPr>
        <p:txBody>
          <a:bodyPr wrap="square">
            <a:spAutoFit/>
          </a:bodyPr>
          <a:lstStyle/>
          <a:p>
            <a:pPr>
              <a:spcBef>
                <a:spcPts val="600"/>
              </a:spcBef>
              <a:buClr>
                <a:srgbClr val="E24848"/>
              </a:buClr>
              <a:defRPr/>
            </a:pPr>
            <a:r>
              <a:rPr lang="en-US" sz="1400" noProof="1">
                <a:solidFill>
                  <a:schemeClr val="bg1"/>
                </a:solidFill>
                <a:latin typeface="Roboto" panose="02000000000000000000" pitchFamily="2" charset="0"/>
                <a:ea typeface="Roboto" panose="02000000000000000000" pitchFamily="2" charset="0"/>
                <a:cs typeface="Open Sans Light" panose="020B0306030504020204" pitchFamily="34" charset="0"/>
              </a:rPr>
              <a:t>A Hood River-based Real Estate Brokerage struggled to accurately track conversion rates. They needed to gain visibility of all their customer interactions across various channels, and automate the time-consuming process for every time they listed a new house on the market. The team needed a centralized system to consolidate customer data, and a way to save time on lots of administration tasks.</a:t>
            </a:r>
          </a:p>
        </p:txBody>
      </p:sp>
      <p:grpSp>
        <p:nvGrpSpPr>
          <p:cNvPr id="12" name="The Challenge">
            <a:extLst>
              <a:ext uri="{FF2B5EF4-FFF2-40B4-BE49-F238E27FC236}">
                <a16:creationId xmlns:a16="http://schemas.microsoft.com/office/drawing/2014/main" id="{89747231-E90D-62FE-8CB7-1D4D0DDB1F9F}"/>
              </a:ext>
            </a:extLst>
          </p:cNvPr>
          <p:cNvGrpSpPr/>
          <p:nvPr/>
        </p:nvGrpSpPr>
        <p:grpSpPr>
          <a:xfrm>
            <a:off x="0" y="1648820"/>
            <a:ext cx="2781263" cy="933270"/>
            <a:chOff x="0" y="2258275"/>
            <a:chExt cx="2781263" cy="933270"/>
          </a:xfrm>
        </p:grpSpPr>
        <p:sp>
          <p:nvSpPr>
            <p:cNvPr id="41" name="Rounded Rectangle 40"/>
            <p:cNvSpPr/>
            <p:nvPr/>
          </p:nvSpPr>
          <p:spPr>
            <a:xfrm rot="16200000" flipV="1">
              <a:off x="627449" y="2709287"/>
              <a:ext cx="727084" cy="1628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Neris Light" panose="00000400000000000000" pitchFamily="50" charset="0"/>
              </a:endParaRPr>
            </a:p>
          </p:txBody>
        </p:sp>
        <p:sp>
          <p:nvSpPr>
            <p:cNvPr id="40" name="Content Placeholder 2"/>
            <p:cNvSpPr txBox="1">
              <a:spLocks/>
            </p:cNvSpPr>
            <p:nvPr/>
          </p:nvSpPr>
          <p:spPr>
            <a:xfrm>
              <a:off x="1125524" y="2258275"/>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bg1"/>
                  </a:solidFill>
                  <a:latin typeface="Montserrat" pitchFamily="2" charset="0"/>
                  <a:ea typeface="Open Sans Light" panose="020B0306030504020204" pitchFamily="34" charset="0"/>
                  <a:cs typeface="Lato" panose="020F0502020204030203" pitchFamily="34" charset="0"/>
                </a:rPr>
                <a:t>THE CHALLENGE</a:t>
              </a:r>
            </a:p>
          </p:txBody>
        </p:sp>
        <p:sp>
          <p:nvSpPr>
            <p:cNvPr id="39" name="Content Placeholder 2"/>
            <p:cNvSpPr txBox="1">
              <a:spLocks/>
            </p:cNvSpPr>
            <p:nvPr/>
          </p:nvSpPr>
          <p:spPr>
            <a:xfrm>
              <a:off x="0" y="2300018"/>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bg1"/>
                  </a:solidFill>
                  <a:latin typeface="Montserrat" pitchFamily="2" charset="0"/>
                  <a:cs typeface="Lato" panose="020F0502020204030203" pitchFamily="34" charset="0"/>
                </a:rPr>
                <a:t>01</a:t>
              </a:r>
            </a:p>
          </p:txBody>
        </p:sp>
      </p:grpSp>
      <p:sp>
        <p:nvSpPr>
          <p:cNvPr id="6" name="Title 5">
            <a:extLst>
              <a:ext uri="{FF2B5EF4-FFF2-40B4-BE49-F238E27FC236}">
                <a16:creationId xmlns:a16="http://schemas.microsoft.com/office/drawing/2014/main" id="{C99B1C80-D2FD-8486-0794-04877D0980AE}"/>
              </a:ext>
            </a:extLst>
          </p:cNvPr>
          <p:cNvSpPr txBox="1">
            <a:spLocks/>
          </p:cNvSpPr>
          <p:nvPr/>
        </p:nvSpPr>
        <p:spPr>
          <a:xfrm>
            <a:off x="3957861" y="699528"/>
            <a:ext cx="4696863" cy="646331"/>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sz="3600" b="1" dirty="0">
                <a:solidFill>
                  <a:schemeClr val="tx1">
                    <a:lumMod val="85000"/>
                    <a:lumOff val="15000"/>
                  </a:schemeClr>
                </a:solidFill>
                <a:latin typeface="Butler" panose="02000503090000020003" pitchFamily="50" charset="0"/>
                <a:ea typeface="Montserrat Semi" charset="0"/>
                <a:cs typeface="Montserrat Semi" charset="0"/>
              </a:rPr>
              <a:t>JDRE </a:t>
            </a:r>
            <a:r>
              <a:rPr lang="en-US" sz="3600" b="1" dirty="0">
                <a:solidFill>
                  <a:schemeClr val="accent4">
                    <a:lumMod val="75000"/>
                  </a:schemeClr>
                </a:solidFill>
                <a:latin typeface="Butler" panose="02000503090000020003" pitchFamily="50" charset="0"/>
                <a:ea typeface="Montserrat Semi" charset="0"/>
                <a:cs typeface="Montserrat Semi" charset="0"/>
              </a:rPr>
              <a:t>REAL ESTATE</a:t>
            </a:r>
          </a:p>
        </p:txBody>
      </p:sp>
      <p:sp>
        <p:nvSpPr>
          <p:cNvPr id="14" name="Title 5">
            <a:extLst>
              <a:ext uri="{FF2B5EF4-FFF2-40B4-BE49-F238E27FC236}">
                <a16:creationId xmlns:a16="http://schemas.microsoft.com/office/drawing/2014/main" id="{0CC73D9C-13C8-61E8-1970-66A97579728E}"/>
              </a:ext>
            </a:extLst>
          </p:cNvPr>
          <p:cNvSpPr txBox="1">
            <a:spLocks/>
          </p:cNvSpPr>
          <p:nvPr/>
        </p:nvSpPr>
        <p:spPr>
          <a:xfrm>
            <a:off x="209117" y="167230"/>
            <a:ext cx="2205732" cy="461665"/>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sz="2400" b="1" dirty="0">
                <a:solidFill>
                  <a:schemeClr val="bg1"/>
                </a:solidFill>
                <a:latin typeface="Butler" panose="02000503090000020003" pitchFamily="50" charset="0"/>
                <a:ea typeface="Montserrat Semi" charset="0"/>
                <a:cs typeface="Montserrat Semi" charset="0"/>
              </a:rPr>
              <a:t>QUICK WINS</a:t>
            </a:r>
          </a:p>
        </p:txBody>
      </p:sp>
    </p:spTree>
    <p:extLst>
      <p:ext uri="{BB962C8B-B14F-4D97-AF65-F5344CB8AC3E}">
        <p14:creationId xmlns:p14="http://schemas.microsoft.com/office/powerpoint/2010/main" val="427867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7F1F2-29A9-CD35-91F8-859154CC57F4}"/>
              </a:ext>
              <a:ext uri="{C183D7F6-B498-43B3-948B-1728B52AA6E4}">
                <adec:decorative xmlns:adec="http://schemas.microsoft.com/office/drawing/2017/decorative" val="1"/>
              </a:ext>
            </a:extLst>
          </p:cNvPr>
          <p:cNvSpPr/>
          <p:nvPr/>
        </p:nvSpPr>
        <p:spPr>
          <a:xfrm>
            <a:off x="0" y="0"/>
            <a:ext cx="12191999" cy="293636"/>
          </a:xfrm>
          <a:prstGeom prst="rect">
            <a:avLst/>
          </a:prstGeom>
          <a:gradFill>
            <a:gsLst>
              <a:gs pos="97000">
                <a:schemeClr val="accent2">
                  <a:alpha val="56000"/>
                </a:schemeClr>
              </a:gs>
              <a:gs pos="0">
                <a:schemeClr val="accent1">
                  <a:alpha val="5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a:extLst>
              <a:ext uri="{FF2B5EF4-FFF2-40B4-BE49-F238E27FC236}">
                <a16:creationId xmlns:a16="http://schemas.microsoft.com/office/drawing/2014/main" id="{C1BCE5C7-37FD-400C-998F-B183B936E94A}"/>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327" r="1536"/>
          <a:stretch/>
        </p:blipFill>
        <p:spPr bwMode="auto">
          <a:xfrm>
            <a:off x="6998" y="0"/>
            <a:ext cx="320300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9E722B3-0F44-663F-AB33-B43E3DE75299}"/>
              </a:ext>
              <a:ext uri="{C183D7F6-B498-43B3-948B-1728B52AA6E4}">
                <adec:decorative xmlns:adec="http://schemas.microsoft.com/office/drawing/2017/decorative" val="1"/>
              </a:ext>
            </a:extLst>
          </p:cNvPr>
          <p:cNvSpPr/>
          <p:nvPr/>
        </p:nvSpPr>
        <p:spPr>
          <a:xfrm>
            <a:off x="13995" y="-21502"/>
            <a:ext cx="3203008" cy="6858000"/>
          </a:xfrm>
          <a:prstGeom prst="rect">
            <a:avLst/>
          </a:prstGeom>
          <a:gradFill flip="none" rotWithShape="1">
            <a:gsLst>
              <a:gs pos="0">
                <a:schemeClr val="accent5">
                  <a:alpha val="42000"/>
                </a:schemeClr>
              </a:gs>
              <a:gs pos="100000">
                <a:schemeClr val="accent4">
                  <a:alpha val="37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3C7DDCB7-0AE6-6EFA-F6F4-0BBDCEB69513}"/>
              </a:ext>
              <a:ext uri="{C183D7F6-B498-43B3-948B-1728B52AA6E4}">
                <adec:decorative xmlns:adec="http://schemas.microsoft.com/office/drawing/2017/decorative" val="1"/>
              </a:ext>
            </a:extLst>
          </p:cNvPr>
          <p:cNvSpPr/>
          <p:nvPr/>
        </p:nvSpPr>
        <p:spPr>
          <a:xfrm>
            <a:off x="7826" y="-21502"/>
            <a:ext cx="3210005"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D080D09-F4F2-4901-C384-C54A76D3BCDA}"/>
              </a:ext>
              <a:ext uri="{C183D7F6-B498-43B3-948B-1728B52AA6E4}">
                <adec:decorative xmlns:adec="http://schemas.microsoft.com/office/drawing/2017/decorative" val="1"/>
              </a:ext>
            </a:extLst>
          </p:cNvPr>
          <p:cNvSpPr/>
          <p:nvPr/>
        </p:nvSpPr>
        <p:spPr>
          <a:xfrm>
            <a:off x="-828" y="1649510"/>
            <a:ext cx="3065781" cy="891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Logo of Propel Flow">
            <a:extLst>
              <a:ext uri="{FF2B5EF4-FFF2-40B4-BE49-F238E27FC236}">
                <a16:creationId xmlns:a16="http://schemas.microsoft.com/office/drawing/2014/main" id="{386FB21A-90B4-F12A-4E40-8D552ED173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4316" y="5831431"/>
            <a:ext cx="1562287" cy="860852"/>
          </a:xfrm>
          <a:prstGeom prst="rect">
            <a:avLst/>
          </a:prstGeom>
        </p:spPr>
      </p:pic>
      <p:sp>
        <p:nvSpPr>
          <p:cNvPr id="4" name="Rectangle 3">
            <a:extLst>
              <a:ext uri="{FF2B5EF4-FFF2-40B4-BE49-F238E27FC236}">
                <a16:creationId xmlns:a16="http://schemas.microsoft.com/office/drawing/2014/main" id="{82CF1021-3C2C-BC0A-459B-4C74EB6702B5}"/>
              </a:ext>
            </a:extLst>
          </p:cNvPr>
          <p:cNvSpPr/>
          <p:nvPr/>
        </p:nvSpPr>
        <p:spPr>
          <a:xfrm>
            <a:off x="8729770" y="2671324"/>
            <a:ext cx="3237990" cy="2246769"/>
          </a:xfrm>
          <a:prstGeom prst="rect">
            <a:avLst/>
          </a:prstGeom>
        </p:spPr>
        <p:txBody>
          <a:bodyPr wrap="square">
            <a:spAutoFit/>
          </a:bodyPr>
          <a:lstStyle/>
          <a:p>
            <a:pPr>
              <a:spcBef>
                <a:spcPts val="600"/>
              </a:spcBef>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Oregon’s Own Tomatoes can now provide a consistent supply of fresh tomatoes to their B2B customers:</a:t>
            </a:r>
            <a:endParaRPr lang="en-US" sz="1200" b="1"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endParaRP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Reduced food wastage and costs </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Key indicators to manage optimal processing and inventory levels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Improved operational efficiency, enhanced productivity, and reduced errors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Better inventory management, minimize wastage and increased profit</a:t>
            </a:r>
          </a:p>
        </p:txBody>
      </p:sp>
      <p:grpSp>
        <p:nvGrpSpPr>
          <p:cNvPr id="11" name="Outcomes &amp; Benefits">
            <a:extLst>
              <a:ext uri="{FF2B5EF4-FFF2-40B4-BE49-F238E27FC236}">
                <a16:creationId xmlns:a16="http://schemas.microsoft.com/office/drawing/2014/main" id="{60A7929F-D451-DCAD-E737-0647C04AF7FB}"/>
              </a:ext>
            </a:extLst>
          </p:cNvPr>
          <p:cNvGrpSpPr/>
          <p:nvPr/>
        </p:nvGrpSpPr>
        <p:grpSpPr>
          <a:xfrm>
            <a:off x="7617497" y="1693437"/>
            <a:ext cx="2781263" cy="933270"/>
            <a:chOff x="7617497" y="2302892"/>
            <a:chExt cx="2781263" cy="933270"/>
          </a:xfrm>
        </p:grpSpPr>
        <p:sp>
          <p:nvSpPr>
            <p:cNvPr id="49" name="Rounded Rectangle 48"/>
            <p:cNvSpPr/>
            <p:nvPr/>
          </p:nvSpPr>
          <p:spPr>
            <a:xfrm rot="16200000" flipV="1">
              <a:off x="8244946" y="2782256"/>
              <a:ext cx="727084" cy="1628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4"/>
                </a:solidFill>
                <a:latin typeface="Neris Light" panose="00000400000000000000" pitchFamily="50" charset="0"/>
              </a:endParaRPr>
            </a:p>
          </p:txBody>
        </p:sp>
        <p:sp>
          <p:nvSpPr>
            <p:cNvPr id="48" name="Content Placeholder 2"/>
            <p:cNvSpPr txBox="1">
              <a:spLocks/>
            </p:cNvSpPr>
            <p:nvPr/>
          </p:nvSpPr>
          <p:spPr>
            <a:xfrm>
              <a:off x="8743021" y="2302892"/>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accent5"/>
                  </a:solidFill>
                  <a:latin typeface="Montserrat" pitchFamily="2" charset="0"/>
                  <a:ea typeface="Open Sans Light" panose="020B0306030504020204" pitchFamily="34" charset="0"/>
                  <a:cs typeface="Lato" panose="020F0502020204030203" pitchFamily="34" charset="0"/>
                </a:rPr>
                <a:t>OUTCOMES &amp; BENEFITS</a:t>
              </a:r>
            </a:p>
          </p:txBody>
        </p:sp>
        <p:sp>
          <p:nvSpPr>
            <p:cNvPr id="47" name="Content Placeholder 2"/>
            <p:cNvSpPr txBox="1">
              <a:spLocks/>
            </p:cNvSpPr>
            <p:nvPr/>
          </p:nvSpPr>
          <p:spPr>
            <a:xfrm>
              <a:off x="7617497" y="2344635"/>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accent5"/>
                  </a:solidFill>
                  <a:latin typeface="Montserrat" pitchFamily="2" charset="0"/>
                  <a:cs typeface="Lato" panose="020F0502020204030203" pitchFamily="34" charset="0"/>
                </a:rPr>
                <a:t>03</a:t>
              </a:r>
            </a:p>
          </p:txBody>
        </p:sp>
      </p:grpSp>
      <p:sp>
        <p:nvSpPr>
          <p:cNvPr id="13" name="Rectangle 12">
            <a:extLst>
              <a:ext uri="{FF2B5EF4-FFF2-40B4-BE49-F238E27FC236}">
                <a16:creationId xmlns:a16="http://schemas.microsoft.com/office/drawing/2014/main" id="{83F1AB9A-E0BD-6749-F102-6CAEE927FC17}"/>
              </a:ext>
            </a:extLst>
          </p:cNvPr>
          <p:cNvSpPr/>
          <p:nvPr/>
        </p:nvSpPr>
        <p:spPr>
          <a:xfrm>
            <a:off x="3933105" y="2671324"/>
            <a:ext cx="4216108" cy="2169825"/>
          </a:xfrm>
          <a:prstGeom prst="rect">
            <a:avLst/>
          </a:prstGeom>
        </p:spPr>
        <p:txBody>
          <a:bodyPr wrap="square">
            <a:spAutoFit/>
          </a:bodyPr>
          <a:lstStyle/>
          <a:p>
            <a:pPr>
              <a:spcBef>
                <a:spcPts val="600"/>
              </a:spcBef>
              <a:defRPr/>
            </a:pPr>
            <a:r>
              <a:rPr lang="en-US" sz="1200" b="1"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We enhanced their manufacturing processes </a:t>
            </a:r>
            <a:br>
              <a:rPr lang="en-US" sz="1200" b="1"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br>
            <a:r>
              <a:rPr lang="en-US" sz="1200" b="1"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by utilizing data from previous runs: </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Created predictive and preventative data models </a:t>
            </a:r>
            <a:b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b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with data scientists and food handling experts.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Accurately predicted expiry dates of foods in the warehouse, allowing them to minimize waste and prevent stockouts.</a:t>
            </a:r>
          </a:p>
          <a:p>
            <a:pPr marL="171450" indent="-171450">
              <a:spcBef>
                <a:spcPts val="600"/>
              </a:spcBef>
              <a:buFont typeface="Arial" panose="020B0604020202020204" pitchFamily="34" charset="0"/>
              <a:buChar char="•"/>
              <a:defRPr/>
            </a:pPr>
            <a:r>
              <a:rPr lang="en-US" sz="1200" noProof="1">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rPr>
              <a:t>Developed a set of user-friendly tools for the warehouse staff to help streamline the delivery process, improving on timely and efficient delivery of goods to customers.</a:t>
            </a:r>
          </a:p>
        </p:txBody>
      </p:sp>
      <p:grpSp>
        <p:nvGrpSpPr>
          <p:cNvPr id="5" name="What We Did">
            <a:extLst>
              <a:ext uri="{FF2B5EF4-FFF2-40B4-BE49-F238E27FC236}">
                <a16:creationId xmlns:a16="http://schemas.microsoft.com/office/drawing/2014/main" id="{92C1DDD5-E6B6-6D75-9752-51FF0BE37BD0}"/>
              </a:ext>
            </a:extLst>
          </p:cNvPr>
          <p:cNvGrpSpPr/>
          <p:nvPr/>
        </p:nvGrpSpPr>
        <p:grpSpPr>
          <a:xfrm>
            <a:off x="3860772" y="1693437"/>
            <a:ext cx="2781263" cy="933270"/>
            <a:chOff x="3860772" y="2302892"/>
            <a:chExt cx="2781263" cy="933270"/>
          </a:xfrm>
        </p:grpSpPr>
        <p:sp>
          <p:nvSpPr>
            <p:cNvPr id="45" name="Rounded Rectangle 44"/>
            <p:cNvSpPr/>
            <p:nvPr/>
          </p:nvSpPr>
          <p:spPr>
            <a:xfrm rot="16200000" flipV="1">
              <a:off x="4488221" y="2782256"/>
              <a:ext cx="727084" cy="1628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4"/>
                </a:solidFill>
                <a:latin typeface="Neris Light" panose="00000400000000000000" pitchFamily="50" charset="0"/>
              </a:endParaRPr>
            </a:p>
          </p:txBody>
        </p:sp>
        <p:sp>
          <p:nvSpPr>
            <p:cNvPr id="44" name="Content Placeholder 2"/>
            <p:cNvSpPr txBox="1">
              <a:spLocks/>
            </p:cNvSpPr>
            <p:nvPr/>
          </p:nvSpPr>
          <p:spPr>
            <a:xfrm>
              <a:off x="4986296" y="2302892"/>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t>WHAT </a:t>
              </a:r>
              <a:b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br>
              <a:r>
                <a:rPr lang="id-ID" sz="1800" b="1" dirty="0">
                  <a:solidFill>
                    <a:schemeClr val="accent4">
                      <a:lumMod val="75000"/>
                    </a:schemeClr>
                  </a:solidFill>
                  <a:latin typeface="Montserrat" pitchFamily="2" charset="0"/>
                  <a:ea typeface="Open Sans Light" panose="020B0306030504020204" pitchFamily="34" charset="0"/>
                  <a:cs typeface="Lato" panose="020F0502020204030203" pitchFamily="34" charset="0"/>
                </a:rPr>
                <a:t>WE DID</a:t>
              </a:r>
            </a:p>
          </p:txBody>
        </p:sp>
        <p:sp>
          <p:nvSpPr>
            <p:cNvPr id="43" name="Content Placeholder 2"/>
            <p:cNvSpPr txBox="1">
              <a:spLocks/>
            </p:cNvSpPr>
            <p:nvPr/>
          </p:nvSpPr>
          <p:spPr>
            <a:xfrm>
              <a:off x="3860772" y="2344635"/>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accent4">
                      <a:lumMod val="75000"/>
                    </a:schemeClr>
                  </a:solidFill>
                  <a:latin typeface="Montserrat" pitchFamily="2" charset="0"/>
                  <a:cs typeface="Lato" panose="020F0502020204030203" pitchFamily="34" charset="0"/>
                </a:rPr>
                <a:t>02</a:t>
              </a:r>
            </a:p>
          </p:txBody>
        </p:sp>
      </p:grpSp>
      <p:sp>
        <p:nvSpPr>
          <p:cNvPr id="3" name="Rectangle 2">
            <a:extLst>
              <a:ext uri="{FF2B5EF4-FFF2-40B4-BE49-F238E27FC236}">
                <a16:creationId xmlns:a16="http://schemas.microsoft.com/office/drawing/2014/main" id="{536DED19-C446-DCB5-E280-3EB0B7C7FA07}"/>
              </a:ext>
            </a:extLst>
          </p:cNvPr>
          <p:cNvSpPr/>
          <p:nvPr/>
        </p:nvSpPr>
        <p:spPr>
          <a:xfrm>
            <a:off x="224240" y="2626707"/>
            <a:ext cx="2766285" cy="2462213"/>
          </a:xfrm>
          <a:prstGeom prst="rect">
            <a:avLst/>
          </a:prstGeom>
        </p:spPr>
        <p:txBody>
          <a:bodyPr wrap="square">
            <a:spAutoFit/>
          </a:bodyPr>
          <a:lstStyle/>
          <a:p>
            <a:pPr>
              <a:spcBef>
                <a:spcPts val="600"/>
              </a:spcBef>
              <a:buClr>
                <a:srgbClr val="E24848"/>
              </a:buClr>
              <a:defRPr/>
            </a:pPr>
            <a:r>
              <a:rPr lang="en-US" sz="1400" noProof="1">
                <a:solidFill>
                  <a:schemeClr val="bg1"/>
                </a:solidFill>
                <a:latin typeface="Roboto" panose="02000000000000000000" pitchFamily="2" charset="0"/>
                <a:ea typeface="Roboto" panose="02000000000000000000" pitchFamily="2" charset="0"/>
                <a:cs typeface="Open Sans Light" panose="020B0306030504020204" pitchFamily="34" charset="0"/>
              </a:rPr>
              <a:t>Oregon’s Own Tomatoes faced the challenge of managing their warehouse inventory of tomatoes and other produce efficiently to ensure minimal wastage of perishable foods. They needed a solution to accurately predict the expiry dates of foods in the warehouse to optimize inventory management.</a:t>
            </a:r>
          </a:p>
        </p:txBody>
      </p:sp>
      <p:grpSp>
        <p:nvGrpSpPr>
          <p:cNvPr id="12" name="The Challenge">
            <a:extLst>
              <a:ext uri="{FF2B5EF4-FFF2-40B4-BE49-F238E27FC236}">
                <a16:creationId xmlns:a16="http://schemas.microsoft.com/office/drawing/2014/main" id="{89747231-E90D-62FE-8CB7-1D4D0DDB1F9F}"/>
              </a:ext>
            </a:extLst>
          </p:cNvPr>
          <p:cNvGrpSpPr/>
          <p:nvPr/>
        </p:nvGrpSpPr>
        <p:grpSpPr>
          <a:xfrm>
            <a:off x="0" y="1648820"/>
            <a:ext cx="2781263" cy="933270"/>
            <a:chOff x="0" y="2258275"/>
            <a:chExt cx="2781263" cy="933270"/>
          </a:xfrm>
        </p:grpSpPr>
        <p:sp>
          <p:nvSpPr>
            <p:cNvPr id="41" name="Rounded Rectangle 40"/>
            <p:cNvSpPr/>
            <p:nvPr/>
          </p:nvSpPr>
          <p:spPr>
            <a:xfrm rot="16200000" flipV="1">
              <a:off x="627449" y="2709287"/>
              <a:ext cx="727084" cy="1628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Neris Light" panose="00000400000000000000" pitchFamily="50" charset="0"/>
              </a:endParaRPr>
            </a:p>
          </p:txBody>
        </p:sp>
        <p:sp>
          <p:nvSpPr>
            <p:cNvPr id="40" name="Content Placeholder 2"/>
            <p:cNvSpPr txBox="1">
              <a:spLocks/>
            </p:cNvSpPr>
            <p:nvPr/>
          </p:nvSpPr>
          <p:spPr>
            <a:xfrm>
              <a:off x="1125524" y="2258275"/>
              <a:ext cx="1655739" cy="89152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id-ID" sz="1800" b="1" dirty="0">
                  <a:solidFill>
                    <a:schemeClr val="bg1"/>
                  </a:solidFill>
                  <a:latin typeface="Montserrat" pitchFamily="2" charset="0"/>
                  <a:ea typeface="Open Sans Light" panose="020B0306030504020204" pitchFamily="34" charset="0"/>
                  <a:cs typeface="Lato" panose="020F0502020204030203" pitchFamily="34" charset="0"/>
                </a:rPr>
                <a:t>THE CHALLENGE</a:t>
              </a:r>
            </a:p>
          </p:txBody>
        </p:sp>
        <p:sp>
          <p:nvSpPr>
            <p:cNvPr id="39" name="Content Placeholder 2"/>
            <p:cNvSpPr txBox="1">
              <a:spLocks/>
            </p:cNvSpPr>
            <p:nvPr/>
          </p:nvSpPr>
          <p:spPr>
            <a:xfrm>
              <a:off x="0" y="2300018"/>
              <a:ext cx="871971" cy="891527"/>
            </a:xfrm>
            <a:prstGeom prst="rect">
              <a:avLst/>
            </a:prstGeom>
          </p:spPr>
          <p:txBody>
            <a:bodyPr vert="horz" wrap="square" lIns="91416" tIns="45708" rIns="91416" bIns="45708" rtlCol="0" anchor="ctr">
              <a:noAutofit/>
            </a:bodyPr>
            <a:lstStyle>
              <a:defPPr>
                <a:defRPr lang="en-US"/>
              </a:defPPr>
              <a:lvl1pPr algn="ctr" defTabSz="914400">
                <a:lnSpc>
                  <a:spcPct val="90000"/>
                </a:lnSpc>
                <a:spcBef>
                  <a:spcPct val="0"/>
                </a:spcBef>
                <a:buNone/>
                <a:defRPr sz="3599" b="1" spc="-300">
                  <a:solidFill>
                    <a:schemeClr val="tx1">
                      <a:lumMod val="95000"/>
                      <a:lumOff val="5000"/>
                    </a:schemeClr>
                  </a:solidFill>
                  <a:latin typeface="Caviar Dreams" panose="020B0402020204020504" pitchFamily="34" charset="0"/>
                  <a:ea typeface="Roboto" panose="02000000000000000000" pitchFamily="2" charset="0"/>
                  <a:cs typeface="Times New Roman" panose="02020603050405020304" pitchFamily="18" charset="0"/>
                </a:defRPr>
              </a:lvl1pPr>
            </a:lstStyle>
            <a:p>
              <a:r>
                <a:rPr lang="en-US" dirty="0">
                  <a:solidFill>
                    <a:schemeClr val="bg1"/>
                  </a:solidFill>
                  <a:latin typeface="Montserrat" pitchFamily="2" charset="0"/>
                  <a:cs typeface="Lato" panose="020F0502020204030203" pitchFamily="34" charset="0"/>
                </a:rPr>
                <a:t>01</a:t>
              </a:r>
            </a:p>
          </p:txBody>
        </p:sp>
      </p:grpSp>
      <p:sp>
        <p:nvSpPr>
          <p:cNvPr id="6" name="Title 5">
            <a:extLst>
              <a:ext uri="{FF2B5EF4-FFF2-40B4-BE49-F238E27FC236}">
                <a16:creationId xmlns:a16="http://schemas.microsoft.com/office/drawing/2014/main" id="{C99B1C80-D2FD-8486-0794-04877D0980AE}"/>
              </a:ext>
            </a:extLst>
          </p:cNvPr>
          <p:cNvSpPr txBox="1">
            <a:spLocks/>
          </p:cNvSpPr>
          <p:nvPr/>
        </p:nvSpPr>
        <p:spPr>
          <a:xfrm>
            <a:off x="3957861" y="699528"/>
            <a:ext cx="6808531" cy="646331"/>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sz="3600" b="1" dirty="0">
                <a:solidFill>
                  <a:schemeClr val="tx1">
                    <a:lumMod val="85000"/>
                    <a:lumOff val="15000"/>
                  </a:schemeClr>
                </a:solidFill>
                <a:latin typeface="Butler" panose="02000503090000020003" pitchFamily="50" charset="0"/>
                <a:ea typeface="Montserrat Semi" charset="0"/>
                <a:cs typeface="Montserrat Semi" charset="0"/>
              </a:rPr>
              <a:t>OREGON’S </a:t>
            </a:r>
            <a:r>
              <a:rPr lang="en-US" sz="3600" b="1" dirty="0">
                <a:solidFill>
                  <a:schemeClr val="accent4">
                    <a:lumMod val="75000"/>
                  </a:schemeClr>
                </a:solidFill>
                <a:latin typeface="Butler" panose="02000503090000020003" pitchFamily="50" charset="0"/>
                <a:ea typeface="Montserrat Semi" charset="0"/>
                <a:cs typeface="Montserrat Semi" charset="0"/>
              </a:rPr>
              <a:t>OWN TOMATOES</a:t>
            </a:r>
          </a:p>
        </p:txBody>
      </p:sp>
      <p:sp>
        <p:nvSpPr>
          <p:cNvPr id="14" name="Title 5">
            <a:extLst>
              <a:ext uri="{FF2B5EF4-FFF2-40B4-BE49-F238E27FC236}">
                <a16:creationId xmlns:a16="http://schemas.microsoft.com/office/drawing/2014/main" id="{0CC73D9C-13C8-61E8-1970-66A97579728E}"/>
              </a:ext>
            </a:extLst>
          </p:cNvPr>
          <p:cNvSpPr txBox="1">
            <a:spLocks/>
          </p:cNvSpPr>
          <p:nvPr/>
        </p:nvSpPr>
        <p:spPr>
          <a:xfrm>
            <a:off x="209117" y="167230"/>
            <a:ext cx="2477281" cy="830997"/>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sz="2400" b="1" dirty="0">
                <a:solidFill>
                  <a:schemeClr val="bg1"/>
                </a:solidFill>
                <a:latin typeface="Butler" panose="02000503090000020003" pitchFamily="50" charset="0"/>
                <a:ea typeface="Montserrat Semi" charset="0"/>
                <a:cs typeface="Montserrat Semi" charset="0"/>
              </a:rPr>
              <a:t>SUSTAINABLE </a:t>
            </a:r>
          </a:p>
          <a:p>
            <a:pPr>
              <a:lnSpc>
                <a:spcPct val="100000"/>
              </a:lnSpc>
              <a:spcBef>
                <a:spcPts val="0"/>
              </a:spcBef>
              <a:defRPr/>
            </a:pPr>
            <a:r>
              <a:rPr lang="en-US" sz="2400" b="1" dirty="0">
                <a:solidFill>
                  <a:schemeClr val="bg1"/>
                </a:solidFill>
                <a:latin typeface="Butler" panose="02000503090000020003" pitchFamily="50" charset="0"/>
                <a:ea typeface="Montserrat Semi" charset="0"/>
                <a:cs typeface="Montserrat Semi" charset="0"/>
              </a:rPr>
              <a:t>GROWTH</a:t>
            </a:r>
          </a:p>
        </p:txBody>
      </p:sp>
    </p:spTree>
    <p:extLst>
      <p:ext uri="{BB962C8B-B14F-4D97-AF65-F5344CB8AC3E}">
        <p14:creationId xmlns:p14="http://schemas.microsoft.com/office/powerpoint/2010/main" val="2793546071"/>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44546A"/>
      </a:dk2>
      <a:lt2>
        <a:srgbClr val="E7E6E6"/>
      </a:lt2>
      <a:accent1>
        <a:srgbClr val="F97068"/>
      </a:accent1>
      <a:accent2>
        <a:srgbClr val="FFEAD0"/>
      </a:accent2>
      <a:accent3>
        <a:srgbClr val="212738"/>
      </a:accent3>
      <a:accent4>
        <a:srgbClr val="00DADF"/>
      </a:accent4>
      <a:accent5>
        <a:srgbClr val="6E78FF"/>
      </a:accent5>
      <a:accent6>
        <a:srgbClr val="A5A5A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12385</TotalTime>
  <Words>1078</Words>
  <Application>Microsoft Macintosh PowerPoint</Application>
  <PresentationFormat>Widescreen</PresentationFormat>
  <Paragraphs>114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Butler</vt:lpstr>
      <vt:lpstr>Calibri</vt:lpstr>
      <vt:lpstr>Calibri Light</vt:lpstr>
      <vt:lpstr>Montserrat</vt:lpstr>
      <vt:lpstr>Neris Light</vt:lpstr>
      <vt:lpstr>Roboto</vt:lpstr>
      <vt:lpstr>Office Theme</vt:lpstr>
      <vt:lpstr>PREVIOUS CLIENTS Case Studies</vt:lpstr>
      <vt:lpstr>CASE STUDIES</vt:lpstr>
      <vt:lpstr>TESTIMONIALS</vt:lpstr>
      <vt:lpstr>AXIOM LAW / NOBEL</vt:lpstr>
      <vt:lpstr>Quote page</vt:lpstr>
      <vt:lpstr>PowerPoint Presentation</vt:lpstr>
      <vt:lpstr>TESTIMONIALS</vt:lpstr>
      <vt:lpstr>PowerPoint Presentation</vt:lpstr>
      <vt:lpstr>PowerPoint Presentation</vt:lpstr>
      <vt:lpstr>PROPEL FLOW 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Riyan</dc:creator>
  <cp:lastModifiedBy>Katie Potter</cp:lastModifiedBy>
  <cp:revision>143</cp:revision>
  <dcterms:created xsi:type="dcterms:W3CDTF">2018-09-06T09:28:39Z</dcterms:created>
  <dcterms:modified xsi:type="dcterms:W3CDTF">2023-06-06T14:48:16Z</dcterms:modified>
</cp:coreProperties>
</file>