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5" r:id="rId14"/>
    <p:sldId id="298" r:id="rId15"/>
    <p:sldId id="301" r:id="rId16"/>
    <p:sldId id="302" r:id="rId17"/>
    <p:sldId id="30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0035" autoAdjust="0"/>
  </p:normalViewPr>
  <p:slideViewPr>
    <p:cSldViewPr snapToGrid="0" showGuides="1">
      <p:cViewPr varScale="1">
        <p:scale>
          <a:sx n="114" d="100"/>
          <a:sy n="114" d="100"/>
        </p:scale>
        <p:origin x="936" y="13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2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6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1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38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3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5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5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4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38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2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drevo.com/fingerprinting-and-audio-recognition-with-pyth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owardsdatascience.com/music-genre-classification-with-python-c714d032f0d8" TargetMode="External"/><Relationship Id="rId4" Type="http://schemas.openxmlformats.org/officeDocument/2006/relationships/hyperlink" Target="http://hpac.rwth-aachen.de/teaching/sem-mus-17/Reports/Froitzheim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Acoustic Fingerprinting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Dhairav Chhatbar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Spectrograms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F3D0503-0931-4786-A867-8DF9BA3A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48" y="3830456"/>
            <a:ext cx="8946502" cy="2887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A59E1C-09EC-459B-8E9A-C0B97E8A5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748" y="940434"/>
            <a:ext cx="8946502" cy="28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Spectrogram Peaks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E1BCB-C84D-40CB-B354-2BCD44F02644}"/>
              </a:ext>
            </a:extLst>
          </p:cNvPr>
          <p:cNvSpPr/>
          <p:nvPr/>
        </p:nvSpPr>
        <p:spPr>
          <a:xfrm>
            <a:off x="343097" y="1172921"/>
            <a:ext cx="11525441" cy="20313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Spectrogram of Blurred Lines – Robin Thicke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 = higher amplitude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Green = lower amplitude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Spectrograms are primarily used to fingerprint audio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lvl="1"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A6161C-D059-4EF2-92F9-5A223D4D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39" y="2094091"/>
            <a:ext cx="6759445" cy="476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384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Spectrogram Peaks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E1BCB-C84D-40CB-B354-2BCD44F02644}"/>
              </a:ext>
            </a:extLst>
          </p:cNvPr>
          <p:cNvSpPr/>
          <p:nvPr/>
        </p:nvSpPr>
        <p:spPr>
          <a:xfrm>
            <a:off x="343097" y="1172921"/>
            <a:ext cx="11525441" cy="37856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Spectrogram by itself has too much information to quickly fingerprint a song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Why are peaks used? A recording has to account for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Signal quality degradation (Radio station signal &gt;&gt; recipient speakers &gt;&gt; cell phone recording) 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Background noise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Peaks saved as data points (time/frequency pairs)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Time offset also stored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Amplitude datapoints discarded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Peak Spectrogram called “</a:t>
            </a:r>
            <a:r>
              <a:rPr lang="en-US" sz="1600" dirty="0"/>
              <a:t>constellation map”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9EB4D-4266-4C72-AC10-28B08847A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80" y="2743200"/>
            <a:ext cx="6936304" cy="4035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933BB-6566-4059-91CC-874BFF47B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9" y="3904455"/>
            <a:ext cx="4695101" cy="2689711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C052655-BA24-4932-8087-11894E81CFB6}"/>
              </a:ext>
            </a:extLst>
          </p:cNvPr>
          <p:cNvSpPr/>
          <p:nvPr/>
        </p:nvSpPr>
        <p:spPr>
          <a:xfrm>
            <a:off x="1662133" y="4414507"/>
            <a:ext cx="91440" cy="914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D30E562-04C1-4507-8B45-B25974DF73F2}"/>
              </a:ext>
            </a:extLst>
          </p:cNvPr>
          <p:cNvSpPr/>
          <p:nvPr/>
        </p:nvSpPr>
        <p:spPr>
          <a:xfrm>
            <a:off x="1922115" y="4254763"/>
            <a:ext cx="91440" cy="914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E6C1333-A508-42AE-8C28-1A6992C49A8A}"/>
              </a:ext>
            </a:extLst>
          </p:cNvPr>
          <p:cNvSpPr/>
          <p:nvPr/>
        </p:nvSpPr>
        <p:spPr>
          <a:xfrm>
            <a:off x="2332654" y="4366728"/>
            <a:ext cx="91440" cy="914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49D52C1-9A48-4935-AFBF-AB35C48E3F06}"/>
              </a:ext>
            </a:extLst>
          </p:cNvPr>
          <p:cNvSpPr/>
          <p:nvPr/>
        </p:nvSpPr>
        <p:spPr>
          <a:xfrm>
            <a:off x="858419" y="4777278"/>
            <a:ext cx="91440" cy="914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80D045-ADC3-4C9F-B055-11B051B5ADA5}"/>
              </a:ext>
            </a:extLst>
          </p:cNvPr>
          <p:cNvSpPr/>
          <p:nvPr/>
        </p:nvSpPr>
        <p:spPr>
          <a:xfrm>
            <a:off x="1017039" y="4833254"/>
            <a:ext cx="91440" cy="914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ADA041E-37F9-4C2D-ABB6-6031D259A60A}"/>
              </a:ext>
            </a:extLst>
          </p:cNvPr>
          <p:cNvSpPr/>
          <p:nvPr/>
        </p:nvSpPr>
        <p:spPr>
          <a:xfrm>
            <a:off x="1212988" y="4870584"/>
            <a:ext cx="91440" cy="914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0CE4DC4-5BFE-4FBB-96C1-6692341CA25A}"/>
              </a:ext>
            </a:extLst>
          </p:cNvPr>
          <p:cNvSpPr/>
          <p:nvPr/>
        </p:nvSpPr>
        <p:spPr>
          <a:xfrm>
            <a:off x="2509941" y="4096137"/>
            <a:ext cx="91440" cy="914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0B30FD0-9B1E-41E4-BDC8-B4680A65022E}"/>
              </a:ext>
            </a:extLst>
          </p:cNvPr>
          <p:cNvSpPr/>
          <p:nvPr/>
        </p:nvSpPr>
        <p:spPr>
          <a:xfrm>
            <a:off x="2715211" y="4516019"/>
            <a:ext cx="91440" cy="9144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E1BCB-C84D-40CB-B354-2BCD44F02644}"/>
              </a:ext>
            </a:extLst>
          </p:cNvPr>
          <p:cNvSpPr/>
          <p:nvPr/>
        </p:nvSpPr>
        <p:spPr>
          <a:xfrm>
            <a:off x="343098" y="1172921"/>
            <a:ext cx="7112062" cy="467820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Specific peaks are identified as “anchor points” and are paired with other peaks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Using the time offset, each pair is hashed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hash(frequencies of peaks, time difference between peaks) = fingerprint hash value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Combination of hashes are stored as the “fingerprint” of a song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Time offset also stored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 a time slice of audio the amount of hash matches are compared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match a song, the hashes of a recoded song are matches against hashes of already cataloged songs. The amount of hash matches determine what the algorithm will suggest as a match. It doesn’t have to be 100% matches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“Blurred Lines” by Robin Thicke has approx. 180k hashes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A609C4-B4C3-42D8-9FBB-0898C502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272" y="2571750"/>
            <a:ext cx="4772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E1BCB-C84D-40CB-B354-2BCD44F02644}"/>
              </a:ext>
            </a:extLst>
          </p:cNvPr>
          <p:cNvSpPr/>
          <p:nvPr/>
        </p:nvSpPr>
        <p:spPr>
          <a:xfrm>
            <a:off x="343097" y="1172921"/>
            <a:ext cx="11404143" cy="44627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Sound Analysis and Synthesis with R (Use R!)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ISBN- 13 : 978-3319776453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Fingerprinting with Python and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Numpy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3"/>
              </a:rPr>
              <a:t>https://willdrevo.com/fingerprinting-and-audio-recognition-with-python/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lvl="1"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Short Introduction to Audio Fingerprinting with a Focus on Shazam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4"/>
              </a:rPr>
              <a:t>http://hpac.rwth-aachen.de/teaching/sem-mus-17/Reports/Froitzheim.pdf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lvl="1"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Music Genre Classification with Python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5"/>
              </a:rPr>
              <a:t>https://towardsdatascience.com/music-genre-classification-with-python-c714d032f0d8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lvl="1"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Acoustic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Finger Printing?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765DE57-149D-4E9E-A469-0BD6B9D34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14" y="1768600"/>
            <a:ext cx="8886292" cy="35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1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00AA6CC-4FD2-4378-8016-486CAABAB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6" y="1353895"/>
            <a:ext cx="4158442" cy="35260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246B42F-02EA-4ED2-85EF-AA0C9D767847}"/>
              </a:ext>
            </a:extLst>
          </p:cNvPr>
          <p:cNvSpPr/>
          <p:nvPr/>
        </p:nvSpPr>
        <p:spPr>
          <a:xfrm>
            <a:off x="1129004" y="1438442"/>
            <a:ext cx="1147665" cy="811763"/>
          </a:xfrm>
          <a:prstGeom prst="cloudCallout">
            <a:avLst/>
          </a:prstGeom>
          <a:solidFill>
            <a:schemeClr val="accent5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What is this song?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59BBE-E430-4241-8B5A-AE38CF792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30" y="3257792"/>
            <a:ext cx="5766785" cy="32442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06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8FDF3B-AD99-4E4F-8F11-D6B6AFE6A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98" y="1384818"/>
            <a:ext cx="8404603" cy="47494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74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does it work?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61B076-C110-4693-B296-6A0A8CCAB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26" y="718458"/>
            <a:ext cx="8645748" cy="61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6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does it </a:t>
            </a:r>
          </a:p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REALLY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work?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EAEF5B9-CE37-4B0E-A47E-FDF19F36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59" y="1051130"/>
            <a:ext cx="4194994" cy="53759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99EFAE-DFC8-4CE9-B9A9-96EF40773A58}"/>
              </a:ext>
            </a:extLst>
          </p:cNvPr>
          <p:cNvSpPr/>
          <p:nvPr/>
        </p:nvSpPr>
        <p:spPr>
          <a:xfrm>
            <a:off x="7303343" y="1373512"/>
            <a:ext cx="4498906" cy="172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lnSpc>
                <a:spcPts val="19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E85513"/>
                </a:solidFill>
                <a:latin typeface="+mj-lt"/>
                <a:cs typeface="Segoe UI" panose="020B0502040204020203" pitchFamily="34" charset="0"/>
              </a:rPr>
              <a:t>Spectrograms</a:t>
            </a:r>
          </a:p>
          <a:p>
            <a:pPr>
              <a:lnSpc>
                <a:spcPts val="1900"/>
              </a:lnSpc>
            </a:pPr>
            <a:endParaRPr lang="en-US" sz="2800" b="1" dirty="0">
              <a:solidFill>
                <a:srgbClr val="E85513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>
              <a:lnSpc>
                <a:spcPts val="1900"/>
              </a:lnSpc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E85513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>
              <a:lnSpc>
                <a:spcPts val="19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E85513"/>
                </a:solidFill>
                <a:latin typeface="+mj-lt"/>
                <a:cs typeface="Segoe UI" panose="020B0502040204020203" pitchFamily="34" charset="0"/>
              </a:rPr>
              <a:t>Spectrogram Peaks</a:t>
            </a:r>
          </a:p>
          <a:p>
            <a:pPr>
              <a:lnSpc>
                <a:spcPts val="1900"/>
              </a:lnSpc>
            </a:pPr>
            <a:endParaRPr lang="en-US" sz="2800" b="1" dirty="0">
              <a:solidFill>
                <a:srgbClr val="E85513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>
              <a:lnSpc>
                <a:spcPts val="1900"/>
              </a:lnSpc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E85513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>
              <a:lnSpc>
                <a:spcPts val="19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E85513"/>
                </a:solidFill>
                <a:latin typeface="+mj-lt"/>
                <a:cs typeface="Segoe UI" panose="020B0502040204020203" pitchFamily="34" charset="0"/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97336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Basics –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sound?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65DD28-FB15-4A8B-A245-6995D1A6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94" y="2060360"/>
            <a:ext cx="5269655" cy="30188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BE1BCB-C84D-40CB-B354-2BCD44F02644}"/>
              </a:ext>
            </a:extLst>
          </p:cNvPr>
          <p:cNvSpPr/>
          <p:nvPr/>
        </p:nvSpPr>
        <p:spPr>
          <a:xfrm>
            <a:off x="343098" y="1172921"/>
            <a:ext cx="6278396" cy="29238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At a very basic level sounds are vibrations that travel through the air or another medium and can be heard when they reach a person’s ear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sound signal can be represented in 3 generic parameters: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Frequency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Amplitude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Time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Frequency: speed of the vibration, and this determines the pitch of the sound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Amplitude: size of the vibration, and this determines how loud the sound 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FEEE5-3875-419A-BA10-6318794F4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" y="4223140"/>
            <a:ext cx="5422641" cy="24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2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Basics –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Visualizing sound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E1BCB-C84D-40CB-B354-2BCD44F02644}"/>
              </a:ext>
            </a:extLst>
          </p:cNvPr>
          <p:cNvSpPr/>
          <p:nvPr/>
        </p:nvSpPr>
        <p:spPr>
          <a:xfrm>
            <a:off x="343097" y="1172921"/>
            <a:ext cx="11525441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When we want to visualize the sound/music the most frequent method of visualization is a waveform. It displays: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x-axis: Time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y-axis: Amplitude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While a waveform us very useful and practical for many sound editing applications, it does not display the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frequency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B70EA4-ED66-4378-BD95-367410B8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9" y="2711804"/>
            <a:ext cx="101727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Spectrograms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E1BCB-C84D-40CB-B354-2BCD44F02644}"/>
              </a:ext>
            </a:extLst>
          </p:cNvPr>
          <p:cNvSpPr/>
          <p:nvPr/>
        </p:nvSpPr>
        <p:spPr>
          <a:xfrm>
            <a:off x="343097" y="1172921"/>
            <a:ext cx="11525441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Spectrograms allow the visualization of all 3 elements on a sale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x-axis: Time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y-axis: Frequency (lowest frequencies at the bottom and the highest frequencies at the top)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Heat map/color saturation: Amplitude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D0503-0931-4786-A867-8DF9BA3A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65" y="3039452"/>
            <a:ext cx="10210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1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557</Words>
  <Application>Microsoft Office PowerPoint</Application>
  <PresentationFormat>Widescreen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</vt:lpstr>
      <vt:lpstr>Calibri</vt:lpstr>
      <vt:lpstr>Century Gothic</vt:lpstr>
      <vt:lpstr>Segoe UI Light</vt:lpstr>
      <vt:lpstr>Wingdings</vt:lpstr>
      <vt:lpstr>Office Theme</vt:lpstr>
      <vt:lpstr>Acoustic Fingerprinting  Dhairav Chhatbar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2019-11-16T18:34:57Z</dcterms:created>
  <dcterms:modified xsi:type="dcterms:W3CDTF">2019-11-17T15:28:26Z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