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24"/>
  </p:notesMasterIdLst>
  <p:handoutMasterIdLst>
    <p:handoutMasterId r:id="rId32"/>
  </p:handoutMasterIdLst>
  <p:sldIdLst>
    <p:sldId id="277" r:id="rId5"/>
    <p:sldId id="399" r:id="rId6"/>
    <p:sldId id="400" r:id="rId7"/>
    <p:sldId id="409" r:id="rId8"/>
    <p:sldId id="401" r:id="rId9"/>
    <p:sldId id="408" r:id="rId10"/>
    <p:sldId id="402" r:id="rId11"/>
    <p:sldId id="403" r:id="rId12"/>
    <p:sldId id="404" r:id="rId13"/>
    <p:sldId id="411" r:id="rId14"/>
    <p:sldId id="412" r:id="rId15"/>
    <p:sldId id="413" r:id="rId16"/>
    <p:sldId id="414" r:id="rId17"/>
    <p:sldId id="415" r:id="rId18"/>
    <p:sldId id="416" r:id="rId19"/>
    <p:sldId id="417" r:id="rId20"/>
    <p:sldId id="418" r:id="rId21"/>
    <p:sldId id="419" r:id="rId22"/>
    <p:sldId id="420" r:id="rId23"/>
    <p:sldId id="421" r:id="rId25"/>
    <p:sldId id="422" r:id="rId26"/>
    <p:sldId id="405" r:id="rId27"/>
    <p:sldId id="406" r:id="rId28"/>
    <p:sldId id="407" r:id="rId29"/>
    <p:sldId id="410"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9" autoAdjust="0"/>
    <p:restoredTop sz="94648" autoAdjust="0"/>
  </p:normalViewPr>
  <p:slideViewPr>
    <p:cSldViewPr snapToGrid="0" showGuides="1">
      <p:cViewPr varScale="1">
        <p:scale>
          <a:sx n="121" d="100"/>
          <a:sy n="121" d="100"/>
        </p:scale>
        <p:origin x="176"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notesMaster" Target="notesMasters/notes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09031C1-A810-D743-8C1C-3AF6A84B6C93}" type="doc">
      <dgm:prSet loTypeId="urn:microsoft.com/office/officeart/2005/8/layout/process2" loCatId="" qsTypeId="urn:microsoft.com/office/officeart/2005/8/quickstyle/simple3" qsCatId="simple" csTypeId="urn:microsoft.com/office/officeart/2005/8/colors/accent1_2" csCatId="accent1" phldr="1"/>
      <dgm:spPr/>
      <dgm:t>
        <a:bodyPr/>
        <a:lstStyle/>
        <a:p>
          <a:endParaRPr lang="en-GB"/>
        </a:p>
      </dgm:t>
    </dgm:pt>
    <dgm:pt modelId="{2A111530-4011-A64A-AC16-3886B053A62F}">
      <dgm:prSet phldrT="[Text]"/>
      <dgm:spPr/>
      <dgm:t>
        <a:bodyPr/>
        <a:lstStyle/>
        <a:p>
          <a:pPr algn="ctr"/>
          <a:r>
            <a:rPr lang="en-IN"/>
            <a:t>Data Collection &amp; Preprocessing</a:t>
          </a:r>
          <a:endParaRPr lang="en-GB"/>
        </a:p>
      </dgm:t>
    </dgm:pt>
    <dgm:pt modelId="{8355E71E-5FAB-7B46-8570-2004C16BFBA9}" cxnId="{0ECAD3FA-2625-A141-BAE5-6F9D0797D60A}" type="parTrans">
      <dgm:prSet/>
      <dgm:spPr/>
      <dgm:t>
        <a:bodyPr/>
        <a:lstStyle/>
        <a:p>
          <a:pPr algn="ctr"/>
          <a:endParaRPr lang="en-GB"/>
        </a:p>
      </dgm:t>
    </dgm:pt>
    <dgm:pt modelId="{1AAA0524-0187-E849-A74A-27F5096B86CD}" cxnId="{0ECAD3FA-2625-A141-BAE5-6F9D0797D60A}" type="sibTrans">
      <dgm:prSet/>
      <dgm:spPr/>
      <dgm:t>
        <a:bodyPr/>
        <a:lstStyle/>
        <a:p>
          <a:pPr algn="ctr"/>
          <a:endParaRPr lang="en-GB"/>
        </a:p>
      </dgm:t>
    </dgm:pt>
    <dgm:pt modelId="{0A55F911-70C3-0744-9F28-9E82F841438C}">
      <dgm:prSet phldrT="[Text]"/>
      <dgm:spPr/>
      <dgm:t>
        <a:bodyPr/>
        <a:lstStyle/>
        <a:p>
          <a:pPr algn="ctr"/>
          <a:r>
            <a:rPr lang="en-IN"/>
            <a:t>Feature Selection</a:t>
          </a:r>
          <a:endParaRPr lang="en-GB"/>
        </a:p>
      </dgm:t>
    </dgm:pt>
    <dgm:pt modelId="{5A590E97-D40B-9F41-AD09-8D87F14994B2}" cxnId="{FD046DEE-1115-0446-99D5-C546C4FFFBB2}" type="parTrans">
      <dgm:prSet/>
      <dgm:spPr/>
      <dgm:t>
        <a:bodyPr/>
        <a:lstStyle/>
        <a:p>
          <a:pPr algn="ctr"/>
          <a:endParaRPr lang="en-GB"/>
        </a:p>
      </dgm:t>
    </dgm:pt>
    <dgm:pt modelId="{AC124BC8-D2C5-BA45-A97D-B21466D33AB3}" cxnId="{FD046DEE-1115-0446-99D5-C546C4FFFBB2}" type="sibTrans">
      <dgm:prSet/>
      <dgm:spPr/>
      <dgm:t>
        <a:bodyPr/>
        <a:lstStyle/>
        <a:p>
          <a:pPr algn="ctr"/>
          <a:endParaRPr lang="en-GB"/>
        </a:p>
      </dgm:t>
    </dgm:pt>
    <dgm:pt modelId="{963BFC79-F68B-B948-945F-C0BF1F6328EF}">
      <dgm:prSet phldrT="[Text]"/>
      <dgm:spPr/>
      <dgm:t>
        <a:bodyPr/>
        <a:lstStyle/>
        <a:p>
          <a:pPr algn="ctr"/>
          <a:r>
            <a:rPr lang="en-IN"/>
            <a:t>Model Evaluation</a:t>
          </a:r>
        </a:p>
      </dgm:t>
    </dgm:pt>
    <dgm:pt modelId="{F853E113-E3FE-4C42-807C-22CB0D29E8DA}" cxnId="{B0529CFD-F8B5-3B47-A66A-4573C7578ACB}" type="parTrans">
      <dgm:prSet/>
      <dgm:spPr/>
      <dgm:t>
        <a:bodyPr/>
        <a:lstStyle/>
        <a:p>
          <a:pPr algn="ctr"/>
          <a:endParaRPr lang="en-GB"/>
        </a:p>
      </dgm:t>
    </dgm:pt>
    <dgm:pt modelId="{183F52F6-8C98-654B-982C-CD53F7E4DA17}" cxnId="{B0529CFD-F8B5-3B47-A66A-4573C7578ACB}" type="sibTrans">
      <dgm:prSet/>
      <dgm:spPr/>
      <dgm:t>
        <a:bodyPr/>
        <a:lstStyle/>
        <a:p>
          <a:pPr algn="ctr"/>
          <a:endParaRPr lang="en-GB"/>
        </a:p>
      </dgm:t>
    </dgm:pt>
    <dgm:pt modelId="{155710C8-EC1C-BE42-B395-56988C55F1F1}">
      <dgm:prSet/>
      <dgm:spPr/>
      <dgm:t>
        <a:bodyPr/>
        <a:lstStyle/>
        <a:p>
          <a:pPr algn="ctr"/>
          <a:r>
            <a:rPr lang="en-IN"/>
            <a:t>Random Forest Model</a:t>
          </a:r>
        </a:p>
      </dgm:t>
    </dgm:pt>
    <dgm:pt modelId="{73C66DCF-6FE4-9343-ABD8-B7FFA07E8028}" cxnId="{E58FB6D8-C04F-9341-9946-03B6527AE724}" type="parTrans">
      <dgm:prSet/>
      <dgm:spPr/>
      <dgm:t>
        <a:bodyPr/>
        <a:lstStyle/>
        <a:p>
          <a:pPr algn="ctr"/>
          <a:endParaRPr lang="en-GB"/>
        </a:p>
      </dgm:t>
    </dgm:pt>
    <dgm:pt modelId="{A5A9D8F5-526B-704B-BA32-9D2E45A2BD72}" cxnId="{E58FB6D8-C04F-9341-9946-03B6527AE724}" type="sibTrans">
      <dgm:prSet/>
      <dgm:spPr/>
      <dgm:t>
        <a:bodyPr/>
        <a:lstStyle/>
        <a:p>
          <a:pPr algn="ctr"/>
          <a:endParaRPr lang="en-GB"/>
        </a:p>
      </dgm:t>
    </dgm:pt>
    <dgm:pt modelId="{1E969BCF-CAB3-5C43-98E5-EDE15376183C}">
      <dgm:prSet/>
      <dgm:spPr/>
      <dgm:t>
        <a:bodyPr/>
        <a:lstStyle/>
        <a:p>
          <a:pPr algn="ctr"/>
          <a:r>
            <a:rPr lang="en-IN"/>
            <a:t>Model Deployment</a:t>
          </a:r>
          <a:endParaRPr lang="en-GB"/>
        </a:p>
      </dgm:t>
    </dgm:pt>
    <dgm:pt modelId="{FEDB8717-A2E5-A446-AF92-D22F71B6732A}" cxnId="{65F2201B-92DA-0641-8D7F-22ECC6D9EFC1}" type="parTrans">
      <dgm:prSet/>
      <dgm:spPr/>
      <dgm:t>
        <a:bodyPr/>
        <a:lstStyle/>
        <a:p>
          <a:pPr algn="ctr"/>
          <a:endParaRPr lang="en-GB"/>
        </a:p>
      </dgm:t>
    </dgm:pt>
    <dgm:pt modelId="{69552122-FA20-A94F-BF61-09F988EC508F}" cxnId="{65F2201B-92DA-0641-8D7F-22ECC6D9EFC1}" type="sibTrans">
      <dgm:prSet/>
      <dgm:spPr/>
      <dgm:t>
        <a:bodyPr/>
        <a:lstStyle/>
        <a:p>
          <a:pPr algn="ctr"/>
          <a:endParaRPr lang="en-GB"/>
        </a:p>
      </dgm:t>
    </dgm:pt>
    <dgm:pt modelId="{852FF035-202A-F741-A81D-9B435FA349B9}" type="pres">
      <dgm:prSet presAssocID="{A09031C1-A810-D743-8C1C-3AF6A84B6C93}" presName="linearFlow" presStyleCnt="0">
        <dgm:presLayoutVars>
          <dgm:resizeHandles val="exact"/>
        </dgm:presLayoutVars>
      </dgm:prSet>
      <dgm:spPr/>
    </dgm:pt>
    <dgm:pt modelId="{1856D8A5-9F0C-5F4B-9934-96F3AC080EA2}" type="pres">
      <dgm:prSet presAssocID="{2A111530-4011-A64A-AC16-3886B053A62F}" presName="node" presStyleLbl="node1" presStyleIdx="0" presStyleCnt="5">
        <dgm:presLayoutVars>
          <dgm:bulletEnabled val="1"/>
        </dgm:presLayoutVars>
      </dgm:prSet>
      <dgm:spPr/>
    </dgm:pt>
    <dgm:pt modelId="{91A48F88-9BDB-824E-B371-87DF58CC577F}" type="pres">
      <dgm:prSet presAssocID="{1AAA0524-0187-E849-A74A-27F5096B86CD}" presName="sibTrans" presStyleLbl="sibTrans2D1" presStyleIdx="0" presStyleCnt="4"/>
      <dgm:spPr/>
    </dgm:pt>
    <dgm:pt modelId="{4CA59163-193C-F540-BF01-BC4DF3E30408}" type="pres">
      <dgm:prSet presAssocID="{1AAA0524-0187-E849-A74A-27F5096B86CD}" presName="connectorText" presStyleLbl="sibTrans2D1" presStyleIdx="0" presStyleCnt="4"/>
      <dgm:spPr/>
    </dgm:pt>
    <dgm:pt modelId="{1BA7BC8D-233C-114B-958B-270DBDD8F037}" type="pres">
      <dgm:prSet presAssocID="{0A55F911-70C3-0744-9F28-9E82F841438C}" presName="node" presStyleLbl="node1" presStyleIdx="1" presStyleCnt="5">
        <dgm:presLayoutVars>
          <dgm:bulletEnabled val="1"/>
        </dgm:presLayoutVars>
      </dgm:prSet>
      <dgm:spPr/>
    </dgm:pt>
    <dgm:pt modelId="{87CEAB70-28C8-E945-B68D-2AD8847255E8}" type="pres">
      <dgm:prSet presAssocID="{AC124BC8-D2C5-BA45-A97D-B21466D33AB3}" presName="sibTrans" presStyleLbl="sibTrans2D1" presStyleIdx="1" presStyleCnt="4"/>
      <dgm:spPr/>
    </dgm:pt>
    <dgm:pt modelId="{580C5C2A-0CE4-7346-860D-0A0C6996C63E}" type="pres">
      <dgm:prSet presAssocID="{AC124BC8-D2C5-BA45-A97D-B21466D33AB3}" presName="connectorText" presStyleLbl="sibTrans2D1" presStyleIdx="1" presStyleCnt="4"/>
      <dgm:spPr/>
    </dgm:pt>
    <dgm:pt modelId="{DC9B9440-3EDA-DC4E-BE07-3AE59BB61C74}" type="pres">
      <dgm:prSet presAssocID="{155710C8-EC1C-BE42-B395-56988C55F1F1}" presName="node" presStyleLbl="node1" presStyleIdx="2" presStyleCnt="5">
        <dgm:presLayoutVars>
          <dgm:bulletEnabled val="1"/>
        </dgm:presLayoutVars>
      </dgm:prSet>
      <dgm:spPr/>
    </dgm:pt>
    <dgm:pt modelId="{60DA16CE-5F0E-FD45-B2A9-782CDA557F52}" type="pres">
      <dgm:prSet presAssocID="{A5A9D8F5-526B-704B-BA32-9D2E45A2BD72}" presName="sibTrans" presStyleLbl="sibTrans2D1" presStyleIdx="2" presStyleCnt="4"/>
      <dgm:spPr/>
    </dgm:pt>
    <dgm:pt modelId="{84E2E3CF-4700-374C-A44D-F7E48B1401CD}" type="pres">
      <dgm:prSet presAssocID="{A5A9D8F5-526B-704B-BA32-9D2E45A2BD72}" presName="connectorText" presStyleLbl="sibTrans2D1" presStyleIdx="2" presStyleCnt="4"/>
      <dgm:spPr/>
    </dgm:pt>
    <dgm:pt modelId="{1708FE73-9EAA-4545-A30F-588866ACA587}" type="pres">
      <dgm:prSet presAssocID="{963BFC79-F68B-B948-945F-C0BF1F6328EF}" presName="node" presStyleLbl="node1" presStyleIdx="3" presStyleCnt="5">
        <dgm:presLayoutVars>
          <dgm:bulletEnabled val="1"/>
        </dgm:presLayoutVars>
      </dgm:prSet>
      <dgm:spPr/>
    </dgm:pt>
    <dgm:pt modelId="{781F308F-2332-8F46-A787-DF8E93F23C1E}" type="pres">
      <dgm:prSet presAssocID="{183F52F6-8C98-654B-982C-CD53F7E4DA17}" presName="sibTrans" presStyleLbl="sibTrans2D1" presStyleIdx="3" presStyleCnt="4"/>
      <dgm:spPr/>
    </dgm:pt>
    <dgm:pt modelId="{E8310CAC-4D76-BD4E-A144-41931C5361C7}" type="pres">
      <dgm:prSet presAssocID="{183F52F6-8C98-654B-982C-CD53F7E4DA17}" presName="connectorText" presStyleLbl="sibTrans2D1" presStyleIdx="3" presStyleCnt="4"/>
      <dgm:spPr/>
    </dgm:pt>
    <dgm:pt modelId="{E20A4796-4F08-C140-B7A5-BFB5C1028A54}" type="pres">
      <dgm:prSet presAssocID="{1E969BCF-CAB3-5C43-98E5-EDE15376183C}" presName="node" presStyleLbl="node1" presStyleIdx="4" presStyleCnt="5">
        <dgm:presLayoutVars>
          <dgm:bulletEnabled val="1"/>
        </dgm:presLayoutVars>
      </dgm:prSet>
      <dgm:spPr/>
    </dgm:pt>
  </dgm:ptLst>
  <dgm:cxnLst>
    <dgm:cxn modelId="{0A55E610-F15A-B24C-A632-A6AF5B1B2F34}" type="presOf" srcId="{A09031C1-A810-D743-8C1C-3AF6A84B6C93}" destId="{852FF035-202A-F741-A81D-9B435FA349B9}" srcOrd="0" destOrd="0" presId="urn:microsoft.com/office/officeart/2005/8/layout/process2"/>
    <dgm:cxn modelId="{65F2201B-92DA-0641-8D7F-22ECC6D9EFC1}" srcId="{A09031C1-A810-D743-8C1C-3AF6A84B6C93}" destId="{1E969BCF-CAB3-5C43-98E5-EDE15376183C}" srcOrd="4" destOrd="0" parTransId="{FEDB8717-A2E5-A446-AF92-D22F71B6732A}" sibTransId="{69552122-FA20-A94F-BF61-09F988EC508F}"/>
    <dgm:cxn modelId="{3C51F41C-027F-7842-B591-0071BEA9EEEA}" type="presOf" srcId="{A5A9D8F5-526B-704B-BA32-9D2E45A2BD72}" destId="{84E2E3CF-4700-374C-A44D-F7E48B1401CD}" srcOrd="1" destOrd="0" presId="urn:microsoft.com/office/officeart/2005/8/layout/process2"/>
    <dgm:cxn modelId="{2293EF46-D861-1140-A453-9F5C3C530AFC}" type="presOf" srcId="{AC124BC8-D2C5-BA45-A97D-B21466D33AB3}" destId="{580C5C2A-0CE4-7346-860D-0A0C6996C63E}" srcOrd="1" destOrd="0" presId="urn:microsoft.com/office/officeart/2005/8/layout/process2"/>
    <dgm:cxn modelId="{812A575B-D9CC-8747-AF37-2F8CE02DD546}" type="presOf" srcId="{0A55F911-70C3-0744-9F28-9E82F841438C}" destId="{1BA7BC8D-233C-114B-958B-270DBDD8F037}" srcOrd="0" destOrd="0" presId="urn:microsoft.com/office/officeart/2005/8/layout/process2"/>
    <dgm:cxn modelId="{B74ABC61-2D45-3745-8DE6-567011CE2C74}" type="presOf" srcId="{2A111530-4011-A64A-AC16-3886B053A62F}" destId="{1856D8A5-9F0C-5F4B-9934-96F3AC080EA2}" srcOrd="0" destOrd="0" presId="urn:microsoft.com/office/officeart/2005/8/layout/process2"/>
    <dgm:cxn modelId="{E8B1846D-FEE3-C544-AF13-57D75A8BB8AF}" type="presOf" srcId="{183F52F6-8C98-654B-982C-CD53F7E4DA17}" destId="{781F308F-2332-8F46-A787-DF8E93F23C1E}" srcOrd="0" destOrd="0" presId="urn:microsoft.com/office/officeart/2005/8/layout/process2"/>
    <dgm:cxn modelId="{B4CC6687-E3FC-6744-9AE0-D126D7EDF86F}" type="presOf" srcId="{1AAA0524-0187-E849-A74A-27F5096B86CD}" destId="{4CA59163-193C-F540-BF01-BC4DF3E30408}" srcOrd="1" destOrd="0" presId="urn:microsoft.com/office/officeart/2005/8/layout/process2"/>
    <dgm:cxn modelId="{A9283B8F-DB4B-754D-8180-D9DE93CD4D20}" type="presOf" srcId="{AC124BC8-D2C5-BA45-A97D-B21466D33AB3}" destId="{87CEAB70-28C8-E945-B68D-2AD8847255E8}" srcOrd="0" destOrd="0" presId="urn:microsoft.com/office/officeart/2005/8/layout/process2"/>
    <dgm:cxn modelId="{4B96E68F-B87D-9E49-BE25-BC30DFBD2A52}" type="presOf" srcId="{1AAA0524-0187-E849-A74A-27F5096B86CD}" destId="{91A48F88-9BDB-824E-B371-87DF58CC577F}" srcOrd="0" destOrd="0" presId="urn:microsoft.com/office/officeart/2005/8/layout/process2"/>
    <dgm:cxn modelId="{D0F1BB93-6767-744C-8541-F1D6896D9EAA}" type="presOf" srcId="{A5A9D8F5-526B-704B-BA32-9D2E45A2BD72}" destId="{60DA16CE-5F0E-FD45-B2A9-782CDA557F52}" srcOrd="0" destOrd="0" presId="urn:microsoft.com/office/officeart/2005/8/layout/process2"/>
    <dgm:cxn modelId="{4527AEB5-54FC-7C4E-94F3-C249AE98A40B}" type="presOf" srcId="{1E969BCF-CAB3-5C43-98E5-EDE15376183C}" destId="{E20A4796-4F08-C140-B7A5-BFB5C1028A54}" srcOrd="0" destOrd="0" presId="urn:microsoft.com/office/officeart/2005/8/layout/process2"/>
    <dgm:cxn modelId="{FB37D5C3-4317-4F45-9F2C-D35D9C3740C6}" type="presOf" srcId="{963BFC79-F68B-B948-945F-C0BF1F6328EF}" destId="{1708FE73-9EAA-4545-A30F-588866ACA587}" srcOrd="0" destOrd="0" presId="urn:microsoft.com/office/officeart/2005/8/layout/process2"/>
    <dgm:cxn modelId="{7C951ECA-1870-ED49-A59F-C7DCBAE27991}" type="presOf" srcId="{155710C8-EC1C-BE42-B395-56988C55F1F1}" destId="{DC9B9440-3EDA-DC4E-BE07-3AE59BB61C74}" srcOrd="0" destOrd="0" presId="urn:microsoft.com/office/officeart/2005/8/layout/process2"/>
    <dgm:cxn modelId="{E58FB6D8-C04F-9341-9946-03B6527AE724}" srcId="{A09031C1-A810-D743-8C1C-3AF6A84B6C93}" destId="{155710C8-EC1C-BE42-B395-56988C55F1F1}" srcOrd="2" destOrd="0" parTransId="{73C66DCF-6FE4-9343-ABD8-B7FFA07E8028}" sibTransId="{A5A9D8F5-526B-704B-BA32-9D2E45A2BD72}"/>
    <dgm:cxn modelId="{FD046DEE-1115-0446-99D5-C546C4FFFBB2}" srcId="{A09031C1-A810-D743-8C1C-3AF6A84B6C93}" destId="{0A55F911-70C3-0744-9F28-9E82F841438C}" srcOrd="1" destOrd="0" parTransId="{5A590E97-D40B-9F41-AD09-8D87F14994B2}" sibTransId="{AC124BC8-D2C5-BA45-A97D-B21466D33AB3}"/>
    <dgm:cxn modelId="{66FD6CF5-551B-744E-B594-9BE895461BA2}" type="presOf" srcId="{183F52F6-8C98-654B-982C-CD53F7E4DA17}" destId="{E8310CAC-4D76-BD4E-A144-41931C5361C7}" srcOrd="1" destOrd="0" presId="urn:microsoft.com/office/officeart/2005/8/layout/process2"/>
    <dgm:cxn modelId="{0ECAD3FA-2625-A141-BAE5-6F9D0797D60A}" srcId="{A09031C1-A810-D743-8C1C-3AF6A84B6C93}" destId="{2A111530-4011-A64A-AC16-3886B053A62F}" srcOrd="0" destOrd="0" parTransId="{8355E71E-5FAB-7B46-8570-2004C16BFBA9}" sibTransId="{1AAA0524-0187-E849-A74A-27F5096B86CD}"/>
    <dgm:cxn modelId="{B0529CFD-F8B5-3B47-A66A-4573C7578ACB}" srcId="{A09031C1-A810-D743-8C1C-3AF6A84B6C93}" destId="{963BFC79-F68B-B948-945F-C0BF1F6328EF}" srcOrd="3" destOrd="0" parTransId="{F853E113-E3FE-4C42-807C-22CB0D29E8DA}" sibTransId="{183F52F6-8C98-654B-982C-CD53F7E4DA17}"/>
    <dgm:cxn modelId="{52BF0D6D-82C3-3E49-9586-7594595C3B1D}" type="presParOf" srcId="{852FF035-202A-F741-A81D-9B435FA349B9}" destId="{1856D8A5-9F0C-5F4B-9934-96F3AC080EA2}" srcOrd="0" destOrd="0" presId="urn:microsoft.com/office/officeart/2005/8/layout/process2"/>
    <dgm:cxn modelId="{2678DE1C-E754-8445-A34A-CD67E3114961}" type="presParOf" srcId="{852FF035-202A-F741-A81D-9B435FA349B9}" destId="{91A48F88-9BDB-824E-B371-87DF58CC577F}" srcOrd="1" destOrd="0" presId="urn:microsoft.com/office/officeart/2005/8/layout/process2"/>
    <dgm:cxn modelId="{FDA0977A-0A4A-CC45-8124-6EB726FD8308}" type="presParOf" srcId="{91A48F88-9BDB-824E-B371-87DF58CC577F}" destId="{4CA59163-193C-F540-BF01-BC4DF3E30408}" srcOrd="0" destOrd="0" presId="urn:microsoft.com/office/officeart/2005/8/layout/process2"/>
    <dgm:cxn modelId="{2D653477-39BE-CF46-873F-327D5D482DA6}" type="presParOf" srcId="{852FF035-202A-F741-A81D-9B435FA349B9}" destId="{1BA7BC8D-233C-114B-958B-270DBDD8F037}" srcOrd="2" destOrd="0" presId="urn:microsoft.com/office/officeart/2005/8/layout/process2"/>
    <dgm:cxn modelId="{E6CCD6DE-F985-A242-9E19-B42BB22DE35A}" type="presParOf" srcId="{852FF035-202A-F741-A81D-9B435FA349B9}" destId="{87CEAB70-28C8-E945-B68D-2AD8847255E8}" srcOrd="3" destOrd="0" presId="urn:microsoft.com/office/officeart/2005/8/layout/process2"/>
    <dgm:cxn modelId="{ED79B06F-B164-2F4E-9686-7439E174E1C8}" type="presParOf" srcId="{87CEAB70-28C8-E945-B68D-2AD8847255E8}" destId="{580C5C2A-0CE4-7346-860D-0A0C6996C63E}" srcOrd="0" destOrd="0" presId="urn:microsoft.com/office/officeart/2005/8/layout/process2"/>
    <dgm:cxn modelId="{ED04B0C6-7366-3646-8E87-6D61AB32DEF8}" type="presParOf" srcId="{852FF035-202A-F741-A81D-9B435FA349B9}" destId="{DC9B9440-3EDA-DC4E-BE07-3AE59BB61C74}" srcOrd="4" destOrd="0" presId="urn:microsoft.com/office/officeart/2005/8/layout/process2"/>
    <dgm:cxn modelId="{D929A34F-350E-9E4D-938A-FED61742384F}" type="presParOf" srcId="{852FF035-202A-F741-A81D-9B435FA349B9}" destId="{60DA16CE-5F0E-FD45-B2A9-782CDA557F52}" srcOrd="5" destOrd="0" presId="urn:microsoft.com/office/officeart/2005/8/layout/process2"/>
    <dgm:cxn modelId="{72679F27-04A5-364B-B07C-8B12DC0530F8}" type="presParOf" srcId="{60DA16CE-5F0E-FD45-B2A9-782CDA557F52}" destId="{84E2E3CF-4700-374C-A44D-F7E48B1401CD}" srcOrd="0" destOrd="0" presId="urn:microsoft.com/office/officeart/2005/8/layout/process2"/>
    <dgm:cxn modelId="{937FEBDF-B36C-8B46-8EBC-B9D61047D8EC}" type="presParOf" srcId="{852FF035-202A-F741-A81D-9B435FA349B9}" destId="{1708FE73-9EAA-4545-A30F-588866ACA587}" srcOrd="6" destOrd="0" presId="urn:microsoft.com/office/officeart/2005/8/layout/process2"/>
    <dgm:cxn modelId="{87EB4BD5-B2A5-A54C-B871-9B60EFCED7FC}" type="presParOf" srcId="{852FF035-202A-F741-A81D-9B435FA349B9}" destId="{781F308F-2332-8F46-A787-DF8E93F23C1E}" srcOrd="7" destOrd="0" presId="urn:microsoft.com/office/officeart/2005/8/layout/process2"/>
    <dgm:cxn modelId="{4B7AB5F1-68D1-FC4A-85F7-FBD8CC0CCF18}" type="presParOf" srcId="{781F308F-2332-8F46-A787-DF8E93F23C1E}" destId="{E8310CAC-4D76-BD4E-A144-41931C5361C7}" srcOrd="0" destOrd="0" presId="urn:microsoft.com/office/officeart/2005/8/layout/process2"/>
    <dgm:cxn modelId="{F368245A-6A8E-6A42-A327-D1A248799285}" type="presParOf" srcId="{852FF035-202A-F741-A81D-9B435FA349B9}" destId="{E20A4796-4F08-C140-B7A5-BFB5C1028A54}" srcOrd="8"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628086" cy="4038053"/>
        <a:chOff x="0" y="0"/>
        <a:chExt cx="6628086" cy="4038053"/>
      </a:xfrm>
    </dsp:grpSpPr>
    <dsp:sp modelId="{1856D8A5-9F0C-5F4B-9934-96F3AC080EA2}">
      <dsp:nvSpPr>
        <dsp:cNvPr id="3" name="Rounded Rectangle 2"/>
        <dsp:cNvSpPr/>
      </dsp:nvSpPr>
      <dsp:spPr bwMode="white">
        <a:xfrm>
          <a:off x="2656501" y="0"/>
          <a:ext cx="1315085" cy="576865"/>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gn="ctr">
            <a:lnSpc>
              <a:spcPct val="100000"/>
            </a:lnSpc>
            <a:spcBef>
              <a:spcPct val="0"/>
            </a:spcBef>
            <a:spcAft>
              <a:spcPct val="35000"/>
            </a:spcAft>
          </a:pPr>
          <a:r>
            <a:rPr lang="en-IN"/>
            <a:t>Data Collection &amp; Preprocessing</a:t>
          </a:r>
          <a:endParaRPr lang="en-GB"/>
        </a:p>
      </dsp:txBody>
      <dsp:txXfrm>
        <a:off x="2656501" y="0"/>
        <a:ext cx="1315085" cy="576865"/>
      </dsp:txXfrm>
    </dsp:sp>
    <dsp:sp modelId="{91A48F88-9BDB-824E-B371-87DF58CC577F}">
      <dsp:nvSpPr>
        <dsp:cNvPr id="4" name="Right Arrow 3"/>
        <dsp:cNvSpPr/>
      </dsp:nvSpPr>
      <dsp:spPr bwMode="white">
        <a:xfrm rot="5399999">
          <a:off x="3205881" y="591286"/>
          <a:ext cx="216324" cy="259589"/>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Body>
        <a:bodyPr rot="-5400000" lIns="0" tIns="0" rIns="0" bIns="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gn="ctr">
            <a:lnSpc>
              <a:spcPct val="100000"/>
            </a:lnSpc>
            <a:spcBef>
              <a:spcPct val="0"/>
            </a:spcBef>
            <a:spcAft>
              <a:spcPct val="35000"/>
            </a:spcAft>
          </a:pPr>
          <a:endParaRPr lang="en-GB"/>
        </a:p>
      </dsp:txBody>
      <dsp:txXfrm rot="5399999">
        <a:off x="3205881" y="591286"/>
        <a:ext cx="216324" cy="259589"/>
      </dsp:txXfrm>
    </dsp:sp>
    <dsp:sp modelId="{1BA7BC8D-233C-114B-958B-270DBDD8F037}">
      <dsp:nvSpPr>
        <dsp:cNvPr id="5" name="Rounded Rectangle 4"/>
        <dsp:cNvSpPr/>
      </dsp:nvSpPr>
      <dsp:spPr bwMode="white">
        <a:xfrm>
          <a:off x="2656501" y="865297"/>
          <a:ext cx="1315085" cy="576865"/>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gn="ctr">
            <a:lnSpc>
              <a:spcPct val="100000"/>
            </a:lnSpc>
            <a:spcBef>
              <a:spcPct val="0"/>
            </a:spcBef>
            <a:spcAft>
              <a:spcPct val="35000"/>
            </a:spcAft>
          </a:pPr>
          <a:r>
            <a:rPr lang="en-IN"/>
            <a:t>Feature Selection</a:t>
          </a:r>
          <a:endParaRPr lang="en-GB"/>
        </a:p>
      </dsp:txBody>
      <dsp:txXfrm>
        <a:off x="2656501" y="865297"/>
        <a:ext cx="1315085" cy="576865"/>
      </dsp:txXfrm>
    </dsp:sp>
    <dsp:sp modelId="{87CEAB70-28C8-E945-B68D-2AD8847255E8}">
      <dsp:nvSpPr>
        <dsp:cNvPr id="6" name="Right Arrow 5"/>
        <dsp:cNvSpPr/>
      </dsp:nvSpPr>
      <dsp:spPr bwMode="white">
        <a:xfrm rot="5399999">
          <a:off x="3205881" y="1456583"/>
          <a:ext cx="216324" cy="259589"/>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Body>
        <a:bodyPr rot="-5400000" lIns="0" tIns="0" rIns="0" bIns="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gn="ctr">
            <a:lnSpc>
              <a:spcPct val="100000"/>
            </a:lnSpc>
            <a:spcBef>
              <a:spcPct val="0"/>
            </a:spcBef>
            <a:spcAft>
              <a:spcPct val="35000"/>
            </a:spcAft>
          </a:pPr>
          <a:endParaRPr lang="en-GB"/>
        </a:p>
      </dsp:txBody>
      <dsp:txXfrm rot="5399999">
        <a:off x="3205881" y="1456583"/>
        <a:ext cx="216324" cy="259589"/>
      </dsp:txXfrm>
    </dsp:sp>
    <dsp:sp modelId="{DC9B9440-3EDA-DC4E-BE07-3AE59BB61C74}">
      <dsp:nvSpPr>
        <dsp:cNvPr id="7" name="Rounded Rectangle 6"/>
        <dsp:cNvSpPr/>
      </dsp:nvSpPr>
      <dsp:spPr bwMode="white">
        <a:xfrm>
          <a:off x="2656501" y="1730594"/>
          <a:ext cx="1315085" cy="576865"/>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gn="ctr">
            <a:lnSpc>
              <a:spcPct val="100000"/>
            </a:lnSpc>
            <a:spcBef>
              <a:spcPct val="0"/>
            </a:spcBef>
            <a:spcAft>
              <a:spcPct val="35000"/>
            </a:spcAft>
          </a:pPr>
          <a:r>
            <a:rPr lang="en-IN"/>
            <a:t>Random Forest Model</a:t>
          </a:r>
        </a:p>
      </dsp:txBody>
      <dsp:txXfrm>
        <a:off x="2656501" y="1730594"/>
        <a:ext cx="1315085" cy="576865"/>
      </dsp:txXfrm>
    </dsp:sp>
    <dsp:sp modelId="{60DA16CE-5F0E-FD45-B2A9-782CDA557F52}">
      <dsp:nvSpPr>
        <dsp:cNvPr id="8" name="Right Arrow 7"/>
        <dsp:cNvSpPr/>
      </dsp:nvSpPr>
      <dsp:spPr bwMode="white">
        <a:xfrm rot="5399999">
          <a:off x="3205881" y="2321880"/>
          <a:ext cx="216324" cy="259589"/>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Body>
        <a:bodyPr rot="-5400000" lIns="0" tIns="0" rIns="0" bIns="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gn="ctr">
            <a:lnSpc>
              <a:spcPct val="100000"/>
            </a:lnSpc>
            <a:spcBef>
              <a:spcPct val="0"/>
            </a:spcBef>
            <a:spcAft>
              <a:spcPct val="35000"/>
            </a:spcAft>
          </a:pPr>
          <a:endParaRPr lang="en-GB"/>
        </a:p>
      </dsp:txBody>
      <dsp:txXfrm rot="5399999">
        <a:off x="3205881" y="2321880"/>
        <a:ext cx="216324" cy="259589"/>
      </dsp:txXfrm>
    </dsp:sp>
    <dsp:sp modelId="{1708FE73-9EAA-4545-A30F-588866ACA587}">
      <dsp:nvSpPr>
        <dsp:cNvPr id="9" name="Rounded Rectangle 8"/>
        <dsp:cNvSpPr/>
      </dsp:nvSpPr>
      <dsp:spPr bwMode="white">
        <a:xfrm>
          <a:off x="2656501" y="2595891"/>
          <a:ext cx="1315085" cy="576865"/>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gn="ctr">
            <a:lnSpc>
              <a:spcPct val="100000"/>
            </a:lnSpc>
            <a:spcBef>
              <a:spcPct val="0"/>
            </a:spcBef>
            <a:spcAft>
              <a:spcPct val="35000"/>
            </a:spcAft>
          </a:pPr>
          <a:r>
            <a:rPr lang="en-IN"/>
            <a:t>Model Evaluation</a:t>
          </a:r>
        </a:p>
      </dsp:txBody>
      <dsp:txXfrm>
        <a:off x="2656501" y="2595891"/>
        <a:ext cx="1315085" cy="576865"/>
      </dsp:txXfrm>
    </dsp:sp>
    <dsp:sp modelId="{781F308F-2332-8F46-A787-DF8E93F23C1E}">
      <dsp:nvSpPr>
        <dsp:cNvPr id="10" name="Right Arrow 9"/>
        <dsp:cNvSpPr/>
      </dsp:nvSpPr>
      <dsp:spPr bwMode="white">
        <a:xfrm rot="5399999">
          <a:off x="3205881" y="3187178"/>
          <a:ext cx="216324" cy="259589"/>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Body>
        <a:bodyPr rot="-5400000" lIns="0" tIns="0" rIns="0" bIns="0"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gn="ctr">
            <a:lnSpc>
              <a:spcPct val="100000"/>
            </a:lnSpc>
            <a:spcBef>
              <a:spcPct val="0"/>
            </a:spcBef>
            <a:spcAft>
              <a:spcPct val="35000"/>
            </a:spcAft>
          </a:pPr>
          <a:endParaRPr lang="en-GB"/>
        </a:p>
      </dsp:txBody>
      <dsp:txXfrm rot="5399999">
        <a:off x="3205881" y="3187178"/>
        <a:ext cx="216324" cy="259589"/>
      </dsp:txXfrm>
    </dsp:sp>
    <dsp:sp modelId="{E20A4796-4F08-C140-B7A5-BFB5C1028A54}">
      <dsp:nvSpPr>
        <dsp:cNvPr id="11" name="Rounded Rectangle 10"/>
        <dsp:cNvSpPr/>
      </dsp:nvSpPr>
      <dsp:spPr bwMode="white">
        <a:xfrm>
          <a:off x="2656501" y="3461188"/>
          <a:ext cx="1315085" cy="576865"/>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gn="ctr">
            <a:lnSpc>
              <a:spcPct val="100000"/>
            </a:lnSpc>
            <a:spcBef>
              <a:spcPct val="0"/>
            </a:spcBef>
            <a:spcAft>
              <a:spcPct val="35000"/>
            </a:spcAft>
          </a:pPr>
          <a:r>
            <a:rPr lang="en-IN"/>
            <a:t>Model Deployment</a:t>
          </a:r>
          <a:endParaRPr lang="en-GB"/>
        </a:p>
      </dsp:txBody>
      <dsp:txXfrm>
        <a:off x="2656501" y="3461188"/>
        <a:ext cx="1315085" cy="5768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732FBC-CC67-4B17-8935-02F23E3364A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Users/shrey/Library/Group%20Containers/UBF8T346G9.ms/WebArchiveCopyPasteTempFiles/com.microsoft.Word/support-vector-machine-1.png" TargetMode="Externa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Users/shrey/Library/Group%20Containers/UBF8T346G9.ms/WebArchiveCopyPasteTempFiles/com.microsoft.Word/A-simple-example-of-visualizing-gradient-boosting.png" TargetMode="Externa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Users/shrey/Library/Group%20Containers/UBF8T346G9.ms/WebArchiveCopyPasteTempFiles/com.microsoft.Word/Fig%25201-18e1a01b.png" TargetMode="Externa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file:////Users/shrey/Library/Group%20Containers/UBF8T346G9.ms/WebArchiveCopyPasteTempFiles/com.microsoft.Word/random-forest-algorithm2.png"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30"/>
            <a:ext cx="6829425" cy="2526628"/>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endParaRPr lang="en-US" sz="2400" i="1"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endParaRPr lang="en-US" sz="2400" i="1"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CSE-AIML</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solidFill>
                  <a:srgbClr val="000000"/>
                </a:solidFill>
                <a:effectLst/>
                <a:latin typeface="Times New Roman" panose="02020603050405020304" pitchFamily="18" charset="0"/>
                <a:ea typeface="Times New Roman" panose="02020603050405020304" pitchFamily="18" charset="0"/>
              </a:rPr>
              <a:t>HEART DISEASE PREDICTION MODEL </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915861" y="3865648"/>
            <a:ext cx="4035425" cy="293116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endParaRPr lang="en-US" sz="2000" b="1" dirty="0">
              <a:latin typeface="Times New Roman" panose="02020603050405020304" pitchFamily="18" charset="0"/>
              <a:cs typeface="Times New Roman" panose="02020603050405020304" pitchFamily="18" charset="0"/>
            </a:endParaRPr>
          </a:p>
          <a:p>
            <a:pPr marL="376555" marR="568325" indent="-6350" algn="ctr">
              <a:lnSpc>
                <a:spcPct val="110000"/>
              </a:lnSpc>
              <a:spcAft>
                <a:spcPts val="600"/>
              </a:spcAft>
              <a:tabLst>
                <a:tab pos="2081530" algn="ctr"/>
                <a:tab pos="3486150" algn="ctr"/>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21BCS</a:t>
            </a:r>
            <a:r>
              <a:rPr lang="en-US" alt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3719</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KHUSHBU</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6555" marR="568325" indent="-6350" algn="ctr">
              <a:lnSpc>
                <a:spcPct val="110000"/>
              </a:lnSpc>
              <a:spcAft>
                <a:spcPts val="600"/>
              </a:spcAft>
              <a:tabLst>
                <a:tab pos="2081530" algn="ctr"/>
                <a:tab pos="3486150" algn="ctr"/>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21BCS3895- CEERAT RANDHAWA</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6555" marR="568325" indent="-6350" algn="ctr">
              <a:lnSpc>
                <a:spcPct val="110000"/>
              </a:lnSpc>
              <a:spcAft>
                <a:spcPts val="600"/>
              </a:spcAft>
              <a:tabLst>
                <a:tab pos="2081530" algn="ctr"/>
                <a:tab pos="3486150" algn="ctr"/>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21BCS8229- PRABHNOOR</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6555" marR="568325" indent="-6350" algn="ctr">
              <a:lnSpc>
                <a:spcPct val="110000"/>
              </a:lnSpc>
              <a:spcAft>
                <a:spcPts val="600"/>
              </a:spcAft>
              <a:tabLst>
                <a:tab pos="2081530" algn="ctr"/>
                <a:tab pos="3486150" algn="ctr"/>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21BCS8276- PRABHANSH</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6555" marR="568325" indent="-6350" algn="ctr">
              <a:lnSpc>
                <a:spcPct val="110000"/>
              </a:lnSpc>
              <a:spcAft>
                <a:spcPts val="3070"/>
              </a:spcAft>
              <a:tabLst>
                <a:tab pos="2081530" algn="ctr"/>
                <a:tab pos="3486150" algn="ctr"/>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21BCS6075- DHAIRYA GUPTA</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p:txBody>
      </p:sp>
      <p:sp>
        <p:nvSpPr>
          <p:cNvPr id="6" name="TextBox 5"/>
          <p:cNvSpPr txBox="1"/>
          <p:nvPr/>
        </p:nvSpPr>
        <p:spPr>
          <a:xfrm>
            <a:off x="7681250" y="4725655"/>
            <a:ext cx="3041650" cy="706755"/>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alt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MALTI RANI</a:t>
            </a:r>
            <a:r>
              <a:rPr lang="en-IN" sz="2000" dirty="0">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Support Vector Machines (SVM)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Support Vector Machines (SVM) is a machine learning algorithm used for heart disease prediction.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SVM finds an optimal hyperplane to separate patients with and without heart disease by maximizing the margin between classes.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SVM is flexible, allowing the use of different kernel functions to capture complex patterns and nonlinear relationships in the data.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SVM is robust to outliers, promotes feature selection, and provides good generalization to unseen patient data.</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11" name="Rectangle 4"/>
          <p:cNvSpPr>
            <a:spLocks noChangeArrowheads="1"/>
          </p:cNvSpPr>
          <p:nvPr/>
        </p:nvSpPr>
        <p:spPr bwMode="auto">
          <a:xfrm>
            <a:off x="9585435" y="-1681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1027" name="Picture 3" descr="Support Vector Machine (SVM) Python Example - Data Analytics"/>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4912865" y="880144"/>
            <a:ext cx="7395469" cy="40888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56744" y="797510"/>
            <a:ext cx="5654566" cy="52629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Benefits of SVM</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Flexibility</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Robustness to outliers</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Feature Selection</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Generalization</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our Implementation of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SVM, the model achieved an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Accuracy of 80.97%</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K-Nearest </a:t>
            </a:r>
            <a:r>
              <a:rPr lang="en-US" b="1" dirty="0" err="1">
                <a:latin typeface="Times New Roman" panose="02020603050405020304" pitchFamily="18" charset="0"/>
                <a:cs typeface="Times New Roman" panose="02020603050405020304" pitchFamily="18" charset="0"/>
              </a:rPr>
              <a:t>Neighbours</a:t>
            </a:r>
            <a:r>
              <a:rPr lang="en-US" b="1" dirty="0">
                <a:latin typeface="Times New Roman" panose="02020603050405020304" pitchFamily="18" charset="0"/>
                <a:cs typeface="Times New Roman" panose="02020603050405020304" pitchFamily="18" charset="0"/>
              </a:rPr>
              <a:t> (KNN)</a:t>
            </a:r>
            <a:endParaRPr lang="en-US" dirty="0"/>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K-Nearest Neighbors (KNN) is a simple and intuitive machine learning algorithm used for heart disease prediction.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KNN classifies a new patient based on the classes of its nearest neighbors in the feature space.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KNN is flexible, capable of handling both linear and nonlinear relationships between features and heart disease status.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KNN provides interpretable results and can quickly adapt to new data, making it suitable for dynamic environments.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grpSp>
        <p:nvGrpSpPr>
          <p:cNvPr id="5" name="Group 4"/>
          <p:cNvGrpSpPr/>
          <p:nvPr/>
        </p:nvGrpSpPr>
        <p:grpSpPr>
          <a:xfrm>
            <a:off x="6931573" y="-65088"/>
            <a:ext cx="4422227" cy="6988175"/>
            <a:chOff x="7580587" y="0"/>
            <a:chExt cx="4422227" cy="6988175"/>
          </a:xfrm>
        </p:grpSpPr>
        <p:pic>
          <p:nvPicPr>
            <p:cNvPr id="2052" name="Picture 4" descr="K-Nearest Neighbor(KNN) Algorithm for Machine Learning - Javatpoint"/>
            <p:cNvPicPr>
              <a:picLocks noChangeAspect="1" noChangeArrowheads="1"/>
            </p:cNvPicPr>
            <p:nvPr/>
          </p:nvPicPr>
          <p:blipFill rotWithShape="1">
            <a:blip r:embed="rId1">
              <a:extLst>
                <a:ext uri="{28A0092B-C50C-407E-A947-70E740481C1C}">
                  <a14:useLocalDpi xmlns:a14="http://schemas.microsoft.com/office/drawing/2010/main" val="0"/>
                </a:ext>
              </a:extLst>
            </a:blip>
            <a:srcRect r="46965"/>
            <a:stretch>
              <a:fillRect/>
            </a:stretch>
          </p:blipFill>
          <p:spPr bwMode="auto">
            <a:xfrm>
              <a:off x="7961586" y="0"/>
              <a:ext cx="4041228"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Nearest Neighbor(KNN) Algorithm for Machine Learning - Javatpoint"/>
            <p:cNvPicPr>
              <a:picLocks noChangeAspect="1" noChangeArrowheads="1"/>
            </p:cNvPicPr>
            <p:nvPr/>
          </p:nvPicPr>
          <p:blipFill rotWithShape="1">
            <a:blip r:embed="rId1">
              <a:extLst>
                <a:ext uri="{28A0092B-C50C-407E-A947-70E740481C1C}">
                  <a14:useLocalDpi xmlns:a14="http://schemas.microsoft.com/office/drawing/2010/main" val="0"/>
                </a:ext>
              </a:extLst>
            </a:blip>
            <a:srcRect l="50483"/>
            <a:stretch>
              <a:fillRect/>
            </a:stretch>
          </p:blipFill>
          <p:spPr bwMode="auto">
            <a:xfrm>
              <a:off x="7580587" y="3178175"/>
              <a:ext cx="3773213" cy="381000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p:cNvSpPr txBox="1"/>
          <p:nvPr/>
        </p:nvSpPr>
        <p:spPr>
          <a:xfrm>
            <a:off x="987972" y="801413"/>
            <a:ext cx="5943601" cy="5262979"/>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Adavntages</a:t>
            </a:r>
            <a:r>
              <a:rPr lang="en-US" sz="2800" dirty="0">
                <a:latin typeface="Times New Roman" panose="02020603050405020304" pitchFamily="18" charset="0"/>
                <a:cs typeface="Times New Roman" panose="02020603050405020304" pitchFamily="18" charset="0"/>
              </a:rPr>
              <a:t> of KNN</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Simplicity</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Flexibility</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Interpretable Results</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Adaptability</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our Implementation of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KNN, the model achieved an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Accuracy of 73.17%</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Gradient Boosting</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Gradient Boosting is an ensemble machine learning algorithm used for heart disease prediction.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combines multiple weak models, typically decision trees, to create a strong predictive model.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Gradient Boosting achieves high accuracy by iteratively improving the model and capturing complex relationships between features and heart disease.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provides insights into feature importance, robustness to noise and outliers, and generalization to unseen data.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5" name="Rectangle 2"/>
          <p:cNvSpPr>
            <a:spLocks noChangeArrowheads="1"/>
          </p:cNvSpPr>
          <p:nvPr/>
        </p:nvSpPr>
        <p:spPr bwMode="auto">
          <a:xfrm>
            <a:off x="5409516" y="0"/>
            <a:ext cx="1305628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pic>
        <p:nvPicPr>
          <p:cNvPr id="3073" name="Picture 7" descr="A simple example of visualizing gradient boosting. | Download Scientific  Diagram"/>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5854262" y="0"/>
            <a:ext cx="6337738" cy="688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72495" y="872359"/>
            <a:ext cx="4393324"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Advantages of Gradient Boosting</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Accuracy</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Feature Importance</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Robustness</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Generalization</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our Implementation of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model, it achieved an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Accuracy of 89.26%</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Decision Trees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Trees are a popular and interpretable machine learning algorithm for heart disease prediction.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They create a tree-like model based on input features to make predictions about the presence or absence of heart disease.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Trees offer interpretability, feature importance analysis, and the ability to capture nonlinear relationships.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However, they can be prone to overfitting and instability, which can be addressed through techniques like pruning and ensemble methods.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5" name="Rectangle 2"/>
          <p:cNvSpPr>
            <a:spLocks noChangeArrowheads="1"/>
          </p:cNvSpPr>
          <p:nvPr/>
        </p:nvSpPr>
        <p:spPr bwMode="auto">
          <a:xfrm flipV="1">
            <a:off x="4426068" y="1345213"/>
            <a:ext cx="138554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pic>
        <p:nvPicPr>
          <p:cNvPr id="4097" name="Picture 4" descr="Decision Tree Tutorials &amp; Notes | Machine Learning | HackerEarth"/>
          <p:cNvPicPr>
            <a:picLocks noChangeAspect="1" noChangeArrowheads="1"/>
          </p:cNvPicPr>
          <p:nvPr/>
        </p:nvPicPr>
        <p:blipFill>
          <a:blip r:embed="rId1" r:link="rId2">
            <a:extLst>
              <a:ext uri="{28A0092B-C50C-407E-A947-70E740481C1C}">
                <a14:useLocalDpi xmlns:a14="http://schemas.microsoft.com/office/drawing/2010/main" val="0"/>
              </a:ext>
            </a:extLst>
          </a:blip>
          <a:srcRect l="11536" t="12988" r="10214" b="16940"/>
          <a:stretch>
            <a:fillRect/>
          </a:stretch>
        </p:blipFill>
        <p:spPr bwMode="auto">
          <a:xfrm>
            <a:off x="4855779" y="1466717"/>
            <a:ext cx="6879982" cy="48138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99119" y="1022047"/>
            <a:ext cx="4996881" cy="2677656"/>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Advantages of Gradient Boosting</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Interpretable Model</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Feature Importance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Nonlinear Relationships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Robustness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Random Forest is an ensemble machine learning algorithm used for heart disease prediction.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combines multiple decision trees to create a robust and accurate predictive model.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Forest offers high accuracy, robustness to noise, feature importance analysis, and generalization capabilities.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leverages the collective decision-making of multiple trees, resulting in improved prediction performance and a reliable predictive model.</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3" name="Content Placeholder 2"/>
          <p:cNvSpPr>
            <a:spLocks noGrp="1"/>
          </p:cNvSpPr>
          <p:nvPr>
            <p:ph idx="4294967295"/>
          </p:nvPr>
        </p:nvSpPr>
        <p:spPr>
          <a:xfrm>
            <a:off x="838200" y="1253331"/>
            <a:ext cx="10515600" cy="4351338"/>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Advantages of Random Forest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High Accuracy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Robustness to Noise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Feature Importance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Generalization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our Implementation of the model,</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it achieved an accuracy of 98.53%</a:t>
            </a:r>
            <a:endParaRPr lang="en-US"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6210300" y="12533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5121" name="Picture 5" descr="Machine Learning Random Forest Algorithm - Javatpoint"/>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6096000" y="1131740"/>
            <a:ext cx="6161688" cy="44729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Problem Formulation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Objectives of the work </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Methodology used</a:t>
            </a:r>
            <a:endParaRPr lang="en-US"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Results and Outputs</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Conclusion</a:t>
            </a:r>
            <a:endParaRPr lang="en-US" spc="-10"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Future Scope</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fld>
            <a:endParaRPr lang="en-US"/>
          </a:p>
        </p:txBody>
      </p:sp>
      <p:graphicFrame>
        <p:nvGraphicFramePr>
          <p:cNvPr id="3" name="Table 2"/>
          <p:cNvGraphicFramePr>
            <a:graphicFrameLocks noGrp="1"/>
          </p:cNvGraphicFramePr>
          <p:nvPr/>
        </p:nvGraphicFramePr>
        <p:xfrm>
          <a:off x="1454369" y="1899635"/>
          <a:ext cx="9283262" cy="4309244"/>
        </p:xfrm>
        <a:graphic>
          <a:graphicData uri="http://schemas.openxmlformats.org/drawingml/2006/table">
            <a:tbl>
              <a:tblPr firstRow="1" firstCol="1" bandRow="1">
                <a:tableStyleId>{5C22544A-7EE6-4342-B048-85BDC9FD1C3A}</a:tableStyleId>
              </a:tblPr>
              <a:tblGrid>
                <a:gridCol w="4642143"/>
                <a:gridCol w="4641119"/>
              </a:tblGrid>
              <a:tr h="869976">
                <a:tc>
                  <a:txBody>
                    <a:bodyPr/>
                    <a:lstStyle/>
                    <a:p>
                      <a:pPr indent="182880" algn="just">
                        <a:lnSpc>
                          <a:spcPct val="95000"/>
                        </a:lnSpc>
                        <a:spcAft>
                          <a:spcPts val="600"/>
                        </a:spcAft>
                        <a:tabLst>
                          <a:tab pos="182880" algn="l"/>
                        </a:tabLst>
                      </a:pPr>
                      <a:r>
                        <a:rPr lang="en-US" sz="3200" spc="-5" dirty="0">
                          <a:effectLst/>
                        </a:rPr>
                        <a:t>Algorithm</a:t>
                      </a:r>
                      <a:endParaRPr lang="en-IN" sz="32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3200" spc="-5">
                          <a:effectLst/>
                        </a:rPr>
                        <a:t>Accuracy</a:t>
                      </a:r>
                      <a:endParaRPr lang="en-IN" sz="3200" spc="-5">
                        <a:effectLst/>
                        <a:latin typeface="Times New Roman" panose="02020603050405020304" pitchFamily="18" charset="0"/>
                        <a:ea typeface="SimSun" panose="02010600030101010101" pitchFamily="2" charset="-122"/>
                      </a:endParaRPr>
                    </a:p>
                  </a:txBody>
                  <a:tcPr marL="68580" marR="68580" marT="0" marB="0"/>
                </a:tc>
              </a:tr>
              <a:tr h="869976">
                <a:tc>
                  <a:txBody>
                    <a:bodyPr/>
                    <a:lstStyle/>
                    <a:p>
                      <a:pPr indent="182880" algn="just">
                        <a:lnSpc>
                          <a:spcPct val="95000"/>
                        </a:lnSpc>
                        <a:spcAft>
                          <a:spcPts val="600"/>
                        </a:spcAft>
                        <a:tabLst>
                          <a:tab pos="182880" algn="l"/>
                        </a:tabLst>
                      </a:pPr>
                      <a:r>
                        <a:rPr lang="en-US" sz="3200" spc="-5" dirty="0">
                          <a:effectLst/>
                        </a:rPr>
                        <a:t>Random Forest Classifier</a:t>
                      </a:r>
                      <a:endParaRPr lang="en-IN" sz="32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3200" spc="-5">
                          <a:effectLst/>
                        </a:rPr>
                        <a:t>98.53%</a:t>
                      </a:r>
                      <a:endParaRPr lang="en-IN" sz="3200" spc="-5">
                        <a:effectLst/>
                        <a:latin typeface="Times New Roman" panose="02020603050405020304" pitchFamily="18" charset="0"/>
                        <a:ea typeface="SimSun" panose="02010600030101010101" pitchFamily="2" charset="-122"/>
                      </a:endParaRPr>
                    </a:p>
                  </a:txBody>
                  <a:tcPr marL="68580" marR="68580" marT="0" marB="0"/>
                </a:tc>
              </a:tr>
              <a:tr h="829340">
                <a:tc>
                  <a:txBody>
                    <a:bodyPr/>
                    <a:lstStyle/>
                    <a:p>
                      <a:pPr indent="182880" algn="just">
                        <a:lnSpc>
                          <a:spcPct val="95000"/>
                        </a:lnSpc>
                        <a:spcAft>
                          <a:spcPts val="600"/>
                        </a:spcAft>
                        <a:tabLst>
                          <a:tab pos="182880" algn="l"/>
                        </a:tabLst>
                      </a:pPr>
                      <a:r>
                        <a:rPr lang="en-US" sz="3200" spc="-5" dirty="0">
                          <a:effectLst/>
                        </a:rPr>
                        <a:t>Support Vector Machines</a:t>
                      </a:r>
                      <a:endParaRPr lang="en-IN" sz="32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3200" spc="-5" dirty="0">
                          <a:effectLst/>
                        </a:rPr>
                        <a:t>80.97%</a:t>
                      </a:r>
                      <a:endParaRPr lang="en-IN" sz="3200" spc="-5" dirty="0">
                        <a:effectLst/>
                        <a:latin typeface="Times New Roman" panose="02020603050405020304" pitchFamily="18" charset="0"/>
                        <a:ea typeface="SimSun" panose="02010600030101010101" pitchFamily="2" charset="-122"/>
                      </a:endParaRPr>
                    </a:p>
                  </a:txBody>
                  <a:tcPr marL="68580" marR="68580" marT="0" marB="0"/>
                </a:tc>
              </a:tr>
              <a:tr h="869976">
                <a:tc>
                  <a:txBody>
                    <a:bodyPr/>
                    <a:lstStyle/>
                    <a:p>
                      <a:pPr indent="182880" algn="just">
                        <a:lnSpc>
                          <a:spcPct val="95000"/>
                        </a:lnSpc>
                        <a:spcAft>
                          <a:spcPts val="600"/>
                        </a:spcAft>
                        <a:tabLst>
                          <a:tab pos="182880" algn="l"/>
                        </a:tabLst>
                      </a:pPr>
                      <a:r>
                        <a:rPr lang="en-US" sz="3200" spc="-5">
                          <a:effectLst/>
                        </a:rPr>
                        <a:t>KNN</a:t>
                      </a:r>
                      <a:endParaRPr lang="en-IN" sz="32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3200" spc="-5" dirty="0">
                          <a:effectLst/>
                        </a:rPr>
                        <a:t>73.17%</a:t>
                      </a:r>
                      <a:endParaRPr lang="en-IN" sz="3200" spc="-5" dirty="0">
                        <a:effectLst/>
                        <a:latin typeface="Times New Roman" panose="02020603050405020304" pitchFamily="18" charset="0"/>
                        <a:ea typeface="SimSun" panose="02010600030101010101" pitchFamily="2" charset="-122"/>
                      </a:endParaRPr>
                    </a:p>
                  </a:txBody>
                  <a:tcPr marL="68580" marR="68580" marT="0" marB="0"/>
                </a:tc>
              </a:tr>
              <a:tr h="869976">
                <a:tc>
                  <a:txBody>
                    <a:bodyPr/>
                    <a:lstStyle/>
                    <a:p>
                      <a:pPr indent="182880" algn="just">
                        <a:lnSpc>
                          <a:spcPct val="95000"/>
                        </a:lnSpc>
                        <a:spcAft>
                          <a:spcPts val="600"/>
                        </a:spcAft>
                        <a:tabLst>
                          <a:tab pos="182880" algn="l"/>
                        </a:tabLst>
                      </a:pPr>
                      <a:r>
                        <a:rPr lang="en-US" sz="2800" spc="-5" dirty="0">
                          <a:effectLst/>
                        </a:rPr>
                        <a:t>Gradient Boosting Classifier</a:t>
                      </a:r>
                      <a:endParaRPr lang="en-IN" sz="2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3200" spc="-5" dirty="0">
                          <a:effectLst/>
                        </a:rPr>
                        <a:t>89.26%</a:t>
                      </a:r>
                      <a:endParaRPr lang="en-IN" sz="3200" spc="-5"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sp>
        <p:nvSpPr>
          <p:cNvPr id="4" name="TextBox 3"/>
          <p:cNvSpPr txBox="1"/>
          <p:nvPr/>
        </p:nvSpPr>
        <p:spPr>
          <a:xfrm>
            <a:off x="1454369" y="1285560"/>
            <a:ext cx="928326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Tabular Comparison of Various Algorithms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fld>
            <a:endParaRPr lang="en-US"/>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68398" y="753438"/>
            <a:ext cx="7255203" cy="53511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b="0" i="0" dirty="0">
                <a:effectLst/>
                <a:latin typeface="Times New Roman" panose="02020603050405020304" pitchFamily="18" charset="0"/>
                <a:cs typeface="Times New Roman" panose="02020603050405020304" pitchFamily="18" charset="0"/>
              </a:rPr>
              <a:t>In conclusion, developing and evaluating machine learning-based heart disease prediction models have shown great potential in improving the accuracy and efficiency of cardiac risk assessment.</a:t>
            </a:r>
            <a:endParaRPr lang="en-IN" b="0" i="0" dirty="0">
              <a:effectLst/>
              <a:latin typeface="Times New Roman" panose="02020603050405020304" pitchFamily="18" charset="0"/>
              <a:cs typeface="Times New Roman" panose="02020603050405020304" pitchFamily="18" charset="0"/>
            </a:endParaRPr>
          </a:p>
          <a:p>
            <a:pPr marL="0" indent="0">
              <a:buNone/>
            </a:pPr>
            <a:r>
              <a:rPr lang="en-IN" b="0" i="0" dirty="0">
                <a:effectLst/>
                <a:latin typeface="Times New Roman" panose="02020603050405020304" pitchFamily="18" charset="0"/>
                <a:cs typeface="Times New Roman" panose="02020603050405020304" pitchFamily="18" charset="0"/>
              </a:rPr>
              <a:t> </a:t>
            </a:r>
            <a:endParaRPr lang="en-IN"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However, further research and validation are necessary to ensure that these models are reliable, transparent, and ethical in their implementation. With continued investment and collaboration, machine learning-based heart disease prediction models have the potential to revolutionize the field of cardiology and ultimately improve patient outcomes.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b="0" i="0" dirty="0">
                <a:effectLst/>
                <a:latin typeface="Times New Roman" panose="02020603050405020304" pitchFamily="18" charset="0"/>
                <a:cs typeface="Times New Roman" panose="02020603050405020304" pitchFamily="18" charset="0"/>
              </a:rPr>
              <a:t>There is significant future scope for machine learning-based heart disease prediction models. Here are some potential areas of development</a:t>
            </a:r>
            <a:endParaRPr lang="en-IN" b="0" i="0" dirty="0">
              <a:effectLst/>
              <a:latin typeface="Times New Roman" panose="02020603050405020304" pitchFamily="18" charset="0"/>
              <a:cs typeface="Times New Roman" panose="02020603050405020304" pitchFamily="18" charset="0"/>
            </a:endParaRPr>
          </a:p>
          <a:p>
            <a:pPr marL="0" indent="0">
              <a:buNone/>
            </a:pPr>
            <a:endParaRPr lang="en-IN"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Personalization</a:t>
            </a:r>
            <a:endParaRPr lang="en-IN"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Integration with electronic health records (EHRs)</a:t>
            </a:r>
            <a:endParaRPr lang="en-IN"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Real-time monitoring</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370205" marR="568325" indent="0" algn="just">
              <a:lnSpc>
                <a:spcPct val="151000"/>
              </a:lnSpc>
              <a:spcAft>
                <a:spcPts val="1190"/>
              </a:spcAft>
              <a:buNone/>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Development of a machine learning-based prediction model for heart disease using cardiac biomarkers and clinical data by A. B. Zaman, T. L. </a:t>
            </a:r>
            <a:r>
              <a:rPr lang="en-GB"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Asselbergs</a:t>
            </a: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R. C. </a:t>
            </a:r>
            <a:r>
              <a:rPr lang="en-GB"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Kraaijenhagen</a:t>
            </a: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(2020).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 deep learning-based framework for predicting heart disease by M. A. Hoque and S. T. Ahmed, (2020)</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Heart disease prediction using machine learning: A review by A. S. </a:t>
            </a:r>
            <a:r>
              <a:rPr lang="en-GB"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Alazab</a:t>
            </a: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S. Almgren, and A. Al-Fuqaha, (2021).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Comparative analysis of machine learning algorithms for heart disease prediction using the Cleveland dataset by H. M. </a:t>
            </a:r>
            <a:r>
              <a:rPr lang="en-GB"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Alhazmi</a:t>
            </a: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 I. Alharbi, (2021)</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Machine learning-based prediction of coronary artery disease using clinical data by H. Kim, Y. K. Kim, and J. Y. Hwang, (2021)</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normAutofit/>
          </a:bodyPr>
          <a:lstStyle/>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An ensemble of machine learning algorithms for predicting heart disease by F. Li, Y. Li, and Y. Li, (2022)</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Development of a machine learning-based prediction model for heart disease using laboratory and clinical data by J. L. Clevenger, M. C. Grant, and S. R. Thomas, (2020)</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 (8).jpg"/>
          <p:cNvPicPr>
            <a:picLocks noChangeAspect="1"/>
          </p:cNvPicPr>
          <p:nvPr/>
        </p:nvPicPr>
        <p:blipFill>
          <a:blip r:embed="rId1"/>
          <a:stretch>
            <a:fillRect/>
          </a:stretch>
        </p:blipFill>
        <p:spPr>
          <a:xfrm>
            <a:off x="3657600" y="3276600"/>
            <a:ext cx="2743200" cy="3581400"/>
          </a:xfrm>
          <a:prstGeom prst="rect">
            <a:avLst/>
          </a:prstGeom>
        </p:spPr>
      </p:pic>
      <p:sp>
        <p:nvSpPr>
          <p:cNvPr id="4" name="Cloud Callout 3"/>
          <p:cNvSpPr/>
          <p:nvPr/>
        </p:nvSpPr>
        <p:spPr>
          <a:xfrm>
            <a:off x="3733800" y="210207"/>
            <a:ext cx="6172200" cy="2895600"/>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300" dirty="0">
                <a:solidFill>
                  <a:schemeClr val="bg1"/>
                </a:solidFill>
                <a:latin typeface="Old English Text MT" panose="03040902040508030806" pitchFamily="66" charset="0"/>
              </a:rPr>
              <a:t>Thank you</a:t>
            </a:r>
            <a:endParaRPr lang="en-US" sz="6300" dirty="0">
              <a:solidFill>
                <a:schemeClr val="bg1"/>
              </a:solidFill>
              <a:latin typeface="Old English Text MT" panose="03040902040508030806" pitchFamily="66" charset="0"/>
            </a:endParaRPr>
          </a:p>
        </p:txBody>
      </p:sp>
      <p:sp>
        <p:nvSpPr>
          <p:cNvPr id="5" name="Slide Number Placeholder 4"/>
          <p:cNvSpPr>
            <a:spLocks noGrp="1"/>
          </p:cNvSpPr>
          <p:nvPr>
            <p:ph type="sldNum" sz="quarter" idx="12"/>
          </p:nvPr>
        </p:nvSpPr>
        <p:spPr/>
        <p:txBody>
          <a:bodyPr/>
          <a:lstStyle/>
          <a:p>
            <a:fld id="{6B36685C-508C-423F-A8DF-488EAE1A5A90}" type="slidenum">
              <a:rPr lang="en-US" smtClean="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b="0" i="0" dirty="0">
                <a:effectLst/>
                <a:latin typeface="Times New Roman" panose="02020603050405020304" pitchFamily="18" charset="0"/>
                <a:cs typeface="Times New Roman" panose="02020603050405020304" pitchFamily="18" charset="0"/>
              </a:rPr>
              <a:t>Heart disease is a leading cause of mortality worldwide, responsible for millions of deaths each year. Early detection and intervention are critical for improving patient outcomes and reducing the burden of this disease. </a:t>
            </a:r>
            <a:endParaRPr lang="en-IN" b="0" i="0" dirty="0">
              <a:effectLst/>
              <a:latin typeface="Times New Roman" panose="02020603050405020304" pitchFamily="18" charset="0"/>
              <a:cs typeface="Times New Roman" panose="02020603050405020304" pitchFamily="18" charset="0"/>
            </a:endParaRPr>
          </a:p>
          <a:p>
            <a:pPr marL="0" indent="0">
              <a:buNone/>
            </a:pPr>
            <a:endParaRPr lang="en-IN"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In recent years, machine learning techniques have emerged as a promising tool for predicting heart disease risk and supporting clinical decision-making.</a:t>
            </a:r>
            <a:endParaRPr lang="en-IN" b="0" i="0" dirty="0">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lstStyle/>
          <a:p>
            <a:r>
              <a:rPr lang="en-IN" b="0" i="0" dirty="0">
                <a:effectLst/>
                <a:latin typeface="Times New Roman" panose="02020603050405020304" pitchFamily="18" charset="0"/>
                <a:cs typeface="Times New Roman" panose="02020603050405020304" pitchFamily="18" charset="0"/>
              </a:rPr>
              <a:t>This project aims to develop and evaluate machine learning-based models for predicting heart disease risk. Using a diverse dataset of patient records, the models will be trained to identify patterns and risk factors associated with heart disease, such as age, gender, blood pressure, and cholesterol levels.</a:t>
            </a:r>
            <a:endParaRPr lang="en-IN" b="0" i="0" dirty="0">
              <a:effectLst/>
              <a:latin typeface="Times New Roman" panose="02020603050405020304" pitchFamily="18" charset="0"/>
              <a:cs typeface="Times New Roman" panose="02020603050405020304" pitchFamily="18" charset="0"/>
            </a:endParaRPr>
          </a:p>
          <a:p>
            <a:pPr marL="0" indent="0">
              <a:buNone/>
            </a:pPr>
            <a:endParaRPr lang="en-IN"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The models will then be tested and validated using various performance metrics, such as accuracy, sensitivity, and specificity, to assess their effectiveness in predicting heart disease risk.</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b="0" i="0" dirty="0">
                <a:effectLst/>
                <a:latin typeface="Times New Roman" panose="02020603050405020304" pitchFamily="18" charset="0"/>
                <a:cs typeface="Times New Roman" panose="02020603050405020304" pitchFamily="18" charset="0"/>
              </a:rPr>
              <a:t>Heart disease is one of the leading causes of death worldwide, and early detection is crucial for successful treatment and management of the disease. Traditional methods of heart disease prediction, such as blood tests and physical examinations, are not always accurate or reliable.</a:t>
            </a:r>
            <a:endParaRPr lang="en-IN"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Machine learning-based heart disease prediction models can </a:t>
            </a:r>
            <a:r>
              <a:rPr lang="en-IN" b="0" i="0" dirty="0" err="1">
                <a:effectLst/>
                <a:latin typeface="Times New Roman" panose="02020603050405020304" pitchFamily="18" charset="0"/>
                <a:cs typeface="Times New Roman" panose="02020603050405020304" pitchFamily="18" charset="0"/>
              </a:rPr>
              <a:t>analyze</a:t>
            </a:r>
            <a:r>
              <a:rPr lang="en-IN" b="0" i="0" dirty="0">
                <a:effectLst/>
                <a:latin typeface="Times New Roman" panose="02020603050405020304" pitchFamily="18" charset="0"/>
                <a:cs typeface="Times New Roman" panose="02020603050405020304" pitchFamily="18" charset="0"/>
              </a:rPr>
              <a:t> large amounts of data and learn patterns that are difficult for humans to detect. These models can integrate various data sources, including medical history, lifestyle factors, and genetic information, to provide accurate and personalized risk assessments.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lstStyle/>
          <a:p>
            <a:pPr>
              <a:lnSpc>
                <a:spcPct val="150000"/>
              </a:lnSpc>
            </a:pPr>
            <a:r>
              <a:rPr lang="en-IN" b="0" i="0" dirty="0">
                <a:effectLst/>
                <a:latin typeface="Times New Roman" panose="02020603050405020304" pitchFamily="18" charset="0"/>
                <a:cs typeface="Times New Roman" panose="02020603050405020304" pitchFamily="18" charset="0"/>
              </a:rPr>
              <a:t>Using a machine learning-based approach, healthcare providers can identify patients at high risk of developing heart disease, and provide them with appropriate interventions to prevent or delay the onset of the disease. This approach can lead to earlier detection, improved treatment outcomes, and reduced healthcare costs.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Work</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primary objectives of this model are: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Early Detection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Accurate Prediction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Risk </a:t>
            </a:r>
            <a:r>
              <a:rPr lang="en-US" dirty="0" err="1">
                <a:latin typeface="Times New Roman" panose="02020603050405020304" pitchFamily="18" charset="0"/>
                <a:cs typeface="Times New Roman" panose="02020603050405020304" pitchFamily="18" charset="0"/>
              </a:rPr>
              <a:t>Assesment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Personalised</a:t>
            </a:r>
            <a:r>
              <a:rPr lang="en-US" dirty="0">
                <a:latin typeface="Times New Roman" panose="02020603050405020304" pitchFamily="18" charset="0"/>
                <a:cs typeface="Times New Roman" panose="02020603050405020304" pitchFamily="18" charset="0"/>
              </a:rPr>
              <a:t> Medicine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Improved Efficiency</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GB"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methodology for developing a machine learning-based heart disease prediction model typically involves the following steps:</a:t>
            </a:r>
            <a:endParaRPr lang="en-GB"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Collection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pre-processing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Feature Selection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Selection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Deployment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graphicFrame>
        <p:nvGraphicFramePr>
          <p:cNvPr id="5" name="Diagram 4"/>
          <p:cNvGraphicFramePr/>
          <p:nvPr/>
        </p:nvGraphicFramePr>
        <p:xfrm>
          <a:off x="6668157" y="2683422"/>
          <a:ext cx="6628086" cy="403805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Numerous models were used to create the prediction model. Some of them are mentioned below:</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Support Vector Machines (SVM)</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K-Nearest </a:t>
            </a:r>
            <a:r>
              <a:rPr lang="en-US" b="1" dirty="0" err="1">
                <a:latin typeface="Times New Roman" panose="02020603050405020304" pitchFamily="18" charset="0"/>
                <a:cs typeface="Times New Roman" panose="02020603050405020304" pitchFamily="18" charset="0"/>
              </a:rPr>
              <a:t>Neighbours</a:t>
            </a:r>
            <a:r>
              <a:rPr lang="en-US" b="1" dirty="0">
                <a:latin typeface="Times New Roman" panose="02020603050405020304" pitchFamily="18" charset="0"/>
                <a:cs typeface="Times New Roman" panose="02020603050405020304" pitchFamily="18" charset="0"/>
              </a:rPr>
              <a:t> (KNN)</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Gradient Boosting</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Decision Trees</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Random Forest</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transition spd="slow">
    <p:wheel spokes="1"/>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7947</Words>
  <Application>WPS Presentation</Application>
  <PresentationFormat>Widescreen</PresentationFormat>
  <Paragraphs>280</Paragraphs>
  <Slides>26</Slides>
  <Notes>1</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26</vt:i4>
      </vt:variant>
    </vt:vector>
  </HeadingPairs>
  <TitlesOfParts>
    <vt:vector size="45" baseType="lpstr">
      <vt:lpstr>Arial</vt:lpstr>
      <vt:lpstr>SimSun</vt:lpstr>
      <vt:lpstr>Wingdings</vt:lpstr>
      <vt:lpstr>Calibri</vt:lpstr>
      <vt:lpstr>Times New Roman</vt:lpstr>
      <vt:lpstr>King</vt:lpstr>
      <vt:lpstr>Segoe Print</vt:lpstr>
      <vt:lpstr>Casper</vt:lpstr>
      <vt:lpstr>Yu Gothic UI</vt:lpstr>
      <vt:lpstr>Karla</vt:lpstr>
      <vt:lpstr>Raleway ExtraBold</vt:lpstr>
      <vt:lpstr>Times New Roman</vt:lpstr>
      <vt:lpstr>Microsoft YaHei</vt:lpstr>
      <vt:lpstr>Arial Unicode MS</vt:lpstr>
      <vt:lpstr>Calibri Light</vt:lpstr>
      <vt:lpstr>Old English Text MT</vt:lpstr>
      <vt:lpstr>1_Office Theme</vt:lpstr>
      <vt:lpstr>2_Office Theme</vt:lpstr>
      <vt:lpstr>Contents Slide Master</vt:lpstr>
      <vt:lpstr>PowerPoint 演示文稿</vt:lpstr>
      <vt:lpstr>Outline</vt:lpstr>
      <vt:lpstr>Introduction to Project</vt:lpstr>
      <vt:lpstr>PowerPoint 演示文稿</vt:lpstr>
      <vt:lpstr>Problem Formulation</vt:lpstr>
      <vt:lpstr>PowerPoint 演示文稿</vt:lpstr>
      <vt:lpstr>Objectives of the Work</vt:lpstr>
      <vt:lpstr>Methodology Used</vt:lpstr>
      <vt:lpstr>Results and Outputs</vt:lpstr>
      <vt:lpstr>Support Vector Machines (SVM)</vt:lpstr>
      <vt:lpstr>PowerPoint 演示文稿</vt:lpstr>
      <vt:lpstr>K-Nearest Neighbours (KNN)</vt:lpstr>
      <vt:lpstr>PowerPoint 演示文稿</vt:lpstr>
      <vt:lpstr>Gradient Boosting</vt:lpstr>
      <vt:lpstr>PowerPoint 演示文稿</vt:lpstr>
      <vt:lpstr>Decision Trees</vt:lpstr>
      <vt:lpstr>PowerPoint 演示文稿</vt:lpstr>
      <vt:lpstr>Random Forest</vt:lpstr>
      <vt:lpstr>PowerPoint 演示文稿</vt:lpstr>
      <vt:lpstr>PowerPoint 演示文稿</vt:lpstr>
      <vt:lpstr>PowerPoint 演示文稿</vt:lpstr>
      <vt:lpstr>Conclusion</vt:lpstr>
      <vt:lpstr>Future Scope</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Iflah</cp:lastModifiedBy>
  <cp:revision>496</cp:revision>
  <dcterms:created xsi:type="dcterms:W3CDTF">2019-01-09T10:33:00Z</dcterms:created>
  <dcterms:modified xsi:type="dcterms:W3CDTF">2024-02-09T08:45:51Z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4FDCC0EA46A3463E94B04A480043EBAB_13</vt:lpwstr>
  </property>
  <property fmtid="{D5CDD505-2E9C-101B-9397-08002B2CF9AE}" pid="3" name="KSOProductBuildVer">
    <vt:lpwstr>1033-12.2.0.13431</vt:lpwstr>
  </property>
</Properties>
</file>