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60" r:id="rId6"/>
    <p:sldId id="271" r:id="rId7"/>
    <p:sldId id="261" r:id="rId8"/>
    <p:sldId id="278" r:id="rId9"/>
    <p:sldId id="272" r:id="rId10"/>
    <p:sldId id="280" r:id="rId11"/>
    <p:sldId id="274" r:id="rId12"/>
    <p:sldId id="275" r:id="rId13"/>
    <p:sldId id="279" r:id="rId14"/>
    <p:sldId id="277" r:id="rId15"/>
    <p:sldId id="276" r:id="rId16"/>
    <p:sldId id="282" r:id="rId17"/>
    <p:sldId id="269" r:id="rId18"/>
    <p:sldId id="283" r:id="rId19"/>
  </p:sldIdLst>
  <p:sldSz cx="18288000" cy="10287000"/>
  <p:notesSz cx="6858000" cy="9144000"/>
  <p:embeddedFontLst>
    <p:embeddedFont>
      <p:font typeface="Oswald Bold" panose="00000800000000000000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88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aggle.com/code/faressayah/ibm-hr-analytics-employee-attrition-performance" TargetMode="External"/><Relationship Id="rId4" Type="http://schemas.openxmlformats.org/officeDocument/2006/relationships/hyperlink" Target="https://www.kaggle.com/datasets/pavansubhasht/ibm-hr-analytics-attrition-datas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4236346" y="1063267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236346" y="2197188"/>
            <a:ext cx="9815307" cy="2516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1400" b="1" spc="16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ATTRITION</a:t>
            </a:r>
            <a:endParaRPr lang="en-US" sz="13700" b="1" spc="161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36346" y="1387572"/>
            <a:ext cx="9815307" cy="1139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b="1" spc="692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2D5A68-9E57-ED6B-640F-F2FED38786F2}"/>
              </a:ext>
            </a:extLst>
          </p:cNvPr>
          <p:cNvSpPr txBox="1"/>
          <p:nvPr/>
        </p:nvSpPr>
        <p:spPr>
          <a:xfrm>
            <a:off x="776865" y="5683568"/>
            <a:ext cx="342900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3200" dirty="0">
                <a:solidFill>
                  <a:srgbClr val="3C4043"/>
                </a:solidFill>
                <a:latin typeface="Arial" panose="020B0604020202020204" pitchFamily="34" charset="0"/>
              </a:rPr>
              <a:t>Param Panchal</a:t>
            </a: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3200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Vrajkumar Patel</a:t>
            </a: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3200" dirty="0">
                <a:solidFill>
                  <a:srgbClr val="3C4043"/>
                </a:solidFill>
                <a:latin typeface="Arial" panose="020B0604020202020204" pitchFamily="34" charset="0"/>
              </a:rPr>
              <a:t>Pravina Prajapati</a:t>
            </a: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3200" dirty="0">
                <a:solidFill>
                  <a:srgbClr val="3C4043"/>
                </a:solidFill>
                <a:latin typeface="Arial" panose="020B0604020202020204" pitchFamily="34" charset="0"/>
              </a:rPr>
              <a:t>Dhara Panchal</a:t>
            </a: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3200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Prappan Batra</a:t>
            </a: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3200" dirty="0">
                <a:solidFill>
                  <a:srgbClr val="3C4043"/>
                </a:solidFill>
                <a:latin typeface="Arial" panose="020B0604020202020204" pitchFamily="34" charset="0"/>
              </a:rPr>
              <a:t>Dhairya Dangi</a:t>
            </a:r>
            <a:endParaRPr lang="en-US" sz="3200" b="0" i="0" u="none" strike="noStrike" dirty="0">
              <a:solidFill>
                <a:srgbClr val="3C404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A502D0-CEE2-BAE5-44DA-24CE0BA3EC5B}"/>
              </a:ext>
            </a:extLst>
          </p:cNvPr>
          <p:cNvSpPr txBox="1"/>
          <p:nvPr/>
        </p:nvSpPr>
        <p:spPr>
          <a:xfrm>
            <a:off x="7421764" y="7113396"/>
            <a:ext cx="3429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5400" dirty="0">
                <a:solidFill>
                  <a:srgbClr val="3C4043"/>
                </a:solidFill>
                <a:latin typeface="Arial" panose="020B0604020202020204" pitchFamily="34" charset="0"/>
              </a:rPr>
              <a:t>Group 04</a:t>
            </a:r>
            <a:endParaRPr lang="en-US" sz="5400" b="0" i="0" u="none" strike="noStrike" dirty="0">
              <a:solidFill>
                <a:srgbClr val="3C4043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>
            <a:extLst>
              <a:ext uri="{FF2B5EF4-FFF2-40B4-BE49-F238E27FC236}">
                <a16:creationId xmlns:a16="http://schemas.microsoft.com/office/drawing/2014/main" id="{CBFE6A38-D66F-63DC-7BC9-A9546DC6D404}"/>
              </a:ext>
            </a:extLst>
          </p:cNvPr>
          <p:cNvSpPr txBox="1"/>
          <p:nvPr/>
        </p:nvSpPr>
        <p:spPr>
          <a:xfrm>
            <a:off x="6819901" y="255035"/>
            <a:ext cx="4571998" cy="809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spc="78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EB210-8048-40F8-78C6-42817F0153E7}"/>
              </a:ext>
            </a:extLst>
          </p:cNvPr>
          <p:cNvSpPr txBox="1"/>
          <p:nvPr/>
        </p:nvSpPr>
        <p:spPr>
          <a:xfrm>
            <a:off x="419100" y="1714500"/>
            <a:ext cx="174498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Job Satisfaction, Department, </a:t>
            </a:r>
            <a:r>
              <a:rPr lang="en-IN" sz="3200" dirty="0" err="1">
                <a:solidFill>
                  <a:schemeClr val="bg1"/>
                </a:solidFill>
              </a:rPr>
              <a:t>BusinessTravel</a:t>
            </a:r>
            <a:r>
              <a:rPr lang="en-IN" sz="3200" dirty="0">
                <a:solidFill>
                  <a:schemeClr val="bg1"/>
                </a:solidFill>
              </a:rPr>
              <a:t>, Monthly Income, Overtime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[Job Satisfaction]: Job Satisfaction is a very important variable that impacts the attrition rate.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[Department]: This variable also has a high significance level, which suggests that employees of a certain department are more likely to leave than other departments.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[</a:t>
            </a:r>
            <a:r>
              <a:rPr lang="en-IN" sz="3200" dirty="0" err="1">
                <a:solidFill>
                  <a:schemeClr val="bg1"/>
                </a:solidFill>
              </a:rPr>
              <a:t>BusinessTravel</a:t>
            </a:r>
            <a:r>
              <a:rPr lang="en-IN" sz="3200" dirty="0">
                <a:solidFill>
                  <a:schemeClr val="bg1"/>
                </a:solidFill>
              </a:rPr>
              <a:t>]: This indicates that employees who travel frequently for business are more likely to leave the company compared to those who do not.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[</a:t>
            </a:r>
            <a:r>
              <a:rPr lang="en-IN" sz="3200" dirty="0" err="1">
                <a:solidFill>
                  <a:schemeClr val="bg1"/>
                </a:solidFill>
              </a:rPr>
              <a:t>MonthlyIncome</a:t>
            </a:r>
            <a:r>
              <a:rPr lang="en-IN" sz="3200" dirty="0">
                <a:solidFill>
                  <a:schemeClr val="bg1"/>
                </a:solidFill>
              </a:rPr>
              <a:t>]: From the </a:t>
            </a:r>
            <a:r>
              <a:rPr lang="en-IN" sz="3200" dirty="0" err="1">
                <a:solidFill>
                  <a:schemeClr val="bg1"/>
                </a:solidFill>
              </a:rPr>
              <a:t>XGBoost</a:t>
            </a:r>
            <a:r>
              <a:rPr lang="en-IN" sz="3200" dirty="0">
                <a:solidFill>
                  <a:schemeClr val="bg1"/>
                </a:solidFill>
              </a:rPr>
              <a:t> model, we found that monthly income had the highest F-Score amongst all the variables. Employees with lower income are more likely to leave the organization.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[</a:t>
            </a:r>
            <a:r>
              <a:rPr lang="en-IN" sz="3200" dirty="0" err="1">
                <a:solidFill>
                  <a:schemeClr val="bg1"/>
                </a:solidFill>
              </a:rPr>
              <a:t>OverTime</a:t>
            </a:r>
            <a:r>
              <a:rPr lang="en-IN" sz="3200" dirty="0">
                <a:solidFill>
                  <a:schemeClr val="bg1"/>
                </a:solidFill>
              </a:rPr>
              <a:t>]: Employees who do not work overtime are less likely to leave the company compared to those who do.</a:t>
            </a:r>
          </a:p>
        </p:txBody>
      </p:sp>
    </p:spTree>
    <p:extLst>
      <p:ext uri="{BB962C8B-B14F-4D97-AF65-F5344CB8AC3E}">
        <p14:creationId xmlns:p14="http://schemas.microsoft.com/office/powerpoint/2010/main" val="175127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39D0216-3891-F173-25CC-87AA0B18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5900"/>
            <a:ext cx="17830800" cy="853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2">
            <a:extLst>
              <a:ext uri="{FF2B5EF4-FFF2-40B4-BE49-F238E27FC236}">
                <a16:creationId xmlns:a16="http://schemas.microsoft.com/office/drawing/2014/main" id="{3D5C9E57-5F9D-9AA0-AFBF-82CC2CBA327C}"/>
              </a:ext>
            </a:extLst>
          </p:cNvPr>
          <p:cNvSpPr txBox="1"/>
          <p:nvPr/>
        </p:nvSpPr>
        <p:spPr>
          <a:xfrm>
            <a:off x="-18581" y="123712"/>
            <a:ext cx="18287996" cy="809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spc="78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in attrition rate across different factors</a:t>
            </a:r>
          </a:p>
        </p:txBody>
      </p:sp>
    </p:spTree>
    <p:extLst>
      <p:ext uri="{BB962C8B-B14F-4D97-AF65-F5344CB8AC3E}">
        <p14:creationId xmlns:p14="http://schemas.microsoft.com/office/powerpoint/2010/main" val="243834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8CAA4EA-801C-0600-688C-D3DC5F62E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562100"/>
            <a:ext cx="17754600" cy="84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2">
            <a:extLst>
              <a:ext uri="{FF2B5EF4-FFF2-40B4-BE49-F238E27FC236}">
                <a16:creationId xmlns:a16="http://schemas.microsoft.com/office/drawing/2014/main" id="{D28F62F4-1AD6-784C-B4FF-480787298087}"/>
              </a:ext>
            </a:extLst>
          </p:cNvPr>
          <p:cNvSpPr txBox="1"/>
          <p:nvPr/>
        </p:nvSpPr>
        <p:spPr>
          <a:xfrm>
            <a:off x="-18581" y="123712"/>
            <a:ext cx="18287996" cy="809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spc="78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in attrition rate across different factors</a:t>
            </a:r>
          </a:p>
        </p:txBody>
      </p:sp>
    </p:spTree>
    <p:extLst>
      <p:ext uri="{BB962C8B-B14F-4D97-AF65-F5344CB8AC3E}">
        <p14:creationId xmlns:p14="http://schemas.microsoft.com/office/powerpoint/2010/main" val="79078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57E0D1F-9B88-D3F5-0A29-7D05D87DA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2100"/>
            <a:ext cx="17830800" cy="849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2">
            <a:extLst>
              <a:ext uri="{FF2B5EF4-FFF2-40B4-BE49-F238E27FC236}">
                <a16:creationId xmlns:a16="http://schemas.microsoft.com/office/drawing/2014/main" id="{AD0E1BCE-01E7-56FA-F91C-8D3EA4A27C7C}"/>
              </a:ext>
            </a:extLst>
          </p:cNvPr>
          <p:cNvSpPr txBox="1"/>
          <p:nvPr/>
        </p:nvSpPr>
        <p:spPr>
          <a:xfrm>
            <a:off x="-18581" y="123712"/>
            <a:ext cx="18287996" cy="809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spc="78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in attrition rate across different factors</a:t>
            </a:r>
          </a:p>
        </p:txBody>
      </p:sp>
    </p:spTree>
    <p:extLst>
      <p:ext uri="{BB962C8B-B14F-4D97-AF65-F5344CB8AC3E}">
        <p14:creationId xmlns:p14="http://schemas.microsoft.com/office/powerpoint/2010/main" val="345982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94CAD70-FA77-5A7A-5B03-8B69B73C7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2100"/>
            <a:ext cx="17820296" cy="853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2">
            <a:extLst>
              <a:ext uri="{FF2B5EF4-FFF2-40B4-BE49-F238E27FC236}">
                <a16:creationId xmlns:a16="http://schemas.microsoft.com/office/drawing/2014/main" id="{EC08CF71-4756-F46A-7409-7F28521D4F08}"/>
              </a:ext>
            </a:extLst>
          </p:cNvPr>
          <p:cNvSpPr txBox="1"/>
          <p:nvPr/>
        </p:nvSpPr>
        <p:spPr>
          <a:xfrm>
            <a:off x="-18581" y="123712"/>
            <a:ext cx="18287996" cy="809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spc="78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in attrition rate across different factors</a:t>
            </a:r>
          </a:p>
        </p:txBody>
      </p:sp>
    </p:spTree>
    <p:extLst>
      <p:ext uri="{BB962C8B-B14F-4D97-AF65-F5344CB8AC3E}">
        <p14:creationId xmlns:p14="http://schemas.microsoft.com/office/powerpoint/2010/main" val="3389292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company&#10;&#10;Description automatically generated with medium confidence">
            <a:extLst>
              <a:ext uri="{FF2B5EF4-FFF2-40B4-BE49-F238E27FC236}">
                <a16:creationId xmlns:a16="http://schemas.microsoft.com/office/drawing/2014/main" id="{99CB9687-967B-BA9E-31C1-4C22260E8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562100"/>
            <a:ext cx="17602200" cy="8391525"/>
          </a:xfrm>
          <a:prstGeom prst="rect">
            <a:avLst/>
          </a:prstGeom>
        </p:spPr>
      </p:pic>
      <p:sp>
        <p:nvSpPr>
          <p:cNvPr id="4" name="TextBox 12">
            <a:extLst>
              <a:ext uri="{FF2B5EF4-FFF2-40B4-BE49-F238E27FC236}">
                <a16:creationId xmlns:a16="http://schemas.microsoft.com/office/drawing/2014/main" id="{C3961904-8C7A-2920-D7DE-89C703FA3EEC}"/>
              </a:ext>
            </a:extLst>
          </p:cNvPr>
          <p:cNvSpPr txBox="1"/>
          <p:nvPr/>
        </p:nvSpPr>
        <p:spPr>
          <a:xfrm>
            <a:off x="-18581" y="123712"/>
            <a:ext cx="18287996" cy="809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spc="78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in attrition rate across different factors</a:t>
            </a:r>
          </a:p>
        </p:txBody>
      </p:sp>
    </p:spTree>
    <p:extLst>
      <p:ext uri="{BB962C8B-B14F-4D97-AF65-F5344CB8AC3E}">
        <p14:creationId xmlns:p14="http://schemas.microsoft.com/office/powerpoint/2010/main" val="32298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2090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2" name="Freeform 12"/>
          <p:cNvSpPr/>
          <p:nvPr/>
        </p:nvSpPr>
        <p:spPr>
          <a:xfrm>
            <a:off x="4267517" y="920034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901293DF-3BBD-3014-06CB-E31582C40C0F}"/>
              </a:ext>
            </a:extLst>
          </p:cNvPr>
          <p:cNvSpPr txBox="1"/>
          <p:nvPr/>
        </p:nvSpPr>
        <p:spPr>
          <a:xfrm>
            <a:off x="5095874" y="495300"/>
            <a:ext cx="8096252" cy="15608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8000" b="1" spc="97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56BCD-7349-ECFC-9F0C-205582EB55F0}"/>
              </a:ext>
            </a:extLst>
          </p:cNvPr>
          <p:cNvSpPr txBox="1"/>
          <p:nvPr/>
        </p:nvSpPr>
        <p:spPr>
          <a:xfrm>
            <a:off x="380998" y="3066008"/>
            <a:ext cx="1752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Moving forward, we recommend implementing targeted retention strategies based on our findings, such as enhancing employee engagement, providing professional development opportunities, and addressing department-specific issues. By doing so, we can foster a more supportive work environment that encourages long-term commitment and loyalty.</a:t>
            </a:r>
          </a:p>
        </p:txBody>
      </p:sp>
    </p:spTree>
    <p:extLst>
      <p:ext uri="{BB962C8B-B14F-4D97-AF65-F5344CB8AC3E}">
        <p14:creationId xmlns:p14="http://schemas.microsoft.com/office/powerpoint/2010/main" val="2306916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772244" y="3619226"/>
            <a:ext cx="8371756" cy="15318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9431" b="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2090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2" name="Freeform 12"/>
          <p:cNvSpPr/>
          <p:nvPr/>
        </p:nvSpPr>
        <p:spPr>
          <a:xfrm>
            <a:off x="4267517" y="920034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901293DF-3BBD-3014-06CB-E31582C40C0F}"/>
              </a:ext>
            </a:extLst>
          </p:cNvPr>
          <p:cNvSpPr txBox="1"/>
          <p:nvPr/>
        </p:nvSpPr>
        <p:spPr>
          <a:xfrm>
            <a:off x="4948235" y="515521"/>
            <a:ext cx="8391526" cy="15608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8000" b="1" spc="97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56BCD-7349-ECFC-9F0C-205582EB55F0}"/>
              </a:ext>
            </a:extLst>
          </p:cNvPr>
          <p:cNvSpPr txBox="1"/>
          <p:nvPr/>
        </p:nvSpPr>
        <p:spPr>
          <a:xfrm>
            <a:off x="380998" y="3066008"/>
            <a:ext cx="1752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https://www.kaggle.com/datasets/pavansubhasht/ibm-hr-analytics-attrition-dataset</a:t>
            </a:r>
            <a:endParaRPr lang="en-US" sz="4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https://www.kaggle.com/code/faressayah/ibm-hr-analytics-employee-attrition-performance</a:t>
            </a:r>
            <a:endParaRPr lang="en-US" sz="4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3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6493178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18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8000" b="1" spc="97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43488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31659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10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10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DATA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QUESTION 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MODELS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859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 FOR QUESTION 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502826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2090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2" name="Freeform 12"/>
          <p:cNvSpPr/>
          <p:nvPr/>
        </p:nvSpPr>
        <p:spPr>
          <a:xfrm>
            <a:off x="4267517" y="920034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4457699" y="419100"/>
            <a:ext cx="9372600" cy="1618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8000" b="1" spc="97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D9C598-4EF7-FB13-0178-C2B4891A88C4}"/>
              </a:ext>
            </a:extLst>
          </p:cNvPr>
          <p:cNvSpPr txBox="1"/>
          <p:nvPr/>
        </p:nvSpPr>
        <p:spPr>
          <a:xfrm>
            <a:off x="380999" y="2435944"/>
            <a:ext cx="17526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3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today’s competitive business landscape, retaining skilled and experienced employees is a critical component of organizational success. High attrition rates can have a profound impact on productivity, morale, and ultimately, the bottom line. Understanding the drivers of employee turnover is essential to developing effective strategies for improving retention and sustaining a thriving workplace culture.</a:t>
            </a:r>
            <a:endParaRPr lang="en-US" sz="3200" b="0" i="0" u="none" strike="noStrike" dirty="0">
              <a:solidFill>
                <a:srgbClr val="3C404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endParaRPr lang="en-US" sz="3200" dirty="0">
              <a:solidFill>
                <a:srgbClr val="3C4043"/>
              </a:solidFill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3200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sz="3200" b="0" i="1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Challenges that an organization has to face due employee attrition are:</a:t>
            </a:r>
            <a:endParaRPr lang="en-US" sz="3200" b="0" i="1" dirty="0">
              <a:effectLst/>
            </a:endParaRPr>
          </a:p>
          <a:p>
            <a:pPr marL="25400" marR="25400" algn="just"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b="0" i="1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Expensive in terms of both money and time to train new employees.</a:t>
            </a:r>
          </a:p>
          <a:p>
            <a:pPr marL="25400" marR="254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b="0" i="1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Loss of experienced employees</a:t>
            </a:r>
          </a:p>
          <a:p>
            <a:pPr marL="25400" marR="254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b="0" i="1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Impact in productivity</a:t>
            </a:r>
          </a:p>
          <a:p>
            <a:pPr marL="25400" marR="25400" algn="just"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b="0" i="1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Impact profit</a:t>
            </a:r>
            <a:r>
              <a:rPr lang="en-US" sz="3200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2090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2" name="Freeform 12"/>
          <p:cNvSpPr/>
          <p:nvPr/>
        </p:nvSpPr>
        <p:spPr>
          <a:xfrm>
            <a:off x="4267517" y="920034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901293DF-3BBD-3014-06CB-E31582C40C0F}"/>
              </a:ext>
            </a:extLst>
          </p:cNvPr>
          <p:cNvSpPr txBox="1"/>
          <p:nvPr/>
        </p:nvSpPr>
        <p:spPr>
          <a:xfrm>
            <a:off x="5238748" y="495300"/>
            <a:ext cx="7810501" cy="1618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8000" b="1" spc="97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56BCD-7349-ECFC-9F0C-205582EB55F0}"/>
              </a:ext>
            </a:extLst>
          </p:cNvPr>
          <p:cNvSpPr txBox="1"/>
          <p:nvPr/>
        </p:nvSpPr>
        <p:spPr>
          <a:xfrm>
            <a:off x="380998" y="3066008"/>
            <a:ext cx="1752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a dataset from Kaggle. It contains 35 variables with more than 1400 records.</a:t>
            </a:r>
          </a:p>
          <a:p>
            <a:pPr marL="457200" indent="-45720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predictor variables include “Age”, “Gender”, “Department”, “</a:t>
            </a:r>
            <a:r>
              <a:rPr lang="en-US" sz="3200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JobRole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US" sz="3200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MaritalStatus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US" sz="3200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MonthlyIncome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 and many more.</a:t>
            </a:r>
          </a:p>
          <a:p>
            <a:pPr marL="457200" indent="-45720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response variable is “Attrition”, which is a binary variable (YES/NO). </a:t>
            </a:r>
            <a:r>
              <a:rPr lang="en-US" sz="3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depicts whether an employee stays at the organization or not.</a:t>
            </a:r>
          </a:p>
        </p:txBody>
      </p:sp>
    </p:spTree>
    <p:extLst>
      <p:ext uri="{BB962C8B-B14F-4D97-AF65-F5344CB8AC3E}">
        <p14:creationId xmlns:p14="http://schemas.microsoft.com/office/powerpoint/2010/main" val="390257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30484" y="0"/>
            <a:ext cx="18288000" cy="20193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" y="-57687"/>
            <a:ext cx="18287996" cy="1732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spc="78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Key Factors driving employee turnover within our organization?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446F728-A135-66CA-529D-86DC3C4EAA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88"/>
          <a:stretch/>
        </p:blipFill>
        <p:spPr>
          <a:xfrm>
            <a:off x="2971800" y="2029660"/>
            <a:ext cx="12344400" cy="82100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30484" y="0"/>
            <a:ext cx="18288000" cy="20193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" y="-57687"/>
            <a:ext cx="18287996" cy="1732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spc="78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Key Factors driving employee turnover within our organization?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224696-80BF-7870-2DE4-8B00388D9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3"/>
          <a:stretch/>
        </p:blipFill>
        <p:spPr>
          <a:xfrm>
            <a:off x="0" y="2971425"/>
            <a:ext cx="18257512" cy="636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5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1652E8-B2D7-6949-AFE7-3BD69C2F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76500"/>
            <a:ext cx="8915400" cy="7532688"/>
          </a:xfrm>
          <a:prstGeom prst="rect">
            <a:avLst/>
          </a:prstGeom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402429A5-52F8-E36B-DA96-C9A25F677759}"/>
              </a:ext>
            </a:extLst>
          </p:cNvPr>
          <p:cNvSpPr txBox="1"/>
          <p:nvPr/>
        </p:nvSpPr>
        <p:spPr>
          <a:xfrm>
            <a:off x="4" y="682442"/>
            <a:ext cx="9143996" cy="809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spc="78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4000" b="1" spc="78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Tree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16547161-5199-0A88-EBB9-1F3F33713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682443"/>
            <a:ext cx="8610600" cy="93267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>
            <a:extLst>
              <a:ext uri="{FF2B5EF4-FFF2-40B4-BE49-F238E27FC236}">
                <a16:creationId xmlns:a16="http://schemas.microsoft.com/office/drawing/2014/main" id="{CBFE6A38-D66F-63DC-7BC9-A9546DC6D404}"/>
              </a:ext>
            </a:extLst>
          </p:cNvPr>
          <p:cNvSpPr txBox="1"/>
          <p:nvPr/>
        </p:nvSpPr>
        <p:spPr>
          <a:xfrm>
            <a:off x="4572002" y="190500"/>
            <a:ext cx="9143996" cy="809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spc="78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</p:txBody>
      </p:sp>
      <p:pic>
        <p:nvPicPr>
          <p:cNvPr id="3" name="Picture 2" descr="A table of numbers with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F55931DA-B584-59DF-DD04-5D56E5A4E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53890"/>
            <a:ext cx="17830800" cy="82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8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2">
            <a:extLst>
              <a:ext uri="{FF2B5EF4-FFF2-40B4-BE49-F238E27FC236}">
                <a16:creationId xmlns:a16="http://schemas.microsoft.com/office/drawing/2014/main" id="{402429A5-52F8-E36B-DA96-C9A25F677759}"/>
              </a:ext>
            </a:extLst>
          </p:cNvPr>
          <p:cNvSpPr txBox="1"/>
          <p:nvPr/>
        </p:nvSpPr>
        <p:spPr>
          <a:xfrm>
            <a:off x="11368667" y="2575683"/>
            <a:ext cx="6934192" cy="728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spc="78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3600" b="1" spc="78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Tree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CBFE6A38-D66F-63DC-7BC9-A9546DC6D404}"/>
              </a:ext>
            </a:extLst>
          </p:cNvPr>
          <p:cNvSpPr txBox="1"/>
          <p:nvPr/>
        </p:nvSpPr>
        <p:spPr>
          <a:xfrm>
            <a:off x="11353800" y="6840674"/>
            <a:ext cx="6934191" cy="1559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spc="78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</a:p>
          <a:p>
            <a:pPr algn="ctr">
              <a:lnSpc>
                <a:spcPct val="150000"/>
              </a:lnSpc>
            </a:pPr>
            <a:r>
              <a:rPr lang="en-US" sz="3600" b="1" spc="78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348EBE-B4C1-18E1-02CD-802E107C2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0" y="1128648"/>
            <a:ext cx="11054580" cy="4512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6C0FDC-1914-E9DC-3CC6-5F28C1983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24" y="5675525"/>
            <a:ext cx="11054576" cy="4512590"/>
          </a:xfrm>
          <a:prstGeom prst="rect">
            <a:avLst/>
          </a:prstGeom>
        </p:spPr>
      </p:pic>
      <p:sp>
        <p:nvSpPr>
          <p:cNvPr id="4" name="TextBox 12">
            <a:extLst>
              <a:ext uri="{FF2B5EF4-FFF2-40B4-BE49-F238E27FC236}">
                <a16:creationId xmlns:a16="http://schemas.microsoft.com/office/drawing/2014/main" id="{8A63A422-8DEB-E432-10A8-C789C23DAC54}"/>
              </a:ext>
            </a:extLst>
          </p:cNvPr>
          <p:cNvSpPr txBox="1"/>
          <p:nvPr/>
        </p:nvSpPr>
        <p:spPr>
          <a:xfrm>
            <a:off x="11353799" y="238468"/>
            <a:ext cx="6934192" cy="890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spc="78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Charts</a:t>
            </a:r>
          </a:p>
        </p:txBody>
      </p:sp>
    </p:spTree>
    <p:extLst>
      <p:ext uri="{BB962C8B-B14F-4D97-AF65-F5344CB8AC3E}">
        <p14:creationId xmlns:p14="http://schemas.microsoft.com/office/powerpoint/2010/main" val="164017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503</Words>
  <Application>Microsoft Office PowerPoint</Application>
  <PresentationFormat>Custom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Oswald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</dc:title>
  <dc:creator>Dhairya</dc:creator>
  <cp:lastModifiedBy>Dhairya Nikunj Dangi</cp:lastModifiedBy>
  <cp:revision>11</cp:revision>
  <dcterms:created xsi:type="dcterms:W3CDTF">2006-08-16T00:00:00Z</dcterms:created>
  <dcterms:modified xsi:type="dcterms:W3CDTF">2024-04-17T17:34:48Z</dcterms:modified>
  <dc:identifier>DAGCpL7-Dfs</dc:identifier>
</cp:coreProperties>
</file>