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87" r:id="rId3"/>
    <p:sldId id="272" r:id="rId4"/>
    <p:sldId id="289" r:id="rId5"/>
    <p:sldId id="269" r:id="rId6"/>
    <p:sldId id="277" r:id="rId7"/>
    <p:sldId id="257" r:id="rId8"/>
    <p:sldId id="256" r:id="rId9"/>
    <p:sldId id="259" r:id="rId10"/>
    <p:sldId id="261" r:id="rId11"/>
    <p:sldId id="281" r:id="rId12"/>
    <p:sldId id="280" r:id="rId13"/>
    <p:sldId id="275" r:id="rId14"/>
    <p:sldId id="276" r:id="rId15"/>
    <p:sldId id="258" r:id="rId16"/>
    <p:sldId id="273" r:id="rId17"/>
    <p:sldId id="278" r:id="rId18"/>
    <p:sldId id="263" r:id="rId19"/>
    <p:sldId id="264" r:id="rId20"/>
    <p:sldId id="265" r:id="rId21"/>
    <p:sldId id="286" r:id="rId22"/>
    <p:sldId id="279" r:id="rId23"/>
    <p:sldId id="285" r:id="rId24"/>
    <p:sldId id="282" r:id="rId25"/>
    <p:sldId id="283"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73"/>
  </p:normalViewPr>
  <p:slideViewPr>
    <p:cSldViewPr snapToGrid="0">
      <p:cViewPr varScale="1">
        <p:scale>
          <a:sx n="105" d="100"/>
          <a:sy n="105"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1F721-0E8E-424A-BB70-9C9F8D99B975}" type="doc">
      <dgm:prSet loTypeId="urn:microsoft.com/office/officeart/2005/8/layout/bProcess3" loCatId="process" qsTypeId="urn:microsoft.com/office/officeart/2005/8/quickstyle/simple2" qsCatId="simple" csTypeId="urn:microsoft.com/office/officeart/2005/8/colors/accent6_5" csCatId="accent6" phldr="1"/>
      <dgm:spPr/>
    </dgm:pt>
    <dgm:pt modelId="{6BE8DA02-8D08-4B4F-B72B-23D83018E97C}">
      <dgm:prSet phldrT="[Text]" custT="1"/>
      <dgm:spPr>
        <a:solidFill>
          <a:schemeClr val="accent6">
            <a:lumMod val="50000"/>
            <a:alpha val="90000"/>
          </a:schemeClr>
        </a:solidFill>
      </dgm:spPr>
      <dgm:t>
        <a:bodyPr/>
        <a:lstStyle/>
        <a:p>
          <a:r>
            <a:rPr lang="en-IN" sz="2400" dirty="0">
              <a:latin typeface="Cambria" panose="02040503050406030204" pitchFamily="18" charset="0"/>
              <a:ea typeface="Cambria" panose="02040503050406030204" pitchFamily="18" charset="0"/>
            </a:rPr>
            <a:t>Sourcing</a:t>
          </a:r>
        </a:p>
      </dgm:t>
    </dgm:pt>
    <dgm:pt modelId="{DC7CBC76-2AA3-47F7-B5ED-C7B3D545C806}" type="parTrans" cxnId="{D78D4563-92D0-4FD5-B82C-99051DE228FD}">
      <dgm:prSet/>
      <dgm:spPr/>
      <dgm:t>
        <a:bodyPr/>
        <a:lstStyle/>
        <a:p>
          <a:endParaRPr lang="en-IN"/>
        </a:p>
      </dgm:t>
    </dgm:pt>
    <dgm:pt modelId="{86606202-E685-4289-87F0-89E5038C0768}" type="sibTrans" cxnId="{D78D4563-92D0-4FD5-B82C-99051DE228FD}">
      <dgm:prSet/>
      <dgm:spPr/>
      <dgm:t>
        <a:bodyPr/>
        <a:lstStyle/>
        <a:p>
          <a:endParaRPr lang="en-IN"/>
        </a:p>
      </dgm:t>
    </dgm:pt>
    <dgm:pt modelId="{139B1DD7-A08B-4B03-B1D9-D168603FB937}">
      <dgm:prSet phldrT="[Text]" custT="1"/>
      <dgm:spPr>
        <a:solidFill>
          <a:schemeClr val="accent6">
            <a:lumMod val="50000"/>
            <a:alpha val="85000"/>
          </a:schemeClr>
        </a:solidFill>
      </dgm:spPr>
      <dgm:t>
        <a:bodyPr/>
        <a:lstStyle/>
        <a:p>
          <a:r>
            <a:rPr lang="en-IN" sz="2400" dirty="0">
              <a:latin typeface="Cambria" panose="02040503050406030204" pitchFamily="18" charset="0"/>
              <a:ea typeface="Cambria" panose="02040503050406030204" pitchFamily="18" charset="0"/>
            </a:rPr>
            <a:t>Roasting</a:t>
          </a:r>
        </a:p>
      </dgm:t>
    </dgm:pt>
    <dgm:pt modelId="{CBAEE99E-7E09-46F7-AECB-810CEFE6829D}" type="parTrans" cxnId="{EB6DAD3E-0CAB-42BA-A47F-FFD2D3BC761F}">
      <dgm:prSet/>
      <dgm:spPr/>
      <dgm:t>
        <a:bodyPr/>
        <a:lstStyle/>
        <a:p>
          <a:endParaRPr lang="en-IN"/>
        </a:p>
      </dgm:t>
    </dgm:pt>
    <dgm:pt modelId="{A617C2D6-C9D2-48F1-9CFB-58778044952B}" type="sibTrans" cxnId="{EB6DAD3E-0CAB-42BA-A47F-FFD2D3BC761F}">
      <dgm:prSet/>
      <dgm:spPr/>
      <dgm:t>
        <a:bodyPr/>
        <a:lstStyle/>
        <a:p>
          <a:endParaRPr lang="en-IN"/>
        </a:p>
      </dgm:t>
    </dgm:pt>
    <dgm:pt modelId="{5CD34590-8793-4DB5-87A1-A60989F6E8D7}">
      <dgm:prSet phldrT="[Text]" custT="1"/>
      <dgm:spPr>
        <a:solidFill>
          <a:schemeClr val="accent6">
            <a:lumMod val="75000"/>
            <a:alpha val="80000"/>
          </a:schemeClr>
        </a:solidFill>
      </dgm:spPr>
      <dgm:t>
        <a:bodyPr/>
        <a:lstStyle/>
        <a:p>
          <a:r>
            <a:rPr lang="en-IN" sz="2000" dirty="0">
              <a:latin typeface="Cambria" panose="02040503050406030204" pitchFamily="18" charset="0"/>
              <a:ea typeface="Cambria" panose="02040503050406030204" pitchFamily="18" charset="0"/>
            </a:rPr>
            <a:t>Preference Company-Owned Outlets/Licensing</a:t>
          </a:r>
        </a:p>
      </dgm:t>
    </dgm:pt>
    <dgm:pt modelId="{036A3F9A-D755-4AB0-BE49-D9EBFF9AEFD7}" type="parTrans" cxnId="{1A4737D2-D73C-4384-A10F-E659ECC40A60}">
      <dgm:prSet/>
      <dgm:spPr/>
      <dgm:t>
        <a:bodyPr/>
        <a:lstStyle/>
        <a:p>
          <a:endParaRPr lang="en-IN"/>
        </a:p>
      </dgm:t>
    </dgm:pt>
    <dgm:pt modelId="{F4A74003-CA49-4572-959B-0DC1544434A3}" type="sibTrans" cxnId="{1A4737D2-D73C-4384-A10F-E659ECC40A60}">
      <dgm:prSet/>
      <dgm:spPr/>
      <dgm:t>
        <a:bodyPr/>
        <a:lstStyle/>
        <a:p>
          <a:endParaRPr lang="en-IN"/>
        </a:p>
      </dgm:t>
    </dgm:pt>
    <dgm:pt modelId="{3CE43CE5-F2E9-48C1-B095-3DD80B53295B}">
      <dgm:prSet phldrT="[Text]" custT="1"/>
      <dgm:spPr>
        <a:solidFill>
          <a:schemeClr val="accent6">
            <a:lumMod val="75000"/>
            <a:alpha val="75000"/>
          </a:schemeClr>
        </a:solidFill>
      </dgm:spPr>
      <dgm:t>
        <a:bodyPr/>
        <a:lstStyle/>
        <a:p>
          <a:r>
            <a:rPr lang="en-IN" sz="2400" dirty="0">
              <a:latin typeface="Cambria" panose="02040503050406030204" pitchFamily="18" charset="0"/>
              <a:ea typeface="Cambria" panose="02040503050406030204" pitchFamily="18" charset="0"/>
            </a:rPr>
            <a:t>Store Locations</a:t>
          </a:r>
        </a:p>
      </dgm:t>
    </dgm:pt>
    <dgm:pt modelId="{D3291238-E30A-4655-92DB-91692B7E51D3}" type="parTrans" cxnId="{472DAA52-7462-45FE-96C4-A8FC5F916C57}">
      <dgm:prSet/>
      <dgm:spPr/>
      <dgm:t>
        <a:bodyPr/>
        <a:lstStyle/>
        <a:p>
          <a:endParaRPr lang="en-IN"/>
        </a:p>
      </dgm:t>
    </dgm:pt>
    <dgm:pt modelId="{623C651E-61E2-4868-B569-02E3CFF6DEAD}" type="sibTrans" cxnId="{472DAA52-7462-45FE-96C4-A8FC5F916C57}">
      <dgm:prSet/>
      <dgm:spPr/>
      <dgm:t>
        <a:bodyPr/>
        <a:lstStyle/>
        <a:p>
          <a:endParaRPr lang="en-IN"/>
        </a:p>
      </dgm:t>
    </dgm:pt>
    <dgm:pt modelId="{CDF08FD1-F084-42D8-B55B-452E1BFE9831}">
      <dgm:prSet phldrT="[Text]" custT="1"/>
      <dgm:spPr>
        <a:solidFill>
          <a:schemeClr val="accent6">
            <a:lumMod val="75000"/>
            <a:alpha val="70000"/>
          </a:schemeClr>
        </a:solidFill>
      </dgm:spPr>
      <dgm:t>
        <a:bodyPr/>
        <a:lstStyle/>
        <a:p>
          <a:r>
            <a:rPr lang="en-IN" sz="2400" dirty="0">
              <a:latin typeface="Cambria" panose="02040503050406030204" pitchFamily="18" charset="0"/>
              <a:ea typeface="Cambria" panose="02040503050406030204" pitchFamily="18" charset="0"/>
            </a:rPr>
            <a:t> Store Design and Ambience</a:t>
          </a:r>
        </a:p>
      </dgm:t>
    </dgm:pt>
    <dgm:pt modelId="{6E17B5C6-6D1A-462F-BA08-AEA3C18C91FD}" type="parTrans" cxnId="{69812C0C-EC9D-4BD4-BACC-1F0B9D8532DF}">
      <dgm:prSet/>
      <dgm:spPr/>
      <dgm:t>
        <a:bodyPr/>
        <a:lstStyle/>
        <a:p>
          <a:endParaRPr lang="en-IN"/>
        </a:p>
      </dgm:t>
    </dgm:pt>
    <dgm:pt modelId="{9493769A-7ED3-4E66-BBFA-55971A2E8310}" type="sibTrans" cxnId="{69812C0C-EC9D-4BD4-BACC-1F0B9D8532DF}">
      <dgm:prSet/>
      <dgm:spPr/>
      <dgm:t>
        <a:bodyPr/>
        <a:lstStyle/>
        <a:p>
          <a:endParaRPr lang="en-IN"/>
        </a:p>
      </dgm:t>
    </dgm:pt>
    <dgm:pt modelId="{1142026B-6B87-4684-9AD6-D039DA905BBD}">
      <dgm:prSet phldrT="[Text]" custT="1"/>
      <dgm:spPr>
        <a:solidFill>
          <a:schemeClr val="accent6">
            <a:lumMod val="75000"/>
            <a:alpha val="65000"/>
          </a:schemeClr>
        </a:solidFill>
      </dgm:spPr>
      <dgm:t>
        <a:bodyPr/>
        <a:lstStyle/>
        <a:p>
          <a:r>
            <a:rPr lang="en-IN" sz="2400" dirty="0">
              <a:latin typeface="Cambria" panose="02040503050406030204" pitchFamily="18" charset="0"/>
              <a:ea typeface="Cambria" panose="02040503050406030204" pitchFamily="18" charset="0"/>
            </a:rPr>
            <a:t>Product Offerings</a:t>
          </a:r>
        </a:p>
      </dgm:t>
    </dgm:pt>
    <dgm:pt modelId="{CCDC04B6-3304-491E-924B-F070435D2412}" type="parTrans" cxnId="{194AE98A-2363-47C5-B3FB-DFB85FF62D47}">
      <dgm:prSet/>
      <dgm:spPr/>
      <dgm:t>
        <a:bodyPr/>
        <a:lstStyle/>
        <a:p>
          <a:endParaRPr lang="en-IN"/>
        </a:p>
      </dgm:t>
    </dgm:pt>
    <dgm:pt modelId="{A3659429-E5EE-4195-8443-0ED248A085FC}" type="sibTrans" cxnId="{194AE98A-2363-47C5-B3FB-DFB85FF62D47}">
      <dgm:prSet/>
      <dgm:spPr/>
      <dgm:t>
        <a:bodyPr/>
        <a:lstStyle/>
        <a:p>
          <a:endParaRPr lang="en-IN"/>
        </a:p>
      </dgm:t>
    </dgm:pt>
    <dgm:pt modelId="{D80CEAD9-EC37-42B2-8B09-F25421458CDC}">
      <dgm:prSet phldrT="[Text]" custT="1"/>
      <dgm:spPr/>
      <dgm:t>
        <a:bodyPr/>
        <a:lstStyle/>
        <a:p>
          <a:r>
            <a:rPr lang="en-IN" sz="2400" dirty="0">
              <a:latin typeface="Cambria" panose="02040503050406030204" pitchFamily="18" charset="0"/>
              <a:ea typeface="Cambria" panose="02040503050406030204" pitchFamily="18" charset="0"/>
            </a:rPr>
            <a:t>Unique Customer Service</a:t>
          </a:r>
        </a:p>
      </dgm:t>
    </dgm:pt>
    <dgm:pt modelId="{1D326C93-BC50-497F-A937-79FC836EFE84}" type="parTrans" cxnId="{863124E2-41A5-44A3-84B4-52AA5EDF93A5}">
      <dgm:prSet/>
      <dgm:spPr/>
      <dgm:t>
        <a:bodyPr/>
        <a:lstStyle/>
        <a:p>
          <a:endParaRPr lang="en-IN"/>
        </a:p>
      </dgm:t>
    </dgm:pt>
    <dgm:pt modelId="{2D1616B8-591E-4968-9DE4-52AA8F6A2594}" type="sibTrans" cxnId="{863124E2-41A5-44A3-84B4-52AA5EDF93A5}">
      <dgm:prSet/>
      <dgm:spPr/>
      <dgm:t>
        <a:bodyPr/>
        <a:lstStyle/>
        <a:p>
          <a:endParaRPr lang="en-IN"/>
        </a:p>
      </dgm:t>
    </dgm:pt>
    <dgm:pt modelId="{72DC9A6F-9469-4470-82E4-CDC0B6337CA0}" type="pres">
      <dgm:prSet presAssocID="{4A51F721-0E8E-424A-BB70-9C9F8D99B975}" presName="Name0" presStyleCnt="0">
        <dgm:presLayoutVars>
          <dgm:dir/>
          <dgm:resizeHandles val="exact"/>
        </dgm:presLayoutVars>
      </dgm:prSet>
      <dgm:spPr/>
    </dgm:pt>
    <dgm:pt modelId="{B288F4B7-40BF-4743-B6DB-9A49573EB4E2}" type="pres">
      <dgm:prSet presAssocID="{6BE8DA02-8D08-4B4F-B72B-23D83018E97C}" presName="node" presStyleLbl="node1" presStyleIdx="0" presStyleCnt="7">
        <dgm:presLayoutVars>
          <dgm:bulletEnabled val="1"/>
        </dgm:presLayoutVars>
      </dgm:prSet>
      <dgm:spPr/>
    </dgm:pt>
    <dgm:pt modelId="{E159387B-781D-48D0-8C97-88CDFDDF236D}" type="pres">
      <dgm:prSet presAssocID="{86606202-E685-4289-87F0-89E5038C0768}" presName="sibTrans" presStyleLbl="sibTrans1D1" presStyleIdx="0" presStyleCnt="6"/>
      <dgm:spPr/>
    </dgm:pt>
    <dgm:pt modelId="{F6A0AEF8-4C6C-4DEE-A498-2280F033607B}" type="pres">
      <dgm:prSet presAssocID="{86606202-E685-4289-87F0-89E5038C0768}" presName="connectorText" presStyleLbl="sibTrans1D1" presStyleIdx="0" presStyleCnt="6"/>
      <dgm:spPr/>
    </dgm:pt>
    <dgm:pt modelId="{5CEFBF85-4DCF-41C4-B6EB-9B89710ED179}" type="pres">
      <dgm:prSet presAssocID="{139B1DD7-A08B-4B03-B1D9-D168603FB937}" presName="node" presStyleLbl="node1" presStyleIdx="1" presStyleCnt="7">
        <dgm:presLayoutVars>
          <dgm:bulletEnabled val="1"/>
        </dgm:presLayoutVars>
      </dgm:prSet>
      <dgm:spPr/>
    </dgm:pt>
    <dgm:pt modelId="{D6BA78A6-5C23-4673-871D-3725A78F304D}" type="pres">
      <dgm:prSet presAssocID="{A617C2D6-C9D2-48F1-9CFB-58778044952B}" presName="sibTrans" presStyleLbl="sibTrans1D1" presStyleIdx="1" presStyleCnt="6"/>
      <dgm:spPr/>
    </dgm:pt>
    <dgm:pt modelId="{7593A32D-6AD6-458E-BFA4-E1AE5AB57B27}" type="pres">
      <dgm:prSet presAssocID="{A617C2D6-C9D2-48F1-9CFB-58778044952B}" presName="connectorText" presStyleLbl="sibTrans1D1" presStyleIdx="1" presStyleCnt="6"/>
      <dgm:spPr/>
    </dgm:pt>
    <dgm:pt modelId="{480CB437-6FBD-40EC-93E9-F96710F7E36F}" type="pres">
      <dgm:prSet presAssocID="{5CD34590-8793-4DB5-87A1-A60989F6E8D7}" presName="node" presStyleLbl="node1" presStyleIdx="2" presStyleCnt="7">
        <dgm:presLayoutVars>
          <dgm:bulletEnabled val="1"/>
        </dgm:presLayoutVars>
      </dgm:prSet>
      <dgm:spPr/>
    </dgm:pt>
    <dgm:pt modelId="{865BCA66-4F31-4D5E-93B7-65F58F03D150}" type="pres">
      <dgm:prSet presAssocID="{F4A74003-CA49-4572-959B-0DC1544434A3}" presName="sibTrans" presStyleLbl="sibTrans1D1" presStyleIdx="2" presStyleCnt="6"/>
      <dgm:spPr/>
    </dgm:pt>
    <dgm:pt modelId="{F1F2491D-3868-4AEB-9EF8-F67202A66996}" type="pres">
      <dgm:prSet presAssocID="{F4A74003-CA49-4572-959B-0DC1544434A3}" presName="connectorText" presStyleLbl="sibTrans1D1" presStyleIdx="2" presStyleCnt="6"/>
      <dgm:spPr/>
    </dgm:pt>
    <dgm:pt modelId="{2441663C-C782-45AC-825B-F3C002B64BF8}" type="pres">
      <dgm:prSet presAssocID="{3CE43CE5-F2E9-48C1-B095-3DD80B53295B}" presName="node" presStyleLbl="node1" presStyleIdx="3" presStyleCnt="7">
        <dgm:presLayoutVars>
          <dgm:bulletEnabled val="1"/>
        </dgm:presLayoutVars>
      </dgm:prSet>
      <dgm:spPr/>
    </dgm:pt>
    <dgm:pt modelId="{A3E967B9-ECBE-4546-98DF-7399D04FA5A3}" type="pres">
      <dgm:prSet presAssocID="{623C651E-61E2-4868-B569-02E3CFF6DEAD}" presName="sibTrans" presStyleLbl="sibTrans1D1" presStyleIdx="3" presStyleCnt="6"/>
      <dgm:spPr/>
    </dgm:pt>
    <dgm:pt modelId="{A2C8DED5-9EB4-42C5-99C8-21869F1B3958}" type="pres">
      <dgm:prSet presAssocID="{623C651E-61E2-4868-B569-02E3CFF6DEAD}" presName="connectorText" presStyleLbl="sibTrans1D1" presStyleIdx="3" presStyleCnt="6"/>
      <dgm:spPr/>
    </dgm:pt>
    <dgm:pt modelId="{0449EB2A-647B-4E08-AEBF-579D24F1269F}" type="pres">
      <dgm:prSet presAssocID="{CDF08FD1-F084-42D8-B55B-452E1BFE9831}" presName="node" presStyleLbl="node1" presStyleIdx="4" presStyleCnt="7">
        <dgm:presLayoutVars>
          <dgm:bulletEnabled val="1"/>
        </dgm:presLayoutVars>
      </dgm:prSet>
      <dgm:spPr/>
    </dgm:pt>
    <dgm:pt modelId="{A1680C61-024F-4910-9E76-3D62D63B4DFD}" type="pres">
      <dgm:prSet presAssocID="{9493769A-7ED3-4E66-BBFA-55971A2E8310}" presName="sibTrans" presStyleLbl="sibTrans1D1" presStyleIdx="4" presStyleCnt="6"/>
      <dgm:spPr/>
    </dgm:pt>
    <dgm:pt modelId="{8297665B-BFF8-4806-BB95-137FED7C1CEE}" type="pres">
      <dgm:prSet presAssocID="{9493769A-7ED3-4E66-BBFA-55971A2E8310}" presName="connectorText" presStyleLbl="sibTrans1D1" presStyleIdx="4" presStyleCnt="6"/>
      <dgm:spPr/>
    </dgm:pt>
    <dgm:pt modelId="{55175C69-B085-47EC-B819-23ABF42EBE9B}" type="pres">
      <dgm:prSet presAssocID="{1142026B-6B87-4684-9AD6-D039DA905BBD}" presName="node" presStyleLbl="node1" presStyleIdx="5" presStyleCnt="7">
        <dgm:presLayoutVars>
          <dgm:bulletEnabled val="1"/>
        </dgm:presLayoutVars>
      </dgm:prSet>
      <dgm:spPr/>
    </dgm:pt>
    <dgm:pt modelId="{C534A724-362E-4ECE-9C35-6D6839C18D32}" type="pres">
      <dgm:prSet presAssocID="{A3659429-E5EE-4195-8443-0ED248A085FC}" presName="sibTrans" presStyleLbl="sibTrans1D1" presStyleIdx="5" presStyleCnt="6"/>
      <dgm:spPr/>
    </dgm:pt>
    <dgm:pt modelId="{910F474C-F942-4445-A024-65AB8CEB8C99}" type="pres">
      <dgm:prSet presAssocID="{A3659429-E5EE-4195-8443-0ED248A085FC}" presName="connectorText" presStyleLbl="sibTrans1D1" presStyleIdx="5" presStyleCnt="6"/>
      <dgm:spPr/>
    </dgm:pt>
    <dgm:pt modelId="{01544631-6FC3-488A-9C22-9A61AC53EE32}" type="pres">
      <dgm:prSet presAssocID="{D80CEAD9-EC37-42B2-8B09-F25421458CDC}" presName="node" presStyleLbl="node1" presStyleIdx="6" presStyleCnt="7" custLinFactX="18895" custLinFactNeighborX="100000" custLinFactNeighborY="-1861">
        <dgm:presLayoutVars>
          <dgm:bulletEnabled val="1"/>
        </dgm:presLayoutVars>
      </dgm:prSet>
      <dgm:spPr/>
    </dgm:pt>
  </dgm:ptLst>
  <dgm:cxnLst>
    <dgm:cxn modelId="{D4F40800-A2E0-4FAB-8014-11784C492D2E}" type="presOf" srcId="{F4A74003-CA49-4572-959B-0DC1544434A3}" destId="{865BCA66-4F31-4D5E-93B7-65F58F03D150}" srcOrd="0" destOrd="0" presId="urn:microsoft.com/office/officeart/2005/8/layout/bProcess3"/>
    <dgm:cxn modelId="{1DF2290C-C244-4D34-ADE2-5C4FEC1CA155}" type="presOf" srcId="{CDF08FD1-F084-42D8-B55B-452E1BFE9831}" destId="{0449EB2A-647B-4E08-AEBF-579D24F1269F}" srcOrd="0" destOrd="0" presId="urn:microsoft.com/office/officeart/2005/8/layout/bProcess3"/>
    <dgm:cxn modelId="{69812C0C-EC9D-4BD4-BACC-1F0B9D8532DF}" srcId="{4A51F721-0E8E-424A-BB70-9C9F8D99B975}" destId="{CDF08FD1-F084-42D8-B55B-452E1BFE9831}" srcOrd="4" destOrd="0" parTransId="{6E17B5C6-6D1A-462F-BA08-AEA3C18C91FD}" sibTransId="{9493769A-7ED3-4E66-BBFA-55971A2E8310}"/>
    <dgm:cxn modelId="{1E229318-8A83-41F1-9AEC-8F3611345C3E}" type="presOf" srcId="{3CE43CE5-F2E9-48C1-B095-3DD80B53295B}" destId="{2441663C-C782-45AC-825B-F3C002B64BF8}" srcOrd="0" destOrd="0" presId="urn:microsoft.com/office/officeart/2005/8/layout/bProcess3"/>
    <dgm:cxn modelId="{791EFA22-B1FA-45DF-AED3-E807A03FB54E}" type="presOf" srcId="{139B1DD7-A08B-4B03-B1D9-D168603FB937}" destId="{5CEFBF85-4DCF-41C4-B6EB-9B89710ED179}" srcOrd="0" destOrd="0" presId="urn:microsoft.com/office/officeart/2005/8/layout/bProcess3"/>
    <dgm:cxn modelId="{E4435B29-3B3F-47DB-9D84-E077A75EF19D}" type="presOf" srcId="{D80CEAD9-EC37-42B2-8B09-F25421458CDC}" destId="{01544631-6FC3-488A-9C22-9A61AC53EE32}" srcOrd="0" destOrd="0" presId="urn:microsoft.com/office/officeart/2005/8/layout/bProcess3"/>
    <dgm:cxn modelId="{EB6DAD3E-0CAB-42BA-A47F-FFD2D3BC761F}" srcId="{4A51F721-0E8E-424A-BB70-9C9F8D99B975}" destId="{139B1DD7-A08B-4B03-B1D9-D168603FB937}" srcOrd="1" destOrd="0" parTransId="{CBAEE99E-7E09-46F7-AECB-810CEFE6829D}" sibTransId="{A617C2D6-C9D2-48F1-9CFB-58778044952B}"/>
    <dgm:cxn modelId="{D78D4563-92D0-4FD5-B82C-99051DE228FD}" srcId="{4A51F721-0E8E-424A-BB70-9C9F8D99B975}" destId="{6BE8DA02-8D08-4B4F-B72B-23D83018E97C}" srcOrd="0" destOrd="0" parTransId="{DC7CBC76-2AA3-47F7-B5ED-C7B3D545C806}" sibTransId="{86606202-E685-4289-87F0-89E5038C0768}"/>
    <dgm:cxn modelId="{DD7AA866-614F-403C-9FE8-BEA1CEA45A00}" type="presOf" srcId="{86606202-E685-4289-87F0-89E5038C0768}" destId="{F6A0AEF8-4C6C-4DEE-A498-2280F033607B}" srcOrd="1" destOrd="0" presId="urn:microsoft.com/office/officeart/2005/8/layout/bProcess3"/>
    <dgm:cxn modelId="{BE5A3B4F-25B0-459E-BE2F-C4957CDB35F4}" type="presOf" srcId="{623C651E-61E2-4868-B569-02E3CFF6DEAD}" destId="{A2C8DED5-9EB4-42C5-99C8-21869F1B3958}" srcOrd="1" destOrd="0" presId="urn:microsoft.com/office/officeart/2005/8/layout/bProcess3"/>
    <dgm:cxn modelId="{FDBFB371-2C28-4B8F-AFD7-86F7F5D3B57F}" type="presOf" srcId="{9493769A-7ED3-4E66-BBFA-55971A2E8310}" destId="{8297665B-BFF8-4806-BB95-137FED7C1CEE}" srcOrd="1" destOrd="0" presId="urn:microsoft.com/office/officeart/2005/8/layout/bProcess3"/>
    <dgm:cxn modelId="{472DAA52-7462-45FE-96C4-A8FC5F916C57}" srcId="{4A51F721-0E8E-424A-BB70-9C9F8D99B975}" destId="{3CE43CE5-F2E9-48C1-B095-3DD80B53295B}" srcOrd="3" destOrd="0" parTransId="{D3291238-E30A-4655-92DB-91692B7E51D3}" sibTransId="{623C651E-61E2-4868-B569-02E3CFF6DEAD}"/>
    <dgm:cxn modelId="{EA8F1273-AF10-4C1A-94EB-C33C56A56426}" type="presOf" srcId="{6BE8DA02-8D08-4B4F-B72B-23D83018E97C}" destId="{B288F4B7-40BF-4743-B6DB-9A49573EB4E2}" srcOrd="0" destOrd="0" presId="urn:microsoft.com/office/officeart/2005/8/layout/bProcess3"/>
    <dgm:cxn modelId="{D6528F54-720D-4874-9F1C-7CB3CED9268A}" type="presOf" srcId="{F4A74003-CA49-4572-959B-0DC1544434A3}" destId="{F1F2491D-3868-4AEB-9EF8-F67202A66996}" srcOrd="1" destOrd="0" presId="urn:microsoft.com/office/officeart/2005/8/layout/bProcess3"/>
    <dgm:cxn modelId="{846AE55A-1617-4025-94AC-83B531220B01}" type="presOf" srcId="{4A51F721-0E8E-424A-BB70-9C9F8D99B975}" destId="{72DC9A6F-9469-4470-82E4-CDC0B6337CA0}" srcOrd="0" destOrd="0" presId="urn:microsoft.com/office/officeart/2005/8/layout/bProcess3"/>
    <dgm:cxn modelId="{ED643D7F-0B29-4C1A-894F-7D52342BB254}" type="presOf" srcId="{623C651E-61E2-4868-B569-02E3CFF6DEAD}" destId="{A3E967B9-ECBE-4546-98DF-7399D04FA5A3}" srcOrd="0" destOrd="0" presId="urn:microsoft.com/office/officeart/2005/8/layout/bProcess3"/>
    <dgm:cxn modelId="{D5DCCF8A-DE92-4569-831E-28B81D088129}" type="presOf" srcId="{1142026B-6B87-4684-9AD6-D039DA905BBD}" destId="{55175C69-B085-47EC-B819-23ABF42EBE9B}" srcOrd="0" destOrd="0" presId="urn:microsoft.com/office/officeart/2005/8/layout/bProcess3"/>
    <dgm:cxn modelId="{194AE98A-2363-47C5-B3FB-DFB85FF62D47}" srcId="{4A51F721-0E8E-424A-BB70-9C9F8D99B975}" destId="{1142026B-6B87-4684-9AD6-D039DA905BBD}" srcOrd="5" destOrd="0" parTransId="{CCDC04B6-3304-491E-924B-F070435D2412}" sibTransId="{A3659429-E5EE-4195-8443-0ED248A085FC}"/>
    <dgm:cxn modelId="{44043FA2-13A0-4651-9B28-B057504DBB8C}" type="presOf" srcId="{5CD34590-8793-4DB5-87A1-A60989F6E8D7}" destId="{480CB437-6FBD-40EC-93E9-F96710F7E36F}" srcOrd="0" destOrd="0" presId="urn:microsoft.com/office/officeart/2005/8/layout/bProcess3"/>
    <dgm:cxn modelId="{D9E335B7-97BD-4504-9F29-ABCD57DC084D}" type="presOf" srcId="{A617C2D6-C9D2-48F1-9CFB-58778044952B}" destId="{D6BA78A6-5C23-4673-871D-3725A78F304D}" srcOrd="0" destOrd="0" presId="urn:microsoft.com/office/officeart/2005/8/layout/bProcess3"/>
    <dgm:cxn modelId="{430E7CC5-D415-4B78-9097-D398D2918A68}" type="presOf" srcId="{A3659429-E5EE-4195-8443-0ED248A085FC}" destId="{C534A724-362E-4ECE-9C35-6D6839C18D32}" srcOrd="0" destOrd="0" presId="urn:microsoft.com/office/officeart/2005/8/layout/bProcess3"/>
    <dgm:cxn modelId="{1A4737D2-D73C-4384-A10F-E659ECC40A60}" srcId="{4A51F721-0E8E-424A-BB70-9C9F8D99B975}" destId="{5CD34590-8793-4DB5-87A1-A60989F6E8D7}" srcOrd="2" destOrd="0" parTransId="{036A3F9A-D755-4AB0-BE49-D9EBFF9AEFD7}" sibTransId="{F4A74003-CA49-4572-959B-0DC1544434A3}"/>
    <dgm:cxn modelId="{233DA3D5-01C7-4FFD-BE9C-E896BED8FBAE}" type="presOf" srcId="{A3659429-E5EE-4195-8443-0ED248A085FC}" destId="{910F474C-F942-4445-A024-65AB8CEB8C99}" srcOrd="1" destOrd="0" presId="urn:microsoft.com/office/officeart/2005/8/layout/bProcess3"/>
    <dgm:cxn modelId="{38A743D8-53E2-42BB-A8F7-D861B6B14BC7}" type="presOf" srcId="{A617C2D6-C9D2-48F1-9CFB-58778044952B}" destId="{7593A32D-6AD6-458E-BFA4-E1AE5AB57B27}" srcOrd="1" destOrd="0" presId="urn:microsoft.com/office/officeart/2005/8/layout/bProcess3"/>
    <dgm:cxn modelId="{863124E2-41A5-44A3-84B4-52AA5EDF93A5}" srcId="{4A51F721-0E8E-424A-BB70-9C9F8D99B975}" destId="{D80CEAD9-EC37-42B2-8B09-F25421458CDC}" srcOrd="6" destOrd="0" parTransId="{1D326C93-BC50-497F-A937-79FC836EFE84}" sibTransId="{2D1616B8-591E-4968-9DE4-52AA8F6A2594}"/>
    <dgm:cxn modelId="{D23802F4-D04F-425F-A1F6-A8DE873EB481}" type="presOf" srcId="{9493769A-7ED3-4E66-BBFA-55971A2E8310}" destId="{A1680C61-024F-4910-9E76-3D62D63B4DFD}" srcOrd="0" destOrd="0" presId="urn:microsoft.com/office/officeart/2005/8/layout/bProcess3"/>
    <dgm:cxn modelId="{A0BD7EF6-FEDE-483C-9401-B7B8BF68215C}" type="presOf" srcId="{86606202-E685-4289-87F0-89E5038C0768}" destId="{E159387B-781D-48D0-8C97-88CDFDDF236D}" srcOrd="0" destOrd="0" presId="urn:microsoft.com/office/officeart/2005/8/layout/bProcess3"/>
    <dgm:cxn modelId="{DB8A62D3-1D1D-43C3-8169-8E56CEBC61D2}" type="presParOf" srcId="{72DC9A6F-9469-4470-82E4-CDC0B6337CA0}" destId="{B288F4B7-40BF-4743-B6DB-9A49573EB4E2}" srcOrd="0" destOrd="0" presId="urn:microsoft.com/office/officeart/2005/8/layout/bProcess3"/>
    <dgm:cxn modelId="{AD97F267-D893-49E3-B8CF-512836C5195D}" type="presParOf" srcId="{72DC9A6F-9469-4470-82E4-CDC0B6337CA0}" destId="{E159387B-781D-48D0-8C97-88CDFDDF236D}" srcOrd="1" destOrd="0" presId="urn:microsoft.com/office/officeart/2005/8/layout/bProcess3"/>
    <dgm:cxn modelId="{7794B563-CA09-47EE-85DD-FEDB892B1C88}" type="presParOf" srcId="{E159387B-781D-48D0-8C97-88CDFDDF236D}" destId="{F6A0AEF8-4C6C-4DEE-A498-2280F033607B}" srcOrd="0" destOrd="0" presId="urn:microsoft.com/office/officeart/2005/8/layout/bProcess3"/>
    <dgm:cxn modelId="{CD4F8830-F9A3-4928-A090-BB420691FF06}" type="presParOf" srcId="{72DC9A6F-9469-4470-82E4-CDC0B6337CA0}" destId="{5CEFBF85-4DCF-41C4-B6EB-9B89710ED179}" srcOrd="2" destOrd="0" presId="urn:microsoft.com/office/officeart/2005/8/layout/bProcess3"/>
    <dgm:cxn modelId="{18168DD9-1854-460E-A674-F20361C86F56}" type="presParOf" srcId="{72DC9A6F-9469-4470-82E4-CDC0B6337CA0}" destId="{D6BA78A6-5C23-4673-871D-3725A78F304D}" srcOrd="3" destOrd="0" presId="urn:microsoft.com/office/officeart/2005/8/layout/bProcess3"/>
    <dgm:cxn modelId="{2AD32683-5AF4-4D31-833E-918A77184DA5}" type="presParOf" srcId="{D6BA78A6-5C23-4673-871D-3725A78F304D}" destId="{7593A32D-6AD6-458E-BFA4-E1AE5AB57B27}" srcOrd="0" destOrd="0" presId="urn:microsoft.com/office/officeart/2005/8/layout/bProcess3"/>
    <dgm:cxn modelId="{DA63EAD8-8334-4FB8-B6F3-37BBFFAB910B}" type="presParOf" srcId="{72DC9A6F-9469-4470-82E4-CDC0B6337CA0}" destId="{480CB437-6FBD-40EC-93E9-F96710F7E36F}" srcOrd="4" destOrd="0" presId="urn:microsoft.com/office/officeart/2005/8/layout/bProcess3"/>
    <dgm:cxn modelId="{F9019F94-C024-4879-9C45-F43809A2ECB4}" type="presParOf" srcId="{72DC9A6F-9469-4470-82E4-CDC0B6337CA0}" destId="{865BCA66-4F31-4D5E-93B7-65F58F03D150}" srcOrd="5" destOrd="0" presId="urn:microsoft.com/office/officeart/2005/8/layout/bProcess3"/>
    <dgm:cxn modelId="{4A78261D-EB9C-49F7-A78A-3606696DA663}" type="presParOf" srcId="{865BCA66-4F31-4D5E-93B7-65F58F03D150}" destId="{F1F2491D-3868-4AEB-9EF8-F67202A66996}" srcOrd="0" destOrd="0" presId="urn:microsoft.com/office/officeart/2005/8/layout/bProcess3"/>
    <dgm:cxn modelId="{96512BAE-7AB2-42A3-8B06-57024101BD3A}" type="presParOf" srcId="{72DC9A6F-9469-4470-82E4-CDC0B6337CA0}" destId="{2441663C-C782-45AC-825B-F3C002B64BF8}" srcOrd="6" destOrd="0" presId="urn:microsoft.com/office/officeart/2005/8/layout/bProcess3"/>
    <dgm:cxn modelId="{13E24D9A-DB96-4AB2-AC46-1384842658BF}" type="presParOf" srcId="{72DC9A6F-9469-4470-82E4-CDC0B6337CA0}" destId="{A3E967B9-ECBE-4546-98DF-7399D04FA5A3}" srcOrd="7" destOrd="0" presId="urn:microsoft.com/office/officeart/2005/8/layout/bProcess3"/>
    <dgm:cxn modelId="{C49C2A75-84B7-4942-B086-8681D9479F8E}" type="presParOf" srcId="{A3E967B9-ECBE-4546-98DF-7399D04FA5A3}" destId="{A2C8DED5-9EB4-42C5-99C8-21869F1B3958}" srcOrd="0" destOrd="0" presId="urn:microsoft.com/office/officeart/2005/8/layout/bProcess3"/>
    <dgm:cxn modelId="{06F61994-7B5F-4FFD-94DF-B24F3DDD66F1}" type="presParOf" srcId="{72DC9A6F-9469-4470-82E4-CDC0B6337CA0}" destId="{0449EB2A-647B-4E08-AEBF-579D24F1269F}" srcOrd="8" destOrd="0" presId="urn:microsoft.com/office/officeart/2005/8/layout/bProcess3"/>
    <dgm:cxn modelId="{D53214EF-28A0-4B1B-908B-7E22648FD4C0}" type="presParOf" srcId="{72DC9A6F-9469-4470-82E4-CDC0B6337CA0}" destId="{A1680C61-024F-4910-9E76-3D62D63B4DFD}" srcOrd="9" destOrd="0" presId="urn:microsoft.com/office/officeart/2005/8/layout/bProcess3"/>
    <dgm:cxn modelId="{FF8958ED-5391-4268-BF82-39B61E093479}" type="presParOf" srcId="{A1680C61-024F-4910-9E76-3D62D63B4DFD}" destId="{8297665B-BFF8-4806-BB95-137FED7C1CEE}" srcOrd="0" destOrd="0" presId="urn:microsoft.com/office/officeart/2005/8/layout/bProcess3"/>
    <dgm:cxn modelId="{B2222808-781D-49DD-BBCA-E2869DD73CDC}" type="presParOf" srcId="{72DC9A6F-9469-4470-82E4-CDC0B6337CA0}" destId="{55175C69-B085-47EC-B819-23ABF42EBE9B}" srcOrd="10" destOrd="0" presId="urn:microsoft.com/office/officeart/2005/8/layout/bProcess3"/>
    <dgm:cxn modelId="{0BE6CF41-4948-4135-ACC5-46A69D18F2C7}" type="presParOf" srcId="{72DC9A6F-9469-4470-82E4-CDC0B6337CA0}" destId="{C534A724-362E-4ECE-9C35-6D6839C18D32}" srcOrd="11" destOrd="0" presId="urn:microsoft.com/office/officeart/2005/8/layout/bProcess3"/>
    <dgm:cxn modelId="{C8C29D32-B2CA-4033-8D6D-43E97FA36F1E}" type="presParOf" srcId="{C534A724-362E-4ECE-9C35-6D6839C18D32}" destId="{910F474C-F942-4445-A024-65AB8CEB8C99}" srcOrd="0" destOrd="0" presId="urn:microsoft.com/office/officeart/2005/8/layout/bProcess3"/>
    <dgm:cxn modelId="{0C00084B-7461-4C99-B32A-72B13B36FAA0}" type="presParOf" srcId="{72DC9A6F-9469-4470-82E4-CDC0B6337CA0}" destId="{01544631-6FC3-488A-9C22-9A61AC53EE32}"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33E3914-F902-2E40-862A-97294C939C24}" type="doc">
      <dgm:prSet loTypeId="urn:microsoft.com/office/officeart/2018/2/layout/IconCircleList" loCatId="icon" qsTypeId="urn:microsoft.com/office/officeart/2005/8/quickstyle/simple1" qsCatId="simple" csTypeId="urn:microsoft.com/office/officeart/2005/8/colors/accent6_3" csCatId="accent6" phldr="1"/>
      <dgm:spPr/>
      <dgm:t>
        <a:bodyPr/>
        <a:lstStyle/>
        <a:p>
          <a:endParaRPr lang="en-GB"/>
        </a:p>
      </dgm:t>
    </dgm:pt>
    <dgm:pt modelId="{B8624EE6-1D73-4C4F-AF85-D756B4866266}">
      <dgm:prSet custT="1"/>
      <dgm:spPr>
        <a:solidFill>
          <a:schemeClr val="accent6">
            <a:lumMod val="60000"/>
            <a:lumOff val="40000"/>
          </a:schemeClr>
        </a:solidFill>
      </dgm:spPr>
      <dgm:t>
        <a:bodyPr/>
        <a:lstStyle/>
        <a:p>
          <a:pPr algn="ctr">
            <a:lnSpc>
              <a:spcPct val="100000"/>
            </a:lnSpc>
          </a:pPr>
          <a:r>
            <a:rPr lang="en-GB" sz="2400" b="1" dirty="0">
              <a:solidFill>
                <a:schemeClr val="tx1"/>
              </a:solidFill>
            </a:rPr>
            <a:t>Coffee</a:t>
          </a:r>
          <a:r>
            <a:rPr lang="en-GB" sz="2400" b="1" baseline="0" dirty="0">
              <a:solidFill>
                <a:schemeClr val="tx1"/>
              </a:solidFill>
            </a:rPr>
            <a:t> Lovers</a:t>
          </a:r>
          <a:endParaRPr lang="en-GB" sz="2400" b="1" dirty="0">
            <a:solidFill>
              <a:schemeClr val="tx1"/>
            </a:solidFill>
          </a:endParaRPr>
        </a:p>
      </dgm:t>
    </dgm:pt>
    <dgm:pt modelId="{8A087D15-90C6-8846-A444-09032C1644C8}" type="parTrans" cxnId="{D5139273-7A99-EB45-8AA4-5F8A95612A7B}">
      <dgm:prSet/>
      <dgm:spPr/>
      <dgm:t>
        <a:bodyPr/>
        <a:lstStyle/>
        <a:p>
          <a:endParaRPr lang="en-GB"/>
        </a:p>
      </dgm:t>
    </dgm:pt>
    <dgm:pt modelId="{83C51688-1331-294F-8D41-9013264FA2C8}" type="sibTrans" cxnId="{D5139273-7A99-EB45-8AA4-5F8A95612A7B}">
      <dgm:prSet/>
      <dgm:spPr/>
      <dgm:t>
        <a:bodyPr/>
        <a:lstStyle/>
        <a:p>
          <a:pPr>
            <a:lnSpc>
              <a:spcPct val="100000"/>
            </a:lnSpc>
          </a:pPr>
          <a:endParaRPr lang="en-GB"/>
        </a:p>
      </dgm:t>
    </dgm:pt>
    <dgm:pt modelId="{296476F1-87C8-0F42-B6F2-FA07A5FE208B}">
      <dgm:prSet custT="1"/>
      <dgm:spPr>
        <a:solidFill>
          <a:schemeClr val="accent6">
            <a:lumMod val="20000"/>
            <a:lumOff val="80000"/>
          </a:schemeClr>
        </a:solidFill>
      </dgm:spPr>
      <dgm:t>
        <a:bodyPr/>
        <a:lstStyle/>
        <a:p>
          <a:pPr>
            <a:lnSpc>
              <a:spcPct val="100000"/>
            </a:lnSpc>
          </a:pPr>
          <a:r>
            <a:rPr lang="en-IN" sz="2400" b="1" dirty="0">
              <a:solidFill>
                <a:schemeClr val="tx1"/>
              </a:solidFill>
            </a:rPr>
            <a:t>   Urban-</a:t>
          </a:r>
          <a:r>
            <a:rPr lang="en-IN" sz="2400" b="1" dirty="0" err="1">
              <a:solidFill>
                <a:schemeClr val="tx1"/>
              </a:solidFill>
            </a:rPr>
            <a:t>ish</a:t>
          </a:r>
          <a:r>
            <a:rPr lang="en-IN" sz="2400" b="1" dirty="0">
              <a:solidFill>
                <a:schemeClr val="tx1"/>
              </a:solidFill>
            </a:rPr>
            <a:t>, On the go</a:t>
          </a:r>
          <a:endParaRPr lang="en-GB" sz="2400" dirty="0">
            <a:solidFill>
              <a:schemeClr val="tx1"/>
            </a:solidFill>
          </a:endParaRPr>
        </a:p>
      </dgm:t>
    </dgm:pt>
    <dgm:pt modelId="{158A665D-638B-EE41-B580-BC87071EF4B3}" type="parTrans" cxnId="{A178798F-B416-1649-9305-8C8B258D5D54}">
      <dgm:prSet/>
      <dgm:spPr/>
      <dgm:t>
        <a:bodyPr/>
        <a:lstStyle/>
        <a:p>
          <a:endParaRPr lang="en-GB"/>
        </a:p>
      </dgm:t>
    </dgm:pt>
    <dgm:pt modelId="{817E04E4-169F-8C41-BF6B-0E87E9FB4433}" type="sibTrans" cxnId="{A178798F-B416-1649-9305-8C8B258D5D54}">
      <dgm:prSet/>
      <dgm:spPr/>
      <dgm:t>
        <a:bodyPr/>
        <a:lstStyle/>
        <a:p>
          <a:pPr>
            <a:lnSpc>
              <a:spcPct val="100000"/>
            </a:lnSpc>
          </a:pPr>
          <a:endParaRPr lang="en-GB"/>
        </a:p>
      </dgm:t>
    </dgm:pt>
    <dgm:pt modelId="{1979BF05-CD2B-164F-9774-FDADB58D6027}">
      <dgm:prSet custT="1"/>
      <dgm:spPr>
        <a:solidFill>
          <a:schemeClr val="accent6">
            <a:lumMod val="20000"/>
            <a:lumOff val="80000"/>
          </a:schemeClr>
        </a:solidFill>
      </dgm:spPr>
      <dgm:t>
        <a:bodyPr/>
        <a:lstStyle/>
        <a:p>
          <a:pPr>
            <a:lnSpc>
              <a:spcPct val="100000"/>
            </a:lnSpc>
          </a:pPr>
          <a:r>
            <a:rPr lang="en-IN" sz="2400" b="1" dirty="0">
              <a:solidFill>
                <a:schemeClr val="tx1"/>
              </a:solidFill>
            </a:rPr>
            <a:t>            Professionals</a:t>
          </a:r>
          <a:endParaRPr lang="en-GB" sz="2400" dirty="0">
            <a:solidFill>
              <a:schemeClr val="tx1"/>
            </a:solidFill>
          </a:endParaRPr>
        </a:p>
      </dgm:t>
    </dgm:pt>
    <dgm:pt modelId="{BEC0C700-082F-B045-8937-BB33CBF287A5}" type="parTrans" cxnId="{EF751DF0-2119-DF4F-AB38-DCEF0530EF84}">
      <dgm:prSet/>
      <dgm:spPr/>
      <dgm:t>
        <a:bodyPr/>
        <a:lstStyle/>
        <a:p>
          <a:endParaRPr lang="en-GB"/>
        </a:p>
      </dgm:t>
    </dgm:pt>
    <dgm:pt modelId="{948C7EE8-F6A4-B04E-BA79-39390D389F17}" type="sibTrans" cxnId="{EF751DF0-2119-DF4F-AB38-DCEF0530EF84}">
      <dgm:prSet/>
      <dgm:spPr/>
      <dgm:t>
        <a:bodyPr/>
        <a:lstStyle/>
        <a:p>
          <a:pPr>
            <a:lnSpc>
              <a:spcPct val="100000"/>
            </a:lnSpc>
          </a:pPr>
          <a:endParaRPr lang="en-GB"/>
        </a:p>
      </dgm:t>
    </dgm:pt>
    <dgm:pt modelId="{80610589-60BF-4141-922D-1751EEC97482}">
      <dgm:prSet custT="1"/>
      <dgm:spPr>
        <a:solidFill>
          <a:schemeClr val="accent6">
            <a:lumMod val="60000"/>
            <a:lumOff val="40000"/>
          </a:schemeClr>
        </a:solidFill>
      </dgm:spPr>
      <dgm:t>
        <a:bodyPr/>
        <a:lstStyle/>
        <a:p>
          <a:pPr>
            <a:lnSpc>
              <a:spcPct val="100000"/>
            </a:lnSpc>
          </a:pPr>
          <a:r>
            <a:rPr lang="en-IN" sz="2400" b="1" dirty="0">
              <a:solidFill>
                <a:schemeClr val="tx1"/>
              </a:solidFill>
            </a:rPr>
            <a:t>               Leisure</a:t>
          </a:r>
          <a:endParaRPr lang="en-GB" sz="2400" dirty="0">
            <a:solidFill>
              <a:schemeClr val="tx1"/>
            </a:solidFill>
          </a:endParaRPr>
        </a:p>
      </dgm:t>
    </dgm:pt>
    <dgm:pt modelId="{545DC164-A0C0-0F4B-AB3A-9CDEF0510664}" type="parTrans" cxnId="{45298822-A6A2-1944-9559-D9D715B0BBCA}">
      <dgm:prSet/>
      <dgm:spPr/>
      <dgm:t>
        <a:bodyPr/>
        <a:lstStyle/>
        <a:p>
          <a:endParaRPr lang="en-GB"/>
        </a:p>
      </dgm:t>
    </dgm:pt>
    <dgm:pt modelId="{AAAD9C44-9201-0C49-8A2B-E7B37E3CF8AD}" type="sibTrans" cxnId="{45298822-A6A2-1944-9559-D9D715B0BBCA}">
      <dgm:prSet/>
      <dgm:spPr/>
      <dgm:t>
        <a:bodyPr/>
        <a:lstStyle/>
        <a:p>
          <a:endParaRPr lang="en-GB"/>
        </a:p>
      </dgm:t>
    </dgm:pt>
    <dgm:pt modelId="{84670FA5-5893-45D0-8307-7F630D2B22FF}" type="pres">
      <dgm:prSet presAssocID="{333E3914-F902-2E40-862A-97294C939C24}" presName="root" presStyleCnt="0">
        <dgm:presLayoutVars>
          <dgm:dir/>
          <dgm:resizeHandles val="exact"/>
        </dgm:presLayoutVars>
      </dgm:prSet>
      <dgm:spPr/>
    </dgm:pt>
    <dgm:pt modelId="{C870F869-DBEE-4DB0-AACC-4899EE8E7C2A}" type="pres">
      <dgm:prSet presAssocID="{333E3914-F902-2E40-862A-97294C939C24}" presName="container" presStyleCnt="0">
        <dgm:presLayoutVars>
          <dgm:dir/>
          <dgm:resizeHandles val="exact"/>
        </dgm:presLayoutVars>
      </dgm:prSet>
      <dgm:spPr/>
    </dgm:pt>
    <dgm:pt modelId="{87AB971B-4FAB-439C-995A-AC5D5457FA37}" type="pres">
      <dgm:prSet presAssocID="{B8624EE6-1D73-4C4F-AF85-D756B4866266}" presName="compNode" presStyleCnt="0"/>
      <dgm:spPr/>
    </dgm:pt>
    <dgm:pt modelId="{954DF8E7-B665-45BE-8090-1135B6CC143A}" type="pres">
      <dgm:prSet presAssocID="{B8624EE6-1D73-4C4F-AF85-D756B4866266}" presName="iconBgRect" presStyleLbl="bgShp" presStyleIdx="0" presStyleCnt="4"/>
      <dgm:spPr/>
    </dgm:pt>
    <dgm:pt modelId="{7F09EBE5-8CEA-41B6-A371-0715448647A0}" type="pres">
      <dgm:prSet presAssocID="{B8624EE6-1D73-4C4F-AF85-D756B4866266}" presName="iconRect" presStyleLbl="node1" presStyleIdx="0" presStyleCnt="4" custLinFactNeighborX="-3808" custLinFactNeighborY="-1904"/>
      <dgm:spPr>
        <a:blipFill dpi="0" rotWithShape="1">
          <a:blip xmlns:r="http://schemas.openxmlformats.org/officeDocument/2006/relationships" r:embed="rId1">
            <a:duotone>
              <a:schemeClr val="accent1">
                <a:shade val="45000"/>
                <a:satMod val="135000"/>
              </a:schemeClr>
              <a:prstClr val="white"/>
            </a:duotone>
          </a:blip>
          <a:srcRect/>
          <a:stretch>
            <a:fillRect/>
          </a:stretch>
        </a:blipFill>
        <a:ln>
          <a:solidFill>
            <a:schemeClr val="accent1">
              <a:lumMod val="50000"/>
            </a:schemeClr>
          </a:solidFill>
        </a:ln>
      </dgm:spPr>
    </dgm:pt>
    <dgm:pt modelId="{20FA9563-393A-4822-8E9E-AFA636FB7BD3}" type="pres">
      <dgm:prSet presAssocID="{B8624EE6-1D73-4C4F-AF85-D756B4866266}" presName="spaceRect" presStyleCnt="0"/>
      <dgm:spPr/>
    </dgm:pt>
    <dgm:pt modelId="{E3CAFA1A-5852-4F8A-9ECE-73BB02312664}" type="pres">
      <dgm:prSet presAssocID="{B8624EE6-1D73-4C4F-AF85-D756B4866266}" presName="textRect" presStyleLbl="revTx" presStyleIdx="0" presStyleCnt="4">
        <dgm:presLayoutVars>
          <dgm:chMax val="1"/>
          <dgm:chPref val="1"/>
        </dgm:presLayoutVars>
      </dgm:prSet>
      <dgm:spPr/>
    </dgm:pt>
    <dgm:pt modelId="{D8FCC1D2-202B-4D3A-972A-E82CCA2FF0D6}" type="pres">
      <dgm:prSet presAssocID="{83C51688-1331-294F-8D41-9013264FA2C8}" presName="sibTrans" presStyleLbl="sibTrans2D1" presStyleIdx="0" presStyleCnt="0"/>
      <dgm:spPr/>
    </dgm:pt>
    <dgm:pt modelId="{C0FA0C16-2E23-4EF6-A6C8-4DCF5F55CFB4}" type="pres">
      <dgm:prSet presAssocID="{296476F1-87C8-0F42-B6F2-FA07A5FE208B}" presName="compNode" presStyleCnt="0"/>
      <dgm:spPr/>
    </dgm:pt>
    <dgm:pt modelId="{5A909E48-8931-4FC3-AFBB-6CDF4162A177}" type="pres">
      <dgm:prSet presAssocID="{296476F1-87C8-0F42-B6F2-FA07A5FE208B}" presName="iconBgRect" presStyleLbl="bgShp" presStyleIdx="1" presStyleCnt="4"/>
      <dgm:spPr/>
    </dgm:pt>
    <dgm:pt modelId="{9567336D-8A8C-4B4E-8256-6FCFCA17A0B9}" type="pres">
      <dgm:prSet presAssocID="{296476F1-87C8-0F42-B6F2-FA07A5FE208B}"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ity"/>
        </a:ext>
      </dgm:extLst>
    </dgm:pt>
    <dgm:pt modelId="{6CCF514C-8C7B-47F5-9C4D-2411E246451C}" type="pres">
      <dgm:prSet presAssocID="{296476F1-87C8-0F42-B6F2-FA07A5FE208B}" presName="spaceRect" presStyleCnt="0"/>
      <dgm:spPr/>
    </dgm:pt>
    <dgm:pt modelId="{A8616026-26CD-4968-B431-76FF5C558893}" type="pres">
      <dgm:prSet presAssocID="{296476F1-87C8-0F42-B6F2-FA07A5FE208B}" presName="textRect" presStyleLbl="revTx" presStyleIdx="1" presStyleCnt="4">
        <dgm:presLayoutVars>
          <dgm:chMax val="1"/>
          <dgm:chPref val="1"/>
        </dgm:presLayoutVars>
      </dgm:prSet>
      <dgm:spPr/>
    </dgm:pt>
    <dgm:pt modelId="{C6515639-2309-431C-B803-7A14FA6030FF}" type="pres">
      <dgm:prSet presAssocID="{817E04E4-169F-8C41-BF6B-0E87E9FB4433}" presName="sibTrans" presStyleLbl="sibTrans2D1" presStyleIdx="0" presStyleCnt="0"/>
      <dgm:spPr/>
    </dgm:pt>
    <dgm:pt modelId="{E9EF6F05-7D54-42B7-B610-73AC1752FB84}" type="pres">
      <dgm:prSet presAssocID="{1979BF05-CD2B-164F-9774-FDADB58D6027}" presName="compNode" presStyleCnt="0"/>
      <dgm:spPr/>
    </dgm:pt>
    <dgm:pt modelId="{7F8B18F6-BC2D-425D-A929-FC70D2D330CD}" type="pres">
      <dgm:prSet presAssocID="{1979BF05-CD2B-164F-9774-FDADB58D6027}" presName="iconBgRect" presStyleLbl="bgShp" presStyleIdx="2" presStyleCnt="4"/>
      <dgm:spPr/>
    </dgm:pt>
    <dgm:pt modelId="{AE00897E-65EE-4BF3-8874-258B4F8A4B67}" type="pres">
      <dgm:prSet presAssocID="{1979BF05-CD2B-164F-9774-FDADB58D6027}" presName="iconRect" presStyleLbl="node1" presStyleIdx="2" presStyleCnt="4"/>
      <dgm:spPr>
        <a:blipFill>
          <a:blip xmlns:r="http://schemas.openxmlformats.org/officeDocument/2006/relationships"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l="-8000" r="-8000"/>
          </a:stretch>
        </a:blipFill>
      </dgm:spPr>
    </dgm:pt>
    <dgm:pt modelId="{597F9B78-8C59-4643-902D-530F57C0F6BF}" type="pres">
      <dgm:prSet presAssocID="{1979BF05-CD2B-164F-9774-FDADB58D6027}" presName="spaceRect" presStyleCnt="0"/>
      <dgm:spPr/>
    </dgm:pt>
    <dgm:pt modelId="{80869D89-3027-4F33-A110-8F2096601905}" type="pres">
      <dgm:prSet presAssocID="{1979BF05-CD2B-164F-9774-FDADB58D6027}" presName="textRect" presStyleLbl="revTx" presStyleIdx="2" presStyleCnt="4">
        <dgm:presLayoutVars>
          <dgm:chMax val="1"/>
          <dgm:chPref val="1"/>
        </dgm:presLayoutVars>
      </dgm:prSet>
      <dgm:spPr/>
    </dgm:pt>
    <dgm:pt modelId="{F5457819-2CD8-4B13-95DC-7F7FD0CF71FF}" type="pres">
      <dgm:prSet presAssocID="{948C7EE8-F6A4-B04E-BA79-39390D389F17}" presName="sibTrans" presStyleLbl="sibTrans2D1" presStyleIdx="0" presStyleCnt="0"/>
      <dgm:spPr/>
    </dgm:pt>
    <dgm:pt modelId="{468CF3D2-91CC-43B1-B733-A8D099A874F3}" type="pres">
      <dgm:prSet presAssocID="{80610589-60BF-4141-922D-1751EEC97482}" presName="compNode" presStyleCnt="0"/>
      <dgm:spPr/>
    </dgm:pt>
    <dgm:pt modelId="{482BAC0E-F68F-444E-BF85-EA4158216746}" type="pres">
      <dgm:prSet presAssocID="{80610589-60BF-4141-922D-1751EEC97482}" presName="iconBgRect" presStyleLbl="bgShp" presStyleIdx="3" presStyleCnt="4"/>
      <dgm:spPr/>
    </dgm:pt>
    <dgm:pt modelId="{98E83364-E7E8-4B73-AFFE-A54D82F05530}" type="pres">
      <dgm:prSet presAssocID="{80610589-60BF-4141-922D-1751EEC97482}" presName="iconRect" presStyleLbl="node1" presStyleIdx="3" presStyleCnt="4"/>
      <dgm:spPr>
        <a:blipFill>
          <a:blip xmlns:r="http://schemas.openxmlformats.org/officeDocument/2006/relationships"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l="-14000" r="-14000"/>
          </a:stretch>
        </a:blipFill>
        <a:ln>
          <a:solidFill>
            <a:schemeClr val="accent6">
              <a:lumMod val="50000"/>
            </a:schemeClr>
          </a:solidFill>
        </a:ln>
      </dgm:spPr>
    </dgm:pt>
    <dgm:pt modelId="{F5FCD3E4-E014-4502-A2C9-02E33C81506E}" type="pres">
      <dgm:prSet presAssocID="{80610589-60BF-4141-922D-1751EEC97482}" presName="spaceRect" presStyleCnt="0"/>
      <dgm:spPr/>
    </dgm:pt>
    <dgm:pt modelId="{C4E7A112-18DF-4F22-B93C-3C1FC2542DB6}" type="pres">
      <dgm:prSet presAssocID="{80610589-60BF-4141-922D-1751EEC97482}" presName="textRect" presStyleLbl="revTx" presStyleIdx="3" presStyleCnt="4">
        <dgm:presLayoutVars>
          <dgm:chMax val="1"/>
          <dgm:chPref val="1"/>
        </dgm:presLayoutVars>
      </dgm:prSet>
      <dgm:spPr/>
    </dgm:pt>
  </dgm:ptLst>
  <dgm:cxnLst>
    <dgm:cxn modelId="{4FE9C901-4350-2942-A183-EECC7075FE81}" type="presOf" srcId="{83C51688-1331-294F-8D41-9013264FA2C8}" destId="{D8FCC1D2-202B-4D3A-972A-E82CCA2FF0D6}" srcOrd="0" destOrd="0" presId="urn:microsoft.com/office/officeart/2018/2/layout/IconCircleList"/>
    <dgm:cxn modelId="{45298822-A6A2-1944-9559-D9D715B0BBCA}" srcId="{333E3914-F902-2E40-862A-97294C939C24}" destId="{80610589-60BF-4141-922D-1751EEC97482}" srcOrd="3" destOrd="0" parTransId="{545DC164-A0C0-0F4B-AB3A-9CDEF0510664}" sibTransId="{AAAD9C44-9201-0C49-8A2B-E7B37E3CF8AD}"/>
    <dgm:cxn modelId="{0746FF22-2376-FD41-8A8C-85E04BA00294}" type="presOf" srcId="{948C7EE8-F6A4-B04E-BA79-39390D389F17}" destId="{F5457819-2CD8-4B13-95DC-7F7FD0CF71FF}" srcOrd="0" destOrd="0" presId="urn:microsoft.com/office/officeart/2018/2/layout/IconCircleList"/>
    <dgm:cxn modelId="{366D883A-F350-414C-8805-230B10DB43A7}" type="presOf" srcId="{80610589-60BF-4141-922D-1751EEC97482}" destId="{C4E7A112-18DF-4F22-B93C-3C1FC2542DB6}" srcOrd="0" destOrd="0" presId="urn:microsoft.com/office/officeart/2018/2/layout/IconCircleList"/>
    <dgm:cxn modelId="{D5139273-7A99-EB45-8AA4-5F8A95612A7B}" srcId="{333E3914-F902-2E40-862A-97294C939C24}" destId="{B8624EE6-1D73-4C4F-AF85-D756B4866266}" srcOrd="0" destOrd="0" parTransId="{8A087D15-90C6-8846-A444-09032C1644C8}" sibTransId="{83C51688-1331-294F-8D41-9013264FA2C8}"/>
    <dgm:cxn modelId="{36EF715A-B035-0F4F-B7C7-625506193E88}" type="presOf" srcId="{333E3914-F902-2E40-862A-97294C939C24}" destId="{84670FA5-5893-45D0-8307-7F630D2B22FF}" srcOrd="0" destOrd="0" presId="urn:microsoft.com/office/officeart/2018/2/layout/IconCircleList"/>
    <dgm:cxn modelId="{64E71980-9D97-E249-8BEC-B206F036CEF2}" type="presOf" srcId="{1979BF05-CD2B-164F-9774-FDADB58D6027}" destId="{80869D89-3027-4F33-A110-8F2096601905}" srcOrd="0" destOrd="0" presId="urn:microsoft.com/office/officeart/2018/2/layout/IconCircleList"/>
    <dgm:cxn modelId="{A178798F-B416-1649-9305-8C8B258D5D54}" srcId="{333E3914-F902-2E40-862A-97294C939C24}" destId="{296476F1-87C8-0F42-B6F2-FA07A5FE208B}" srcOrd="1" destOrd="0" parTransId="{158A665D-638B-EE41-B580-BC87071EF4B3}" sibTransId="{817E04E4-169F-8C41-BF6B-0E87E9FB4433}"/>
    <dgm:cxn modelId="{D3FEF490-089A-AB45-BA40-56B35A0A7A03}" type="presOf" srcId="{B8624EE6-1D73-4C4F-AF85-D756B4866266}" destId="{E3CAFA1A-5852-4F8A-9ECE-73BB02312664}" srcOrd="0" destOrd="0" presId="urn:microsoft.com/office/officeart/2018/2/layout/IconCircleList"/>
    <dgm:cxn modelId="{8700D594-A77B-6241-9836-B33A33864338}" type="presOf" srcId="{296476F1-87C8-0F42-B6F2-FA07A5FE208B}" destId="{A8616026-26CD-4968-B431-76FF5C558893}" srcOrd="0" destOrd="0" presId="urn:microsoft.com/office/officeart/2018/2/layout/IconCircleList"/>
    <dgm:cxn modelId="{9134E695-AD77-5447-A2FA-AC6325C84534}" type="presOf" srcId="{817E04E4-169F-8C41-BF6B-0E87E9FB4433}" destId="{C6515639-2309-431C-B803-7A14FA6030FF}" srcOrd="0" destOrd="0" presId="urn:microsoft.com/office/officeart/2018/2/layout/IconCircleList"/>
    <dgm:cxn modelId="{EF751DF0-2119-DF4F-AB38-DCEF0530EF84}" srcId="{333E3914-F902-2E40-862A-97294C939C24}" destId="{1979BF05-CD2B-164F-9774-FDADB58D6027}" srcOrd="2" destOrd="0" parTransId="{BEC0C700-082F-B045-8937-BB33CBF287A5}" sibTransId="{948C7EE8-F6A4-B04E-BA79-39390D389F17}"/>
    <dgm:cxn modelId="{FA79995A-C544-4D47-810D-BC7D3A8A00C0}" type="presParOf" srcId="{84670FA5-5893-45D0-8307-7F630D2B22FF}" destId="{C870F869-DBEE-4DB0-AACC-4899EE8E7C2A}" srcOrd="0" destOrd="0" presId="urn:microsoft.com/office/officeart/2018/2/layout/IconCircleList"/>
    <dgm:cxn modelId="{DBCBD956-3011-4247-8964-2E0D40A52E21}" type="presParOf" srcId="{C870F869-DBEE-4DB0-AACC-4899EE8E7C2A}" destId="{87AB971B-4FAB-439C-995A-AC5D5457FA37}" srcOrd="0" destOrd="0" presId="urn:microsoft.com/office/officeart/2018/2/layout/IconCircleList"/>
    <dgm:cxn modelId="{59E60D97-968E-784B-9C85-A2D2AE261CD3}" type="presParOf" srcId="{87AB971B-4FAB-439C-995A-AC5D5457FA37}" destId="{954DF8E7-B665-45BE-8090-1135B6CC143A}" srcOrd="0" destOrd="0" presId="urn:microsoft.com/office/officeart/2018/2/layout/IconCircleList"/>
    <dgm:cxn modelId="{5AB9DBD3-6782-244B-A9F8-7F908CFC8236}" type="presParOf" srcId="{87AB971B-4FAB-439C-995A-AC5D5457FA37}" destId="{7F09EBE5-8CEA-41B6-A371-0715448647A0}" srcOrd="1" destOrd="0" presId="urn:microsoft.com/office/officeart/2018/2/layout/IconCircleList"/>
    <dgm:cxn modelId="{998D8D27-CC36-E64D-AF69-EE0C9AA25F31}" type="presParOf" srcId="{87AB971B-4FAB-439C-995A-AC5D5457FA37}" destId="{20FA9563-393A-4822-8E9E-AFA636FB7BD3}" srcOrd="2" destOrd="0" presId="urn:microsoft.com/office/officeart/2018/2/layout/IconCircleList"/>
    <dgm:cxn modelId="{56B0E5F7-FC82-B149-AF60-8043E588FFBC}" type="presParOf" srcId="{87AB971B-4FAB-439C-995A-AC5D5457FA37}" destId="{E3CAFA1A-5852-4F8A-9ECE-73BB02312664}" srcOrd="3" destOrd="0" presId="urn:microsoft.com/office/officeart/2018/2/layout/IconCircleList"/>
    <dgm:cxn modelId="{DDFFD31E-8A5C-D14F-BCFE-DDC4DA64A52D}" type="presParOf" srcId="{C870F869-DBEE-4DB0-AACC-4899EE8E7C2A}" destId="{D8FCC1D2-202B-4D3A-972A-E82CCA2FF0D6}" srcOrd="1" destOrd="0" presId="urn:microsoft.com/office/officeart/2018/2/layout/IconCircleList"/>
    <dgm:cxn modelId="{357840A6-DEE5-F244-98EB-253B9E3AF546}" type="presParOf" srcId="{C870F869-DBEE-4DB0-AACC-4899EE8E7C2A}" destId="{C0FA0C16-2E23-4EF6-A6C8-4DCF5F55CFB4}" srcOrd="2" destOrd="0" presId="urn:microsoft.com/office/officeart/2018/2/layout/IconCircleList"/>
    <dgm:cxn modelId="{C79555D7-6519-0047-98F5-76AD76CFE6D8}" type="presParOf" srcId="{C0FA0C16-2E23-4EF6-A6C8-4DCF5F55CFB4}" destId="{5A909E48-8931-4FC3-AFBB-6CDF4162A177}" srcOrd="0" destOrd="0" presId="urn:microsoft.com/office/officeart/2018/2/layout/IconCircleList"/>
    <dgm:cxn modelId="{3464C9A8-DDA0-AF42-BCF7-48CC10B1548F}" type="presParOf" srcId="{C0FA0C16-2E23-4EF6-A6C8-4DCF5F55CFB4}" destId="{9567336D-8A8C-4B4E-8256-6FCFCA17A0B9}" srcOrd="1" destOrd="0" presId="urn:microsoft.com/office/officeart/2018/2/layout/IconCircleList"/>
    <dgm:cxn modelId="{E00F18B6-2627-6042-9E80-901718E555BF}" type="presParOf" srcId="{C0FA0C16-2E23-4EF6-A6C8-4DCF5F55CFB4}" destId="{6CCF514C-8C7B-47F5-9C4D-2411E246451C}" srcOrd="2" destOrd="0" presId="urn:microsoft.com/office/officeart/2018/2/layout/IconCircleList"/>
    <dgm:cxn modelId="{6A531AC6-E608-6743-9534-080D5F618B3E}" type="presParOf" srcId="{C0FA0C16-2E23-4EF6-A6C8-4DCF5F55CFB4}" destId="{A8616026-26CD-4968-B431-76FF5C558893}" srcOrd="3" destOrd="0" presId="urn:microsoft.com/office/officeart/2018/2/layout/IconCircleList"/>
    <dgm:cxn modelId="{BDD4C452-60B7-C745-A4EA-5D5C8EB30AE6}" type="presParOf" srcId="{C870F869-DBEE-4DB0-AACC-4899EE8E7C2A}" destId="{C6515639-2309-431C-B803-7A14FA6030FF}" srcOrd="3" destOrd="0" presId="urn:microsoft.com/office/officeart/2018/2/layout/IconCircleList"/>
    <dgm:cxn modelId="{CAD494BB-F55E-3146-9043-61D722B3FBE7}" type="presParOf" srcId="{C870F869-DBEE-4DB0-AACC-4899EE8E7C2A}" destId="{E9EF6F05-7D54-42B7-B610-73AC1752FB84}" srcOrd="4" destOrd="0" presId="urn:microsoft.com/office/officeart/2018/2/layout/IconCircleList"/>
    <dgm:cxn modelId="{4D8150EC-772E-F74C-848D-A14DD87CF57A}" type="presParOf" srcId="{E9EF6F05-7D54-42B7-B610-73AC1752FB84}" destId="{7F8B18F6-BC2D-425D-A929-FC70D2D330CD}" srcOrd="0" destOrd="0" presId="urn:microsoft.com/office/officeart/2018/2/layout/IconCircleList"/>
    <dgm:cxn modelId="{ABE62750-5F23-8C4A-A94A-50E5300A291C}" type="presParOf" srcId="{E9EF6F05-7D54-42B7-B610-73AC1752FB84}" destId="{AE00897E-65EE-4BF3-8874-258B4F8A4B67}" srcOrd="1" destOrd="0" presId="urn:microsoft.com/office/officeart/2018/2/layout/IconCircleList"/>
    <dgm:cxn modelId="{BF7DDE9E-B894-C640-8AD9-A3D337491EC4}" type="presParOf" srcId="{E9EF6F05-7D54-42B7-B610-73AC1752FB84}" destId="{597F9B78-8C59-4643-902D-530F57C0F6BF}" srcOrd="2" destOrd="0" presId="urn:microsoft.com/office/officeart/2018/2/layout/IconCircleList"/>
    <dgm:cxn modelId="{F03FDC43-763F-B84F-86A3-79C09369A9CA}" type="presParOf" srcId="{E9EF6F05-7D54-42B7-B610-73AC1752FB84}" destId="{80869D89-3027-4F33-A110-8F2096601905}" srcOrd="3" destOrd="0" presId="urn:microsoft.com/office/officeart/2018/2/layout/IconCircleList"/>
    <dgm:cxn modelId="{4F567FC1-3E59-7B4F-88F7-AC3D0BEFBAEB}" type="presParOf" srcId="{C870F869-DBEE-4DB0-AACC-4899EE8E7C2A}" destId="{F5457819-2CD8-4B13-95DC-7F7FD0CF71FF}" srcOrd="5" destOrd="0" presId="urn:microsoft.com/office/officeart/2018/2/layout/IconCircleList"/>
    <dgm:cxn modelId="{1B67E074-ADDA-9745-9081-A0937201A187}" type="presParOf" srcId="{C870F869-DBEE-4DB0-AACC-4899EE8E7C2A}" destId="{468CF3D2-91CC-43B1-B733-A8D099A874F3}" srcOrd="6" destOrd="0" presId="urn:microsoft.com/office/officeart/2018/2/layout/IconCircleList"/>
    <dgm:cxn modelId="{89E809B6-EDBB-B74E-B6D9-6E13CDD84EF8}" type="presParOf" srcId="{468CF3D2-91CC-43B1-B733-A8D099A874F3}" destId="{482BAC0E-F68F-444E-BF85-EA4158216746}" srcOrd="0" destOrd="0" presId="urn:microsoft.com/office/officeart/2018/2/layout/IconCircleList"/>
    <dgm:cxn modelId="{3639976F-FCC0-6945-A448-493C9BFBC3BF}" type="presParOf" srcId="{468CF3D2-91CC-43B1-B733-A8D099A874F3}" destId="{98E83364-E7E8-4B73-AFFE-A54D82F05530}" srcOrd="1" destOrd="0" presId="urn:microsoft.com/office/officeart/2018/2/layout/IconCircleList"/>
    <dgm:cxn modelId="{30CA8749-5E17-114C-927D-4A9090AC736E}" type="presParOf" srcId="{468CF3D2-91CC-43B1-B733-A8D099A874F3}" destId="{F5FCD3E4-E014-4502-A2C9-02E33C81506E}" srcOrd="2" destOrd="0" presId="urn:microsoft.com/office/officeart/2018/2/layout/IconCircleList"/>
    <dgm:cxn modelId="{90B58431-3029-C641-8CC3-A987599C190F}" type="presParOf" srcId="{468CF3D2-91CC-43B1-B733-A8D099A874F3}" destId="{C4E7A112-18DF-4F22-B93C-3C1FC2542DB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1DEB10F-BB81-BB49-8FFB-2879B34E290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GB"/>
        </a:p>
      </dgm:t>
    </dgm:pt>
    <dgm:pt modelId="{F3F8B627-54AA-9A44-86DA-C929BD689DC3}">
      <dgm:prSet phldrT="[Text]"/>
      <dgm:spPr>
        <a:solidFill>
          <a:schemeClr val="accent6">
            <a:lumMod val="75000"/>
          </a:schemeClr>
        </a:solidFill>
      </dgm:spPr>
      <dgm:t>
        <a:bodyPr/>
        <a:lstStyle/>
        <a:p>
          <a:endParaRPr lang="en-GB">
            <a:solidFill>
              <a:schemeClr val="accent6">
                <a:lumMod val="50000"/>
              </a:schemeClr>
            </a:solidFill>
          </a:endParaRPr>
        </a:p>
        <a:p>
          <a:r>
            <a:rPr lang="en-GB"/>
            <a:t>Trainees</a:t>
          </a:r>
          <a:endParaRPr lang="en-GB" dirty="0"/>
        </a:p>
      </dgm:t>
    </dgm:pt>
    <dgm:pt modelId="{9AB23FF0-129C-254A-AF2B-06E5BD8D47BD}" type="parTrans" cxnId="{35A875DD-62DA-8C49-B499-66A2BB55FB0A}">
      <dgm:prSet/>
      <dgm:spPr/>
      <dgm:t>
        <a:bodyPr/>
        <a:lstStyle/>
        <a:p>
          <a:endParaRPr lang="en-GB"/>
        </a:p>
      </dgm:t>
    </dgm:pt>
    <dgm:pt modelId="{52FFDEAA-52EC-5F4D-AC94-BB56E30B52AC}" type="sibTrans" cxnId="{35A875DD-62DA-8C49-B499-66A2BB55FB0A}">
      <dgm:prSet/>
      <dgm:spPr/>
      <dgm:t>
        <a:bodyPr/>
        <a:lstStyle/>
        <a:p>
          <a:endParaRPr lang="en-GB"/>
        </a:p>
      </dgm:t>
    </dgm:pt>
    <dgm:pt modelId="{6E241ACA-C614-B94C-A601-EF8F6567921D}">
      <dgm:prSet phldrT="[Text]"/>
      <dgm:spPr>
        <a:solidFill>
          <a:schemeClr val="accent6">
            <a:lumMod val="20000"/>
            <a:lumOff val="80000"/>
            <a:alpha val="90000"/>
          </a:schemeClr>
        </a:solidFill>
      </dgm:spPr>
      <dgm:t>
        <a:bodyPr/>
        <a:lstStyle/>
        <a:p>
          <a:r>
            <a:rPr lang="en-IN" b="0" i="0" u="none" dirty="0"/>
            <a:t>Receive at least 24 hours of training  Covering coffee history, drink preparation,  customer service, and retail skills </a:t>
          </a:r>
          <a:endParaRPr lang="en-GB" dirty="0"/>
        </a:p>
      </dgm:t>
    </dgm:pt>
    <dgm:pt modelId="{58B1565D-DBB0-FD42-B245-50C8AE2CAD17}" type="parTrans" cxnId="{35C41AA3-1685-CF43-9DB1-50A0241DFD5A}">
      <dgm:prSet/>
      <dgm:spPr/>
      <dgm:t>
        <a:bodyPr/>
        <a:lstStyle/>
        <a:p>
          <a:endParaRPr lang="en-GB"/>
        </a:p>
      </dgm:t>
    </dgm:pt>
    <dgm:pt modelId="{33854FF3-0984-3C40-915F-5CDADB218CD6}" type="sibTrans" cxnId="{35C41AA3-1685-CF43-9DB1-50A0241DFD5A}">
      <dgm:prSet/>
      <dgm:spPr/>
      <dgm:t>
        <a:bodyPr/>
        <a:lstStyle/>
        <a:p>
          <a:endParaRPr lang="en-GB"/>
        </a:p>
      </dgm:t>
    </dgm:pt>
    <dgm:pt modelId="{B341C9C4-D6C5-D846-9EE3-9B3ECC1DE6D4}">
      <dgm:prSet phldrT="[Text]"/>
      <dgm:spPr/>
      <dgm:t>
        <a:bodyPr/>
        <a:lstStyle/>
        <a:p>
          <a:endParaRPr lang="en-IN" b="0" i="0" u="none" dirty="0"/>
        </a:p>
        <a:p>
          <a:r>
            <a:rPr lang="en-IN" b="0" i="0" u="none" dirty="0"/>
            <a:t>Experienced Managers and Baristas:</a:t>
          </a:r>
          <a:endParaRPr lang="en-GB" dirty="0"/>
        </a:p>
      </dgm:t>
    </dgm:pt>
    <dgm:pt modelId="{FD8C29AC-F71A-1245-A60A-54AFC5963516}" type="parTrans" cxnId="{D91A145A-D404-2C4B-ADFB-4AB51AAB9B9B}">
      <dgm:prSet/>
      <dgm:spPr/>
      <dgm:t>
        <a:bodyPr/>
        <a:lstStyle/>
        <a:p>
          <a:endParaRPr lang="en-GB"/>
        </a:p>
      </dgm:t>
    </dgm:pt>
    <dgm:pt modelId="{C66DEE0A-EA95-7649-9E26-2F4EA0FCC62A}" type="sibTrans" cxnId="{D91A145A-D404-2C4B-ADFB-4AB51AAB9B9B}">
      <dgm:prSet/>
      <dgm:spPr/>
      <dgm:t>
        <a:bodyPr/>
        <a:lstStyle/>
        <a:p>
          <a:endParaRPr lang="en-GB"/>
        </a:p>
      </dgm:t>
    </dgm:pt>
    <dgm:pt modelId="{81892FBB-2DD6-F547-8E13-E6F8176B51B9}">
      <dgm:prSet phldrT="[Text]"/>
      <dgm:spPr/>
      <dgm:t>
        <a:bodyPr/>
        <a:lstStyle/>
        <a:p>
          <a:endParaRPr lang="en-IN" b="0" i="0" u="none"/>
        </a:p>
        <a:p>
          <a:r>
            <a:rPr lang="en-IN" b="0" i="0" u="none"/>
            <a:t>Sent to new store locations to lead store openings and provide one-on-one training. </a:t>
          </a:r>
          <a:endParaRPr lang="en-GB"/>
        </a:p>
      </dgm:t>
    </dgm:pt>
    <dgm:pt modelId="{DCD3C510-7791-E547-8ED3-32CF3A99C46B}" type="parTrans" cxnId="{6E4E3928-A4A6-494C-A2C9-E8812E9B62D8}">
      <dgm:prSet/>
      <dgm:spPr/>
      <dgm:t>
        <a:bodyPr/>
        <a:lstStyle/>
        <a:p>
          <a:endParaRPr lang="en-GB"/>
        </a:p>
      </dgm:t>
    </dgm:pt>
    <dgm:pt modelId="{7BBE91D4-9935-F447-95E5-663B0995C354}" type="sibTrans" cxnId="{6E4E3928-A4A6-494C-A2C9-E8812E9B62D8}">
      <dgm:prSet/>
      <dgm:spPr/>
      <dgm:t>
        <a:bodyPr/>
        <a:lstStyle/>
        <a:p>
          <a:endParaRPr lang="en-GB"/>
        </a:p>
      </dgm:t>
    </dgm:pt>
    <dgm:pt modelId="{47E62CF3-51AB-A947-997E-693FB42DA1B0}">
      <dgm:prSet phldrT="[Text]"/>
      <dgm:spPr>
        <a:solidFill>
          <a:schemeClr val="accent6">
            <a:lumMod val="75000"/>
          </a:schemeClr>
        </a:solidFill>
      </dgm:spPr>
      <dgm:t>
        <a:bodyPr/>
        <a:lstStyle/>
        <a:p>
          <a:r>
            <a:rPr lang="en-IN" b="0" i="0" u="none"/>
            <a:t>Special Training Programs:</a:t>
          </a:r>
          <a:endParaRPr lang="en-GB"/>
        </a:p>
      </dgm:t>
    </dgm:pt>
    <dgm:pt modelId="{20C95A7B-B340-2249-A40E-EF814AA7EB9B}" type="parTrans" cxnId="{B208B22A-6132-5947-BF2D-0FE73CB3AEA4}">
      <dgm:prSet/>
      <dgm:spPr/>
      <dgm:t>
        <a:bodyPr/>
        <a:lstStyle/>
        <a:p>
          <a:endParaRPr lang="en-GB"/>
        </a:p>
      </dgm:t>
    </dgm:pt>
    <dgm:pt modelId="{52D999BB-EE12-A348-8846-C8154081C2D3}" type="sibTrans" cxnId="{B208B22A-6132-5947-BF2D-0FE73CB3AEA4}">
      <dgm:prSet/>
      <dgm:spPr/>
      <dgm:t>
        <a:bodyPr/>
        <a:lstStyle/>
        <a:p>
          <a:endParaRPr lang="en-GB"/>
        </a:p>
      </dgm:t>
    </dgm:pt>
    <dgm:pt modelId="{5D2064B5-031F-5840-9B55-A8CEBCBDBAE1}">
      <dgm:prSet phldrT="[Text]"/>
      <dgm:spPr>
        <a:solidFill>
          <a:schemeClr val="accent6">
            <a:lumMod val="40000"/>
            <a:lumOff val="60000"/>
            <a:alpha val="90000"/>
          </a:schemeClr>
        </a:solidFill>
      </dgm:spPr>
      <dgm:t>
        <a:bodyPr/>
        <a:lstStyle/>
        <a:p>
          <a:r>
            <a:rPr lang="en-IN"/>
            <a:t>Offered for shift supervisors, assistant store managers, store managers, and district managers </a:t>
          </a:r>
          <a:endParaRPr lang="en-GB"/>
        </a:p>
      </dgm:t>
    </dgm:pt>
    <dgm:pt modelId="{8B945E74-8828-BC46-B23E-EA01221FC4DC}" type="parTrans" cxnId="{E481B215-CE6C-754C-AEF6-925333516279}">
      <dgm:prSet/>
      <dgm:spPr/>
      <dgm:t>
        <a:bodyPr/>
        <a:lstStyle/>
        <a:p>
          <a:endParaRPr lang="en-GB"/>
        </a:p>
      </dgm:t>
    </dgm:pt>
    <dgm:pt modelId="{7685024E-F338-8E4B-AD1C-C66BD9D21F43}" type="sibTrans" cxnId="{E481B215-CE6C-754C-AEF6-925333516279}">
      <dgm:prSet/>
      <dgm:spPr/>
      <dgm:t>
        <a:bodyPr/>
        <a:lstStyle/>
        <a:p>
          <a:endParaRPr lang="en-GB"/>
        </a:p>
      </dgm:t>
    </dgm:pt>
    <dgm:pt modelId="{90B27343-2D4A-254B-B157-8F3A0A3613F5}">
      <dgm:prSet phldrT="[Text]"/>
      <dgm:spPr>
        <a:solidFill>
          <a:schemeClr val="accent6">
            <a:lumMod val="40000"/>
            <a:lumOff val="60000"/>
            <a:alpha val="90000"/>
          </a:schemeClr>
        </a:solidFill>
      </dgm:spPr>
      <dgm:t>
        <a:bodyPr/>
        <a:lstStyle/>
        <a:p>
          <a:r>
            <a:rPr lang="en-IN" dirty="0"/>
            <a:t>Cover coffee knowledge, store operations , Information systems, and managing people</a:t>
          </a:r>
          <a:endParaRPr lang="en-GB" dirty="0"/>
        </a:p>
      </dgm:t>
    </dgm:pt>
    <dgm:pt modelId="{08B41492-0AEB-CD45-8F3D-EB16D904EC6C}" type="parTrans" cxnId="{2933B10D-76A0-E548-8454-4437053B6525}">
      <dgm:prSet/>
      <dgm:spPr/>
      <dgm:t>
        <a:bodyPr/>
        <a:lstStyle/>
        <a:p>
          <a:endParaRPr lang="en-GB"/>
        </a:p>
      </dgm:t>
    </dgm:pt>
    <dgm:pt modelId="{601BC1FB-E332-C543-933E-89A51B52DA3F}" type="sibTrans" cxnId="{2933B10D-76A0-E548-8454-4437053B6525}">
      <dgm:prSet/>
      <dgm:spPr/>
      <dgm:t>
        <a:bodyPr/>
        <a:lstStyle/>
        <a:p>
          <a:endParaRPr lang="en-GB"/>
        </a:p>
      </dgm:t>
    </dgm:pt>
    <dgm:pt modelId="{3C4A2E28-F138-1F40-8B46-C0011A63C07B}">
      <dgm:prSet/>
      <dgm:spPr>
        <a:solidFill>
          <a:schemeClr val="accent6">
            <a:lumMod val="20000"/>
            <a:lumOff val="80000"/>
            <a:alpha val="90000"/>
          </a:schemeClr>
        </a:solidFill>
      </dgm:spPr>
      <dgm:t>
        <a:bodyPr/>
        <a:lstStyle/>
        <a:p>
          <a:r>
            <a:rPr lang="en-IN" dirty="0"/>
            <a:t>Learn beverage preparation         </a:t>
          </a:r>
        </a:p>
        <a:p>
          <a:r>
            <a:rPr lang="en-IN" dirty="0"/>
            <a:t>(grinding beans, steaming milk, pulling shots, memorizing recipes, and customizing drinks)  </a:t>
          </a:r>
        </a:p>
      </dgm:t>
    </dgm:pt>
    <dgm:pt modelId="{DF31F211-63FD-FA45-85DC-5B0330D29D81}" type="parTrans" cxnId="{D0F04E24-245B-4046-90F5-FD369167C544}">
      <dgm:prSet/>
      <dgm:spPr/>
      <dgm:t>
        <a:bodyPr/>
        <a:lstStyle/>
        <a:p>
          <a:endParaRPr lang="en-GB"/>
        </a:p>
      </dgm:t>
    </dgm:pt>
    <dgm:pt modelId="{80884CD2-8A22-284A-8928-822590A43A3D}" type="sibTrans" cxnId="{D0F04E24-245B-4046-90F5-FD369167C544}">
      <dgm:prSet/>
      <dgm:spPr/>
      <dgm:t>
        <a:bodyPr/>
        <a:lstStyle/>
        <a:p>
          <a:endParaRPr lang="en-GB"/>
        </a:p>
      </dgm:t>
    </dgm:pt>
    <dgm:pt modelId="{35ED2FFC-45FD-C543-883C-63155DB4DCA7}" type="pres">
      <dgm:prSet presAssocID="{71DEB10F-BB81-BB49-8FFB-2879B34E2904}" presName="Name0" presStyleCnt="0">
        <dgm:presLayoutVars>
          <dgm:dir/>
          <dgm:animLvl val="lvl"/>
          <dgm:resizeHandles val="exact"/>
        </dgm:presLayoutVars>
      </dgm:prSet>
      <dgm:spPr/>
    </dgm:pt>
    <dgm:pt modelId="{F3F11476-E0B8-BD4C-947B-5EB34934ABB5}" type="pres">
      <dgm:prSet presAssocID="{F3F8B627-54AA-9A44-86DA-C929BD689DC3}" presName="composite" presStyleCnt="0"/>
      <dgm:spPr/>
    </dgm:pt>
    <dgm:pt modelId="{B9FC4F71-3907-F241-9547-001030C6808A}" type="pres">
      <dgm:prSet presAssocID="{F3F8B627-54AA-9A44-86DA-C929BD689DC3}" presName="parTx" presStyleLbl="alignNode1" presStyleIdx="0" presStyleCnt="3">
        <dgm:presLayoutVars>
          <dgm:chMax val="0"/>
          <dgm:chPref val="0"/>
          <dgm:bulletEnabled val="1"/>
        </dgm:presLayoutVars>
      </dgm:prSet>
      <dgm:spPr/>
    </dgm:pt>
    <dgm:pt modelId="{E6ED714F-14C5-6B48-8610-A7E52FB69B2A}" type="pres">
      <dgm:prSet presAssocID="{F3F8B627-54AA-9A44-86DA-C929BD689DC3}" presName="desTx" presStyleLbl="alignAccFollowNode1" presStyleIdx="0" presStyleCnt="3">
        <dgm:presLayoutVars>
          <dgm:bulletEnabled val="1"/>
        </dgm:presLayoutVars>
      </dgm:prSet>
      <dgm:spPr/>
    </dgm:pt>
    <dgm:pt modelId="{02FADA54-0CB1-6246-9C61-2B7E656BE955}" type="pres">
      <dgm:prSet presAssocID="{52FFDEAA-52EC-5F4D-AC94-BB56E30B52AC}" presName="space" presStyleCnt="0"/>
      <dgm:spPr/>
    </dgm:pt>
    <dgm:pt modelId="{045B17B6-23AE-104E-9DDD-DE70455791CF}" type="pres">
      <dgm:prSet presAssocID="{B341C9C4-D6C5-D846-9EE3-9B3ECC1DE6D4}" presName="composite" presStyleCnt="0"/>
      <dgm:spPr/>
    </dgm:pt>
    <dgm:pt modelId="{177CF0F5-FA2B-8F41-800D-DDC1765844AA}" type="pres">
      <dgm:prSet presAssocID="{B341C9C4-D6C5-D846-9EE3-9B3ECC1DE6D4}" presName="parTx" presStyleLbl="alignNode1" presStyleIdx="1" presStyleCnt="3">
        <dgm:presLayoutVars>
          <dgm:chMax val="0"/>
          <dgm:chPref val="0"/>
          <dgm:bulletEnabled val="1"/>
        </dgm:presLayoutVars>
      </dgm:prSet>
      <dgm:spPr/>
    </dgm:pt>
    <dgm:pt modelId="{B5A1279A-0C35-3644-AD2C-4EB741931E78}" type="pres">
      <dgm:prSet presAssocID="{B341C9C4-D6C5-D846-9EE3-9B3ECC1DE6D4}" presName="desTx" presStyleLbl="alignAccFollowNode1" presStyleIdx="1" presStyleCnt="3">
        <dgm:presLayoutVars>
          <dgm:bulletEnabled val="1"/>
        </dgm:presLayoutVars>
      </dgm:prSet>
      <dgm:spPr/>
    </dgm:pt>
    <dgm:pt modelId="{44ED781B-2728-9E48-A867-75A1F2972B0E}" type="pres">
      <dgm:prSet presAssocID="{C66DEE0A-EA95-7649-9E26-2F4EA0FCC62A}" presName="space" presStyleCnt="0"/>
      <dgm:spPr/>
    </dgm:pt>
    <dgm:pt modelId="{A6C20A8C-CFB0-CA44-98EA-A88DF8FE11EC}" type="pres">
      <dgm:prSet presAssocID="{47E62CF3-51AB-A947-997E-693FB42DA1B0}" presName="composite" presStyleCnt="0"/>
      <dgm:spPr/>
    </dgm:pt>
    <dgm:pt modelId="{A74E33D0-9583-0441-B428-75BF4550E4DE}" type="pres">
      <dgm:prSet presAssocID="{47E62CF3-51AB-A947-997E-693FB42DA1B0}" presName="parTx" presStyleLbl="alignNode1" presStyleIdx="2" presStyleCnt="3">
        <dgm:presLayoutVars>
          <dgm:chMax val="0"/>
          <dgm:chPref val="0"/>
          <dgm:bulletEnabled val="1"/>
        </dgm:presLayoutVars>
      </dgm:prSet>
      <dgm:spPr/>
    </dgm:pt>
    <dgm:pt modelId="{FFB552EC-821F-DA47-86E3-EDCAD10EF529}" type="pres">
      <dgm:prSet presAssocID="{47E62CF3-51AB-A947-997E-693FB42DA1B0}" presName="desTx" presStyleLbl="alignAccFollowNode1" presStyleIdx="2" presStyleCnt="3">
        <dgm:presLayoutVars>
          <dgm:bulletEnabled val="1"/>
        </dgm:presLayoutVars>
      </dgm:prSet>
      <dgm:spPr/>
    </dgm:pt>
  </dgm:ptLst>
  <dgm:cxnLst>
    <dgm:cxn modelId="{2933B10D-76A0-E548-8454-4437053B6525}" srcId="{47E62CF3-51AB-A947-997E-693FB42DA1B0}" destId="{90B27343-2D4A-254B-B157-8F3A0A3613F5}" srcOrd="1" destOrd="0" parTransId="{08B41492-0AEB-CD45-8F3D-EB16D904EC6C}" sibTransId="{601BC1FB-E332-C543-933E-89A51B52DA3F}"/>
    <dgm:cxn modelId="{E481B215-CE6C-754C-AEF6-925333516279}" srcId="{47E62CF3-51AB-A947-997E-693FB42DA1B0}" destId="{5D2064B5-031F-5840-9B55-A8CEBCBDBAE1}" srcOrd="0" destOrd="0" parTransId="{8B945E74-8828-BC46-B23E-EA01221FC4DC}" sibTransId="{7685024E-F338-8E4B-AD1C-C66BD9D21F43}"/>
    <dgm:cxn modelId="{85A6A822-84A1-6649-A33A-2C66A57CBA6D}" type="presOf" srcId="{90B27343-2D4A-254B-B157-8F3A0A3613F5}" destId="{FFB552EC-821F-DA47-86E3-EDCAD10EF529}" srcOrd="0" destOrd="1" presId="urn:microsoft.com/office/officeart/2005/8/layout/hList1"/>
    <dgm:cxn modelId="{D0F04E24-245B-4046-90F5-FD369167C544}" srcId="{F3F8B627-54AA-9A44-86DA-C929BD689DC3}" destId="{3C4A2E28-F138-1F40-8B46-C0011A63C07B}" srcOrd="1" destOrd="0" parTransId="{DF31F211-63FD-FA45-85DC-5B0330D29D81}" sibTransId="{80884CD2-8A22-284A-8928-822590A43A3D}"/>
    <dgm:cxn modelId="{6E4E3928-A4A6-494C-A2C9-E8812E9B62D8}" srcId="{B341C9C4-D6C5-D846-9EE3-9B3ECC1DE6D4}" destId="{81892FBB-2DD6-F547-8E13-E6F8176B51B9}" srcOrd="0" destOrd="0" parTransId="{DCD3C510-7791-E547-8ED3-32CF3A99C46B}" sibTransId="{7BBE91D4-9935-F447-95E5-663B0995C354}"/>
    <dgm:cxn modelId="{B208B22A-6132-5947-BF2D-0FE73CB3AEA4}" srcId="{71DEB10F-BB81-BB49-8FFB-2879B34E2904}" destId="{47E62CF3-51AB-A947-997E-693FB42DA1B0}" srcOrd="2" destOrd="0" parTransId="{20C95A7B-B340-2249-A40E-EF814AA7EB9B}" sibTransId="{52D999BB-EE12-A348-8846-C8154081C2D3}"/>
    <dgm:cxn modelId="{FA896E5E-1B49-EF4C-A23D-2BE6F825E14C}" type="presOf" srcId="{3C4A2E28-F138-1F40-8B46-C0011A63C07B}" destId="{E6ED714F-14C5-6B48-8610-A7E52FB69B2A}" srcOrd="0" destOrd="1" presId="urn:microsoft.com/office/officeart/2005/8/layout/hList1"/>
    <dgm:cxn modelId="{8659C161-78CD-B74D-96EA-5353AA8F972A}" type="presOf" srcId="{F3F8B627-54AA-9A44-86DA-C929BD689DC3}" destId="{B9FC4F71-3907-F241-9547-001030C6808A}" srcOrd="0" destOrd="0" presId="urn:microsoft.com/office/officeart/2005/8/layout/hList1"/>
    <dgm:cxn modelId="{D692066C-ABD4-F349-8441-59F482F541DD}" type="presOf" srcId="{6E241ACA-C614-B94C-A601-EF8F6567921D}" destId="{E6ED714F-14C5-6B48-8610-A7E52FB69B2A}" srcOrd="0" destOrd="0" presId="urn:microsoft.com/office/officeart/2005/8/layout/hList1"/>
    <dgm:cxn modelId="{D91A145A-D404-2C4B-ADFB-4AB51AAB9B9B}" srcId="{71DEB10F-BB81-BB49-8FFB-2879B34E2904}" destId="{B341C9C4-D6C5-D846-9EE3-9B3ECC1DE6D4}" srcOrd="1" destOrd="0" parTransId="{FD8C29AC-F71A-1245-A60A-54AFC5963516}" sibTransId="{C66DEE0A-EA95-7649-9E26-2F4EA0FCC62A}"/>
    <dgm:cxn modelId="{8608FE5A-F93B-474F-97EC-1676D324D5A1}" type="presOf" srcId="{71DEB10F-BB81-BB49-8FFB-2879B34E2904}" destId="{35ED2FFC-45FD-C543-883C-63155DB4DCA7}" srcOrd="0" destOrd="0" presId="urn:microsoft.com/office/officeart/2005/8/layout/hList1"/>
    <dgm:cxn modelId="{21580E88-D1BD-8B4C-9065-B574C09AC4E8}" type="presOf" srcId="{81892FBB-2DD6-F547-8E13-E6F8176B51B9}" destId="{B5A1279A-0C35-3644-AD2C-4EB741931E78}" srcOrd="0" destOrd="0" presId="urn:microsoft.com/office/officeart/2005/8/layout/hList1"/>
    <dgm:cxn modelId="{AC04499C-9D5D-F249-90A7-0CDB347E9642}" type="presOf" srcId="{5D2064B5-031F-5840-9B55-A8CEBCBDBAE1}" destId="{FFB552EC-821F-DA47-86E3-EDCAD10EF529}" srcOrd="0" destOrd="0" presId="urn:microsoft.com/office/officeart/2005/8/layout/hList1"/>
    <dgm:cxn modelId="{35C41AA3-1685-CF43-9DB1-50A0241DFD5A}" srcId="{F3F8B627-54AA-9A44-86DA-C929BD689DC3}" destId="{6E241ACA-C614-B94C-A601-EF8F6567921D}" srcOrd="0" destOrd="0" parTransId="{58B1565D-DBB0-FD42-B245-50C8AE2CAD17}" sibTransId="{33854FF3-0984-3C40-915F-5CDADB218CD6}"/>
    <dgm:cxn modelId="{03B7C9A3-539E-744C-AE54-C443D87CAB7B}" type="presOf" srcId="{47E62CF3-51AB-A947-997E-693FB42DA1B0}" destId="{A74E33D0-9583-0441-B428-75BF4550E4DE}" srcOrd="0" destOrd="0" presId="urn:microsoft.com/office/officeart/2005/8/layout/hList1"/>
    <dgm:cxn modelId="{4687DEAE-E868-EA4D-9CA9-6986B644FC64}" type="presOf" srcId="{B341C9C4-D6C5-D846-9EE3-9B3ECC1DE6D4}" destId="{177CF0F5-FA2B-8F41-800D-DDC1765844AA}" srcOrd="0" destOrd="0" presId="urn:microsoft.com/office/officeart/2005/8/layout/hList1"/>
    <dgm:cxn modelId="{35A875DD-62DA-8C49-B499-66A2BB55FB0A}" srcId="{71DEB10F-BB81-BB49-8FFB-2879B34E2904}" destId="{F3F8B627-54AA-9A44-86DA-C929BD689DC3}" srcOrd="0" destOrd="0" parTransId="{9AB23FF0-129C-254A-AF2B-06E5BD8D47BD}" sibTransId="{52FFDEAA-52EC-5F4D-AC94-BB56E30B52AC}"/>
    <dgm:cxn modelId="{9CCC77B5-7C68-DA49-9C5C-A4E5328028AA}" type="presParOf" srcId="{35ED2FFC-45FD-C543-883C-63155DB4DCA7}" destId="{F3F11476-E0B8-BD4C-947B-5EB34934ABB5}" srcOrd="0" destOrd="0" presId="urn:microsoft.com/office/officeart/2005/8/layout/hList1"/>
    <dgm:cxn modelId="{0B2DAF3C-28AD-EB47-B99B-3258230D6B58}" type="presParOf" srcId="{F3F11476-E0B8-BD4C-947B-5EB34934ABB5}" destId="{B9FC4F71-3907-F241-9547-001030C6808A}" srcOrd="0" destOrd="0" presId="urn:microsoft.com/office/officeart/2005/8/layout/hList1"/>
    <dgm:cxn modelId="{437BD534-9DC9-FA47-8DCF-B769797C5FCF}" type="presParOf" srcId="{F3F11476-E0B8-BD4C-947B-5EB34934ABB5}" destId="{E6ED714F-14C5-6B48-8610-A7E52FB69B2A}" srcOrd="1" destOrd="0" presId="urn:microsoft.com/office/officeart/2005/8/layout/hList1"/>
    <dgm:cxn modelId="{CB323DD0-BBF3-624C-9D84-DF52660259A5}" type="presParOf" srcId="{35ED2FFC-45FD-C543-883C-63155DB4DCA7}" destId="{02FADA54-0CB1-6246-9C61-2B7E656BE955}" srcOrd="1" destOrd="0" presId="urn:microsoft.com/office/officeart/2005/8/layout/hList1"/>
    <dgm:cxn modelId="{788B38A2-0FAB-184C-956D-A8B9E706D615}" type="presParOf" srcId="{35ED2FFC-45FD-C543-883C-63155DB4DCA7}" destId="{045B17B6-23AE-104E-9DDD-DE70455791CF}" srcOrd="2" destOrd="0" presId="urn:microsoft.com/office/officeart/2005/8/layout/hList1"/>
    <dgm:cxn modelId="{72B0B272-C9BF-8E40-9663-8ACB2EEE6A16}" type="presParOf" srcId="{045B17B6-23AE-104E-9DDD-DE70455791CF}" destId="{177CF0F5-FA2B-8F41-800D-DDC1765844AA}" srcOrd="0" destOrd="0" presId="urn:microsoft.com/office/officeart/2005/8/layout/hList1"/>
    <dgm:cxn modelId="{8909363D-2238-1E44-B4C6-123F484C437A}" type="presParOf" srcId="{045B17B6-23AE-104E-9DDD-DE70455791CF}" destId="{B5A1279A-0C35-3644-AD2C-4EB741931E78}" srcOrd="1" destOrd="0" presId="urn:microsoft.com/office/officeart/2005/8/layout/hList1"/>
    <dgm:cxn modelId="{D0499DF5-DBC6-AA49-BAA3-AC99784A6A48}" type="presParOf" srcId="{35ED2FFC-45FD-C543-883C-63155DB4DCA7}" destId="{44ED781B-2728-9E48-A867-75A1F2972B0E}" srcOrd="3" destOrd="0" presId="urn:microsoft.com/office/officeart/2005/8/layout/hList1"/>
    <dgm:cxn modelId="{43A14A6D-20EF-2748-85C3-8B681222A5BB}" type="presParOf" srcId="{35ED2FFC-45FD-C543-883C-63155DB4DCA7}" destId="{A6C20A8C-CFB0-CA44-98EA-A88DF8FE11EC}" srcOrd="4" destOrd="0" presId="urn:microsoft.com/office/officeart/2005/8/layout/hList1"/>
    <dgm:cxn modelId="{6CE2BF94-7AD5-F642-AAF2-5BF50AE833EE}" type="presParOf" srcId="{A6C20A8C-CFB0-CA44-98EA-A88DF8FE11EC}" destId="{A74E33D0-9583-0441-B428-75BF4550E4DE}" srcOrd="0" destOrd="0" presId="urn:microsoft.com/office/officeart/2005/8/layout/hList1"/>
    <dgm:cxn modelId="{5D67E12F-7C26-274C-82A9-28184FE2A79A}" type="presParOf" srcId="{A6C20A8C-CFB0-CA44-98EA-A88DF8FE11EC}" destId="{FFB552EC-821F-DA47-86E3-EDCAD10EF52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9387B-781D-48D0-8C97-88CDFDDF236D}">
      <dsp:nvSpPr>
        <dsp:cNvPr id="0" name=""/>
        <dsp:cNvSpPr/>
      </dsp:nvSpPr>
      <dsp:spPr>
        <a:xfrm>
          <a:off x="3563300" y="694234"/>
          <a:ext cx="534491" cy="91440"/>
        </a:xfrm>
        <a:custGeom>
          <a:avLst/>
          <a:gdLst/>
          <a:ahLst/>
          <a:cxnLst/>
          <a:rect l="0" t="0" r="0" b="0"/>
          <a:pathLst>
            <a:path>
              <a:moveTo>
                <a:pt x="0" y="45720"/>
              </a:moveTo>
              <a:lnTo>
                <a:pt x="534491" y="45720"/>
              </a:lnTo>
            </a:path>
          </a:pathLst>
        </a:custGeom>
        <a:noFill/>
        <a:ln w="6350" cap="flat" cmpd="sng" algn="ctr">
          <a:solidFill>
            <a:schemeClr val="accent6">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816418" y="737128"/>
        <a:ext cx="28254" cy="5650"/>
      </dsp:txXfrm>
    </dsp:sp>
    <dsp:sp modelId="{B288F4B7-40BF-4743-B6DB-9A49573EB4E2}">
      <dsp:nvSpPr>
        <dsp:cNvPr id="0" name=""/>
        <dsp:cNvSpPr/>
      </dsp:nvSpPr>
      <dsp:spPr>
        <a:xfrm>
          <a:off x="1108178" y="2877"/>
          <a:ext cx="2456921" cy="1474152"/>
        </a:xfrm>
        <a:prstGeom prst="rect">
          <a:avLst/>
        </a:prstGeom>
        <a:solidFill>
          <a:schemeClr val="accent6">
            <a:lumMod val="50000"/>
            <a:alpha val="9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ambria" panose="02040503050406030204" pitchFamily="18" charset="0"/>
              <a:ea typeface="Cambria" panose="02040503050406030204" pitchFamily="18" charset="0"/>
            </a:rPr>
            <a:t>Sourcing</a:t>
          </a:r>
        </a:p>
      </dsp:txBody>
      <dsp:txXfrm>
        <a:off x="1108178" y="2877"/>
        <a:ext cx="2456921" cy="1474152"/>
      </dsp:txXfrm>
    </dsp:sp>
    <dsp:sp modelId="{D6BA78A6-5C23-4673-871D-3725A78F304D}">
      <dsp:nvSpPr>
        <dsp:cNvPr id="0" name=""/>
        <dsp:cNvSpPr/>
      </dsp:nvSpPr>
      <dsp:spPr>
        <a:xfrm>
          <a:off x="6585313" y="694234"/>
          <a:ext cx="534491" cy="91440"/>
        </a:xfrm>
        <a:custGeom>
          <a:avLst/>
          <a:gdLst/>
          <a:ahLst/>
          <a:cxnLst/>
          <a:rect l="0" t="0" r="0" b="0"/>
          <a:pathLst>
            <a:path>
              <a:moveTo>
                <a:pt x="0" y="45720"/>
              </a:moveTo>
              <a:lnTo>
                <a:pt x="534491" y="45720"/>
              </a:lnTo>
            </a:path>
          </a:pathLst>
        </a:custGeom>
        <a:noFill/>
        <a:ln w="6350" cap="flat" cmpd="sng" algn="ctr">
          <a:solidFill>
            <a:schemeClr val="accent6">
              <a:shade val="90000"/>
              <a:hueOff val="75974"/>
              <a:satOff val="-3035"/>
              <a:lumOff val="703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838432" y="737128"/>
        <a:ext cx="28254" cy="5650"/>
      </dsp:txXfrm>
    </dsp:sp>
    <dsp:sp modelId="{5CEFBF85-4DCF-41C4-B6EB-9B89710ED179}">
      <dsp:nvSpPr>
        <dsp:cNvPr id="0" name=""/>
        <dsp:cNvSpPr/>
      </dsp:nvSpPr>
      <dsp:spPr>
        <a:xfrm>
          <a:off x="4130192" y="2877"/>
          <a:ext cx="2456921" cy="1474152"/>
        </a:xfrm>
        <a:prstGeom prst="rect">
          <a:avLst/>
        </a:prstGeom>
        <a:solidFill>
          <a:schemeClr val="accent6">
            <a:lumMod val="50000"/>
            <a:alpha val="8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ambria" panose="02040503050406030204" pitchFamily="18" charset="0"/>
              <a:ea typeface="Cambria" panose="02040503050406030204" pitchFamily="18" charset="0"/>
            </a:rPr>
            <a:t>Roasting</a:t>
          </a:r>
        </a:p>
      </dsp:txBody>
      <dsp:txXfrm>
        <a:off x="4130192" y="2877"/>
        <a:ext cx="2456921" cy="1474152"/>
      </dsp:txXfrm>
    </dsp:sp>
    <dsp:sp modelId="{865BCA66-4F31-4D5E-93B7-65F58F03D150}">
      <dsp:nvSpPr>
        <dsp:cNvPr id="0" name=""/>
        <dsp:cNvSpPr/>
      </dsp:nvSpPr>
      <dsp:spPr>
        <a:xfrm>
          <a:off x="2336639" y="1475230"/>
          <a:ext cx="6044026" cy="534491"/>
        </a:xfrm>
        <a:custGeom>
          <a:avLst/>
          <a:gdLst/>
          <a:ahLst/>
          <a:cxnLst/>
          <a:rect l="0" t="0" r="0" b="0"/>
          <a:pathLst>
            <a:path>
              <a:moveTo>
                <a:pt x="6044026" y="0"/>
              </a:moveTo>
              <a:lnTo>
                <a:pt x="6044026" y="284345"/>
              </a:lnTo>
              <a:lnTo>
                <a:pt x="0" y="284345"/>
              </a:lnTo>
              <a:lnTo>
                <a:pt x="0" y="534491"/>
              </a:lnTo>
            </a:path>
          </a:pathLst>
        </a:custGeom>
        <a:noFill/>
        <a:ln w="6350" cap="flat" cmpd="sng" algn="ctr">
          <a:solidFill>
            <a:schemeClr val="accent6">
              <a:shade val="90000"/>
              <a:hueOff val="151948"/>
              <a:satOff val="-6069"/>
              <a:lumOff val="1407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206893" y="1739651"/>
        <a:ext cx="303519" cy="5650"/>
      </dsp:txXfrm>
    </dsp:sp>
    <dsp:sp modelId="{480CB437-6FBD-40EC-93E9-F96710F7E36F}">
      <dsp:nvSpPr>
        <dsp:cNvPr id="0" name=""/>
        <dsp:cNvSpPr/>
      </dsp:nvSpPr>
      <dsp:spPr>
        <a:xfrm>
          <a:off x="7152205" y="2877"/>
          <a:ext cx="2456921" cy="1474152"/>
        </a:xfrm>
        <a:prstGeom prst="rect">
          <a:avLst/>
        </a:prstGeom>
        <a:solidFill>
          <a:schemeClr val="accent6">
            <a:lumMod val="75000"/>
            <a:alpha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Preference Company-Owned Outlets/Licensing</a:t>
          </a:r>
        </a:p>
      </dsp:txBody>
      <dsp:txXfrm>
        <a:off x="7152205" y="2877"/>
        <a:ext cx="2456921" cy="1474152"/>
      </dsp:txXfrm>
    </dsp:sp>
    <dsp:sp modelId="{A3E967B9-ECBE-4546-98DF-7399D04FA5A3}">
      <dsp:nvSpPr>
        <dsp:cNvPr id="0" name=""/>
        <dsp:cNvSpPr/>
      </dsp:nvSpPr>
      <dsp:spPr>
        <a:xfrm>
          <a:off x="3563300" y="2733479"/>
          <a:ext cx="534491" cy="91440"/>
        </a:xfrm>
        <a:custGeom>
          <a:avLst/>
          <a:gdLst/>
          <a:ahLst/>
          <a:cxnLst/>
          <a:rect l="0" t="0" r="0" b="0"/>
          <a:pathLst>
            <a:path>
              <a:moveTo>
                <a:pt x="0" y="45720"/>
              </a:moveTo>
              <a:lnTo>
                <a:pt x="534491" y="45720"/>
              </a:lnTo>
            </a:path>
          </a:pathLst>
        </a:custGeom>
        <a:noFill/>
        <a:ln w="6350" cap="flat" cmpd="sng" algn="ctr">
          <a:solidFill>
            <a:schemeClr val="accent6">
              <a:shade val="90000"/>
              <a:hueOff val="227922"/>
              <a:satOff val="-9104"/>
              <a:lumOff val="2111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816418" y="2776373"/>
        <a:ext cx="28254" cy="5650"/>
      </dsp:txXfrm>
    </dsp:sp>
    <dsp:sp modelId="{2441663C-C782-45AC-825B-F3C002B64BF8}">
      <dsp:nvSpPr>
        <dsp:cNvPr id="0" name=""/>
        <dsp:cNvSpPr/>
      </dsp:nvSpPr>
      <dsp:spPr>
        <a:xfrm>
          <a:off x="1108178" y="2042122"/>
          <a:ext cx="2456921" cy="1474152"/>
        </a:xfrm>
        <a:prstGeom prst="rect">
          <a:avLst/>
        </a:prstGeom>
        <a:solidFill>
          <a:schemeClr val="accent6">
            <a:lumMod val="75000"/>
            <a:alpha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ambria" panose="02040503050406030204" pitchFamily="18" charset="0"/>
              <a:ea typeface="Cambria" panose="02040503050406030204" pitchFamily="18" charset="0"/>
            </a:rPr>
            <a:t>Store Locations</a:t>
          </a:r>
        </a:p>
      </dsp:txBody>
      <dsp:txXfrm>
        <a:off x="1108178" y="2042122"/>
        <a:ext cx="2456921" cy="1474152"/>
      </dsp:txXfrm>
    </dsp:sp>
    <dsp:sp modelId="{A1680C61-024F-4910-9E76-3D62D63B4DFD}">
      <dsp:nvSpPr>
        <dsp:cNvPr id="0" name=""/>
        <dsp:cNvSpPr/>
      </dsp:nvSpPr>
      <dsp:spPr>
        <a:xfrm>
          <a:off x="6585313" y="2733479"/>
          <a:ext cx="534491" cy="91440"/>
        </a:xfrm>
        <a:custGeom>
          <a:avLst/>
          <a:gdLst/>
          <a:ahLst/>
          <a:cxnLst/>
          <a:rect l="0" t="0" r="0" b="0"/>
          <a:pathLst>
            <a:path>
              <a:moveTo>
                <a:pt x="0" y="45720"/>
              </a:moveTo>
              <a:lnTo>
                <a:pt x="534491" y="45720"/>
              </a:lnTo>
            </a:path>
          </a:pathLst>
        </a:custGeom>
        <a:noFill/>
        <a:ln w="6350" cap="flat" cmpd="sng" algn="ctr">
          <a:solidFill>
            <a:schemeClr val="accent6">
              <a:shade val="90000"/>
              <a:hueOff val="303896"/>
              <a:satOff val="-12138"/>
              <a:lumOff val="2815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838432" y="2776373"/>
        <a:ext cx="28254" cy="5650"/>
      </dsp:txXfrm>
    </dsp:sp>
    <dsp:sp modelId="{0449EB2A-647B-4E08-AEBF-579D24F1269F}">
      <dsp:nvSpPr>
        <dsp:cNvPr id="0" name=""/>
        <dsp:cNvSpPr/>
      </dsp:nvSpPr>
      <dsp:spPr>
        <a:xfrm>
          <a:off x="4130192" y="2042122"/>
          <a:ext cx="2456921" cy="1474152"/>
        </a:xfrm>
        <a:prstGeom prst="rect">
          <a:avLst/>
        </a:prstGeom>
        <a:solidFill>
          <a:schemeClr val="accent6">
            <a:lumMod val="75000"/>
            <a:alpha val="7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ambria" panose="02040503050406030204" pitchFamily="18" charset="0"/>
              <a:ea typeface="Cambria" panose="02040503050406030204" pitchFamily="18" charset="0"/>
            </a:rPr>
            <a:t> Store Design and Ambience</a:t>
          </a:r>
        </a:p>
      </dsp:txBody>
      <dsp:txXfrm>
        <a:off x="4130192" y="2042122"/>
        <a:ext cx="2456921" cy="1474152"/>
      </dsp:txXfrm>
    </dsp:sp>
    <dsp:sp modelId="{C534A724-362E-4ECE-9C35-6D6839C18D32}">
      <dsp:nvSpPr>
        <dsp:cNvPr id="0" name=""/>
        <dsp:cNvSpPr/>
      </dsp:nvSpPr>
      <dsp:spPr>
        <a:xfrm>
          <a:off x="5257796" y="3514475"/>
          <a:ext cx="3122870" cy="507057"/>
        </a:xfrm>
        <a:custGeom>
          <a:avLst/>
          <a:gdLst/>
          <a:ahLst/>
          <a:cxnLst/>
          <a:rect l="0" t="0" r="0" b="0"/>
          <a:pathLst>
            <a:path>
              <a:moveTo>
                <a:pt x="3122870" y="0"/>
              </a:moveTo>
              <a:lnTo>
                <a:pt x="3122870" y="270628"/>
              </a:lnTo>
              <a:lnTo>
                <a:pt x="0" y="270628"/>
              </a:lnTo>
              <a:lnTo>
                <a:pt x="0" y="507057"/>
              </a:lnTo>
            </a:path>
          </a:pathLst>
        </a:custGeom>
        <a:noFill/>
        <a:ln w="6350" cap="flat" cmpd="sng" algn="ctr">
          <a:solidFill>
            <a:schemeClr val="accent6">
              <a:shade val="90000"/>
              <a:hueOff val="379870"/>
              <a:satOff val="-15173"/>
              <a:lumOff val="3519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740010" y="3765178"/>
        <a:ext cx="158440" cy="5650"/>
      </dsp:txXfrm>
    </dsp:sp>
    <dsp:sp modelId="{55175C69-B085-47EC-B819-23ABF42EBE9B}">
      <dsp:nvSpPr>
        <dsp:cNvPr id="0" name=""/>
        <dsp:cNvSpPr/>
      </dsp:nvSpPr>
      <dsp:spPr>
        <a:xfrm>
          <a:off x="7152205" y="2042122"/>
          <a:ext cx="2456921" cy="1474152"/>
        </a:xfrm>
        <a:prstGeom prst="rect">
          <a:avLst/>
        </a:prstGeom>
        <a:solidFill>
          <a:schemeClr val="accent6">
            <a:lumMod val="75000"/>
            <a:alpha val="6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ambria" panose="02040503050406030204" pitchFamily="18" charset="0"/>
              <a:ea typeface="Cambria" panose="02040503050406030204" pitchFamily="18" charset="0"/>
            </a:rPr>
            <a:t>Product Offerings</a:t>
          </a:r>
        </a:p>
      </dsp:txBody>
      <dsp:txXfrm>
        <a:off x="7152205" y="2042122"/>
        <a:ext cx="2456921" cy="1474152"/>
      </dsp:txXfrm>
    </dsp:sp>
    <dsp:sp modelId="{01544631-6FC3-488A-9C22-9A61AC53EE32}">
      <dsp:nvSpPr>
        <dsp:cNvPr id="0" name=""/>
        <dsp:cNvSpPr/>
      </dsp:nvSpPr>
      <dsp:spPr>
        <a:xfrm>
          <a:off x="4029335" y="4053933"/>
          <a:ext cx="2456921" cy="1474152"/>
        </a:xfrm>
        <a:prstGeom prst="rect">
          <a:avLst/>
        </a:prstGeom>
        <a:solidFill>
          <a:schemeClr val="accent6">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ambria" panose="02040503050406030204" pitchFamily="18" charset="0"/>
              <a:ea typeface="Cambria" panose="02040503050406030204" pitchFamily="18" charset="0"/>
            </a:rPr>
            <a:t>Unique Customer Service</a:t>
          </a:r>
        </a:p>
      </dsp:txBody>
      <dsp:txXfrm>
        <a:off x="4029335" y="4053933"/>
        <a:ext cx="2456921" cy="1474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DF8E7-B665-45BE-8090-1135B6CC143A}">
      <dsp:nvSpPr>
        <dsp:cNvPr id="0" name=""/>
        <dsp:cNvSpPr/>
      </dsp:nvSpPr>
      <dsp:spPr>
        <a:xfrm>
          <a:off x="212335" y="469890"/>
          <a:ext cx="1335915" cy="1335915"/>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09EBE5-8CEA-41B6-A371-0715448647A0}">
      <dsp:nvSpPr>
        <dsp:cNvPr id="0" name=""/>
        <dsp:cNvSpPr/>
      </dsp:nvSpPr>
      <dsp:spPr>
        <a:xfrm>
          <a:off x="463371" y="735679"/>
          <a:ext cx="774830" cy="774830"/>
        </a:xfrm>
        <a:prstGeom prst="rect">
          <a:avLst/>
        </a:prstGeom>
        <a:blipFill dpi="0" rotWithShape="1">
          <a:blip xmlns:r="http://schemas.openxmlformats.org/officeDocument/2006/relationships" r:embed="rId1">
            <a:duotone>
              <a:schemeClr val="accent1">
                <a:shade val="45000"/>
                <a:satMod val="135000"/>
              </a:schemeClr>
              <a:prstClr val="white"/>
            </a:duotone>
          </a:blip>
          <a:srcRect/>
          <a:stretch>
            <a:fillRect/>
          </a:stretch>
        </a:blipFill>
        <a:ln w="12700" cap="flat" cmpd="sng" algn="ctr">
          <a:solidFill>
            <a:schemeClr val="accent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AFA1A-5852-4F8A-9ECE-73BB02312664}">
      <dsp:nvSpPr>
        <dsp:cNvPr id="0" name=""/>
        <dsp:cNvSpPr/>
      </dsp:nvSpPr>
      <dsp:spPr>
        <a:xfrm>
          <a:off x="1834517" y="469890"/>
          <a:ext cx="3148942" cy="1335915"/>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100000"/>
            </a:lnSpc>
            <a:spcBef>
              <a:spcPct val="0"/>
            </a:spcBef>
            <a:spcAft>
              <a:spcPct val="35000"/>
            </a:spcAft>
            <a:buNone/>
          </a:pPr>
          <a:r>
            <a:rPr lang="en-GB" sz="2400" b="1" kern="1200" dirty="0">
              <a:solidFill>
                <a:schemeClr val="tx1"/>
              </a:solidFill>
            </a:rPr>
            <a:t>Coffee</a:t>
          </a:r>
          <a:r>
            <a:rPr lang="en-GB" sz="2400" b="1" kern="1200" baseline="0" dirty="0">
              <a:solidFill>
                <a:schemeClr val="tx1"/>
              </a:solidFill>
            </a:rPr>
            <a:t> Lovers</a:t>
          </a:r>
          <a:endParaRPr lang="en-GB" sz="2400" b="1" kern="1200" dirty="0">
            <a:solidFill>
              <a:schemeClr val="tx1"/>
            </a:solidFill>
          </a:endParaRPr>
        </a:p>
      </dsp:txBody>
      <dsp:txXfrm>
        <a:off x="1834517" y="469890"/>
        <a:ext cx="3148942" cy="1335915"/>
      </dsp:txXfrm>
    </dsp:sp>
    <dsp:sp modelId="{5A909E48-8931-4FC3-AFBB-6CDF4162A177}">
      <dsp:nvSpPr>
        <dsp:cNvPr id="0" name=""/>
        <dsp:cNvSpPr/>
      </dsp:nvSpPr>
      <dsp:spPr>
        <a:xfrm>
          <a:off x="5532139" y="469890"/>
          <a:ext cx="1335915" cy="1335915"/>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7336D-8A8C-4B4E-8256-6FCFCA17A0B9}">
      <dsp:nvSpPr>
        <dsp:cNvPr id="0" name=""/>
        <dsp:cNvSpPr/>
      </dsp:nvSpPr>
      <dsp:spPr>
        <a:xfrm>
          <a:off x="5812681" y="750432"/>
          <a:ext cx="774830" cy="77483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616026-26CD-4968-B431-76FF5C558893}">
      <dsp:nvSpPr>
        <dsp:cNvPr id="0" name=""/>
        <dsp:cNvSpPr/>
      </dsp:nvSpPr>
      <dsp:spPr>
        <a:xfrm>
          <a:off x="7154322" y="469890"/>
          <a:ext cx="3148942" cy="1335915"/>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solidFill>
                <a:schemeClr val="tx1"/>
              </a:solidFill>
            </a:rPr>
            <a:t>   Urban-</a:t>
          </a:r>
          <a:r>
            <a:rPr lang="en-IN" sz="2400" b="1" kern="1200" dirty="0" err="1">
              <a:solidFill>
                <a:schemeClr val="tx1"/>
              </a:solidFill>
            </a:rPr>
            <a:t>ish</a:t>
          </a:r>
          <a:r>
            <a:rPr lang="en-IN" sz="2400" b="1" kern="1200" dirty="0">
              <a:solidFill>
                <a:schemeClr val="tx1"/>
              </a:solidFill>
            </a:rPr>
            <a:t>, On the go</a:t>
          </a:r>
          <a:endParaRPr lang="en-GB" sz="2400" kern="1200" dirty="0">
            <a:solidFill>
              <a:schemeClr val="tx1"/>
            </a:solidFill>
          </a:endParaRPr>
        </a:p>
      </dsp:txBody>
      <dsp:txXfrm>
        <a:off x="7154322" y="469890"/>
        <a:ext cx="3148942" cy="1335915"/>
      </dsp:txXfrm>
    </dsp:sp>
    <dsp:sp modelId="{7F8B18F6-BC2D-425D-A929-FC70D2D330CD}">
      <dsp:nvSpPr>
        <dsp:cNvPr id="0" name=""/>
        <dsp:cNvSpPr/>
      </dsp:nvSpPr>
      <dsp:spPr>
        <a:xfrm>
          <a:off x="212335" y="2545532"/>
          <a:ext cx="1335915" cy="1335915"/>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00897E-65EE-4BF3-8874-258B4F8A4B67}">
      <dsp:nvSpPr>
        <dsp:cNvPr id="0" name=""/>
        <dsp:cNvSpPr/>
      </dsp:nvSpPr>
      <dsp:spPr>
        <a:xfrm>
          <a:off x="492877" y="2826074"/>
          <a:ext cx="774830" cy="774830"/>
        </a:xfrm>
        <a:prstGeom prst="rect">
          <a:avLst/>
        </a:prstGeom>
        <a:blipFill>
          <a:blip xmlns:r="http://schemas.openxmlformats.org/officeDocument/2006/relationships"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869D89-3027-4F33-A110-8F2096601905}">
      <dsp:nvSpPr>
        <dsp:cNvPr id="0" name=""/>
        <dsp:cNvSpPr/>
      </dsp:nvSpPr>
      <dsp:spPr>
        <a:xfrm>
          <a:off x="1834517" y="2545532"/>
          <a:ext cx="3148942" cy="1335915"/>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solidFill>
                <a:schemeClr val="tx1"/>
              </a:solidFill>
            </a:rPr>
            <a:t>            Professionals</a:t>
          </a:r>
          <a:endParaRPr lang="en-GB" sz="2400" kern="1200" dirty="0">
            <a:solidFill>
              <a:schemeClr val="tx1"/>
            </a:solidFill>
          </a:endParaRPr>
        </a:p>
      </dsp:txBody>
      <dsp:txXfrm>
        <a:off x="1834517" y="2545532"/>
        <a:ext cx="3148942" cy="1335915"/>
      </dsp:txXfrm>
    </dsp:sp>
    <dsp:sp modelId="{482BAC0E-F68F-444E-BF85-EA4158216746}">
      <dsp:nvSpPr>
        <dsp:cNvPr id="0" name=""/>
        <dsp:cNvSpPr/>
      </dsp:nvSpPr>
      <dsp:spPr>
        <a:xfrm>
          <a:off x="5532139" y="2545532"/>
          <a:ext cx="1335915" cy="1335915"/>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83364-E7E8-4B73-AFFE-A54D82F05530}">
      <dsp:nvSpPr>
        <dsp:cNvPr id="0" name=""/>
        <dsp:cNvSpPr/>
      </dsp:nvSpPr>
      <dsp:spPr>
        <a:xfrm>
          <a:off x="5812681" y="2826074"/>
          <a:ext cx="774830" cy="774830"/>
        </a:xfrm>
        <a:prstGeom prst="rect">
          <a:avLst/>
        </a:prstGeom>
        <a:blipFill>
          <a:blip xmlns:r="http://schemas.openxmlformats.org/officeDocument/2006/relationships"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l="-14000" r="-14000"/>
          </a:stretch>
        </a:blip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E7A112-18DF-4F22-B93C-3C1FC2542DB6}">
      <dsp:nvSpPr>
        <dsp:cNvPr id="0" name=""/>
        <dsp:cNvSpPr/>
      </dsp:nvSpPr>
      <dsp:spPr>
        <a:xfrm>
          <a:off x="7154322" y="2545532"/>
          <a:ext cx="3148942" cy="1335915"/>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solidFill>
                <a:schemeClr val="tx1"/>
              </a:solidFill>
            </a:rPr>
            <a:t>               Leisure</a:t>
          </a:r>
          <a:endParaRPr lang="en-GB" sz="2400" kern="1200" dirty="0">
            <a:solidFill>
              <a:schemeClr val="tx1"/>
            </a:solidFill>
          </a:endParaRPr>
        </a:p>
      </dsp:txBody>
      <dsp:txXfrm>
        <a:off x="7154322" y="2545532"/>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C4F71-3907-F241-9547-001030C6808A}">
      <dsp:nvSpPr>
        <dsp:cNvPr id="0" name=""/>
        <dsp:cNvSpPr/>
      </dsp:nvSpPr>
      <dsp:spPr>
        <a:xfrm>
          <a:off x="3286" y="135334"/>
          <a:ext cx="3203971" cy="1055678"/>
        </a:xfrm>
        <a:prstGeom prst="rect">
          <a:avLst/>
        </a:prstGeom>
        <a:solidFill>
          <a:schemeClr val="accent6">
            <a:lumMod val="75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endParaRPr lang="en-GB" sz="1900" kern="1200">
            <a:solidFill>
              <a:schemeClr val="accent6">
                <a:lumMod val="50000"/>
              </a:schemeClr>
            </a:solidFill>
          </a:endParaRPr>
        </a:p>
        <a:p>
          <a:pPr marL="0" lvl="0" indent="0" algn="ctr" defTabSz="844550">
            <a:lnSpc>
              <a:spcPct val="90000"/>
            </a:lnSpc>
            <a:spcBef>
              <a:spcPct val="0"/>
            </a:spcBef>
            <a:spcAft>
              <a:spcPct val="35000"/>
            </a:spcAft>
            <a:buNone/>
          </a:pPr>
          <a:r>
            <a:rPr lang="en-GB" sz="1900" kern="1200"/>
            <a:t>Trainees</a:t>
          </a:r>
          <a:endParaRPr lang="en-GB" sz="1900" kern="1200" dirty="0"/>
        </a:p>
      </dsp:txBody>
      <dsp:txXfrm>
        <a:off x="3286" y="135334"/>
        <a:ext cx="3203971" cy="1055678"/>
      </dsp:txXfrm>
    </dsp:sp>
    <dsp:sp modelId="{E6ED714F-14C5-6B48-8610-A7E52FB69B2A}">
      <dsp:nvSpPr>
        <dsp:cNvPr id="0" name=""/>
        <dsp:cNvSpPr/>
      </dsp:nvSpPr>
      <dsp:spPr>
        <a:xfrm>
          <a:off x="3286" y="1191013"/>
          <a:ext cx="3203971" cy="3024990"/>
        </a:xfrm>
        <a:prstGeom prst="rect">
          <a:avLst/>
        </a:prstGeom>
        <a:solidFill>
          <a:schemeClr val="accent6">
            <a:lumMod val="20000"/>
            <a:lumOff val="8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b="0" i="0" u="none" kern="1200" dirty="0"/>
            <a:t>Receive at least 24 hours of training  Covering coffee history, drink preparation,  customer service, and retail skills </a:t>
          </a:r>
          <a:endParaRPr lang="en-GB" sz="1900" kern="1200" dirty="0"/>
        </a:p>
        <a:p>
          <a:pPr marL="171450" lvl="1" indent="-171450" algn="l" defTabSz="844550">
            <a:lnSpc>
              <a:spcPct val="90000"/>
            </a:lnSpc>
            <a:spcBef>
              <a:spcPct val="0"/>
            </a:spcBef>
            <a:spcAft>
              <a:spcPct val="15000"/>
            </a:spcAft>
            <a:buChar char="•"/>
          </a:pPr>
          <a:r>
            <a:rPr lang="en-IN" sz="1900" kern="1200" dirty="0"/>
            <a:t>Learn beverage preparation         </a:t>
          </a:r>
        </a:p>
        <a:p>
          <a:pPr marL="171450" lvl="1" indent="-171450" algn="l" defTabSz="844550">
            <a:lnSpc>
              <a:spcPct val="90000"/>
            </a:lnSpc>
            <a:spcBef>
              <a:spcPct val="0"/>
            </a:spcBef>
            <a:spcAft>
              <a:spcPct val="15000"/>
            </a:spcAft>
            <a:buChar char="•"/>
          </a:pPr>
          <a:r>
            <a:rPr lang="en-IN" sz="1900" kern="1200" dirty="0"/>
            <a:t>(grinding beans, steaming milk, pulling shots, memorizing recipes, and customizing drinks)  </a:t>
          </a:r>
        </a:p>
      </dsp:txBody>
      <dsp:txXfrm>
        <a:off x="3286" y="1191013"/>
        <a:ext cx="3203971" cy="3024990"/>
      </dsp:txXfrm>
    </dsp:sp>
    <dsp:sp modelId="{177CF0F5-FA2B-8F41-800D-DDC1765844AA}">
      <dsp:nvSpPr>
        <dsp:cNvPr id="0" name=""/>
        <dsp:cNvSpPr/>
      </dsp:nvSpPr>
      <dsp:spPr>
        <a:xfrm>
          <a:off x="3655814" y="135334"/>
          <a:ext cx="3203971" cy="105567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endParaRPr lang="en-IN" sz="1900" b="0" i="0" u="none" kern="1200" dirty="0"/>
        </a:p>
        <a:p>
          <a:pPr marL="0" lvl="0" indent="0" algn="ctr" defTabSz="844550">
            <a:lnSpc>
              <a:spcPct val="90000"/>
            </a:lnSpc>
            <a:spcBef>
              <a:spcPct val="0"/>
            </a:spcBef>
            <a:spcAft>
              <a:spcPct val="35000"/>
            </a:spcAft>
            <a:buNone/>
          </a:pPr>
          <a:r>
            <a:rPr lang="en-IN" sz="1900" b="0" i="0" u="none" kern="1200" dirty="0"/>
            <a:t>Experienced Managers and Baristas:</a:t>
          </a:r>
          <a:endParaRPr lang="en-GB" sz="1900" kern="1200" dirty="0"/>
        </a:p>
      </dsp:txBody>
      <dsp:txXfrm>
        <a:off x="3655814" y="135334"/>
        <a:ext cx="3203971" cy="1055678"/>
      </dsp:txXfrm>
    </dsp:sp>
    <dsp:sp modelId="{B5A1279A-0C35-3644-AD2C-4EB741931E78}">
      <dsp:nvSpPr>
        <dsp:cNvPr id="0" name=""/>
        <dsp:cNvSpPr/>
      </dsp:nvSpPr>
      <dsp:spPr>
        <a:xfrm>
          <a:off x="3655814" y="1191013"/>
          <a:ext cx="3203971" cy="302499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IN" sz="1900" b="0" i="0" u="none" kern="1200"/>
        </a:p>
        <a:p>
          <a:pPr marL="171450" lvl="1" indent="-171450" algn="l" defTabSz="844550">
            <a:lnSpc>
              <a:spcPct val="90000"/>
            </a:lnSpc>
            <a:spcBef>
              <a:spcPct val="0"/>
            </a:spcBef>
            <a:spcAft>
              <a:spcPct val="15000"/>
            </a:spcAft>
            <a:buChar char="•"/>
          </a:pPr>
          <a:r>
            <a:rPr lang="en-IN" sz="1900" b="0" i="0" u="none" kern="1200"/>
            <a:t>Sent to new store locations to lead store openings and provide one-on-one training. </a:t>
          </a:r>
          <a:endParaRPr lang="en-GB" sz="1900" kern="1200"/>
        </a:p>
      </dsp:txBody>
      <dsp:txXfrm>
        <a:off x="3655814" y="1191013"/>
        <a:ext cx="3203971" cy="3024990"/>
      </dsp:txXfrm>
    </dsp:sp>
    <dsp:sp modelId="{A74E33D0-9583-0441-B428-75BF4550E4DE}">
      <dsp:nvSpPr>
        <dsp:cNvPr id="0" name=""/>
        <dsp:cNvSpPr/>
      </dsp:nvSpPr>
      <dsp:spPr>
        <a:xfrm>
          <a:off x="7308342" y="135334"/>
          <a:ext cx="3203971" cy="1055678"/>
        </a:xfrm>
        <a:prstGeom prst="rect">
          <a:avLst/>
        </a:prstGeom>
        <a:solidFill>
          <a:schemeClr val="accent6">
            <a:lumMod val="75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b="0" i="0" u="none" kern="1200"/>
            <a:t>Special Training Programs:</a:t>
          </a:r>
          <a:endParaRPr lang="en-GB" sz="1900" kern="1200"/>
        </a:p>
      </dsp:txBody>
      <dsp:txXfrm>
        <a:off x="7308342" y="135334"/>
        <a:ext cx="3203971" cy="1055678"/>
      </dsp:txXfrm>
    </dsp:sp>
    <dsp:sp modelId="{FFB552EC-821F-DA47-86E3-EDCAD10EF529}">
      <dsp:nvSpPr>
        <dsp:cNvPr id="0" name=""/>
        <dsp:cNvSpPr/>
      </dsp:nvSpPr>
      <dsp:spPr>
        <a:xfrm>
          <a:off x="7308342" y="1191013"/>
          <a:ext cx="3203971" cy="3024990"/>
        </a:xfrm>
        <a:prstGeom prst="rect">
          <a:avLst/>
        </a:prstGeom>
        <a:solidFill>
          <a:schemeClr val="accent6">
            <a:lumMod val="40000"/>
            <a:lumOff val="60000"/>
            <a:alpha val="9000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kern="1200"/>
            <a:t>Offered for shift supervisors, assistant store managers, store managers, and district managers </a:t>
          </a:r>
          <a:endParaRPr lang="en-GB" sz="1900" kern="1200"/>
        </a:p>
        <a:p>
          <a:pPr marL="171450" lvl="1" indent="-171450" algn="l" defTabSz="844550">
            <a:lnSpc>
              <a:spcPct val="90000"/>
            </a:lnSpc>
            <a:spcBef>
              <a:spcPct val="0"/>
            </a:spcBef>
            <a:spcAft>
              <a:spcPct val="15000"/>
            </a:spcAft>
            <a:buChar char="•"/>
          </a:pPr>
          <a:r>
            <a:rPr lang="en-IN" sz="1900" kern="1200" dirty="0"/>
            <a:t>Cover coffee knowledge, store operations , Information systems, and managing people</a:t>
          </a:r>
          <a:endParaRPr lang="en-GB" sz="1900" kern="1200" dirty="0"/>
        </a:p>
      </dsp:txBody>
      <dsp:txXfrm>
        <a:off x="7308342" y="1191013"/>
        <a:ext cx="3203971" cy="302499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0B76-5BC1-6B8B-F224-AB406469427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BE64732-2601-F19F-5EC0-E1727BB90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C122802-0D8D-33D1-87AA-32BC4CFC5B7C}"/>
              </a:ext>
            </a:extLst>
          </p:cNvPr>
          <p:cNvSpPr>
            <a:spLocks noGrp="1"/>
          </p:cNvSpPr>
          <p:nvPr>
            <p:ph type="dt" sz="half" idx="10"/>
          </p:nvPr>
        </p:nvSpPr>
        <p:spPr/>
        <p:txBody>
          <a:bodyPr/>
          <a:lstStyle/>
          <a:p>
            <a:fld id="{B1322B9A-3E4E-5646-AACF-59EE88B90D09}" type="datetimeFigureOut">
              <a:rPr lang="en-US" smtClean="0"/>
              <a:t>3/27/2023</a:t>
            </a:fld>
            <a:endParaRPr lang="en-US"/>
          </a:p>
        </p:txBody>
      </p:sp>
      <p:sp>
        <p:nvSpPr>
          <p:cNvPr id="5" name="Footer Placeholder 4">
            <a:extLst>
              <a:ext uri="{FF2B5EF4-FFF2-40B4-BE49-F238E27FC236}">
                <a16:creationId xmlns:a16="http://schemas.microsoft.com/office/drawing/2014/main" id="{29F872E6-3D9F-C96C-18AD-3C1F06E4A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09EE2-8F26-47B7-1F07-1A515F706C2C}"/>
              </a:ext>
            </a:extLst>
          </p:cNvPr>
          <p:cNvSpPr>
            <a:spLocks noGrp="1"/>
          </p:cNvSpPr>
          <p:nvPr>
            <p:ph type="sldNum" sz="quarter" idx="12"/>
          </p:nvPr>
        </p:nvSpPr>
        <p:spPr/>
        <p:txBody>
          <a:bodyPr/>
          <a:lstStyle/>
          <a:p>
            <a:fld id="{2D98EB78-99A9-704A-9B01-13ECAE5A1BE3}" type="slidenum">
              <a:rPr lang="en-US" smtClean="0"/>
              <a:t>‹#›</a:t>
            </a:fld>
            <a:endParaRPr lang="en-US"/>
          </a:p>
        </p:txBody>
      </p:sp>
    </p:spTree>
    <p:extLst>
      <p:ext uri="{BB962C8B-B14F-4D97-AF65-F5344CB8AC3E}">
        <p14:creationId xmlns:p14="http://schemas.microsoft.com/office/powerpoint/2010/main" val="226134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5896-09C3-41A1-D84F-A77FF4FD02E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7B6FD3-6518-6D25-0BC1-732402A96D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BD56B6-156A-0C90-347F-5417D7A39806}"/>
              </a:ext>
            </a:extLst>
          </p:cNvPr>
          <p:cNvSpPr>
            <a:spLocks noGrp="1"/>
          </p:cNvSpPr>
          <p:nvPr>
            <p:ph type="dt" sz="half" idx="10"/>
          </p:nvPr>
        </p:nvSpPr>
        <p:spPr/>
        <p:txBody>
          <a:bodyPr/>
          <a:lstStyle/>
          <a:p>
            <a:fld id="{B1322B9A-3E4E-5646-AACF-59EE88B90D09}" type="datetimeFigureOut">
              <a:rPr lang="en-US" smtClean="0"/>
              <a:t>3/27/2023</a:t>
            </a:fld>
            <a:endParaRPr lang="en-US"/>
          </a:p>
        </p:txBody>
      </p:sp>
      <p:sp>
        <p:nvSpPr>
          <p:cNvPr id="5" name="Footer Placeholder 4">
            <a:extLst>
              <a:ext uri="{FF2B5EF4-FFF2-40B4-BE49-F238E27FC236}">
                <a16:creationId xmlns:a16="http://schemas.microsoft.com/office/drawing/2014/main" id="{EE25B983-5C98-3E48-B70A-3D9F1B233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561BC-AC79-09F2-065B-190DD9885F87}"/>
              </a:ext>
            </a:extLst>
          </p:cNvPr>
          <p:cNvSpPr>
            <a:spLocks noGrp="1"/>
          </p:cNvSpPr>
          <p:nvPr>
            <p:ph type="sldNum" sz="quarter" idx="12"/>
          </p:nvPr>
        </p:nvSpPr>
        <p:spPr/>
        <p:txBody>
          <a:bodyPr/>
          <a:lstStyle/>
          <a:p>
            <a:fld id="{2D98EB78-99A9-704A-9B01-13ECAE5A1BE3}" type="slidenum">
              <a:rPr lang="en-US" smtClean="0"/>
              <a:t>‹#›</a:t>
            </a:fld>
            <a:endParaRPr lang="en-US"/>
          </a:p>
        </p:txBody>
      </p:sp>
    </p:spTree>
    <p:extLst>
      <p:ext uri="{BB962C8B-B14F-4D97-AF65-F5344CB8AC3E}">
        <p14:creationId xmlns:p14="http://schemas.microsoft.com/office/powerpoint/2010/main" val="14314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7D1F4-E124-E46E-7395-82786D1D888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9F1349F-23DA-5891-6F41-CC340C3A74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D0DDEC-95FE-3542-8FCF-27F830CD02C0}"/>
              </a:ext>
            </a:extLst>
          </p:cNvPr>
          <p:cNvSpPr>
            <a:spLocks noGrp="1"/>
          </p:cNvSpPr>
          <p:nvPr>
            <p:ph type="dt" sz="half" idx="10"/>
          </p:nvPr>
        </p:nvSpPr>
        <p:spPr/>
        <p:txBody>
          <a:bodyPr/>
          <a:lstStyle/>
          <a:p>
            <a:fld id="{B1322B9A-3E4E-5646-AACF-59EE88B90D09}" type="datetimeFigureOut">
              <a:rPr lang="en-US" smtClean="0"/>
              <a:t>3/27/2023</a:t>
            </a:fld>
            <a:endParaRPr lang="en-US"/>
          </a:p>
        </p:txBody>
      </p:sp>
      <p:sp>
        <p:nvSpPr>
          <p:cNvPr id="5" name="Footer Placeholder 4">
            <a:extLst>
              <a:ext uri="{FF2B5EF4-FFF2-40B4-BE49-F238E27FC236}">
                <a16:creationId xmlns:a16="http://schemas.microsoft.com/office/drawing/2014/main" id="{036FF94F-410B-506E-6ED5-1677A3CD0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9B388-1EB6-AC8F-ED3F-EA98CD8F7AEC}"/>
              </a:ext>
            </a:extLst>
          </p:cNvPr>
          <p:cNvSpPr>
            <a:spLocks noGrp="1"/>
          </p:cNvSpPr>
          <p:nvPr>
            <p:ph type="sldNum" sz="quarter" idx="12"/>
          </p:nvPr>
        </p:nvSpPr>
        <p:spPr/>
        <p:txBody>
          <a:bodyPr/>
          <a:lstStyle/>
          <a:p>
            <a:fld id="{2D98EB78-99A9-704A-9B01-13ECAE5A1BE3}" type="slidenum">
              <a:rPr lang="en-US" smtClean="0"/>
              <a:t>‹#›</a:t>
            </a:fld>
            <a:endParaRPr lang="en-US"/>
          </a:p>
        </p:txBody>
      </p:sp>
    </p:spTree>
    <p:extLst>
      <p:ext uri="{BB962C8B-B14F-4D97-AF65-F5344CB8AC3E}">
        <p14:creationId xmlns:p14="http://schemas.microsoft.com/office/powerpoint/2010/main" val="314759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0FC0-99C2-73A5-E067-74550D49DB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65FB29D-C053-C38C-3FFD-E1EB2DDFCF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7E9CC7-A92B-E97D-D833-FF33FD72EF21}"/>
              </a:ext>
            </a:extLst>
          </p:cNvPr>
          <p:cNvSpPr>
            <a:spLocks noGrp="1"/>
          </p:cNvSpPr>
          <p:nvPr>
            <p:ph type="dt" sz="half" idx="10"/>
          </p:nvPr>
        </p:nvSpPr>
        <p:spPr/>
        <p:txBody>
          <a:bodyPr/>
          <a:lstStyle/>
          <a:p>
            <a:fld id="{B1322B9A-3E4E-5646-AACF-59EE88B90D09}" type="datetimeFigureOut">
              <a:rPr lang="en-US" smtClean="0"/>
              <a:t>3/27/2023</a:t>
            </a:fld>
            <a:endParaRPr lang="en-US"/>
          </a:p>
        </p:txBody>
      </p:sp>
      <p:sp>
        <p:nvSpPr>
          <p:cNvPr id="5" name="Footer Placeholder 4">
            <a:extLst>
              <a:ext uri="{FF2B5EF4-FFF2-40B4-BE49-F238E27FC236}">
                <a16:creationId xmlns:a16="http://schemas.microsoft.com/office/drawing/2014/main" id="{8558D331-C152-33D9-FA3D-2D89FC7D2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4096-70DF-63A0-EA53-A3CB15092396}"/>
              </a:ext>
            </a:extLst>
          </p:cNvPr>
          <p:cNvSpPr>
            <a:spLocks noGrp="1"/>
          </p:cNvSpPr>
          <p:nvPr>
            <p:ph type="sldNum" sz="quarter" idx="12"/>
          </p:nvPr>
        </p:nvSpPr>
        <p:spPr/>
        <p:txBody>
          <a:bodyPr/>
          <a:lstStyle/>
          <a:p>
            <a:fld id="{2D98EB78-99A9-704A-9B01-13ECAE5A1BE3}" type="slidenum">
              <a:rPr lang="en-US" smtClean="0"/>
              <a:t>‹#›</a:t>
            </a:fld>
            <a:endParaRPr lang="en-US"/>
          </a:p>
        </p:txBody>
      </p:sp>
    </p:spTree>
    <p:extLst>
      <p:ext uri="{BB962C8B-B14F-4D97-AF65-F5344CB8AC3E}">
        <p14:creationId xmlns:p14="http://schemas.microsoft.com/office/powerpoint/2010/main" val="1836471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0EBC-56F5-A82E-18AF-8812E6BC2AC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79B9B06-D232-B4C5-F1D5-DBACCB5304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4C2E4AB-AD1B-E5B9-8583-078675B57800}"/>
              </a:ext>
            </a:extLst>
          </p:cNvPr>
          <p:cNvSpPr>
            <a:spLocks noGrp="1"/>
          </p:cNvSpPr>
          <p:nvPr>
            <p:ph type="dt" sz="half" idx="10"/>
          </p:nvPr>
        </p:nvSpPr>
        <p:spPr/>
        <p:txBody>
          <a:bodyPr/>
          <a:lstStyle/>
          <a:p>
            <a:fld id="{B1322B9A-3E4E-5646-AACF-59EE88B90D09}" type="datetimeFigureOut">
              <a:rPr lang="en-US" smtClean="0"/>
              <a:t>3/27/2023</a:t>
            </a:fld>
            <a:endParaRPr lang="en-US"/>
          </a:p>
        </p:txBody>
      </p:sp>
      <p:sp>
        <p:nvSpPr>
          <p:cNvPr id="5" name="Footer Placeholder 4">
            <a:extLst>
              <a:ext uri="{FF2B5EF4-FFF2-40B4-BE49-F238E27FC236}">
                <a16:creationId xmlns:a16="http://schemas.microsoft.com/office/drawing/2014/main" id="{68A1701F-4119-70C0-8FD5-213C1BDEE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3836F-1104-4251-39EA-D7DA7D2625AD}"/>
              </a:ext>
            </a:extLst>
          </p:cNvPr>
          <p:cNvSpPr>
            <a:spLocks noGrp="1"/>
          </p:cNvSpPr>
          <p:nvPr>
            <p:ph type="sldNum" sz="quarter" idx="12"/>
          </p:nvPr>
        </p:nvSpPr>
        <p:spPr/>
        <p:txBody>
          <a:bodyPr/>
          <a:lstStyle/>
          <a:p>
            <a:fld id="{2D98EB78-99A9-704A-9B01-13ECAE5A1BE3}" type="slidenum">
              <a:rPr lang="en-US" smtClean="0"/>
              <a:t>‹#›</a:t>
            </a:fld>
            <a:endParaRPr lang="en-US"/>
          </a:p>
        </p:txBody>
      </p:sp>
    </p:spTree>
    <p:extLst>
      <p:ext uri="{BB962C8B-B14F-4D97-AF65-F5344CB8AC3E}">
        <p14:creationId xmlns:p14="http://schemas.microsoft.com/office/powerpoint/2010/main" val="7731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875C-5E71-8F8D-4589-433BCCB6A40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909FAA9-0FAF-38E6-4E54-A5063DBA2DE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3D72BEC-506A-3BE9-7EA5-53AEC6B8852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41C51D3-0B85-FDFD-7751-FC7B1B09C390}"/>
              </a:ext>
            </a:extLst>
          </p:cNvPr>
          <p:cNvSpPr>
            <a:spLocks noGrp="1"/>
          </p:cNvSpPr>
          <p:nvPr>
            <p:ph type="dt" sz="half" idx="10"/>
          </p:nvPr>
        </p:nvSpPr>
        <p:spPr/>
        <p:txBody>
          <a:bodyPr/>
          <a:lstStyle/>
          <a:p>
            <a:fld id="{B1322B9A-3E4E-5646-AACF-59EE88B90D09}" type="datetimeFigureOut">
              <a:rPr lang="en-US" smtClean="0"/>
              <a:t>3/27/2023</a:t>
            </a:fld>
            <a:endParaRPr lang="en-US"/>
          </a:p>
        </p:txBody>
      </p:sp>
      <p:sp>
        <p:nvSpPr>
          <p:cNvPr id="6" name="Footer Placeholder 5">
            <a:extLst>
              <a:ext uri="{FF2B5EF4-FFF2-40B4-BE49-F238E27FC236}">
                <a16:creationId xmlns:a16="http://schemas.microsoft.com/office/drawing/2014/main" id="{3EA2B3D3-C2BD-6A29-8609-CC5227B84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66DC5-C951-1305-B991-7F7BB005EB8D}"/>
              </a:ext>
            </a:extLst>
          </p:cNvPr>
          <p:cNvSpPr>
            <a:spLocks noGrp="1"/>
          </p:cNvSpPr>
          <p:nvPr>
            <p:ph type="sldNum" sz="quarter" idx="12"/>
          </p:nvPr>
        </p:nvSpPr>
        <p:spPr/>
        <p:txBody>
          <a:bodyPr/>
          <a:lstStyle/>
          <a:p>
            <a:fld id="{2D98EB78-99A9-704A-9B01-13ECAE5A1BE3}" type="slidenum">
              <a:rPr lang="en-US" smtClean="0"/>
              <a:t>‹#›</a:t>
            </a:fld>
            <a:endParaRPr lang="en-US"/>
          </a:p>
        </p:txBody>
      </p:sp>
    </p:spTree>
    <p:extLst>
      <p:ext uri="{BB962C8B-B14F-4D97-AF65-F5344CB8AC3E}">
        <p14:creationId xmlns:p14="http://schemas.microsoft.com/office/powerpoint/2010/main" val="303832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67E-50CD-3804-69F5-6B5E0D010B2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3E8584C-EC11-5007-14A0-91DB28E237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C5A2553-0628-6623-A654-AC5AB0C36DE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0F918E6-03C2-29E6-79B6-CC9309A46F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CABF74D-4CC3-24FC-3F1E-F770BAD447A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FDB816B-1C70-0C65-1FD7-4DD6371B232A}"/>
              </a:ext>
            </a:extLst>
          </p:cNvPr>
          <p:cNvSpPr>
            <a:spLocks noGrp="1"/>
          </p:cNvSpPr>
          <p:nvPr>
            <p:ph type="dt" sz="half" idx="10"/>
          </p:nvPr>
        </p:nvSpPr>
        <p:spPr/>
        <p:txBody>
          <a:bodyPr/>
          <a:lstStyle/>
          <a:p>
            <a:fld id="{B1322B9A-3E4E-5646-AACF-59EE88B90D09}" type="datetimeFigureOut">
              <a:rPr lang="en-US" smtClean="0"/>
              <a:t>3/27/2023</a:t>
            </a:fld>
            <a:endParaRPr lang="en-US"/>
          </a:p>
        </p:txBody>
      </p:sp>
      <p:sp>
        <p:nvSpPr>
          <p:cNvPr id="8" name="Footer Placeholder 7">
            <a:extLst>
              <a:ext uri="{FF2B5EF4-FFF2-40B4-BE49-F238E27FC236}">
                <a16:creationId xmlns:a16="http://schemas.microsoft.com/office/drawing/2014/main" id="{1B0A566C-D773-1F9B-7B66-D81C0B80BC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207043-5F7A-680F-AFE1-61EACD34C919}"/>
              </a:ext>
            </a:extLst>
          </p:cNvPr>
          <p:cNvSpPr>
            <a:spLocks noGrp="1"/>
          </p:cNvSpPr>
          <p:nvPr>
            <p:ph type="sldNum" sz="quarter" idx="12"/>
          </p:nvPr>
        </p:nvSpPr>
        <p:spPr/>
        <p:txBody>
          <a:bodyPr/>
          <a:lstStyle/>
          <a:p>
            <a:fld id="{2D98EB78-99A9-704A-9B01-13ECAE5A1BE3}" type="slidenum">
              <a:rPr lang="en-US" smtClean="0"/>
              <a:t>‹#›</a:t>
            </a:fld>
            <a:endParaRPr lang="en-US"/>
          </a:p>
        </p:txBody>
      </p:sp>
    </p:spTree>
    <p:extLst>
      <p:ext uri="{BB962C8B-B14F-4D97-AF65-F5344CB8AC3E}">
        <p14:creationId xmlns:p14="http://schemas.microsoft.com/office/powerpoint/2010/main" val="410036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F91D-24FC-F2EE-7E1E-63EF390809C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B3B377-849E-2542-6369-FB484A482667}"/>
              </a:ext>
            </a:extLst>
          </p:cNvPr>
          <p:cNvSpPr>
            <a:spLocks noGrp="1"/>
          </p:cNvSpPr>
          <p:nvPr>
            <p:ph type="dt" sz="half" idx="10"/>
          </p:nvPr>
        </p:nvSpPr>
        <p:spPr/>
        <p:txBody>
          <a:bodyPr/>
          <a:lstStyle/>
          <a:p>
            <a:fld id="{B1322B9A-3E4E-5646-AACF-59EE88B90D09}" type="datetimeFigureOut">
              <a:rPr lang="en-US" smtClean="0"/>
              <a:t>3/27/2023</a:t>
            </a:fld>
            <a:endParaRPr lang="en-US"/>
          </a:p>
        </p:txBody>
      </p:sp>
      <p:sp>
        <p:nvSpPr>
          <p:cNvPr id="4" name="Footer Placeholder 3">
            <a:extLst>
              <a:ext uri="{FF2B5EF4-FFF2-40B4-BE49-F238E27FC236}">
                <a16:creationId xmlns:a16="http://schemas.microsoft.com/office/drawing/2014/main" id="{F28E9307-A176-A71D-7CBB-BD02D12944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E58424-7754-632F-DD03-D998DA2C9470}"/>
              </a:ext>
            </a:extLst>
          </p:cNvPr>
          <p:cNvSpPr>
            <a:spLocks noGrp="1"/>
          </p:cNvSpPr>
          <p:nvPr>
            <p:ph type="sldNum" sz="quarter" idx="12"/>
          </p:nvPr>
        </p:nvSpPr>
        <p:spPr/>
        <p:txBody>
          <a:bodyPr/>
          <a:lstStyle/>
          <a:p>
            <a:fld id="{2D98EB78-99A9-704A-9B01-13ECAE5A1BE3}" type="slidenum">
              <a:rPr lang="en-US" smtClean="0"/>
              <a:t>‹#›</a:t>
            </a:fld>
            <a:endParaRPr lang="en-US"/>
          </a:p>
        </p:txBody>
      </p:sp>
    </p:spTree>
    <p:extLst>
      <p:ext uri="{BB962C8B-B14F-4D97-AF65-F5344CB8AC3E}">
        <p14:creationId xmlns:p14="http://schemas.microsoft.com/office/powerpoint/2010/main" val="392096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7A374-F9B2-3917-DCF8-D9CC0C0A8448}"/>
              </a:ext>
            </a:extLst>
          </p:cNvPr>
          <p:cNvSpPr>
            <a:spLocks noGrp="1"/>
          </p:cNvSpPr>
          <p:nvPr>
            <p:ph type="dt" sz="half" idx="10"/>
          </p:nvPr>
        </p:nvSpPr>
        <p:spPr/>
        <p:txBody>
          <a:bodyPr/>
          <a:lstStyle/>
          <a:p>
            <a:fld id="{B1322B9A-3E4E-5646-AACF-59EE88B90D09}" type="datetimeFigureOut">
              <a:rPr lang="en-US" smtClean="0"/>
              <a:t>3/27/2023</a:t>
            </a:fld>
            <a:endParaRPr lang="en-US"/>
          </a:p>
        </p:txBody>
      </p:sp>
      <p:sp>
        <p:nvSpPr>
          <p:cNvPr id="3" name="Footer Placeholder 2">
            <a:extLst>
              <a:ext uri="{FF2B5EF4-FFF2-40B4-BE49-F238E27FC236}">
                <a16:creationId xmlns:a16="http://schemas.microsoft.com/office/drawing/2014/main" id="{DBF8CC6F-F32A-ED9D-4D4A-98774D2F10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E5A04D-825A-C7EC-CD66-7F949DDAE13E}"/>
              </a:ext>
            </a:extLst>
          </p:cNvPr>
          <p:cNvSpPr>
            <a:spLocks noGrp="1"/>
          </p:cNvSpPr>
          <p:nvPr>
            <p:ph type="sldNum" sz="quarter" idx="12"/>
          </p:nvPr>
        </p:nvSpPr>
        <p:spPr/>
        <p:txBody>
          <a:bodyPr/>
          <a:lstStyle/>
          <a:p>
            <a:fld id="{2D98EB78-99A9-704A-9B01-13ECAE5A1BE3}" type="slidenum">
              <a:rPr lang="en-US" smtClean="0"/>
              <a:t>‹#›</a:t>
            </a:fld>
            <a:endParaRPr lang="en-US"/>
          </a:p>
        </p:txBody>
      </p:sp>
    </p:spTree>
    <p:extLst>
      <p:ext uri="{BB962C8B-B14F-4D97-AF65-F5344CB8AC3E}">
        <p14:creationId xmlns:p14="http://schemas.microsoft.com/office/powerpoint/2010/main" val="384820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33F5-6046-4A1A-A19F-57A789A1A9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D58A115-8A07-2EA4-64DE-FC112D2C4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FCA36FA-4AC2-0E65-A839-BB867EB2E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B40E50-500C-736C-9E0B-D0B970555483}"/>
              </a:ext>
            </a:extLst>
          </p:cNvPr>
          <p:cNvSpPr>
            <a:spLocks noGrp="1"/>
          </p:cNvSpPr>
          <p:nvPr>
            <p:ph type="dt" sz="half" idx="10"/>
          </p:nvPr>
        </p:nvSpPr>
        <p:spPr/>
        <p:txBody>
          <a:bodyPr/>
          <a:lstStyle/>
          <a:p>
            <a:fld id="{B1322B9A-3E4E-5646-AACF-59EE88B90D09}" type="datetimeFigureOut">
              <a:rPr lang="en-US" smtClean="0"/>
              <a:t>3/27/2023</a:t>
            </a:fld>
            <a:endParaRPr lang="en-US"/>
          </a:p>
        </p:txBody>
      </p:sp>
      <p:sp>
        <p:nvSpPr>
          <p:cNvPr id="6" name="Footer Placeholder 5">
            <a:extLst>
              <a:ext uri="{FF2B5EF4-FFF2-40B4-BE49-F238E27FC236}">
                <a16:creationId xmlns:a16="http://schemas.microsoft.com/office/drawing/2014/main" id="{B8618802-B797-3AA7-DB52-A830CBA0C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B7B60-CBC8-B8AD-A75F-44029217D8FB}"/>
              </a:ext>
            </a:extLst>
          </p:cNvPr>
          <p:cNvSpPr>
            <a:spLocks noGrp="1"/>
          </p:cNvSpPr>
          <p:nvPr>
            <p:ph type="sldNum" sz="quarter" idx="12"/>
          </p:nvPr>
        </p:nvSpPr>
        <p:spPr/>
        <p:txBody>
          <a:bodyPr/>
          <a:lstStyle/>
          <a:p>
            <a:fld id="{2D98EB78-99A9-704A-9B01-13ECAE5A1BE3}" type="slidenum">
              <a:rPr lang="en-US" smtClean="0"/>
              <a:t>‹#›</a:t>
            </a:fld>
            <a:endParaRPr lang="en-US"/>
          </a:p>
        </p:txBody>
      </p:sp>
    </p:spTree>
    <p:extLst>
      <p:ext uri="{BB962C8B-B14F-4D97-AF65-F5344CB8AC3E}">
        <p14:creationId xmlns:p14="http://schemas.microsoft.com/office/powerpoint/2010/main" val="3027641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7E33-08AB-55D2-A761-277481D6A4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DD6AEA3-62A5-05B3-600E-A02338073F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222EF4-0273-6B49-DA91-A5B48F6B8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2FD367-4328-EEB4-07BC-4C37AB7D9FE6}"/>
              </a:ext>
            </a:extLst>
          </p:cNvPr>
          <p:cNvSpPr>
            <a:spLocks noGrp="1"/>
          </p:cNvSpPr>
          <p:nvPr>
            <p:ph type="dt" sz="half" idx="10"/>
          </p:nvPr>
        </p:nvSpPr>
        <p:spPr/>
        <p:txBody>
          <a:bodyPr/>
          <a:lstStyle/>
          <a:p>
            <a:fld id="{B1322B9A-3E4E-5646-AACF-59EE88B90D09}" type="datetimeFigureOut">
              <a:rPr lang="en-US" smtClean="0"/>
              <a:t>3/27/2023</a:t>
            </a:fld>
            <a:endParaRPr lang="en-US"/>
          </a:p>
        </p:txBody>
      </p:sp>
      <p:sp>
        <p:nvSpPr>
          <p:cNvPr id="6" name="Footer Placeholder 5">
            <a:extLst>
              <a:ext uri="{FF2B5EF4-FFF2-40B4-BE49-F238E27FC236}">
                <a16:creationId xmlns:a16="http://schemas.microsoft.com/office/drawing/2014/main" id="{184CA634-C3BF-7306-3056-560ACDE0C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13EFA-8AAF-EF50-AA3C-2F70031F44B1}"/>
              </a:ext>
            </a:extLst>
          </p:cNvPr>
          <p:cNvSpPr>
            <a:spLocks noGrp="1"/>
          </p:cNvSpPr>
          <p:nvPr>
            <p:ph type="sldNum" sz="quarter" idx="12"/>
          </p:nvPr>
        </p:nvSpPr>
        <p:spPr/>
        <p:txBody>
          <a:bodyPr/>
          <a:lstStyle/>
          <a:p>
            <a:fld id="{2D98EB78-99A9-704A-9B01-13ECAE5A1BE3}" type="slidenum">
              <a:rPr lang="en-US" smtClean="0"/>
              <a:t>‹#›</a:t>
            </a:fld>
            <a:endParaRPr lang="en-US"/>
          </a:p>
        </p:txBody>
      </p:sp>
    </p:spTree>
    <p:extLst>
      <p:ext uri="{BB962C8B-B14F-4D97-AF65-F5344CB8AC3E}">
        <p14:creationId xmlns:p14="http://schemas.microsoft.com/office/powerpoint/2010/main" val="45042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1FA8D-7F0A-F43E-B035-FE896B80AC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00BCEA-9550-7E1B-E821-B8F4887A9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4831AF-0656-4864-E3DB-E928241008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22B9A-3E4E-5646-AACF-59EE88B90D09}" type="datetimeFigureOut">
              <a:rPr lang="en-US" smtClean="0"/>
              <a:t>3/27/2023</a:t>
            </a:fld>
            <a:endParaRPr lang="en-US"/>
          </a:p>
        </p:txBody>
      </p:sp>
      <p:sp>
        <p:nvSpPr>
          <p:cNvPr id="5" name="Footer Placeholder 4">
            <a:extLst>
              <a:ext uri="{FF2B5EF4-FFF2-40B4-BE49-F238E27FC236}">
                <a16:creationId xmlns:a16="http://schemas.microsoft.com/office/drawing/2014/main" id="{2805076E-1A22-58FE-DC29-3E1E83823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187322-DDD9-C16A-97EE-9ED44077D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8EB78-99A9-704A-9B01-13ECAE5A1BE3}" type="slidenum">
              <a:rPr lang="en-US" smtClean="0"/>
              <a:t>‹#›</a:t>
            </a:fld>
            <a:endParaRPr lang="en-US"/>
          </a:p>
        </p:txBody>
      </p:sp>
    </p:spTree>
    <p:extLst>
      <p:ext uri="{BB962C8B-B14F-4D97-AF65-F5344CB8AC3E}">
        <p14:creationId xmlns:p14="http://schemas.microsoft.com/office/powerpoint/2010/main" val="2411193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Starbucks"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themeisle/2274059012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themeisle/22740590120"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lickr.com/photos/themeisle/2274059012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tarbucks"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4.gi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tarbucks"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flickr.com/photos/themeisle/2274059012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flickr.com/photos/themeisle/2274059012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flickr.com/photos/themeisle/22740590120"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tarbucks"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themeisle/2274059012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themeisle/2274059012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7545727-4BA5-9C14-77CF-B4BF77315672}"/>
              </a:ext>
            </a:extLst>
          </p:cNvPr>
          <p:cNvSpPr txBox="1"/>
          <p:nvPr/>
        </p:nvSpPr>
        <p:spPr>
          <a:xfrm>
            <a:off x="970935" y="2577717"/>
            <a:ext cx="10515600" cy="113349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dirty="0">
                <a:solidFill>
                  <a:schemeClr val="tx1">
                    <a:lumMod val="95000"/>
                    <a:lumOff val="5000"/>
                  </a:schemeClr>
                </a:solidFill>
                <a:effectLst/>
                <a:latin typeface="+mj-lt"/>
                <a:ea typeface="+mj-ea"/>
                <a:cs typeface="+mj-cs"/>
              </a:rPr>
              <a:t>Starbucks in 2020: Striving for Operational Excellence and Innovation Agility </a:t>
            </a:r>
            <a:endParaRPr lang="en-US" sz="3600" b="1" kern="1200" dirty="0">
              <a:solidFill>
                <a:schemeClr val="tx1">
                  <a:lumMod val="95000"/>
                  <a:lumOff val="5000"/>
                </a:schemeClr>
              </a:solidFill>
              <a:latin typeface="+mj-lt"/>
              <a:ea typeface="+mj-ea"/>
              <a:cs typeface="+mj-cs"/>
            </a:endParaRPr>
          </a:p>
        </p:txBody>
      </p:sp>
      <p:pic>
        <p:nvPicPr>
          <p:cNvPr id="9" name="Picture 8" descr="Logo&#10;&#10;Description automatically generated">
            <a:extLst>
              <a:ext uri="{FF2B5EF4-FFF2-40B4-BE49-F238E27FC236}">
                <a16:creationId xmlns:a16="http://schemas.microsoft.com/office/drawing/2014/main" id="{C1755D04-93A4-5656-13D1-ABFFB578E9AC}"/>
              </a:ext>
            </a:extLst>
          </p:cNvPr>
          <p:cNvPicPr>
            <a:picLocks noChangeAspect="1"/>
          </p:cNvPicPr>
          <p:nvPr/>
        </p:nvPicPr>
        <p:blipFill>
          <a:blip r:embed="rId2">
            <a:alphaModFix amt="5000"/>
            <a:extLst>
              <a:ext uri="{837473B0-CC2E-450A-ABE3-18F120FF3D39}">
                <a1611:picAttrSrcUrl xmlns:a1611="http://schemas.microsoft.com/office/drawing/2016/11/main" r:id="rId3"/>
              </a:ext>
            </a:extLst>
          </a:blip>
          <a:stretch>
            <a:fillRect/>
          </a:stretch>
        </p:blipFill>
        <p:spPr>
          <a:xfrm>
            <a:off x="2592710" y="286366"/>
            <a:ext cx="6685625" cy="6500812"/>
          </a:xfrm>
          <a:prstGeom prst="rect">
            <a:avLst/>
          </a:prstGeom>
        </p:spPr>
      </p:pic>
    </p:spTree>
    <p:extLst>
      <p:ext uri="{BB962C8B-B14F-4D97-AF65-F5344CB8AC3E}">
        <p14:creationId xmlns:p14="http://schemas.microsoft.com/office/powerpoint/2010/main" val="616287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4B2EB-4A09-FE25-794B-4B6B92259AE0}"/>
              </a:ext>
            </a:extLst>
          </p:cNvPr>
          <p:cNvSpPr>
            <a:spLocks noGrp="1"/>
          </p:cNvSpPr>
          <p:nvPr>
            <p:ph idx="1"/>
          </p:nvPr>
        </p:nvSpPr>
        <p:spPr>
          <a:xfrm>
            <a:off x="565484" y="844633"/>
            <a:ext cx="10515600" cy="5168733"/>
          </a:xfrm>
        </p:spPr>
        <p:txBody>
          <a:bodyPr>
            <a:normAutofit/>
          </a:bodyPr>
          <a:lstStyle/>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 2017, Howard Schultz announced some initiatives and fresh approaches for company’s growth such as opening 20-30 Starbucks Reserve Roasteries and Tasting rooms, opening 1000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starbucks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reserve stores to bring premium experiences to customers, and transform about 20% of company’s existing portfolio of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starbucks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stores into upgraded reserve coffee bars.</a:t>
            </a:r>
          </a:p>
          <a:p>
            <a:pPr marL="0" indent="0">
              <a:lnSpc>
                <a:spcPct val="107000"/>
              </a:lnSpc>
              <a:spcAft>
                <a:spcPts val="800"/>
              </a:spcAft>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But, shortly after announcing, Schultz stepped down as a CEO and handed the role over to Kevin Johnson. Johnson revised and scaled back the sizes of Schultz’s visions due to their cost and unpredictable profitability. Hence, it is less likely for Johnson to continue with Schultz’s latest strategic vision and is more likely for him to follow the strategies that the company pursued before.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78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2D90C-4F0E-58BC-AB1B-687489E4E718}"/>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b="1" dirty="0"/>
              <a:t>VALUES</a:t>
            </a:r>
          </a:p>
        </p:txBody>
      </p:sp>
      <p:sp>
        <p:nvSpPr>
          <p:cNvPr id="1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een and white logo&#10;&#10;Description automatically generated with low confidence">
            <a:extLst>
              <a:ext uri="{FF2B5EF4-FFF2-40B4-BE49-F238E27FC236}">
                <a16:creationId xmlns:a16="http://schemas.microsoft.com/office/drawing/2014/main" id="{B12CC97B-DC54-F2F8-203D-AF94169A66B0}"/>
              </a:ext>
            </a:extLst>
          </p:cNvPr>
          <p:cNvPicPr>
            <a:picLocks noGrp="1" noChangeAspect="1"/>
          </p:cNvPicPr>
          <p:nvPr>
            <p:ph idx="4294967295"/>
          </p:nvPr>
        </p:nvPicPr>
        <p:blipFill rotWithShape="1">
          <a:blip r:embed="rId2">
            <a:extLst>
              <a:ext uri="{837473B0-CC2E-450A-ABE3-18F120FF3D39}">
                <a1611:picAttrSrcUrl xmlns:a1611="http://schemas.microsoft.com/office/drawing/2016/11/main" r:id="rId3"/>
              </a:ext>
            </a:extLst>
          </a:blip>
          <a:srcRect l="3268" r="2576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5581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66CF-27F9-F445-91EE-3E04A53DC602}"/>
              </a:ext>
            </a:extLst>
          </p:cNvPr>
          <p:cNvSpPr>
            <a:spLocks noGrp="1"/>
          </p:cNvSpPr>
          <p:nvPr>
            <p:ph type="title"/>
          </p:nvPr>
        </p:nvSpPr>
        <p:spPr/>
        <p:txBody>
          <a:bodyPr/>
          <a:lstStyle/>
          <a:p>
            <a:r>
              <a:rPr lang="en-US" dirty="0">
                <a:solidFill>
                  <a:schemeClr val="accent6">
                    <a:lumMod val="50000"/>
                  </a:schemeClr>
                </a:solidFill>
              </a:rPr>
              <a:t>Values</a:t>
            </a:r>
          </a:p>
        </p:txBody>
      </p:sp>
      <p:sp>
        <p:nvSpPr>
          <p:cNvPr id="5" name="Rounded Rectangle 4">
            <a:extLst>
              <a:ext uri="{FF2B5EF4-FFF2-40B4-BE49-F238E27FC236}">
                <a16:creationId xmlns:a16="http://schemas.microsoft.com/office/drawing/2014/main" id="{8F485704-41F1-A439-135A-79CC0FB8192C}"/>
              </a:ext>
            </a:extLst>
          </p:cNvPr>
          <p:cNvSpPr/>
          <p:nvPr/>
        </p:nvSpPr>
        <p:spPr>
          <a:xfrm>
            <a:off x="80045" y="1679247"/>
            <a:ext cx="4975123" cy="61006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Creating a culture of warmth and belonging</a:t>
            </a:r>
          </a:p>
        </p:txBody>
      </p:sp>
      <p:sp>
        <p:nvSpPr>
          <p:cNvPr id="6" name="Rounded Rectangle 5">
            <a:extLst>
              <a:ext uri="{FF2B5EF4-FFF2-40B4-BE49-F238E27FC236}">
                <a16:creationId xmlns:a16="http://schemas.microsoft.com/office/drawing/2014/main" id="{C40C2C8A-4B3B-7009-6BF8-DD92949A86B2}"/>
              </a:ext>
            </a:extLst>
          </p:cNvPr>
          <p:cNvSpPr/>
          <p:nvPr/>
        </p:nvSpPr>
        <p:spPr>
          <a:xfrm>
            <a:off x="80045" y="2798165"/>
            <a:ext cx="4975123" cy="54569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Acting with courage, challenging the status quo</a:t>
            </a:r>
            <a:endParaRPr lang="en-US" b="1" dirty="0"/>
          </a:p>
        </p:txBody>
      </p:sp>
      <p:sp>
        <p:nvSpPr>
          <p:cNvPr id="7" name="Rounded Rectangle 6">
            <a:extLst>
              <a:ext uri="{FF2B5EF4-FFF2-40B4-BE49-F238E27FC236}">
                <a16:creationId xmlns:a16="http://schemas.microsoft.com/office/drawing/2014/main" id="{0CD0578D-701C-CB0F-E94D-7280EC499443}"/>
              </a:ext>
            </a:extLst>
          </p:cNvPr>
          <p:cNvSpPr/>
          <p:nvPr/>
        </p:nvSpPr>
        <p:spPr>
          <a:xfrm>
            <a:off x="80045" y="3852713"/>
            <a:ext cx="4975123" cy="54569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We are performance-driven, through the lens of humanity</a:t>
            </a:r>
            <a:endParaRPr lang="en-US" b="1" dirty="0"/>
          </a:p>
        </p:txBody>
      </p:sp>
      <p:sp>
        <p:nvSpPr>
          <p:cNvPr id="8" name="Rounded Rectangle 7">
            <a:extLst>
              <a:ext uri="{FF2B5EF4-FFF2-40B4-BE49-F238E27FC236}">
                <a16:creationId xmlns:a16="http://schemas.microsoft.com/office/drawing/2014/main" id="{413E1041-56E1-A0F5-55FE-15DFD520ADAD}"/>
              </a:ext>
            </a:extLst>
          </p:cNvPr>
          <p:cNvSpPr/>
          <p:nvPr/>
        </p:nvSpPr>
        <p:spPr>
          <a:xfrm>
            <a:off x="80045" y="4905908"/>
            <a:ext cx="4975123" cy="54569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Being present, connecting with transparency, dignity, and respect</a:t>
            </a:r>
            <a:endParaRPr lang="en-US" b="1" dirty="0"/>
          </a:p>
        </p:txBody>
      </p:sp>
      <p:sp>
        <p:nvSpPr>
          <p:cNvPr id="9" name="Rounded Rectangle 8">
            <a:extLst>
              <a:ext uri="{FF2B5EF4-FFF2-40B4-BE49-F238E27FC236}">
                <a16:creationId xmlns:a16="http://schemas.microsoft.com/office/drawing/2014/main" id="{18639C83-1740-E384-15F0-41C70CB93791}"/>
              </a:ext>
            </a:extLst>
          </p:cNvPr>
          <p:cNvSpPr/>
          <p:nvPr/>
        </p:nvSpPr>
        <p:spPr>
          <a:xfrm>
            <a:off x="80045" y="5947185"/>
            <a:ext cx="4975123" cy="54569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Delivering quality products and services</a:t>
            </a:r>
            <a:endParaRPr lang="en-US" b="1" dirty="0"/>
          </a:p>
        </p:txBody>
      </p:sp>
      <p:sp>
        <p:nvSpPr>
          <p:cNvPr id="10" name="Right Brace 9">
            <a:extLst>
              <a:ext uri="{FF2B5EF4-FFF2-40B4-BE49-F238E27FC236}">
                <a16:creationId xmlns:a16="http://schemas.microsoft.com/office/drawing/2014/main" id="{CA3A2771-B74D-8258-67D7-5AC6F845CCD0}"/>
              </a:ext>
            </a:extLst>
          </p:cNvPr>
          <p:cNvSpPr/>
          <p:nvPr/>
        </p:nvSpPr>
        <p:spPr>
          <a:xfrm>
            <a:off x="10251721" y="1450660"/>
            <a:ext cx="382819" cy="3040504"/>
          </a:xfrm>
          <a:prstGeom prst="rightBrace">
            <a:avLst>
              <a:gd name="adj1" fmla="val 0"/>
              <a:gd name="adj2" fmla="val 50485"/>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A2A2FE38-DBED-5A1D-8637-94A0CF97C0C2}"/>
              </a:ext>
            </a:extLst>
          </p:cNvPr>
          <p:cNvSpPr/>
          <p:nvPr/>
        </p:nvSpPr>
        <p:spPr>
          <a:xfrm>
            <a:off x="10251721" y="4873723"/>
            <a:ext cx="382819" cy="1619152"/>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11836F21-C9C2-9858-881F-E042ED3367D4}"/>
              </a:ext>
            </a:extLst>
          </p:cNvPr>
          <p:cNvSpPr txBox="1"/>
          <p:nvPr/>
        </p:nvSpPr>
        <p:spPr>
          <a:xfrm>
            <a:off x="10745255" y="2715504"/>
            <a:ext cx="2079522" cy="523220"/>
          </a:xfrm>
          <a:prstGeom prst="rect">
            <a:avLst/>
          </a:prstGeom>
          <a:noFill/>
        </p:spPr>
        <p:txBody>
          <a:bodyPr wrap="square" rtlCol="0">
            <a:spAutoFit/>
          </a:bodyPr>
          <a:lstStyle/>
          <a:p>
            <a:r>
              <a:rPr lang="en-US" sz="2800" dirty="0"/>
              <a:t>VISION</a:t>
            </a:r>
          </a:p>
        </p:txBody>
      </p:sp>
      <p:sp>
        <p:nvSpPr>
          <p:cNvPr id="13" name="TextBox 12">
            <a:extLst>
              <a:ext uri="{FF2B5EF4-FFF2-40B4-BE49-F238E27FC236}">
                <a16:creationId xmlns:a16="http://schemas.microsoft.com/office/drawing/2014/main" id="{9840F218-7896-2D25-76B4-3CE4CF66958E}"/>
              </a:ext>
            </a:extLst>
          </p:cNvPr>
          <p:cNvSpPr txBox="1"/>
          <p:nvPr/>
        </p:nvSpPr>
        <p:spPr>
          <a:xfrm>
            <a:off x="10634540" y="5437746"/>
            <a:ext cx="1638654" cy="523220"/>
          </a:xfrm>
          <a:prstGeom prst="rect">
            <a:avLst/>
          </a:prstGeom>
          <a:noFill/>
        </p:spPr>
        <p:txBody>
          <a:bodyPr wrap="none" rtlCol="0">
            <a:spAutoFit/>
          </a:bodyPr>
          <a:lstStyle/>
          <a:p>
            <a:r>
              <a:rPr lang="en-US" sz="2800" dirty="0"/>
              <a:t>STRATEGY</a:t>
            </a:r>
          </a:p>
        </p:txBody>
      </p:sp>
      <p:sp>
        <p:nvSpPr>
          <p:cNvPr id="14" name="Rounded Rectangle 13">
            <a:extLst>
              <a:ext uri="{FF2B5EF4-FFF2-40B4-BE49-F238E27FC236}">
                <a16:creationId xmlns:a16="http://schemas.microsoft.com/office/drawing/2014/main" id="{7F4EAC9C-2B05-7DF0-6431-21939CEDA1D1}"/>
              </a:ext>
            </a:extLst>
          </p:cNvPr>
          <p:cNvSpPr/>
          <p:nvPr/>
        </p:nvSpPr>
        <p:spPr>
          <a:xfrm>
            <a:off x="5165883" y="1450660"/>
            <a:ext cx="4975123" cy="10613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 create a comfortable and friendly environment for not only their customers but also for their employees</a:t>
            </a:r>
            <a:endParaRPr lang="en-US" b="1" dirty="0">
              <a:solidFill>
                <a:schemeClr val="tx1"/>
              </a:solidFill>
            </a:endParaRPr>
          </a:p>
        </p:txBody>
      </p:sp>
      <p:sp>
        <p:nvSpPr>
          <p:cNvPr id="15" name="Rounded Rectangle 14">
            <a:extLst>
              <a:ext uri="{FF2B5EF4-FFF2-40B4-BE49-F238E27FC236}">
                <a16:creationId xmlns:a16="http://schemas.microsoft.com/office/drawing/2014/main" id="{8B1497D3-1E87-680B-7802-045921374740}"/>
              </a:ext>
            </a:extLst>
          </p:cNvPr>
          <p:cNvSpPr/>
          <p:nvPr/>
        </p:nvSpPr>
        <p:spPr>
          <a:xfrm>
            <a:off x="5165883" y="2706026"/>
            <a:ext cx="4975123" cy="731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T</a:t>
            </a: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 be innovative and not afraid to take risks</a:t>
            </a:r>
            <a:endParaRPr lang="en-US" b="1" dirty="0">
              <a:solidFill>
                <a:schemeClr val="tx1"/>
              </a:solidFill>
            </a:endParaRPr>
          </a:p>
        </p:txBody>
      </p:sp>
      <p:sp>
        <p:nvSpPr>
          <p:cNvPr id="16" name="Rounded Rectangle 15">
            <a:extLst>
              <a:ext uri="{FF2B5EF4-FFF2-40B4-BE49-F238E27FC236}">
                <a16:creationId xmlns:a16="http://schemas.microsoft.com/office/drawing/2014/main" id="{36CE12BF-C783-BACF-CCA7-5EFD6CED897D}"/>
              </a:ext>
            </a:extLst>
          </p:cNvPr>
          <p:cNvSpPr/>
          <p:nvPr/>
        </p:nvSpPr>
        <p:spPr>
          <a:xfrm>
            <a:off x="5165883" y="3759951"/>
            <a:ext cx="4975123" cy="7312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Achieving strong financial results  while keeping in mind of its social and moral responsibilities</a:t>
            </a:r>
            <a:endParaRPr lang="en-US" b="1" dirty="0">
              <a:solidFill>
                <a:schemeClr val="tx1"/>
              </a:solidFill>
            </a:endParaRPr>
          </a:p>
        </p:txBody>
      </p:sp>
      <p:sp>
        <p:nvSpPr>
          <p:cNvPr id="17" name="Rounded Rectangle 16">
            <a:extLst>
              <a:ext uri="{FF2B5EF4-FFF2-40B4-BE49-F238E27FC236}">
                <a16:creationId xmlns:a16="http://schemas.microsoft.com/office/drawing/2014/main" id="{77E42967-B6F4-0C28-3BBD-BC653AFE3ACD}"/>
              </a:ext>
            </a:extLst>
          </p:cNvPr>
          <p:cNvSpPr/>
          <p:nvPr/>
        </p:nvSpPr>
        <p:spPr>
          <a:xfrm>
            <a:off x="5165883" y="4873723"/>
            <a:ext cx="4975123" cy="61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V</a:t>
            </a: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alues open communication and treating everyone with respect</a:t>
            </a:r>
            <a:endParaRPr lang="en-US" b="1" dirty="0">
              <a:solidFill>
                <a:schemeClr val="tx1"/>
              </a:solidFill>
            </a:endParaRPr>
          </a:p>
        </p:txBody>
      </p:sp>
      <p:sp>
        <p:nvSpPr>
          <p:cNvPr id="18" name="Rounded Rectangle 17">
            <a:extLst>
              <a:ext uri="{FF2B5EF4-FFF2-40B4-BE49-F238E27FC236}">
                <a16:creationId xmlns:a16="http://schemas.microsoft.com/office/drawing/2014/main" id="{C4019B74-3B1C-017A-4480-00ADEE53BA66}"/>
              </a:ext>
            </a:extLst>
          </p:cNvPr>
          <p:cNvSpPr/>
          <p:nvPr/>
        </p:nvSpPr>
        <p:spPr>
          <a:xfrm>
            <a:off x="5165883" y="5915000"/>
            <a:ext cx="4975123" cy="61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Strives to provide high-quality coffee and food products</a:t>
            </a:r>
            <a:endParaRPr lang="en-US" b="1" dirty="0">
              <a:solidFill>
                <a:schemeClr val="tx1"/>
              </a:solidFill>
            </a:endParaRPr>
          </a:p>
        </p:txBody>
      </p:sp>
    </p:spTree>
    <p:extLst>
      <p:ext uri="{BB962C8B-B14F-4D97-AF65-F5344CB8AC3E}">
        <p14:creationId xmlns:p14="http://schemas.microsoft.com/office/powerpoint/2010/main" val="196078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white logo&#10;&#10;Description automatically generated with low confidence">
            <a:extLst>
              <a:ext uri="{FF2B5EF4-FFF2-40B4-BE49-F238E27FC236}">
                <a16:creationId xmlns:a16="http://schemas.microsoft.com/office/drawing/2014/main" id="{1E8A6C52-3048-312F-44C4-17AB1CA4AA8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8700" b="9089"/>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225F17-A12A-D922-D31E-26B86F115213}"/>
              </a:ext>
            </a:extLst>
          </p:cNvPr>
          <p:cNvSpPr>
            <a:spLocks noGrp="1"/>
          </p:cNvSpPr>
          <p:nvPr>
            <p:ph type="ctrTitle"/>
          </p:nvPr>
        </p:nvSpPr>
        <p:spPr>
          <a:xfrm>
            <a:off x="477981" y="1122363"/>
            <a:ext cx="4023360" cy="3204134"/>
          </a:xfrm>
        </p:spPr>
        <p:txBody>
          <a:bodyPr anchor="b">
            <a:normAutofit/>
          </a:bodyPr>
          <a:lstStyle/>
          <a:p>
            <a:pPr algn="l"/>
            <a:r>
              <a:rPr lang="en-IN" sz="4400" b="1">
                <a:latin typeface="Cambria" panose="02040503050406030204" pitchFamily="18" charset="0"/>
                <a:ea typeface="Cambria" panose="02040503050406030204" pitchFamily="18" charset="0"/>
              </a:rPr>
              <a:t>COMPETITIVE STRATEGY</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397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7500F8-7D85-3CFD-FA28-5E497F93AFB3}"/>
              </a:ext>
            </a:extLst>
          </p:cNvPr>
          <p:cNvPicPr>
            <a:picLocks noChangeAspect="1"/>
          </p:cNvPicPr>
          <p:nvPr/>
        </p:nvPicPr>
        <p:blipFill rotWithShape="1">
          <a:blip r:embed="rId2"/>
          <a:srcRect t="11861" b="11085"/>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8B319-13DE-76CB-6EC3-5B5E8F113DBE}"/>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a:solidFill>
                  <a:schemeClr val="tx1">
                    <a:lumMod val="85000"/>
                    <a:lumOff val="15000"/>
                  </a:schemeClr>
                </a:solidFill>
              </a:rPr>
              <a:t>What makes Starbucks Stand-Out from its Competitors?</a:t>
            </a: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28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AD10-CEC6-AC6A-10AC-6D8F32CFD35A}"/>
              </a:ext>
            </a:extLst>
          </p:cNvPr>
          <p:cNvSpPr>
            <a:spLocks noGrp="1"/>
          </p:cNvSpPr>
          <p:nvPr>
            <p:ph type="title"/>
          </p:nvPr>
        </p:nvSpPr>
        <p:spPr>
          <a:xfrm>
            <a:off x="636494" y="76353"/>
            <a:ext cx="10515600" cy="490723"/>
          </a:xfrm>
        </p:spPr>
        <p:txBody>
          <a:bodyPr>
            <a:normAutofit/>
          </a:bodyPr>
          <a:lstStyle/>
          <a:p>
            <a:r>
              <a:rPr lang="en-IN" sz="2800" dirty="0">
                <a:latin typeface="Cambria" panose="02040503050406030204" pitchFamily="18" charset="0"/>
                <a:ea typeface="Cambria" panose="02040503050406030204" pitchFamily="18" charset="0"/>
              </a:rPr>
              <a:t>The company “</a:t>
            </a:r>
            <a:r>
              <a:rPr lang="en-IN" sz="2800" b="1" dirty="0">
                <a:latin typeface="Cambria" panose="02040503050406030204" pitchFamily="18" charset="0"/>
                <a:ea typeface="Cambria" panose="02040503050406030204" pitchFamily="18" charset="0"/>
              </a:rPr>
              <a:t>Differentiates</a:t>
            </a:r>
            <a:r>
              <a:rPr lang="en-IN" sz="2800" dirty="0">
                <a:latin typeface="Cambria" panose="02040503050406030204" pitchFamily="18" charset="0"/>
                <a:ea typeface="Cambria" panose="02040503050406030204" pitchFamily="18" charset="0"/>
              </a:rPr>
              <a:t>” under the following parameters:</a:t>
            </a:r>
          </a:p>
        </p:txBody>
      </p:sp>
      <p:graphicFrame>
        <p:nvGraphicFramePr>
          <p:cNvPr id="4" name="Content Placeholder 3">
            <a:extLst>
              <a:ext uri="{FF2B5EF4-FFF2-40B4-BE49-F238E27FC236}">
                <a16:creationId xmlns:a16="http://schemas.microsoft.com/office/drawing/2014/main" id="{0A0BEFF9-ED72-1D07-A290-391814A44889}"/>
              </a:ext>
            </a:extLst>
          </p:cNvPr>
          <p:cNvGraphicFramePr>
            <a:graphicFrameLocks noGrp="1"/>
          </p:cNvGraphicFramePr>
          <p:nvPr>
            <p:ph idx="1"/>
            <p:extLst>
              <p:ext uri="{D42A27DB-BD31-4B8C-83A1-F6EECF244321}">
                <p14:modId xmlns:p14="http://schemas.microsoft.com/office/powerpoint/2010/main" val="4235624548"/>
              </p:ext>
            </p:extLst>
          </p:nvPr>
        </p:nvGraphicFramePr>
        <p:xfrm>
          <a:off x="838200" y="699325"/>
          <a:ext cx="10717306" cy="5558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41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D80811-DCDA-FC2A-B33B-430757295BDA}"/>
              </a:ext>
            </a:extLst>
          </p:cNvPr>
          <p:cNvSpPr>
            <a:spLocks noGrp="1"/>
          </p:cNvSpPr>
          <p:nvPr>
            <p:ph type="title"/>
          </p:nvPr>
        </p:nvSpPr>
        <p:spPr/>
        <p:txBody>
          <a:bodyPr/>
          <a:lstStyle/>
          <a:p>
            <a:r>
              <a:rPr lang="en-US" dirty="0">
                <a:solidFill>
                  <a:schemeClr val="accent6">
                    <a:lumMod val="50000"/>
                  </a:schemeClr>
                </a:solidFill>
              </a:rPr>
              <a:t>                     Who are the </a:t>
            </a:r>
            <a:r>
              <a:rPr lang="en-US" b="1" dirty="0">
                <a:solidFill>
                  <a:schemeClr val="accent6">
                    <a:lumMod val="50000"/>
                  </a:schemeClr>
                </a:solidFill>
              </a:rPr>
              <a:t>Customers?</a:t>
            </a:r>
            <a:r>
              <a:rPr lang="en-US" dirty="0">
                <a:solidFill>
                  <a:schemeClr val="accent6">
                    <a:lumMod val="50000"/>
                  </a:schemeClr>
                </a:solidFill>
              </a:rPr>
              <a:t> </a:t>
            </a:r>
          </a:p>
        </p:txBody>
      </p:sp>
      <p:graphicFrame>
        <p:nvGraphicFramePr>
          <p:cNvPr id="7" name="Content Placeholder 6">
            <a:extLst>
              <a:ext uri="{FF2B5EF4-FFF2-40B4-BE49-F238E27FC236}">
                <a16:creationId xmlns:a16="http://schemas.microsoft.com/office/drawing/2014/main" id="{F6AA60D8-5FEB-4E74-C660-226C61C06FB3}"/>
              </a:ext>
            </a:extLst>
          </p:cNvPr>
          <p:cNvGraphicFramePr>
            <a:graphicFrameLocks noGrp="1"/>
          </p:cNvGraphicFramePr>
          <p:nvPr>
            <p:ph idx="1"/>
            <p:extLst>
              <p:ext uri="{D42A27DB-BD31-4B8C-83A1-F6EECF244321}">
                <p14:modId xmlns:p14="http://schemas.microsoft.com/office/powerpoint/2010/main" val="297099195"/>
              </p:ext>
            </p:extLst>
          </p:nvPr>
        </p:nvGraphicFramePr>
        <p:xfrm>
          <a:off x="838200" y="141267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7C0C6B68-D65C-C180-B20D-DC899435696E}"/>
              </a:ext>
            </a:extLst>
          </p:cNvPr>
          <p:cNvSpPr txBox="1"/>
          <p:nvPr/>
        </p:nvSpPr>
        <p:spPr>
          <a:xfrm>
            <a:off x="162335" y="5856529"/>
            <a:ext cx="12181092" cy="707886"/>
          </a:xfrm>
          <a:prstGeom prst="rect">
            <a:avLst/>
          </a:prstGeom>
          <a:noFill/>
        </p:spPr>
        <p:txBody>
          <a:bodyPr wrap="none" rtlCol="0">
            <a:spAutoFit/>
          </a:bodyPr>
          <a:lstStyle/>
          <a:p>
            <a:r>
              <a:rPr lang="en-US" sz="2000" kern="100" dirty="0">
                <a:effectLst/>
                <a:ea typeface="Calibri" panose="020F0502020204030204" pitchFamily="34" charset="0"/>
                <a:cs typeface="Times New Roman" panose="02020603050405020304" pitchFamily="18" charset="0"/>
              </a:rPr>
              <a:t>Hence, it can be concluded that the Starbucks Competitive Strategy is based on “</a:t>
            </a:r>
            <a:r>
              <a:rPr lang="en-US" sz="2000" b="1" kern="100" dirty="0">
                <a:effectLst/>
                <a:ea typeface="Calibri" panose="020F0502020204030204" pitchFamily="34" charset="0"/>
                <a:cs typeface="Times New Roman" panose="02020603050405020304" pitchFamily="18" charset="0"/>
              </a:rPr>
              <a:t>Focused Differentiation Strategy”</a:t>
            </a:r>
            <a:endParaRPr lang="en-IN" sz="2000" kern="100" dirty="0">
              <a:effectLst/>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815708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and white logo&#10;&#10;Description automatically generated with low confidence">
            <a:extLst>
              <a:ext uri="{FF2B5EF4-FFF2-40B4-BE49-F238E27FC236}">
                <a16:creationId xmlns:a16="http://schemas.microsoft.com/office/drawing/2014/main" id="{2BEDDBF8-4F6C-842C-3E69-48196A5CAF7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4298" b="-1"/>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5" name="TextBox 4">
            <a:extLst>
              <a:ext uri="{FF2B5EF4-FFF2-40B4-BE49-F238E27FC236}">
                <a16:creationId xmlns:a16="http://schemas.microsoft.com/office/drawing/2014/main" id="{0AA12EFC-BDEA-8E18-7A54-4A0DC06A61F1}"/>
              </a:ext>
            </a:extLst>
          </p:cNvPr>
          <p:cNvSpPr txBox="1"/>
          <p:nvPr/>
        </p:nvSpPr>
        <p:spPr>
          <a:xfrm>
            <a:off x="661916" y="2852381"/>
            <a:ext cx="3161940" cy="264024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dirty="0">
                <a:solidFill>
                  <a:schemeClr val="tx1">
                    <a:lumMod val="85000"/>
                    <a:lumOff val="15000"/>
                  </a:schemeClr>
                </a:solidFill>
                <a:latin typeface="+mj-lt"/>
                <a:ea typeface="+mj-ea"/>
                <a:cs typeface="+mj-cs"/>
              </a:rPr>
              <a:t>KEY POLICIES</a:t>
            </a:r>
          </a:p>
        </p:txBody>
      </p:sp>
    </p:spTree>
    <p:extLst>
      <p:ext uri="{BB962C8B-B14F-4D97-AF65-F5344CB8AC3E}">
        <p14:creationId xmlns:p14="http://schemas.microsoft.com/office/powerpoint/2010/main" val="384519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39ED57E2-689E-285A-0E88-CE67AB39E6B8}"/>
              </a:ext>
            </a:extLst>
          </p:cNvPr>
          <p:cNvPicPr>
            <a:picLocks noChangeAspect="1"/>
          </p:cNvPicPr>
          <p:nvPr/>
        </p:nvPicPr>
        <p:blipFill>
          <a:blip r:embed="rId2">
            <a:alphaModFix amt="5000"/>
            <a:extLst>
              <a:ext uri="{837473B0-CC2E-450A-ABE3-18F120FF3D39}">
                <a1611:picAttrSrcUrl xmlns:a1611="http://schemas.microsoft.com/office/drawing/2016/11/main" r:id="rId3"/>
              </a:ext>
            </a:extLst>
          </a:blip>
          <a:stretch>
            <a:fillRect/>
          </a:stretch>
        </p:blipFill>
        <p:spPr>
          <a:xfrm>
            <a:off x="3041577" y="234971"/>
            <a:ext cx="6108845" cy="6180115"/>
          </a:xfrm>
          <a:prstGeom prst="rect">
            <a:avLst/>
          </a:prstGeom>
        </p:spPr>
      </p:pic>
      <p:sp>
        <p:nvSpPr>
          <p:cNvPr id="13" name="Title 12">
            <a:extLst>
              <a:ext uri="{FF2B5EF4-FFF2-40B4-BE49-F238E27FC236}">
                <a16:creationId xmlns:a16="http://schemas.microsoft.com/office/drawing/2014/main" id="{7C25664C-611D-9EDF-06DA-4487EF050F68}"/>
              </a:ext>
            </a:extLst>
          </p:cNvPr>
          <p:cNvSpPr>
            <a:spLocks noGrp="1"/>
          </p:cNvSpPr>
          <p:nvPr>
            <p:ph type="title"/>
          </p:nvPr>
        </p:nvSpPr>
        <p:spPr>
          <a:xfrm>
            <a:off x="838200" y="681037"/>
            <a:ext cx="10515600" cy="1154614"/>
          </a:xfrm>
        </p:spPr>
        <p:txBody>
          <a:bodyPr>
            <a:normAutofit fontScale="90000"/>
          </a:bodyPr>
          <a:lstStyle/>
          <a:p>
            <a:r>
              <a:rPr lang="en-US" dirty="0">
                <a:solidFill>
                  <a:schemeClr val="accent6">
                    <a:lumMod val="50000"/>
                  </a:schemeClr>
                </a:solidFill>
              </a:rPr>
              <a:t>How do they </a:t>
            </a:r>
            <a:r>
              <a:rPr lang="en-US" b="1" dirty="0">
                <a:solidFill>
                  <a:schemeClr val="accent6">
                    <a:lumMod val="50000"/>
                  </a:schemeClr>
                </a:solidFill>
              </a:rPr>
              <a:t>Hire</a:t>
            </a:r>
            <a:r>
              <a:rPr lang="en-US" dirty="0">
                <a:solidFill>
                  <a:schemeClr val="accent6">
                    <a:lumMod val="50000"/>
                  </a:schemeClr>
                </a:solidFill>
              </a:rPr>
              <a:t> people?</a:t>
            </a:r>
            <a:br>
              <a:rPr lang="en-US" dirty="0">
                <a:solidFill>
                  <a:schemeClr val="accent6">
                    <a:lumMod val="50000"/>
                  </a:schemeClr>
                </a:solidFill>
              </a:rPr>
            </a:br>
            <a:br>
              <a:rPr lang="en-US" dirty="0">
                <a:solidFill>
                  <a:schemeClr val="accent6">
                    <a:lumMod val="50000"/>
                  </a:schemeClr>
                </a:solidFill>
              </a:rPr>
            </a:br>
            <a:r>
              <a:rPr lang="en-GB" sz="2200" i="1" kern="0" dirty="0">
                <a:effectLst/>
                <a:latin typeface="Times New Roman" panose="02020603050405020304" pitchFamily="18" charset="0"/>
                <a:ea typeface="Calibri" panose="020F0502020204030204" pitchFamily="34" charset="0"/>
                <a:cs typeface="Times New Roman" panose="02020603050405020304" pitchFamily="18" charset="0"/>
              </a:rPr>
              <a:t>Starbucks’ success is heavily dependent on customers having a very positive experience in its stores</a:t>
            </a:r>
            <a:br>
              <a:rPr lang="en-IN" sz="22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200" dirty="0">
              <a:solidFill>
                <a:schemeClr val="accent6">
                  <a:lumMod val="50000"/>
                </a:schemeClr>
              </a:solidFill>
            </a:endParaRPr>
          </a:p>
        </p:txBody>
      </p:sp>
      <p:sp>
        <p:nvSpPr>
          <p:cNvPr id="14" name="Content Placeholder 13">
            <a:extLst>
              <a:ext uri="{FF2B5EF4-FFF2-40B4-BE49-F238E27FC236}">
                <a16:creationId xmlns:a16="http://schemas.microsoft.com/office/drawing/2014/main" id="{5B7CA822-5A2B-43C2-7C39-4C74F93C59A7}"/>
              </a:ext>
            </a:extLst>
          </p:cNvPr>
          <p:cNvSpPr>
            <a:spLocks noGrp="1"/>
          </p:cNvSpPr>
          <p:nvPr>
            <p:ph sz="half" idx="1"/>
          </p:nvPr>
        </p:nvSpPr>
        <p:spPr/>
        <p:txBody>
          <a:bodyPr>
            <a:normAutofit/>
          </a:bodyPr>
          <a:lstStyle/>
          <a:p>
            <a:pPr marL="0" indent="0">
              <a:buNone/>
            </a:pPr>
            <a:r>
              <a:rPr lang="en-US" sz="2000" kern="100">
                <a:effectLst/>
                <a:latin typeface="Calibri" panose="020F0502020204030204" pitchFamily="34" charset="0"/>
                <a:ea typeface="Calibri" panose="020F0502020204030204" pitchFamily="34" charset="0"/>
                <a:cs typeface="Times New Roman" panose="02020603050405020304" pitchFamily="18" charset="0"/>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itchFamily="2" charset="2"/>
              <a:buChar char="ü"/>
            </a:pPr>
            <a:r>
              <a:rPr lang="en-US" sz="2000" kern="100">
                <a:effectLst/>
                <a:latin typeface="Calibri" panose="020F0502020204030204" pitchFamily="34" charset="0"/>
                <a:ea typeface="Calibri" panose="020F0502020204030204" pitchFamily="34" charset="0"/>
                <a:cs typeface="Times New Roman" panose="02020603050405020304" pitchFamily="18" charset="0"/>
              </a:rPr>
              <a:t>Who are Knowledgeable about the company’s product</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itchFamily="2" charset="2"/>
              <a:buChar char="ü"/>
            </a:pPr>
            <a:r>
              <a:rPr lang="en-US" sz="2000" kern="100">
                <a:effectLst/>
                <a:latin typeface="Calibri" panose="020F0502020204030204" pitchFamily="34" charset="0"/>
                <a:ea typeface="Calibri" panose="020F0502020204030204" pitchFamily="34" charset="0"/>
                <a:cs typeface="Times New Roman" panose="02020603050405020304" pitchFamily="18" charset="0"/>
              </a:rPr>
              <a:t>Who pays attention to detail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itchFamily="2" charset="2"/>
              <a:buChar char="ü"/>
            </a:pPr>
            <a:r>
              <a:rPr lang="en-US" sz="2000" kern="100">
                <a:effectLst/>
                <a:latin typeface="Calibri" panose="020F0502020204030204" pitchFamily="34" charset="0"/>
                <a:ea typeface="Calibri" panose="020F0502020204030204" pitchFamily="34" charset="0"/>
                <a:cs typeface="Times New Roman" panose="02020603050405020304" pitchFamily="18" charset="0"/>
              </a:rPr>
              <a:t>Who can eagerly communicate Company’s passion for the product</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itchFamily="2" charset="2"/>
              <a:buChar char="ü"/>
            </a:pPr>
            <a:r>
              <a:rPr lang="en-US" sz="2000" kern="100">
                <a:effectLst/>
                <a:latin typeface="Calibri" panose="020F0502020204030204" pitchFamily="34" charset="0"/>
                <a:ea typeface="Calibri" panose="020F0502020204030204" pitchFamily="34" charset="0"/>
                <a:cs typeface="Times New Roman" panose="02020603050405020304" pitchFamily="18" charset="0"/>
              </a:rPr>
              <a:t>Who possess the skills and personality to deliver consistent, pleasing Customer service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pic>
        <p:nvPicPr>
          <p:cNvPr id="20" name="Content Placeholder 19">
            <a:extLst>
              <a:ext uri="{FF2B5EF4-FFF2-40B4-BE49-F238E27FC236}">
                <a16:creationId xmlns:a16="http://schemas.microsoft.com/office/drawing/2014/main" id="{17C27C82-2608-80B8-9487-198C4D9DBB0D}"/>
              </a:ext>
            </a:extLst>
          </p:cNvPr>
          <p:cNvPicPr>
            <a:picLocks noGrp="1" noChangeAspect="1"/>
          </p:cNvPicPr>
          <p:nvPr>
            <p:ph sz="half" idx="2"/>
          </p:nvPr>
        </p:nvPicPr>
        <p:blipFill>
          <a:blip r:embed="rId4"/>
          <a:stretch>
            <a:fillRect/>
          </a:stretch>
        </p:blipFill>
        <p:spPr>
          <a:xfrm>
            <a:off x="6172200" y="1835651"/>
            <a:ext cx="5181600" cy="4331286"/>
          </a:xfrm>
          <a:prstGeom prst="rect">
            <a:avLst/>
          </a:prstGeom>
        </p:spPr>
      </p:pic>
    </p:spTree>
    <p:extLst>
      <p:ext uri="{BB962C8B-B14F-4D97-AF65-F5344CB8AC3E}">
        <p14:creationId xmlns:p14="http://schemas.microsoft.com/office/powerpoint/2010/main" val="2494483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C354D41-19D7-97E7-7E10-C91DB9BB77B6}"/>
              </a:ext>
            </a:extLst>
          </p:cNvPr>
          <p:cNvSpPr>
            <a:spLocks noGrp="1"/>
          </p:cNvSpPr>
          <p:nvPr>
            <p:ph type="title"/>
          </p:nvPr>
        </p:nvSpPr>
        <p:spPr>
          <a:xfrm>
            <a:off x="781861" y="500062"/>
            <a:ext cx="9842237" cy="1325563"/>
          </a:xfrm>
        </p:spPr>
        <p:txBody>
          <a:bodyPr>
            <a:normAutofit/>
          </a:bodyPr>
          <a:lstStyle/>
          <a:p>
            <a:r>
              <a:rPr lang="en-US" sz="5600" dirty="0">
                <a:solidFill>
                  <a:schemeClr val="accent6">
                    <a:lumMod val="50000"/>
                  </a:schemeClr>
                </a:solidFill>
              </a:rPr>
              <a:t>How do they </a:t>
            </a:r>
            <a:r>
              <a:rPr lang="en-US" sz="5600" b="1" dirty="0">
                <a:solidFill>
                  <a:schemeClr val="accent6">
                    <a:lumMod val="50000"/>
                  </a:schemeClr>
                </a:solidFill>
              </a:rPr>
              <a:t>Train</a:t>
            </a:r>
            <a:r>
              <a:rPr lang="en-US" sz="5600" dirty="0">
                <a:solidFill>
                  <a:schemeClr val="accent6">
                    <a:lumMod val="50000"/>
                  </a:schemeClr>
                </a:solidFill>
              </a:rPr>
              <a:t>?</a:t>
            </a: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2"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11" name="Content Placeholder 10">
            <a:extLst>
              <a:ext uri="{FF2B5EF4-FFF2-40B4-BE49-F238E27FC236}">
                <a16:creationId xmlns:a16="http://schemas.microsoft.com/office/drawing/2014/main" id="{168CB8E1-338E-D75D-B6B1-1B6F72B567DA}"/>
              </a:ext>
            </a:extLst>
          </p:cNvPr>
          <p:cNvGraphicFramePr>
            <a:graphicFrameLocks noGrp="1"/>
          </p:cNvGraphicFramePr>
          <p:nvPr>
            <p:ph idx="1"/>
            <p:extLst>
              <p:ext uri="{D42A27DB-BD31-4B8C-83A1-F6EECF244321}">
                <p14:modId xmlns:p14="http://schemas.microsoft.com/office/powerpoint/2010/main" val="38024372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8" name="Picture 27">
            <a:extLst>
              <a:ext uri="{FF2B5EF4-FFF2-40B4-BE49-F238E27FC236}">
                <a16:creationId xmlns:a16="http://schemas.microsoft.com/office/drawing/2014/main" id="{4F2B5041-9428-2037-066A-E080BA7376E8}"/>
              </a:ext>
            </a:extLst>
          </p:cNvPr>
          <p:cNvPicPr>
            <a:picLocks noChangeAspect="1"/>
          </p:cNvPicPr>
          <p:nvPr/>
        </p:nvPicPr>
        <p:blipFill>
          <a:blip r:embed="rId7"/>
          <a:stretch>
            <a:fillRect/>
          </a:stretch>
        </p:blipFill>
        <p:spPr>
          <a:xfrm>
            <a:off x="9428269" y="182276"/>
            <a:ext cx="1274825" cy="1696719"/>
          </a:xfrm>
          <a:prstGeom prst="rect">
            <a:avLst/>
          </a:prstGeom>
        </p:spPr>
      </p:pic>
    </p:spTree>
    <p:extLst>
      <p:ext uri="{BB962C8B-B14F-4D97-AF65-F5344CB8AC3E}">
        <p14:creationId xmlns:p14="http://schemas.microsoft.com/office/powerpoint/2010/main" val="378063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CF74-519C-0FAF-985E-45B0CCC6B3F4}"/>
              </a:ext>
            </a:extLst>
          </p:cNvPr>
          <p:cNvSpPr>
            <a:spLocks noGrp="1"/>
          </p:cNvSpPr>
          <p:nvPr>
            <p:ph type="title"/>
          </p:nvPr>
        </p:nvSpPr>
        <p:spPr/>
        <p:txBody>
          <a:bodyPr>
            <a:normAutofit/>
          </a:bodyPr>
          <a:lstStyle/>
          <a:p>
            <a:pPr algn="ctr"/>
            <a:r>
              <a:rPr lang="en-US" sz="4000" dirty="0">
                <a:solidFill>
                  <a:schemeClr val="accent6">
                    <a:lumMod val="50000"/>
                  </a:schemeClr>
                </a:solidFill>
              </a:rPr>
              <a:t>TEAM</a:t>
            </a:r>
          </a:p>
        </p:txBody>
      </p:sp>
      <p:sp>
        <p:nvSpPr>
          <p:cNvPr id="3" name="Content Placeholder 2">
            <a:extLst>
              <a:ext uri="{FF2B5EF4-FFF2-40B4-BE49-F238E27FC236}">
                <a16:creationId xmlns:a16="http://schemas.microsoft.com/office/drawing/2014/main" id="{1876FC5D-B99B-4E95-AB51-6996C6BA2070}"/>
              </a:ext>
            </a:extLst>
          </p:cNvPr>
          <p:cNvSpPr>
            <a:spLocks noGrp="1"/>
          </p:cNvSpPr>
          <p:nvPr>
            <p:ph sz="half" idx="1"/>
          </p:nvPr>
        </p:nvSpPr>
        <p:spPr/>
        <p:txBody>
          <a:bodyPr>
            <a:normAutofit/>
          </a:bodyPr>
          <a:lstStyle/>
          <a:p>
            <a:pPr algn="ctr">
              <a:lnSpc>
                <a:spcPct val="100000"/>
              </a:lnSpc>
            </a:pPr>
            <a:r>
              <a:rPr lang="en-US" sz="3200" dirty="0">
                <a:solidFill>
                  <a:schemeClr val="tx1">
                    <a:lumMod val="95000"/>
                    <a:lumOff val="5000"/>
                  </a:schemeClr>
                </a:solidFill>
              </a:rPr>
              <a:t>Harshit</a:t>
            </a:r>
          </a:p>
          <a:p>
            <a:pPr marL="0" indent="0" algn="ctr">
              <a:lnSpc>
                <a:spcPct val="100000"/>
              </a:lnSpc>
              <a:buNone/>
            </a:pPr>
            <a:endParaRPr lang="en-US" sz="3200" dirty="0">
              <a:solidFill>
                <a:schemeClr val="tx1">
                  <a:lumMod val="95000"/>
                  <a:lumOff val="5000"/>
                </a:schemeClr>
              </a:solidFill>
            </a:endParaRPr>
          </a:p>
          <a:p>
            <a:pPr algn="ctr">
              <a:lnSpc>
                <a:spcPct val="100000"/>
              </a:lnSpc>
            </a:pPr>
            <a:r>
              <a:rPr lang="en-US" sz="3200" dirty="0">
                <a:solidFill>
                  <a:schemeClr val="tx1">
                    <a:lumMod val="95000"/>
                    <a:lumOff val="5000"/>
                  </a:schemeClr>
                </a:solidFill>
              </a:rPr>
              <a:t>Apurva</a:t>
            </a:r>
          </a:p>
          <a:p>
            <a:pPr algn="ctr">
              <a:lnSpc>
                <a:spcPct val="100000"/>
              </a:lnSpc>
            </a:pPr>
            <a:endParaRPr lang="en-US" sz="3200" dirty="0">
              <a:solidFill>
                <a:schemeClr val="tx1">
                  <a:lumMod val="95000"/>
                  <a:lumOff val="5000"/>
                </a:schemeClr>
              </a:solidFill>
            </a:endParaRPr>
          </a:p>
          <a:p>
            <a:pPr algn="ctr">
              <a:lnSpc>
                <a:spcPct val="100000"/>
              </a:lnSpc>
            </a:pPr>
            <a:r>
              <a:rPr lang="en-US" sz="3200" dirty="0" err="1">
                <a:solidFill>
                  <a:schemeClr val="tx1">
                    <a:lumMod val="95000"/>
                    <a:lumOff val="5000"/>
                  </a:schemeClr>
                </a:solidFill>
              </a:rPr>
              <a:t>Aashima</a:t>
            </a:r>
            <a:endParaRPr lang="en-US" sz="3200" dirty="0">
              <a:solidFill>
                <a:schemeClr val="tx1">
                  <a:lumMod val="95000"/>
                  <a:lumOff val="5000"/>
                </a:schemeClr>
              </a:solidFill>
            </a:endParaRPr>
          </a:p>
        </p:txBody>
      </p:sp>
      <p:sp>
        <p:nvSpPr>
          <p:cNvPr id="4" name="Content Placeholder 3">
            <a:extLst>
              <a:ext uri="{FF2B5EF4-FFF2-40B4-BE49-F238E27FC236}">
                <a16:creationId xmlns:a16="http://schemas.microsoft.com/office/drawing/2014/main" id="{AD69B181-8A36-7970-8F49-AFB2D7B390C0}"/>
              </a:ext>
            </a:extLst>
          </p:cNvPr>
          <p:cNvSpPr>
            <a:spLocks noGrp="1"/>
          </p:cNvSpPr>
          <p:nvPr>
            <p:ph sz="half" idx="2"/>
          </p:nvPr>
        </p:nvSpPr>
        <p:spPr/>
        <p:txBody>
          <a:bodyPr>
            <a:normAutofit/>
          </a:bodyPr>
          <a:lstStyle/>
          <a:p>
            <a:pPr lvl="3">
              <a:lnSpc>
                <a:spcPct val="100000"/>
              </a:lnSpc>
            </a:pPr>
            <a:r>
              <a:rPr lang="en-US" sz="3200" dirty="0">
                <a:solidFill>
                  <a:schemeClr val="tx1">
                    <a:lumMod val="95000"/>
                    <a:lumOff val="5000"/>
                  </a:schemeClr>
                </a:solidFill>
              </a:rPr>
              <a:t>Yash</a:t>
            </a:r>
          </a:p>
          <a:p>
            <a:pPr lvl="3">
              <a:lnSpc>
                <a:spcPct val="100000"/>
              </a:lnSpc>
            </a:pPr>
            <a:endParaRPr lang="en-US" sz="3200" dirty="0">
              <a:solidFill>
                <a:schemeClr val="tx1">
                  <a:lumMod val="95000"/>
                  <a:lumOff val="5000"/>
                </a:schemeClr>
              </a:solidFill>
            </a:endParaRPr>
          </a:p>
          <a:p>
            <a:pPr lvl="3">
              <a:lnSpc>
                <a:spcPct val="100000"/>
              </a:lnSpc>
            </a:pPr>
            <a:r>
              <a:rPr lang="en-US" sz="3200" dirty="0" err="1">
                <a:solidFill>
                  <a:schemeClr val="tx1">
                    <a:lumMod val="95000"/>
                    <a:lumOff val="5000"/>
                  </a:schemeClr>
                </a:solidFill>
              </a:rPr>
              <a:t>Dhairya</a:t>
            </a:r>
            <a:endParaRPr lang="en-US" sz="3200" dirty="0">
              <a:solidFill>
                <a:schemeClr val="tx1">
                  <a:lumMod val="95000"/>
                  <a:lumOff val="5000"/>
                </a:schemeClr>
              </a:solidFill>
            </a:endParaRPr>
          </a:p>
          <a:p>
            <a:pPr lvl="3">
              <a:lnSpc>
                <a:spcPct val="100000"/>
              </a:lnSpc>
            </a:pPr>
            <a:endParaRPr lang="en-US" sz="3200" dirty="0">
              <a:solidFill>
                <a:schemeClr val="tx1">
                  <a:lumMod val="95000"/>
                  <a:lumOff val="5000"/>
                </a:schemeClr>
              </a:solidFill>
            </a:endParaRPr>
          </a:p>
          <a:p>
            <a:pPr lvl="3">
              <a:lnSpc>
                <a:spcPct val="100000"/>
              </a:lnSpc>
            </a:pPr>
            <a:r>
              <a:rPr lang="en-US" sz="3200" dirty="0">
                <a:solidFill>
                  <a:schemeClr val="tx1">
                    <a:lumMod val="95000"/>
                    <a:lumOff val="5000"/>
                  </a:schemeClr>
                </a:solidFill>
              </a:rPr>
              <a:t>Jaideep</a:t>
            </a:r>
          </a:p>
        </p:txBody>
      </p:sp>
      <p:pic>
        <p:nvPicPr>
          <p:cNvPr id="5" name="Picture 4" descr="Logo&#10;&#10;Description automatically generated">
            <a:extLst>
              <a:ext uri="{FF2B5EF4-FFF2-40B4-BE49-F238E27FC236}">
                <a16:creationId xmlns:a16="http://schemas.microsoft.com/office/drawing/2014/main" id="{7BB49048-9175-2EBD-7914-6547A8362D6D}"/>
              </a:ext>
            </a:extLst>
          </p:cNvPr>
          <p:cNvPicPr>
            <a:picLocks noChangeAspect="1"/>
          </p:cNvPicPr>
          <p:nvPr/>
        </p:nvPicPr>
        <p:blipFill>
          <a:blip r:embed="rId2">
            <a:alphaModFix amt="5000"/>
            <a:extLst>
              <a:ext uri="{837473B0-CC2E-450A-ABE3-18F120FF3D39}">
                <a1611:picAttrSrcUrl xmlns:a1611="http://schemas.microsoft.com/office/drawing/2016/11/main" r:id="rId3"/>
              </a:ext>
            </a:extLst>
          </a:blip>
          <a:stretch>
            <a:fillRect/>
          </a:stretch>
        </p:blipFill>
        <p:spPr>
          <a:xfrm>
            <a:off x="3050613" y="178594"/>
            <a:ext cx="6685625" cy="6500812"/>
          </a:xfrm>
          <a:prstGeom prst="rect">
            <a:avLst/>
          </a:prstGeom>
        </p:spPr>
      </p:pic>
    </p:spTree>
    <p:extLst>
      <p:ext uri="{BB962C8B-B14F-4D97-AF65-F5344CB8AC3E}">
        <p14:creationId xmlns:p14="http://schemas.microsoft.com/office/powerpoint/2010/main" val="1257030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EB6D6B1-52B8-45C8-9C83-B5042CDAB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3290B888-1DA2-4603-9690-BF863DCD1E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 name="Rectangle 18">
              <a:extLst>
                <a:ext uri="{FF2B5EF4-FFF2-40B4-BE49-F238E27FC236}">
                  <a16:creationId xmlns:a16="http://schemas.microsoft.com/office/drawing/2014/main" id="{319E1F81-615A-4E66-9C66-443AC7239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60507-4771-49E2-9E47-9D6881CF8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E69ED32-CD7B-80EF-7169-25F1A53CAD14}"/>
              </a:ext>
            </a:extLst>
          </p:cNvPr>
          <p:cNvSpPr>
            <a:spLocks noGrp="1"/>
          </p:cNvSpPr>
          <p:nvPr>
            <p:ph type="title" idx="4294967295"/>
          </p:nvPr>
        </p:nvSpPr>
        <p:spPr>
          <a:xfrm>
            <a:off x="550863" y="280219"/>
            <a:ext cx="11090275" cy="943897"/>
          </a:xfrm>
        </p:spPr>
        <p:txBody>
          <a:bodyPr vert="horz" lIns="91440" tIns="45720" rIns="91440" bIns="45720" rtlCol="0" anchor="ctr">
            <a:normAutofit/>
          </a:bodyPr>
          <a:lstStyle/>
          <a:p>
            <a:r>
              <a:rPr lang="en-US" sz="4000" kern="1200" dirty="0">
                <a:solidFill>
                  <a:schemeClr val="accent6">
                    <a:lumMod val="50000"/>
                  </a:schemeClr>
                </a:solidFill>
                <a:latin typeface="+mj-lt"/>
                <a:ea typeface="+mj-ea"/>
                <a:cs typeface="+mj-cs"/>
              </a:rPr>
              <a:t> How do they </a:t>
            </a:r>
            <a:r>
              <a:rPr lang="en-US" sz="4000" b="1" kern="1200" dirty="0">
                <a:solidFill>
                  <a:schemeClr val="accent6">
                    <a:lumMod val="50000"/>
                  </a:schemeClr>
                </a:solidFill>
                <a:latin typeface="+mj-lt"/>
                <a:ea typeface="+mj-ea"/>
                <a:cs typeface="+mj-cs"/>
              </a:rPr>
              <a:t>Retain</a:t>
            </a:r>
            <a:r>
              <a:rPr lang="en-US" sz="4000" kern="1200" dirty="0">
                <a:solidFill>
                  <a:schemeClr val="accent6">
                    <a:lumMod val="50000"/>
                  </a:schemeClr>
                </a:solidFill>
                <a:latin typeface="+mj-lt"/>
                <a:ea typeface="+mj-ea"/>
                <a:cs typeface="+mj-cs"/>
              </a:rPr>
              <a:t>?</a:t>
            </a:r>
            <a:endParaRPr lang="en-US" sz="4000" kern="1200" dirty="0">
              <a:latin typeface="+mn-lt"/>
              <a:ea typeface="+mj-ea"/>
              <a:cs typeface="+mj-cs"/>
            </a:endParaRPr>
          </a:p>
        </p:txBody>
      </p:sp>
      <p:sp>
        <p:nvSpPr>
          <p:cNvPr id="3" name="Content Placeholder 2">
            <a:extLst>
              <a:ext uri="{FF2B5EF4-FFF2-40B4-BE49-F238E27FC236}">
                <a16:creationId xmlns:a16="http://schemas.microsoft.com/office/drawing/2014/main" id="{728F26B5-3A0D-C4E8-3190-01449E0AFC91}"/>
              </a:ext>
            </a:extLst>
          </p:cNvPr>
          <p:cNvSpPr>
            <a:spLocks noGrp="1"/>
          </p:cNvSpPr>
          <p:nvPr>
            <p:ph idx="4294967295"/>
          </p:nvPr>
        </p:nvSpPr>
        <p:spPr>
          <a:xfrm>
            <a:off x="550863" y="1250020"/>
            <a:ext cx="10300519" cy="465405"/>
          </a:xfrm>
        </p:spPr>
        <p:txBody>
          <a:bodyPr/>
          <a:lstStyle/>
          <a:p>
            <a:pPr marL="0" indent="0" defTabSz="886968">
              <a:spcBef>
                <a:spcPts val="970"/>
              </a:spcBef>
              <a:buNone/>
            </a:pPr>
            <a:r>
              <a:rPr lang="en-GB" sz="1940" kern="0" dirty="0">
                <a:solidFill>
                  <a:schemeClr val="tx1"/>
                </a:solidFill>
                <a:latin typeface="+mn-lt"/>
                <a:ea typeface="+mn-ea"/>
                <a:cs typeface="Times New Roman" panose="02020603050405020304" pitchFamily="18" charset="0"/>
              </a:rPr>
              <a:t>Starbucks’ Fringe Benefit Program for both part-timers and full-timers</a:t>
            </a:r>
          </a:p>
          <a:p>
            <a:pPr marL="443484" lvl="1" indent="0" defTabSz="886968">
              <a:spcBef>
                <a:spcPts val="485"/>
              </a:spcBef>
              <a:buNone/>
            </a:pPr>
            <a:endParaRPr lang="en-IN" sz="1746" kern="1200" dirty="0">
              <a:solidFill>
                <a:schemeClr val="tx1"/>
              </a:solidFill>
              <a:latin typeface="Calibri" panose="020F0502020204030204" pitchFamily="34" charset="0"/>
              <a:ea typeface="+mn-ea"/>
              <a:cs typeface="Times New Roman" panose="02020603050405020304" pitchFamily="18" charset="0"/>
            </a:endParaRPr>
          </a:p>
          <a:p>
            <a:pPr marL="457200" lvl="1" indent="0">
              <a:buNone/>
            </a:pPr>
            <a:endParaRPr lang="en-US" dirty="0"/>
          </a:p>
        </p:txBody>
      </p:sp>
      <p:sp>
        <p:nvSpPr>
          <p:cNvPr id="9" name="Rectangle 8">
            <a:extLst>
              <a:ext uri="{FF2B5EF4-FFF2-40B4-BE49-F238E27FC236}">
                <a16:creationId xmlns:a16="http://schemas.microsoft.com/office/drawing/2014/main" id="{502FEFCE-FD36-C7C7-B562-FC08EE852B19}"/>
              </a:ext>
            </a:extLst>
          </p:cNvPr>
          <p:cNvSpPr/>
          <p:nvPr/>
        </p:nvSpPr>
        <p:spPr>
          <a:xfrm>
            <a:off x="696794" y="1810030"/>
            <a:ext cx="3463413" cy="40776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a:lnSpc>
                <a:spcPct val="115000"/>
              </a:lnSpc>
              <a:spcAft>
                <a:spcPts val="800"/>
              </a:spcAft>
              <a:buFont typeface="Arial" panose="020B0604020202020204" pitchFamily="34" charset="0"/>
              <a:buChar char="•"/>
              <a:tabLst>
                <a:tab pos="457200" algn="l"/>
              </a:tabLst>
            </a:pPr>
            <a:r>
              <a:rPr lang="en-IN" sz="1600" b="1" kern="100" dirty="0">
                <a:solidFill>
                  <a:schemeClr val="accent6">
                    <a:lumMod val="50000"/>
                  </a:schemeClr>
                </a:solidFill>
                <a:effectLst/>
                <a:ea typeface="Calibri" panose="020F0502020204030204" pitchFamily="34" charset="0"/>
                <a:cs typeface="Times New Roman" panose="02020603050405020304" pitchFamily="18" charset="0"/>
              </a:rPr>
              <a:t>Medical, dental, and vision coverage</a:t>
            </a:r>
          </a:p>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Sick pay up to 40 hours per year</a:t>
            </a:r>
          </a:p>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Paid vacations</a:t>
            </a:r>
          </a:p>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Seven paid holidays</a:t>
            </a:r>
          </a:p>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Personal day every six months</a:t>
            </a:r>
          </a:p>
          <a:p>
            <a:pPr marL="342900" lvl="0" indent="-342900">
              <a:lnSpc>
                <a:spcPct val="115000"/>
              </a:lnSpc>
              <a:spcAft>
                <a:spcPts val="800"/>
              </a:spcAft>
              <a:buFont typeface="Arial" panose="020B0604020202020204" pitchFamily="34" charset="0"/>
              <a:buChar char="•"/>
              <a:tabLst>
                <a:tab pos="457200" algn="l"/>
              </a:tabLst>
            </a:pPr>
            <a:r>
              <a:rPr lang="en-IN" sz="1600" b="1" kern="100" dirty="0">
                <a:solidFill>
                  <a:schemeClr val="accent6">
                    <a:lumMod val="50000"/>
                  </a:schemeClr>
                </a:solidFill>
                <a:ea typeface="Calibri" panose="020F0502020204030204" pitchFamily="34" charset="0"/>
                <a:cs typeface="Times New Roman" panose="02020603050405020304" pitchFamily="18" charset="0"/>
              </a:rPr>
              <a:t>30% discount on purchases</a:t>
            </a:r>
            <a:endParaRPr lang="en-IN" sz="1600" b="1" kern="100" dirty="0">
              <a:solidFill>
                <a:schemeClr val="accent6">
                  <a:lumMod val="50000"/>
                </a:schemeClr>
              </a:solidFill>
              <a:effectLst/>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Mental health and chemical dependency coverage</a:t>
            </a:r>
          </a:p>
          <a:p>
            <a:pPr>
              <a:spcAft>
                <a:spcPts val="600"/>
              </a:spcAft>
            </a:pPr>
            <a:endParaRPr lang="en-US" dirty="0"/>
          </a:p>
        </p:txBody>
      </p:sp>
      <p:sp>
        <p:nvSpPr>
          <p:cNvPr id="10" name="Rectangle 9">
            <a:extLst>
              <a:ext uri="{FF2B5EF4-FFF2-40B4-BE49-F238E27FC236}">
                <a16:creationId xmlns:a16="http://schemas.microsoft.com/office/drawing/2014/main" id="{22BE885B-5E2C-62C3-346B-8C36157FB08D}"/>
              </a:ext>
            </a:extLst>
          </p:cNvPr>
          <p:cNvSpPr/>
          <p:nvPr/>
        </p:nvSpPr>
        <p:spPr>
          <a:xfrm>
            <a:off x="4551169" y="1825458"/>
            <a:ext cx="3336270" cy="40622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a:lnSpc>
                <a:spcPct val="115000"/>
              </a:lnSpc>
              <a:spcAft>
                <a:spcPts val="800"/>
              </a:spcAft>
              <a:buFont typeface="Arial" panose="020B0604020202020204" pitchFamily="34" charset="0"/>
              <a:buChar char="•"/>
              <a:tabLst>
                <a:tab pos="457200" algn="l"/>
              </a:tabLst>
            </a:pPr>
            <a:r>
              <a:rPr lang="en-IN" sz="1600" b="1" kern="100" dirty="0">
                <a:solidFill>
                  <a:schemeClr val="accent6">
                    <a:lumMod val="50000"/>
                  </a:schemeClr>
                </a:solidFill>
                <a:effectLst/>
                <a:ea typeface="Calibri" panose="020F0502020204030204" pitchFamily="34" charset="0"/>
                <a:cs typeface="Times New Roman" panose="02020603050405020304" pitchFamily="18" charset="0"/>
              </a:rPr>
              <a:t>401(k) retirement savings plan with matching contribution</a:t>
            </a:r>
          </a:p>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Short- and long-term disability</a:t>
            </a:r>
          </a:p>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Stock purchase plan</a:t>
            </a:r>
          </a:p>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Life insurance coverage</a:t>
            </a:r>
          </a:p>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Accidental death and dismemberment insurance</a:t>
            </a:r>
          </a:p>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Adoption assistance</a:t>
            </a:r>
          </a:p>
          <a:p>
            <a:pPr>
              <a:spcAft>
                <a:spcPts val="600"/>
              </a:spcAft>
            </a:pPr>
            <a:endParaRPr lang="en-US" dirty="0"/>
          </a:p>
        </p:txBody>
      </p:sp>
      <p:sp>
        <p:nvSpPr>
          <p:cNvPr id="11" name="Rectangle 10">
            <a:extLst>
              <a:ext uri="{FF2B5EF4-FFF2-40B4-BE49-F238E27FC236}">
                <a16:creationId xmlns:a16="http://schemas.microsoft.com/office/drawing/2014/main" id="{A1A77B76-4C30-F038-2E84-8466A0241EDC}"/>
              </a:ext>
            </a:extLst>
          </p:cNvPr>
          <p:cNvSpPr/>
          <p:nvPr/>
        </p:nvSpPr>
        <p:spPr>
          <a:xfrm>
            <a:off x="8278401" y="1825457"/>
            <a:ext cx="3216805" cy="4126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Financial assistance program</a:t>
            </a:r>
          </a:p>
          <a:p>
            <a:pPr marL="342900" lvl="0" indent="-342900">
              <a:lnSpc>
                <a:spcPct val="115000"/>
              </a:lnSpc>
              <a:spcAft>
                <a:spcPts val="800"/>
              </a:spcAft>
              <a:buFont typeface="Arial" panose="020B0604020202020204" pitchFamily="34" charset="0"/>
              <a:buChar char="•"/>
              <a:tabLst>
                <a:tab pos="457200" algn="l"/>
              </a:tabLst>
            </a:pPr>
            <a:r>
              <a:rPr lang="en-IN" sz="1600" b="1" kern="100" dirty="0">
                <a:solidFill>
                  <a:schemeClr val="accent6">
                    <a:lumMod val="50000"/>
                  </a:schemeClr>
                </a:solidFill>
                <a:ea typeface="Calibri" panose="020F0502020204030204" pitchFamily="34" charset="0"/>
                <a:cs typeface="Times New Roman" panose="02020603050405020304" pitchFamily="18" charset="0"/>
              </a:rPr>
              <a:t>Stock-Option Plan(Bean Stock)</a:t>
            </a:r>
            <a:endParaRPr lang="en-IN" sz="1600" b="1" kern="100" dirty="0">
              <a:solidFill>
                <a:schemeClr val="accent6">
                  <a:lumMod val="50000"/>
                </a:schemeClr>
              </a:solidFill>
              <a:effectLst/>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Pre-tax payroll deductions for commuter expenses</a:t>
            </a:r>
          </a:p>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Free coffee and tea products</a:t>
            </a:r>
          </a:p>
          <a:p>
            <a:pPr marL="342900" lvl="0" indent="-342900">
              <a:lnSpc>
                <a:spcPct val="115000"/>
              </a:lnSpc>
              <a:spcAft>
                <a:spcPts val="800"/>
              </a:spcAft>
              <a:buFont typeface="Arial" panose="020B0604020202020204" pitchFamily="34" charset="0"/>
              <a:buChar char="•"/>
              <a:tabLst>
                <a:tab pos="457200" algn="l"/>
              </a:tabLst>
            </a:pPr>
            <a:r>
              <a:rPr lang="en-IN" sz="1600" kern="100" dirty="0">
                <a:effectLst/>
                <a:ea typeface="Calibri" panose="020F0502020204030204" pitchFamily="34" charset="0"/>
                <a:cs typeface="Times New Roman" panose="02020603050405020304" pitchFamily="18" charset="0"/>
              </a:rPr>
              <a:t>In-store discount of 30%</a:t>
            </a:r>
          </a:p>
          <a:p>
            <a:pPr marL="342900" lvl="0" indent="-342900">
              <a:lnSpc>
                <a:spcPct val="115000"/>
              </a:lnSpc>
              <a:spcAft>
                <a:spcPts val="800"/>
              </a:spcAft>
              <a:buFont typeface="Arial" panose="020B0604020202020204" pitchFamily="34" charset="0"/>
              <a:buChar char="•"/>
              <a:tabLst>
                <a:tab pos="457200" algn="l"/>
              </a:tabLst>
            </a:pPr>
            <a:r>
              <a:rPr lang="en-IN" sz="1600" b="1" kern="100" dirty="0">
                <a:solidFill>
                  <a:schemeClr val="accent6">
                    <a:lumMod val="50000"/>
                  </a:schemeClr>
                </a:solidFill>
                <a:effectLst/>
                <a:ea typeface="Calibri" panose="020F0502020204030204" pitchFamily="34" charset="0"/>
                <a:cs typeface="Times New Roman" panose="02020603050405020304" pitchFamily="18" charset="0"/>
              </a:rPr>
              <a:t>Tuition reimbursement through Arizona State University</a:t>
            </a:r>
          </a:p>
          <a:p>
            <a:pPr marL="285750" indent="-285750">
              <a:buFont typeface="Arial" panose="020B0604020202020204" pitchFamily="34" charset="0"/>
              <a:buChar char="•"/>
            </a:pPr>
            <a:r>
              <a:rPr lang="en-IN" sz="1600" dirty="0">
                <a:effectLst/>
                <a:ea typeface="Calibri" panose="020F0502020204030204" pitchFamily="34" charset="0"/>
                <a:cs typeface="Times New Roman" panose="02020603050405020304" pitchFamily="18" charset="0"/>
              </a:rPr>
              <a:t>Gift-matching benefits</a:t>
            </a:r>
            <a:r>
              <a:rPr lang="en-IN" sz="1600" dirty="0">
                <a:effectLst/>
              </a:rPr>
              <a:t> </a:t>
            </a:r>
            <a:endParaRPr lang="en-US" sz="1600" dirty="0"/>
          </a:p>
        </p:txBody>
      </p:sp>
      <p:sp>
        <p:nvSpPr>
          <p:cNvPr id="13" name="TextBox 12">
            <a:extLst>
              <a:ext uri="{FF2B5EF4-FFF2-40B4-BE49-F238E27FC236}">
                <a16:creationId xmlns:a16="http://schemas.microsoft.com/office/drawing/2014/main" id="{1FD76314-58AE-6991-7225-41C5E4693D1D}"/>
              </a:ext>
            </a:extLst>
          </p:cNvPr>
          <p:cNvSpPr txBox="1"/>
          <p:nvPr/>
        </p:nvSpPr>
        <p:spPr>
          <a:xfrm>
            <a:off x="796414" y="6061587"/>
            <a:ext cx="9409470" cy="400110"/>
          </a:xfrm>
          <a:prstGeom prst="rect">
            <a:avLst/>
          </a:prstGeom>
          <a:noFill/>
        </p:spPr>
        <p:txBody>
          <a:bodyPr wrap="square" rtlCol="0">
            <a:spAutoFit/>
          </a:bodyPr>
          <a:lstStyle/>
          <a:p>
            <a:r>
              <a:rPr lang="en-GB" sz="2000" i="1" kern="0" dirty="0">
                <a:effectLst/>
                <a:latin typeface="+mn-lt"/>
                <a:ea typeface="Calibri" panose="020F0502020204030204" pitchFamily="34" charset="0"/>
              </a:rPr>
              <a:t>Starbucks believes if you treat your employees well, that is how they will treat customers</a:t>
            </a:r>
            <a:endParaRPr lang="en-US" sz="2000" dirty="0"/>
          </a:p>
        </p:txBody>
      </p:sp>
    </p:spTree>
    <p:extLst>
      <p:ext uri="{BB962C8B-B14F-4D97-AF65-F5344CB8AC3E}">
        <p14:creationId xmlns:p14="http://schemas.microsoft.com/office/powerpoint/2010/main" val="293308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3" descr="A green and white logo&#10;&#10;Description automatically generated with low confidence">
            <a:extLst>
              <a:ext uri="{FF2B5EF4-FFF2-40B4-BE49-F238E27FC236}">
                <a16:creationId xmlns:a16="http://schemas.microsoft.com/office/drawing/2014/main" id="{1B49540E-F535-8140-972F-AB2B53D4610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243" b="-1"/>
          <a:stretch/>
        </p:blipFill>
        <p:spPr>
          <a:xfrm>
            <a:off x="2522358" y="10"/>
            <a:ext cx="9669642" cy="6857990"/>
          </a:xfrm>
          <a:prstGeom prst="rect">
            <a:avLst/>
          </a:prstGeom>
        </p:spPr>
      </p:pic>
      <p:sp>
        <p:nvSpPr>
          <p:cNvPr id="10" name="Rectangle 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794F6D-2856-BACD-BDC5-BFF12DF8AA85}"/>
              </a:ext>
            </a:extLst>
          </p:cNvPr>
          <p:cNvSpPr>
            <a:spLocks noGrp="1"/>
          </p:cNvSpPr>
          <p:nvPr>
            <p:ph type="title"/>
          </p:nvPr>
        </p:nvSpPr>
        <p:spPr>
          <a:xfrm>
            <a:off x="339214" y="743447"/>
            <a:ext cx="4586400" cy="3692028"/>
          </a:xfrm>
          <a:noFill/>
        </p:spPr>
        <p:txBody>
          <a:bodyPr vert="horz" lIns="91440" tIns="45720" rIns="91440" bIns="45720" rtlCol="0" anchor="b">
            <a:normAutofit/>
          </a:bodyPr>
          <a:lstStyle/>
          <a:p>
            <a:r>
              <a:rPr lang="en-US" sz="5200" b="1" dirty="0"/>
              <a:t>CHALLENGES</a:t>
            </a:r>
          </a:p>
        </p:txBody>
      </p:sp>
    </p:spTree>
    <p:extLst>
      <p:ext uri="{BB962C8B-B14F-4D97-AF65-F5344CB8AC3E}">
        <p14:creationId xmlns:p14="http://schemas.microsoft.com/office/powerpoint/2010/main" val="644843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71A49-2E8D-90F3-4777-4D97B66E6317}"/>
              </a:ext>
            </a:extLst>
          </p:cNvPr>
          <p:cNvSpPr>
            <a:spLocks noGrp="1"/>
          </p:cNvSpPr>
          <p:nvPr>
            <p:ph type="title"/>
          </p:nvPr>
        </p:nvSpPr>
        <p:spPr/>
        <p:txBody>
          <a:bodyPr/>
          <a:lstStyle/>
          <a:p>
            <a:r>
              <a:rPr lang="en-US" dirty="0">
                <a:solidFill>
                  <a:schemeClr val="accent6">
                    <a:lumMod val="50000"/>
                  </a:schemeClr>
                </a:solidFill>
              </a:rPr>
              <a:t>Challenges faced by Starbucks in 2020:</a:t>
            </a:r>
          </a:p>
        </p:txBody>
      </p:sp>
      <p:sp>
        <p:nvSpPr>
          <p:cNvPr id="3" name="Content Placeholder 2">
            <a:extLst>
              <a:ext uri="{FF2B5EF4-FFF2-40B4-BE49-F238E27FC236}">
                <a16:creationId xmlns:a16="http://schemas.microsoft.com/office/drawing/2014/main" id="{7DF6F3F2-1D71-A435-6C21-AE7AF747AAA3}"/>
              </a:ext>
            </a:extLst>
          </p:cNvPr>
          <p:cNvSpPr>
            <a:spLocks noGrp="1"/>
          </p:cNvSpPr>
          <p:nvPr>
            <p:ph idx="1"/>
          </p:nvPr>
        </p:nvSpPr>
        <p:spPr/>
        <p:txBody>
          <a:bodyPr>
            <a:normAutofit/>
          </a:bodyPr>
          <a:lstStyle/>
          <a:p>
            <a:pPr algn="l">
              <a:buFont typeface="Arial" panose="020B0604020202020204" pitchFamily="34" charset="0"/>
              <a:buChar char="•"/>
            </a:pPr>
            <a:r>
              <a:rPr lang="en-IN" sz="2000" b="0" i="0" u="none" strike="noStrike" dirty="0" err="1">
                <a:effectLst/>
              </a:rPr>
              <a:t>Luckin</a:t>
            </a:r>
            <a:r>
              <a:rPr lang="en-IN" sz="2000" b="0" i="0" u="none" strike="noStrike" dirty="0">
                <a:effectLst/>
              </a:rPr>
              <a:t> Coffee is a Chinese company with 3680 stores in 28 cities.</a:t>
            </a:r>
          </a:p>
          <a:p>
            <a:pPr algn="l">
              <a:buFont typeface="Arial" panose="020B0604020202020204" pitchFamily="34" charset="0"/>
              <a:buChar char="•"/>
            </a:pPr>
            <a:r>
              <a:rPr lang="en-IN" sz="2000" b="0" i="0" u="none" strike="noStrike" dirty="0">
                <a:effectLst/>
              </a:rPr>
              <a:t>In its first year, </a:t>
            </a:r>
            <a:r>
              <a:rPr lang="en-IN" sz="2000" b="0" i="0" u="none" strike="noStrike" dirty="0" err="1">
                <a:effectLst/>
              </a:rPr>
              <a:t>Luckin</a:t>
            </a:r>
            <a:r>
              <a:rPr lang="en-IN" sz="2000" b="0" i="0" u="none" strike="noStrike" dirty="0">
                <a:effectLst/>
              </a:rPr>
              <a:t> Coffee generated $125 million in revenue but had a loss of $241.3 million.</a:t>
            </a:r>
          </a:p>
          <a:p>
            <a:pPr algn="l">
              <a:buFont typeface="Arial" panose="020B0604020202020204" pitchFamily="34" charset="0"/>
              <a:buChar char="•"/>
            </a:pPr>
            <a:r>
              <a:rPr lang="en-IN" sz="2000" b="0" i="0" u="none" strike="noStrike" dirty="0">
                <a:effectLst/>
              </a:rPr>
              <a:t>Customer retention for </a:t>
            </a:r>
            <a:r>
              <a:rPr lang="en-IN" sz="2000" b="0" i="0" u="none" strike="noStrike" dirty="0" err="1">
                <a:effectLst/>
              </a:rPr>
              <a:t>Luckin</a:t>
            </a:r>
            <a:r>
              <a:rPr lang="en-IN" sz="2000" b="0" i="0" u="none" strike="noStrike" dirty="0">
                <a:effectLst/>
              </a:rPr>
              <a:t> Coffee is around 55%.</a:t>
            </a:r>
          </a:p>
          <a:p>
            <a:pPr algn="l">
              <a:buFont typeface="Arial" panose="020B0604020202020204" pitchFamily="34" charset="0"/>
              <a:buChar char="•"/>
            </a:pPr>
            <a:r>
              <a:rPr lang="en-IN" sz="2000" b="0" i="0" u="none" strike="noStrike" dirty="0" err="1">
                <a:effectLst/>
              </a:rPr>
              <a:t>Luckin</a:t>
            </a:r>
            <a:r>
              <a:rPr lang="en-IN" sz="2000" b="0" i="0" u="none" strike="noStrike" dirty="0">
                <a:effectLst/>
              </a:rPr>
              <a:t> Coffee won a gold medal in the 2018 International Coffee Testing Championship.</a:t>
            </a:r>
          </a:p>
          <a:p>
            <a:pPr algn="l">
              <a:buFont typeface="Arial" panose="020B0604020202020204" pitchFamily="34" charset="0"/>
              <a:buChar char="•"/>
            </a:pPr>
            <a:r>
              <a:rPr lang="en-IN" sz="2000" b="0" i="0" u="none" strike="noStrike" dirty="0" err="1">
                <a:effectLst/>
              </a:rPr>
              <a:t>Luckin</a:t>
            </a:r>
            <a:r>
              <a:rPr lang="en-IN" sz="2000" b="0" i="0" u="none" strike="noStrike" dirty="0">
                <a:effectLst/>
              </a:rPr>
              <a:t> Coffee offers special discounts, such as "Buy 2, get 1 free" on top of a 50% discount.</a:t>
            </a:r>
          </a:p>
          <a:p>
            <a:pPr algn="l">
              <a:buFont typeface="Arial" panose="020B0604020202020204" pitchFamily="34" charset="0"/>
              <a:buChar char="•"/>
            </a:pPr>
            <a:r>
              <a:rPr lang="en-IN" sz="2000" b="0" i="0" u="none" strike="noStrike" dirty="0">
                <a:effectLst/>
              </a:rPr>
              <a:t>By the end of 2019, </a:t>
            </a:r>
            <a:r>
              <a:rPr lang="en-IN" sz="2000" b="0" i="0" u="none" strike="noStrike" dirty="0" err="1">
                <a:effectLst/>
              </a:rPr>
              <a:t>Luckin</a:t>
            </a:r>
            <a:r>
              <a:rPr lang="en-IN" sz="2000" b="0" i="0" u="none" strike="noStrike" dirty="0">
                <a:effectLst/>
              </a:rPr>
              <a:t> Coffee had more stores (4507) than Starbucks (4292) in China.</a:t>
            </a:r>
          </a:p>
          <a:p>
            <a:pPr algn="l">
              <a:buFont typeface="Arial" panose="020B0604020202020204" pitchFamily="34" charset="0"/>
              <a:buChar char="•"/>
            </a:pPr>
            <a:r>
              <a:rPr lang="en-IN" sz="2000" b="0" i="0" u="none" strike="noStrike" dirty="0">
                <a:effectLst/>
              </a:rPr>
              <a:t>Starbucks and </a:t>
            </a:r>
            <a:r>
              <a:rPr lang="en-IN" sz="2000" b="0" i="0" u="none" strike="noStrike" dirty="0" err="1">
                <a:effectLst/>
              </a:rPr>
              <a:t>HeyTea</a:t>
            </a:r>
            <a:r>
              <a:rPr lang="en-IN" sz="2000" b="0" i="0" u="none" strike="noStrike" dirty="0">
                <a:effectLst/>
              </a:rPr>
              <a:t> are also competitors in the Chinese coffee market.</a:t>
            </a:r>
          </a:p>
          <a:p>
            <a:pPr marL="0" indent="0">
              <a:buNone/>
            </a:pPr>
            <a:endParaRPr lang="en-US" sz="2000" dirty="0"/>
          </a:p>
        </p:txBody>
      </p:sp>
    </p:spTree>
    <p:extLst>
      <p:ext uri="{BB962C8B-B14F-4D97-AF65-F5344CB8AC3E}">
        <p14:creationId xmlns:p14="http://schemas.microsoft.com/office/powerpoint/2010/main" val="1036167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A12EFC-BDEA-8E18-7A54-4A0DC06A61F1}"/>
              </a:ext>
            </a:extLst>
          </p:cNvPr>
          <p:cNvSpPr txBox="1"/>
          <p:nvPr/>
        </p:nvSpPr>
        <p:spPr>
          <a:xfrm>
            <a:off x="471947" y="2719645"/>
            <a:ext cx="4159045" cy="264024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dirty="0">
                <a:solidFill>
                  <a:schemeClr val="tx1">
                    <a:lumMod val="85000"/>
                    <a:lumOff val="15000"/>
                  </a:schemeClr>
                </a:solidFill>
                <a:latin typeface="+mj-lt"/>
                <a:ea typeface="+mj-ea"/>
                <a:cs typeface="+mj-cs"/>
              </a:rPr>
              <a:t>RECOMMENDATIONS</a:t>
            </a:r>
          </a:p>
        </p:txBody>
      </p:sp>
      <p:pic>
        <p:nvPicPr>
          <p:cNvPr id="2" name="Content Placeholder 3" descr="A green and white logo&#10;&#10;Description automatically generated with low confidence">
            <a:extLst>
              <a:ext uri="{FF2B5EF4-FFF2-40B4-BE49-F238E27FC236}">
                <a16:creationId xmlns:a16="http://schemas.microsoft.com/office/drawing/2014/main" id="{B047DAEE-92DB-307D-7977-F60A1A85D51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268" r="2576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7969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2275-40BC-52C3-F4C8-027B3443FEA8}"/>
              </a:ext>
            </a:extLst>
          </p:cNvPr>
          <p:cNvSpPr>
            <a:spLocks noGrp="1"/>
          </p:cNvSpPr>
          <p:nvPr>
            <p:ph type="title"/>
          </p:nvPr>
        </p:nvSpPr>
        <p:spPr/>
        <p:txBody>
          <a:bodyPr/>
          <a:lstStyle/>
          <a:p>
            <a:r>
              <a:rPr lang="en-US" dirty="0">
                <a:solidFill>
                  <a:schemeClr val="accent6">
                    <a:lumMod val="50000"/>
                  </a:schemeClr>
                </a:solidFill>
              </a:rPr>
              <a:t>Recommendations to Kevin Johnson:</a:t>
            </a:r>
          </a:p>
        </p:txBody>
      </p:sp>
      <p:sp>
        <p:nvSpPr>
          <p:cNvPr id="3" name="Content Placeholder 2">
            <a:extLst>
              <a:ext uri="{FF2B5EF4-FFF2-40B4-BE49-F238E27FC236}">
                <a16:creationId xmlns:a16="http://schemas.microsoft.com/office/drawing/2014/main" id="{D7CECFD0-F8D2-C5FF-4742-7ECA891C86E7}"/>
              </a:ext>
            </a:extLst>
          </p:cNvPr>
          <p:cNvSpPr>
            <a:spLocks noGrp="1"/>
          </p:cNvSpPr>
          <p:nvPr>
            <p:ph idx="1"/>
          </p:nvPr>
        </p:nvSpPr>
        <p:spPr/>
        <p:txBody>
          <a:bodyPr/>
          <a:lstStyle/>
          <a:p>
            <a:pPr marL="0" indent="0">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As of March 2020, Starbucks customers who placed delivery orders via the Uber Eats app were unable to receive Rewards credit for their orders.</a:t>
            </a:r>
          </a:p>
          <a:p>
            <a:pPr marL="0" indent="0">
              <a:buNone/>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i="1"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Tackling competition from New Entrants</a:t>
            </a:r>
          </a:p>
          <a:p>
            <a:pPr marL="0" indent="0">
              <a:buNone/>
            </a:pPr>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Rounded Rectangle 3">
            <a:extLst>
              <a:ext uri="{FF2B5EF4-FFF2-40B4-BE49-F238E27FC236}">
                <a16:creationId xmlns:a16="http://schemas.microsoft.com/office/drawing/2014/main" id="{1AD024CC-F4FF-15AA-E97B-68AE466F8E3D}"/>
              </a:ext>
            </a:extLst>
          </p:cNvPr>
          <p:cNvSpPr/>
          <p:nvPr/>
        </p:nvSpPr>
        <p:spPr>
          <a:xfrm>
            <a:off x="838200" y="2625213"/>
            <a:ext cx="9839632" cy="116512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Recommendation: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Reward credit benefits can certainly improve customer engagement and loyalty. Starbucks should consider adding Rewards credit points even for orders placed through third-party delivery partners.</a:t>
            </a:r>
          </a:p>
          <a:p>
            <a:pPr algn="ctr"/>
            <a:endParaRPr lang="en-US" dirty="0"/>
          </a:p>
        </p:txBody>
      </p:sp>
      <p:sp>
        <p:nvSpPr>
          <p:cNvPr id="5" name="Rounded Rectangle 4">
            <a:extLst>
              <a:ext uri="{FF2B5EF4-FFF2-40B4-BE49-F238E27FC236}">
                <a16:creationId xmlns:a16="http://schemas.microsoft.com/office/drawing/2014/main" id="{B0C209F7-FF5C-9C18-65D5-752CA63748F2}"/>
              </a:ext>
            </a:extLst>
          </p:cNvPr>
          <p:cNvSpPr/>
          <p:nvPr/>
        </p:nvSpPr>
        <p:spPr>
          <a:xfrm>
            <a:off x="838200" y="4589925"/>
            <a:ext cx="9839632" cy="116512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Recommendation: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tackle new entrants like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Luckin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coffee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HeyTea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Starbucks should consider modifying or adding new items to its menus by researching the regional markets. For example, in the Chinese market, different varieties of tea can be introduced as it is a popular beverage in that market.</a:t>
            </a:r>
          </a:p>
          <a:p>
            <a:pPr marL="0" indent="0">
              <a:buNone/>
            </a:pPr>
            <a:endParaRPr lang="en-IN" sz="1800" i="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015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F5BA96-403E-9D08-092D-CC54BE2663F5}"/>
              </a:ext>
            </a:extLst>
          </p:cNvPr>
          <p:cNvSpPr>
            <a:spLocks noGrp="1"/>
          </p:cNvSpPr>
          <p:nvPr>
            <p:ph idx="1"/>
          </p:nvPr>
        </p:nvSpPr>
        <p:spPr>
          <a:xfrm>
            <a:off x="838200" y="911224"/>
            <a:ext cx="10515600" cy="4796401"/>
          </a:xfrm>
        </p:spPr>
        <p:txBody>
          <a:bodyPr/>
          <a:lstStyle/>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Community Stores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around the world are inclusive of several store models</a:t>
            </a:r>
          </a:p>
          <a:p>
            <a:pPr marL="0" indent="0">
              <a:buNone/>
            </a:pPr>
            <a:r>
              <a:rPr lang="en-IN" sz="1800" dirty="0">
                <a:latin typeface="Calibri" panose="020F0502020204030204" pitchFamily="34" charset="0"/>
                <a:cs typeface="Times New Roman" panose="02020603050405020304" pitchFamily="18" charset="0"/>
              </a:rPr>
              <a:t>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Focusing on innovation</a:t>
            </a:r>
          </a:p>
          <a:p>
            <a:pPr marL="0" indent="0">
              <a:buNone/>
            </a:pP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Embrace sustainability</a:t>
            </a:r>
          </a:p>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endParaRPr lang="en-US" dirty="0"/>
          </a:p>
        </p:txBody>
      </p:sp>
      <p:sp>
        <p:nvSpPr>
          <p:cNvPr id="6" name="Rounded Rectangle 5">
            <a:extLst>
              <a:ext uri="{FF2B5EF4-FFF2-40B4-BE49-F238E27FC236}">
                <a16:creationId xmlns:a16="http://schemas.microsoft.com/office/drawing/2014/main" id="{55219108-6C8F-2DC2-6281-45DFE849C8DA}"/>
              </a:ext>
            </a:extLst>
          </p:cNvPr>
          <p:cNvSpPr/>
          <p:nvPr/>
        </p:nvSpPr>
        <p:spPr>
          <a:xfrm>
            <a:off x="958646" y="1386348"/>
            <a:ext cx="9468464" cy="110613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Starbucks should implement creative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marketing and branding strategies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that build Starbucks’s corporate image as a contributor to community development. Such an image can help reduce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sociocultural opposition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against the company’s expansion.</a:t>
            </a:r>
          </a:p>
          <a:p>
            <a:pPr algn="ctr"/>
            <a:endParaRPr lang="en-US" dirty="0"/>
          </a:p>
        </p:txBody>
      </p:sp>
      <p:sp>
        <p:nvSpPr>
          <p:cNvPr id="7" name="Rounded Rectangle 6">
            <a:extLst>
              <a:ext uri="{FF2B5EF4-FFF2-40B4-BE49-F238E27FC236}">
                <a16:creationId xmlns:a16="http://schemas.microsoft.com/office/drawing/2014/main" id="{F76A3AF2-3500-7D8A-1101-4625A9F23A8F}"/>
              </a:ext>
            </a:extLst>
          </p:cNvPr>
          <p:cNvSpPr/>
          <p:nvPr/>
        </p:nvSpPr>
        <p:spPr>
          <a:xfrm>
            <a:off x="870156" y="3185651"/>
            <a:ext cx="9556953" cy="88490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Starbucks should continue to invest in innovation. This could involve developing new products or services, trying out new store formats or technology, or engaging with customers in new ways.</a:t>
            </a:r>
          </a:p>
          <a:p>
            <a:pPr marL="0" indent="0">
              <a:buNone/>
            </a:pPr>
            <a:endParaRPr lang="en-IN" sz="1800" b="1"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ounded Rectangle 7">
            <a:extLst>
              <a:ext uri="{FF2B5EF4-FFF2-40B4-BE49-F238E27FC236}">
                <a16:creationId xmlns:a16="http://schemas.microsoft.com/office/drawing/2014/main" id="{CCCD440F-A820-3DEB-B870-EC8FDB5BEF0F}"/>
              </a:ext>
            </a:extLst>
          </p:cNvPr>
          <p:cNvSpPr/>
          <p:nvPr/>
        </p:nvSpPr>
        <p:spPr>
          <a:xfrm>
            <a:off x="870156" y="4748981"/>
            <a:ext cx="9674941" cy="98814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Although Starbucks is already up to it, with rising environmental knowledge and concern among consumers, Kevin Johnson may want to give sustainability projects a priority to attract clients who value sustainability in their purchasing decisions.</a:t>
            </a:r>
          </a:p>
        </p:txBody>
      </p:sp>
    </p:spTree>
    <p:extLst>
      <p:ext uri="{BB962C8B-B14F-4D97-AF65-F5344CB8AC3E}">
        <p14:creationId xmlns:p14="http://schemas.microsoft.com/office/powerpoint/2010/main" val="155187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een and white logo&#10;&#10;Description automatically generated with low confidence">
            <a:extLst>
              <a:ext uri="{FF2B5EF4-FFF2-40B4-BE49-F238E27FC236}">
                <a16:creationId xmlns:a16="http://schemas.microsoft.com/office/drawing/2014/main" id="{8D1C6E21-EBB2-EB0C-7D7B-A815D839633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243" b="-1"/>
          <a:stretch/>
        </p:blipFill>
        <p:spPr>
          <a:xfrm>
            <a:off x="2522358" y="10"/>
            <a:ext cx="9669642" cy="6857990"/>
          </a:xfrm>
          <a:prstGeom prst="rect">
            <a:avLst/>
          </a:prstGeom>
        </p:spPr>
      </p:pic>
      <p:sp>
        <p:nvSpPr>
          <p:cNvPr id="14"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19D655-E206-8AF6-0008-8F0F73188C76}"/>
              </a:ext>
            </a:extLst>
          </p:cNvPr>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5200"/>
              <a:t>Thank You!</a:t>
            </a:r>
          </a:p>
        </p:txBody>
      </p:sp>
    </p:spTree>
    <p:extLst>
      <p:ext uri="{BB962C8B-B14F-4D97-AF65-F5344CB8AC3E}">
        <p14:creationId xmlns:p14="http://schemas.microsoft.com/office/powerpoint/2010/main" val="309227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4D1272-BB76-EBAF-08A9-CFBF3B41607E}"/>
              </a:ext>
            </a:extLst>
          </p:cNvPr>
          <p:cNvGrpSpPr/>
          <p:nvPr/>
        </p:nvGrpSpPr>
        <p:grpSpPr>
          <a:xfrm>
            <a:off x="592138" y="2010615"/>
            <a:ext cx="4427538" cy="824105"/>
            <a:chOff x="658813" y="2020140"/>
            <a:chExt cx="4427538" cy="824105"/>
          </a:xfrm>
        </p:grpSpPr>
        <p:sp>
          <p:nvSpPr>
            <p:cNvPr id="2" name="TextBox 1">
              <a:extLst>
                <a:ext uri="{FF2B5EF4-FFF2-40B4-BE49-F238E27FC236}">
                  <a16:creationId xmlns:a16="http://schemas.microsoft.com/office/drawing/2014/main" id="{59311F1F-24D6-BC3D-B9BB-DCDBDA94DF64}"/>
                </a:ext>
              </a:extLst>
            </p:cNvPr>
            <p:cNvSpPr txBox="1"/>
            <p:nvPr/>
          </p:nvSpPr>
          <p:spPr>
            <a:xfrm>
              <a:off x="1506539" y="2545061"/>
              <a:ext cx="3579812" cy="299184"/>
            </a:xfrm>
            <a:prstGeom prst="rect">
              <a:avLst/>
            </a:prstGeom>
            <a:noFill/>
          </p:spPr>
          <p:txBody>
            <a:bodyPr wrap="square" rtlCol="0">
              <a:spAutoFit/>
            </a:bodyPr>
            <a:lstStyle/>
            <a:p>
              <a:pPr algn="just">
                <a:lnSpc>
                  <a:spcPct val="120000"/>
                </a:lnSpc>
              </a:pPr>
              <a:endParaRPr lang="en-IN" sz="1200" dirty="0">
                <a:latin typeface="Inter" panose="02000503000000020004" pitchFamily="2" charset="0"/>
                <a:ea typeface="Inter" panose="02000503000000020004" pitchFamily="2" charset="0"/>
              </a:endParaRPr>
            </a:p>
          </p:txBody>
        </p:sp>
        <p:sp>
          <p:nvSpPr>
            <p:cNvPr id="5" name="TextBox 4">
              <a:extLst>
                <a:ext uri="{FF2B5EF4-FFF2-40B4-BE49-F238E27FC236}">
                  <a16:creationId xmlns:a16="http://schemas.microsoft.com/office/drawing/2014/main" id="{B1EED871-693F-83F4-B792-81D9C2A2B031}"/>
                </a:ext>
              </a:extLst>
            </p:cNvPr>
            <p:cNvSpPr txBox="1"/>
            <p:nvPr/>
          </p:nvSpPr>
          <p:spPr>
            <a:xfrm>
              <a:off x="1506538" y="2077290"/>
              <a:ext cx="3360737" cy="461665"/>
            </a:xfrm>
            <a:prstGeom prst="rect">
              <a:avLst/>
            </a:prstGeom>
            <a:noFill/>
          </p:spPr>
          <p:txBody>
            <a:bodyPr wrap="square" rtlCol="0">
              <a:spAutoFit/>
            </a:bodyPr>
            <a:lstStyle/>
            <a:p>
              <a:pPr algn="l"/>
              <a:r>
                <a:rPr lang="en-IN" sz="2400" dirty="0">
                  <a:latin typeface="Inter SemiBold" panose="02000503000000020004" pitchFamily="2" charset="0"/>
                  <a:ea typeface="Inter SemiBold" panose="02000503000000020004" pitchFamily="2" charset="0"/>
                </a:rPr>
                <a:t>Company’s Overview</a:t>
              </a:r>
              <a:endParaRPr lang="en-IN" sz="2400" b="0" i="0" dirty="0">
                <a:effectLst/>
                <a:latin typeface="Inter SemiBold" panose="02000503000000020004" pitchFamily="2" charset="0"/>
                <a:ea typeface="Inter SemiBold" panose="02000503000000020004" pitchFamily="2" charset="0"/>
              </a:endParaRPr>
            </a:p>
          </p:txBody>
        </p:sp>
        <p:sp>
          <p:nvSpPr>
            <p:cNvPr id="9" name="TextBox 8">
              <a:extLst>
                <a:ext uri="{FF2B5EF4-FFF2-40B4-BE49-F238E27FC236}">
                  <a16:creationId xmlns:a16="http://schemas.microsoft.com/office/drawing/2014/main" id="{E6C052B8-F897-FCCB-EAF7-455F317704A0}"/>
                </a:ext>
              </a:extLst>
            </p:cNvPr>
            <p:cNvSpPr txBox="1"/>
            <p:nvPr/>
          </p:nvSpPr>
          <p:spPr>
            <a:xfrm>
              <a:off x="658813" y="2020140"/>
              <a:ext cx="847725" cy="769441"/>
            </a:xfrm>
            <a:prstGeom prst="rect">
              <a:avLst/>
            </a:prstGeom>
            <a:noFill/>
          </p:spPr>
          <p:txBody>
            <a:bodyPr wrap="square" rtlCol="0">
              <a:spAutoFit/>
            </a:bodyPr>
            <a:lstStyle/>
            <a:p>
              <a:pPr algn="l"/>
              <a:r>
                <a:rPr lang="en-US" sz="4400" dirty="0">
                  <a:solidFill>
                    <a:srgbClr val="00754A"/>
                  </a:solidFill>
                  <a:latin typeface="Inter SemiBold" panose="02000503000000020004" pitchFamily="2" charset="0"/>
                  <a:ea typeface="Inter SemiBold" panose="02000503000000020004" pitchFamily="2" charset="0"/>
                </a:rPr>
                <a:t>01</a:t>
              </a:r>
              <a:endParaRPr lang="en-IN" sz="4400" b="0" i="0" dirty="0">
                <a:solidFill>
                  <a:srgbClr val="00754A"/>
                </a:solidFill>
                <a:effectLst/>
                <a:latin typeface="Inter SemiBold" panose="02000503000000020004" pitchFamily="2" charset="0"/>
                <a:ea typeface="Inter SemiBold" panose="02000503000000020004" pitchFamily="2" charset="0"/>
              </a:endParaRPr>
            </a:p>
          </p:txBody>
        </p:sp>
      </p:grpSp>
      <p:grpSp>
        <p:nvGrpSpPr>
          <p:cNvPr id="11" name="Group 10">
            <a:extLst>
              <a:ext uri="{FF2B5EF4-FFF2-40B4-BE49-F238E27FC236}">
                <a16:creationId xmlns:a16="http://schemas.microsoft.com/office/drawing/2014/main" id="{AF68F606-6CEB-5FC3-9CB1-C660ACAD0FCB}"/>
              </a:ext>
            </a:extLst>
          </p:cNvPr>
          <p:cNvGrpSpPr/>
          <p:nvPr/>
        </p:nvGrpSpPr>
        <p:grpSpPr>
          <a:xfrm>
            <a:off x="569782" y="3548774"/>
            <a:ext cx="4449894" cy="898066"/>
            <a:chOff x="636457" y="1946179"/>
            <a:chExt cx="4449894" cy="898066"/>
          </a:xfrm>
        </p:grpSpPr>
        <p:sp>
          <p:nvSpPr>
            <p:cNvPr id="12" name="TextBox 11">
              <a:extLst>
                <a:ext uri="{FF2B5EF4-FFF2-40B4-BE49-F238E27FC236}">
                  <a16:creationId xmlns:a16="http://schemas.microsoft.com/office/drawing/2014/main" id="{64BB87B0-0894-2897-0DAD-E0381D624260}"/>
                </a:ext>
              </a:extLst>
            </p:cNvPr>
            <p:cNvSpPr txBox="1"/>
            <p:nvPr/>
          </p:nvSpPr>
          <p:spPr>
            <a:xfrm>
              <a:off x="1506539" y="2545061"/>
              <a:ext cx="3579812" cy="299184"/>
            </a:xfrm>
            <a:prstGeom prst="rect">
              <a:avLst/>
            </a:prstGeom>
            <a:noFill/>
          </p:spPr>
          <p:txBody>
            <a:bodyPr wrap="square" rtlCol="0">
              <a:spAutoFit/>
            </a:bodyPr>
            <a:lstStyle/>
            <a:p>
              <a:pPr algn="just">
                <a:lnSpc>
                  <a:spcPct val="120000"/>
                </a:lnSpc>
              </a:pPr>
              <a:endParaRPr lang="en-IN" sz="1200" dirty="0">
                <a:latin typeface="Inter" panose="02000503000000020004" pitchFamily="2" charset="0"/>
                <a:ea typeface="Inter" panose="02000503000000020004" pitchFamily="2" charset="0"/>
              </a:endParaRPr>
            </a:p>
          </p:txBody>
        </p:sp>
        <p:sp>
          <p:nvSpPr>
            <p:cNvPr id="13" name="TextBox 12">
              <a:extLst>
                <a:ext uri="{FF2B5EF4-FFF2-40B4-BE49-F238E27FC236}">
                  <a16:creationId xmlns:a16="http://schemas.microsoft.com/office/drawing/2014/main" id="{F1F277DC-8C56-DC2F-8A1A-F7DA11351716}"/>
                </a:ext>
              </a:extLst>
            </p:cNvPr>
            <p:cNvSpPr txBox="1"/>
            <p:nvPr/>
          </p:nvSpPr>
          <p:spPr>
            <a:xfrm>
              <a:off x="1506538" y="2077290"/>
              <a:ext cx="2191104" cy="461665"/>
            </a:xfrm>
            <a:prstGeom prst="rect">
              <a:avLst/>
            </a:prstGeom>
            <a:noFill/>
          </p:spPr>
          <p:txBody>
            <a:bodyPr wrap="square" rtlCol="0">
              <a:spAutoFit/>
            </a:bodyPr>
            <a:lstStyle/>
            <a:p>
              <a:pPr algn="l"/>
              <a:r>
                <a:rPr lang="en-US" sz="2400" dirty="0">
                  <a:latin typeface="Inter SemiBold" panose="02000503000000020004" pitchFamily="2" charset="0"/>
                  <a:ea typeface="Inter SemiBold" panose="02000503000000020004" pitchFamily="2" charset="0"/>
                </a:rPr>
                <a:t>Values</a:t>
              </a:r>
              <a:endParaRPr lang="en-IN" sz="2400" b="0" i="0" dirty="0">
                <a:effectLst/>
                <a:latin typeface="Inter SemiBold" panose="02000503000000020004" pitchFamily="2" charset="0"/>
                <a:ea typeface="Inter SemiBold" panose="02000503000000020004" pitchFamily="2" charset="0"/>
              </a:endParaRPr>
            </a:p>
          </p:txBody>
        </p:sp>
        <p:sp>
          <p:nvSpPr>
            <p:cNvPr id="14" name="TextBox 13">
              <a:extLst>
                <a:ext uri="{FF2B5EF4-FFF2-40B4-BE49-F238E27FC236}">
                  <a16:creationId xmlns:a16="http://schemas.microsoft.com/office/drawing/2014/main" id="{FFB7184C-322F-2A4B-FE7F-BA9805FEE612}"/>
                </a:ext>
              </a:extLst>
            </p:cNvPr>
            <p:cNvSpPr txBox="1"/>
            <p:nvPr/>
          </p:nvSpPr>
          <p:spPr>
            <a:xfrm>
              <a:off x="636457" y="1946179"/>
              <a:ext cx="961454" cy="769441"/>
            </a:xfrm>
            <a:prstGeom prst="rect">
              <a:avLst/>
            </a:prstGeom>
            <a:noFill/>
          </p:spPr>
          <p:txBody>
            <a:bodyPr wrap="square" rtlCol="0">
              <a:spAutoFit/>
            </a:bodyPr>
            <a:lstStyle/>
            <a:p>
              <a:pPr algn="l"/>
              <a:r>
                <a:rPr lang="en-US" sz="4400" dirty="0">
                  <a:solidFill>
                    <a:srgbClr val="00754A"/>
                  </a:solidFill>
                  <a:latin typeface="Inter SemiBold" panose="02000503000000020004" pitchFamily="2" charset="0"/>
                  <a:ea typeface="Inter SemiBold" panose="02000503000000020004" pitchFamily="2" charset="0"/>
                </a:rPr>
                <a:t>03</a:t>
              </a:r>
              <a:endParaRPr lang="en-IN" sz="4400" b="0" i="0" dirty="0">
                <a:solidFill>
                  <a:srgbClr val="00754A"/>
                </a:solidFill>
                <a:effectLst/>
                <a:latin typeface="Inter SemiBold" panose="02000503000000020004" pitchFamily="2" charset="0"/>
                <a:ea typeface="Inter SemiBold" panose="02000503000000020004" pitchFamily="2" charset="0"/>
              </a:endParaRPr>
            </a:p>
          </p:txBody>
        </p:sp>
      </p:grpSp>
      <p:grpSp>
        <p:nvGrpSpPr>
          <p:cNvPr id="15" name="Group 14">
            <a:extLst>
              <a:ext uri="{FF2B5EF4-FFF2-40B4-BE49-F238E27FC236}">
                <a16:creationId xmlns:a16="http://schemas.microsoft.com/office/drawing/2014/main" id="{2F3F4B97-2B5A-19FB-65F7-659BD2FCCA59}"/>
              </a:ext>
            </a:extLst>
          </p:cNvPr>
          <p:cNvGrpSpPr/>
          <p:nvPr/>
        </p:nvGrpSpPr>
        <p:grpSpPr>
          <a:xfrm>
            <a:off x="592139" y="5234855"/>
            <a:ext cx="4427537" cy="824105"/>
            <a:chOff x="658814" y="2020140"/>
            <a:chExt cx="4427537" cy="824105"/>
          </a:xfrm>
        </p:grpSpPr>
        <p:sp>
          <p:nvSpPr>
            <p:cNvPr id="16" name="TextBox 15">
              <a:extLst>
                <a:ext uri="{FF2B5EF4-FFF2-40B4-BE49-F238E27FC236}">
                  <a16:creationId xmlns:a16="http://schemas.microsoft.com/office/drawing/2014/main" id="{8A0CD4C3-F0B0-4715-CF65-FC40C14E899E}"/>
                </a:ext>
              </a:extLst>
            </p:cNvPr>
            <p:cNvSpPr txBox="1"/>
            <p:nvPr/>
          </p:nvSpPr>
          <p:spPr>
            <a:xfrm>
              <a:off x="1506539" y="2545061"/>
              <a:ext cx="3579812" cy="299184"/>
            </a:xfrm>
            <a:prstGeom prst="rect">
              <a:avLst/>
            </a:prstGeom>
            <a:noFill/>
          </p:spPr>
          <p:txBody>
            <a:bodyPr wrap="square" rtlCol="0">
              <a:spAutoFit/>
            </a:bodyPr>
            <a:lstStyle/>
            <a:p>
              <a:pPr algn="just">
                <a:lnSpc>
                  <a:spcPct val="120000"/>
                </a:lnSpc>
              </a:pPr>
              <a:endParaRPr lang="en-IN" sz="1200" dirty="0">
                <a:latin typeface="Inter" panose="02000503000000020004" pitchFamily="2" charset="0"/>
                <a:ea typeface="Inter" panose="02000503000000020004" pitchFamily="2" charset="0"/>
              </a:endParaRPr>
            </a:p>
          </p:txBody>
        </p:sp>
        <p:sp>
          <p:nvSpPr>
            <p:cNvPr id="17" name="TextBox 16">
              <a:extLst>
                <a:ext uri="{FF2B5EF4-FFF2-40B4-BE49-F238E27FC236}">
                  <a16:creationId xmlns:a16="http://schemas.microsoft.com/office/drawing/2014/main" id="{8730720B-01C2-5620-F508-A7EEF806BE42}"/>
                </a:ext>
              </a:extLst>
            </p:cNvPr>
            <p:cNvSpPr txBox="1"/>
            <p:nvPr/>
          </p:nvSpPr>
          <p:spPr>
            <a:xfrm>
              <a:off x="1506538" y="2077290"/>
              <a:ext cx="1817687" cy="461665"/>
            </a:xfrm>
            <a:prstGeom prst="rect">
              <a:avLst/>
            </a:prstGeom>
            <a:noFill/>
          </p:spPr>
          <p:txBody>
            <a:bodyPr wrap="square" rtlCol="0">
              <a:spAutoFit/>
            </a:bodyPr>
            <a:lstStyle/>
            <a:p>
              <a:pPr algn="l"/>
              <a:r>
                <a:rPr lang="en-US" sz="2400" b="0" i="0" dirty="0">
                  <a:effectLst/>
                  <a:latin typeface="Inter SemiBold" panose="02000503000000020004" pitchFamily="2" charset="0"/>
                  <a:ea typeface="Inter SemiBold" panose="02000503000000020004" pitchFamily="2" charset="0"/>
                </a:rPr>
                <a:t>Policies</a:t>
              </a:r>
              <a:endParaRPr lang="en-IN" sz="2400" b="0" i="0" dirty="0">
                <a:effectLst/>
                <a:latin typeface="Inter SemiBold" panose="02000503000000020004" pitchFamily="2" charset="0"/>
                <a:ea typeface="Inter SemiBold" panose="02000503000000020004" pitchFamily="2" charset="0"/>
              </a:endParaRPr>
            </a:p>
          </p:txBody>
        </p:sp>
        <p:sp>
          <p:nvSpPr>
            <p:cNvPr id="18" name="TextBox 17">
              <a:extLst>
                <a:ext uri="{FF2B5EF4-FFF2-40B4-BE49-F238E27FC236}">
                  <a16:creationId xmlns:a16="http://schemas.microsoft.com/office/drawing/2014/main" id="{CCB24667-D889-DB9C-5E8C-ACB39BE6A87B}"/>
                </a:ext>
              </a:extLst>
            </p:cNvPr>
            <p:cNvSpPr txBox="1"/>
            <p:nvPr/>
          </p:nvSpPr>
          <p:spPr>
            <a:xfrm>
              <a:off x="658814" y="2020140"/>
              <a:ext cx="961454" cy="769441"/>
            </a:xfrm>
            <a:prstGeom prst="rect">
              <a:avLst/>
            </a:prstGeom>
            <a:noFill/>
          </p:spPr>
          <p:txBody>
            <a:bodyPr wrap="square" rtlCol="0">
              <a:spAutoFit/>
            </a:bodyPr>
            <a:lstStyle/>
            <a:p>
              <a:pPr algn="l"/>
              <a:r>
                <a:rPr lang="en-US" sz="4400" dirty="0">
                  <a:solidFill>
                    <a:srgbClr val="00754A"/>
                  </a:solidFill>
                  <a:latin typeface="Inter SemiBold" panose="02000503000000020004" pitchFamily="2" charset="0"/>
                  <a:ea typeface="Inter SemiBold" panose="02000503000000020004" pitchFamily="2" charset="0"/>
                </a:rPr>
                <a:t>05</a:t>
              </a:r>
              <a:endParaRPr lang="en-IN" sz="4400" b="0" i="0" dirty="0">
                <a:solidFill>
                  <a:srgbClr val="00754A"/>
                </a:solidFill>
                <a:effectLst/>
                <a:latin typeface="Inter SemiBold" panose="02000503000000020004" pitchFamily="2" charset="0"/>
                <a:ea typeface="Inter SemiBold" panose="02000503000000020004" pitchFamily="2" charset="0"/>
              </a:endParaRPr>
            </a:p>
          </p:txBody>
        </p:sp>
      </p:grpSp>
      <p:grpSp>
        <p:nvGrpSpPr>
          <p:cNvPr id="19" name="Group 18">
            <a:extLst>
              <a:ext uri="{FF2B5EF4-FFF2-40B4-BE49-F238E27FC236}">
                <a16:creationId xmlns:a16="http://schemas.microsoft.com/office/drawing/2014/main" id="{0773E8BD-23F8-3F31-3594-FA5B576AFFA5}"/>
              </a:ext>
            </a:extLst>
          </p:cNvPr>
          <p:cNvGrpSpPr/>
          <p:nvPr/>
        </p:nvGrpSpPr>
        <p:grpSpPr>
          <a:xfrm>
            <a:off x="6679184" y="2067765"/>
            <a:ext cx="4427538" cy="824105"/>
            <a:chOff x="658813" y="2020140"/>
            <a:chExt cx="4427538" cy="824105"/>
          </a:xfrm>
        </p:grpSpPr>
        <p:sp>
          <p:nvSpPr>
            <p:cNvPr id="20" name="TextBox 19">
              <a:extLst>
                <a:ext uri="{FF2B5EF4-FFF2-40B4-BE49-F238E27FC236}">
                  <a16:creationId xmlns:a16="http://schemas.microsoft.com/office/drawing/2014/main" id="{EA8F7F8B-8EE3-D6AB-2616-EB314DEE02C3}"/>
                </a:ext>
              </a:extLst>
            </p:cNvPr>
            <p:cNvSpPr txBox="1"/>
            <p:nvPr/>
          </p:nvSpPr>
          <p:spPr>
            <a:xfrm>
              <a:off x="1506539" y="2545061"/>
              <a:ext cx="3579812" cy="299184"/>
            </a:xfrm>
            <a:prstGeom prst="rect">
              <a:avLst/>
            </a:prstGeom>
            <a:noFill/>
          </p:spPr>
          <p:txBody>
            <a:bodyPr wrap="square" rtlCol="0">
              <a:spAutoFit/>
            </a:bodyPr>
            <a:lstStyle/>
            <a:p>
              <a:pPr algn="just">
                <a:lnSpc>
                  <a:spcPct val="120000"/>
                </a:lnSpc>
              </a:pPr>
              <a:endParaRPr lang="en-IN" sz="1200" dirty="0">
                <a:latin typeface="Inter" panose="02000503000000020004" pitchFamily="2" charset="0"/>
                <a:ea typeface="Inter" panose="02000503000000020004" pitchFamily="2" charset="0"/>
              </a:endParaRPr>
            </a:p>
          </p:txBody>
        </p:sp>
        <p:sp>
          <p:nvSpPr>
            <p:cNvPr id="21" name="TextBox 20">
              <a:extLst>
                <a:ext uri="{FF2B5EF4-FFF2-40B4-BE49-F238E27FC236}">
                  <a16:creationId xmlns:a16="http://schemas.microsoft.com/office/drawing/2014/main" id="{B4FD7DF2-A490-5037-FA90-247D3190F427}"/>
                </a:ext>
              </a:extLst>
            </p:cNvPr>
            <p:cNvSpPr txBox="1"/>
            <p:nvPr/>
          </p:nvSpPr>
          <p:spPr>
            <a:xfrm>
              <a:off x="1506538" y="2077290"/>
              <a:ext cx="2599662" cy="461665"/>
            </a:xfrm>
            <a:prstGeom prst="rect">
              <a:avLst/>
            </a:prstGeom>
            <a:noFill/>
          </p:spPr>
          <p:txBody>
            <a:bodyPr wrap="square" rtlCol="0">
              <a:spAutoFit/>
            </a:bodyPr>
            <a:lstStyle/>
            <a:p>
              <a:pPr algn="l"/>
              <a:r>
                <a:rPr lang="en-US" sz="2400" b="0" i="0" dirty="0">
                  <a:effectLst/>
                  <a:latin typeface="Inter SemiBold" panose="02000503000000020004" pitchFamily="2" charset="0"/>
                  <a:ea typeface="Inter SemiBold" panose="02000503000000020004" pitchFamily="2" charset="0"/>
                </a:rPr>
                <a:t>Vision</a:t>
              </a:r>
              <a:endParaRPr lang="en-IN" sz="2400" b="0" i="0" dirty="0">
                <a:effectLst/>
                <a:latin typeface="Inter SemiBold" panose="02000503000000020004" pitchFamily="2" charset="0"/>
                <a:ea typeface="Inter SemiBold" panose="02000503000000020004" pitchFamily="2" charset="0"/>
              </a:endParaRPr>
            </a:p>
          </p:txBody>
        </p:sp>
        <p:sp>
          <p:nvSpPr>
            <p:cNvPr id="22" name="TextBox 21">
              <a:extLst>
                <a:ext uri="{FF2B5EF4-FFF2-40B4-BE49-F238E27FC236}">
                  <a16:creationId xmlns:a16="http://schemas.microsoft.com/office/drawing/2014/main" id="{72C761EC-EE76-A8A1-3753-B3E8D6AEA7D9}"/>
                </a:ext>
              </a:extLst>
            </p:cNvPr>
            <p:cNvSpPr txBox="1"/>
            <p:nvPr/>
          </p:nvSpPr>
          <p:spPr>
            <a:xfrm>
              <a:off x="658813" y="2020140"/>
              <a:ext cx="935006" cy="769441"/>
            </a:xfrm>
            <a:prstGeom prst="rect">
              <a:avLst/>
            </a:prstGeom>
            <a:noFill/>
          </p:spPr>
          <p:txBody>
            <a:bodyPr wrap="square" rtlCol="0">
              <a:spAutoFit/>
            </a:bodyPr>
            <a:lstStyle/>
            <a:p>
              <a:pPr algn="l"/>
              <a:r>
                <a:rPr lang="en-US" sz="4400" dirty="0">
                  <a:solidFill>
                    <a:srgbClr val="00754A"/>
                  </a:solidFill>
                  <a:latin typeface="Inter SemiBold" panose="02000503000000020004" pitchFamily="2" charset="0"/>
                  <a:ea typeface="Inter SemiBold" panose="02000503000000020004" pitchFamily="2" charset="0"/>
                </a:rPr>
                <a:t>02</a:t>
              </a:r>
              <a:endParaRPr lang="en-IN" sz="4400" b="0" i="0" dirty="0">
                <a:solidFill>
                  <a:srgbClr val="00754A"/>
                </a:solidFill>
                <a:effectLst/>
                <a:latin typeface="Inter SemiBold" panose="02000503000000020004" pitchFamily="2" charset="0"/>
                <a:ea typeface="Inter SemiBold" panose="02000503000000020004" pitchFamily="2" charset="0"/>
              </a:endParaRPr>
            </a:p>
          </p:txBody>
        </p:sp>
      </p:grpSp>
      <p:grpSp>
        <p:nvGrpSpPr>
          <p:cNvPr id="23" name="Group 22">
            <a:extLst>
              <a:ext uri="{FF2B5EF4-FFF2-40B4-BE49-F238E27FC236}">
                <a16:creationId xmlns:a16="http://schemas.microsoft.com/office/drawing/2014/main" id="{C3074E2A-5CFB-5D16-A1B2-3F02752B0C45}"/>
              </a:ext>
            </a:extLst>
          </p:cNvPr>
          <p:cNvGrpSpPr/>
          <p:nvPr/>
        </p:nvGrpSpPr>
        <p:grpSpPr>
          <a:xfrm>
            <a:off x="6679184" y="3536772"/>
            <a:ext cx="4427538" cy="888147"/>
            <a:chOff x="658813" y="2020140"/>
            <a:chExt cx="4427538" cy="888147"/>
          </a:xfrm>
        </p:grpSpPr>
        <p:sp>
          <p:nvSpPr>
            <p:cNvPr id="24" name="TextBox 23">
              <a:extLst>
                <a:ext uri="{FF2B5EF4-FFF2-40B4-BE49-F238E27FC236}">
                  <a16:creationId xmlns:a16="http://schemas.microsoft.com/office/drawing/2014/main" id="{FF5D601A-A0F3-3A87-F891-7B1D301E9DFE}"/>
                </a:ext>
              </a:extLst>
            </p:cNvPr>
            <p:cNvSpPr txBox="1"/>
            <p:nvPr/>
          </p:nvSpPr>
          <p:spPr>
            <a:xfrm>
              <a:off x="1506539" y="2545061"/>
              <a:ext cx="3579812" cy="299184"/>
            </a:xfrm>
            <a:prstGeom prst="rect">
              <a:avLst/>
            </a:prstGeom>
            <a:noFill/>
          </p:spPr>
          <p:txBody>
            <a:bodyPr wrap="square" rtlCol="0">
              <a:spAutoFit/>
            </a:bodyPr>
            <a:lstStyle/>
            <a:p>
              <a:pPr algn="just">
                <a:lnSpc>
                  <a:spcPct val="120000"/>
                </a:lnSpc>
              </a:pPr>
              <a:endParaRPr lang="en-IN" sz="1200" dirty="0">
                <a:latin typeface="Inter" panose="02000503000000020004" pitchFamily="2" charset="0"/>
                <a:ea typeface="Inter" panose="02000503000000020004" pitchFamily="2" charset="0"/>
              </a:endParaRPr>
            </a:p>
          </p:txBody>
        </p:sp>
        <p:sp>
          <p:nvSpPr>
            <p:cNvPr id="25" name="TextBox 24">
              <a:extLst>
                <a:ext uri="{FF2B5EF4-FFF2-40B4-BE49-F238E27FC236}">
                  <a16:creationId xmlns:a16="http://schemas.microsoft.com/office/drawing/2014/main" id="{68A76041-30C5-976B-EF8F-A8817E5CC587}"/>
                </a:ext>
              </a:extLst>
            </p:cNvPr>
            <p:cNvSpPr txBox="1"/>
            <p:nvPr/>
          </p:nvSpPr>
          <p:spPr>
            <a:xfrm>
              <a:off x="1506538" y="2077290"/>
              <a:ext cx="1987103" cy="830997"/>
            </a:xfrm>
            <a:prstGeom prst="rect">
              <a:avLst/>
            </a:prstGeom>
            <a:noFill/>
          </p:spPr>
          <p:txBody>
            <a:bodyPr wrap="square" rtlCol="0">
              <a:spAutoFit/>
            </a:bodyPr>
            <a:lstStyle/>
            <a:p>
              <a:pPr algn="l"/>
              <a:r>
                <a:rPr lang="en-US" sz="2400" b="0" i="0" dirty="0">
                  <a:effectLst/>
                  <a:latin typeface="Inter SemiBold" panose="02000503000000020004" pitchFamily="2" charset="0"/>
                  <a:ea typeface="Inter SemiBold" panose="02000503000000020004" pitchFamily="2" charset="0"/>
                </a:rPr>
                <a:t>Competitive Strategy</a:t>
              </a:r>
              <a:endParaRPr lang="en-IN" sz="2400" b="0" i="0" dirty="0">
                <a:effectLst/>
                <a:latin typeface="Inter SemiBold" panose="02000503000000020004" pitchFamily="2" charset="0"/>
                <a:ea typeface="Inter SemiBold" panose="02000503000000020004" pitchFamily="2" charset="0"/>
              </a:endParaRPr>
            </a:p>
          </p:txBody>
        </p:sp>
        <p:sp>
          <p:nvSpPr>
            <p:cNvPr id="26" name="TextBox 25">
              <a:extLst>
                <a:ext uri="{FF2B5EF4-FFF2-40B4-BE49-F238E27FC236}">
                  <a16:creationId xmlns:a16="http://schemas.microsoft.com/office/drawing/2014/main" id="{7B70B684-D12F-6086-D9B9-38C74E90FD2E}"/>
                </a:ext>
              </a:extLst>
            </p:cNvPr>
            <p:cNvSpPr txBox="1"/>
            <p:nvPr/>
          </p:nvSpPr>
          <p:spPr>
            <a:xfrm>
              <a:off x="658813" y="2020140"/>
              <a:ext cx="961455" cy="769441"/>
            </a:xfrm>
            <a:prstGeom prst="rect">
              <a:avLst/>
            </a:prstGeom>
            <a:noFill/>
          </p:spPr>
          <p:txBody>
            <a:bodyPr wrap="square" rtlCol="0">
              <a:spAutoFit/>
            </a:bodyPr>
            <a:lstStyle/>
            <a:p>
              <a:pPr algn="l"/>
              <a:r>
                <a:rPr lang="en-US" sz="4400" dirty="0">
                  <a:solidFill>
                    <a:srgbClr val="00754A"/>
                  </a:solidFill>
                  <a:latin typeface="Inter SemiBold" panose="02000503000000020004" pitchFamily="2" charset="0"/>
                  <a:ea typeface="Inter SemiBold" panose="02000503000000020004" pitchFamily="2" charset="0"/>
                </a:rPr>
                <a:t>04</a:t>
              </a:r>
              <a:endParaRPr lang="en-IN" sz="4400" b="0" i="0" dirty="0">
                <a:solidFill>
                  <a:srgbClr val="00754A"/>
                </a:solidFill>
                <a:effectLst/>
                <a:latin typeface="Inter SemiBold" panose="02000503000000020004" pitchFamily="2" charset="0"/>
                <a:ea typeface="Inter SemiBold" panose="02000503000000020004" pitchFamily="2" charset="0"/>
              </a:endParaRPr>
            </a:p>
          </p:txBody>
        </p:sp>
      </p:grpSp>
      <p:grpSp>
        <p:nvGrpSpPr>
          <p:cNvPr id="27" name="Group 26">
            <a:extLst>
              <a:ext uri="{FF2B5EF4-FFF2-40B4-BE49-F238E27FC236}">
                <a16:creationId xmlns:a16="http://schemas.microsoft.com/office/drawing/2014/main" id="{7182BB86-1CA8-5A5C-B6A7-A6A894B6B98D}"/>
              </a:ext>
            </a:extLst>
          </p:cNvPr>
          <p:cNvGrpSpPr/>
          <p:nvPr/>
        </p:nvGrpSpPr>
        <p:grpSpPr>
          <a:xfrm>
            <a:off x="6679185" y="5175501"/>
            <a:ext cx="4427537" cy="888147"/>
            <a:chOff x="658814" y="2020140"/>
            <a:chExt cx="4427537" cy="888147"/>
          </a:xfrm>
        </p:grpSpPr>
        <p:sp>
          <p:nvSpPr>
            <p:cNvPr id="28" name="TextBox 27">
              <a:extLst>
                <a:ext uri="{FF2B5EF4-FFF2-40B4-BE49-F238E27FC236}">
                  <a16:creationId xmlns:a16="http://schemas.microsoft.com/office/drawing/2014/main" id="{6DDE2864-FFA4-F711-1946-741F171C1335}"/>
                </a:ext>
              </a:extLst>
            </p:cNvPr>
            <p:cNvSpPr txBox="1"/>
            <p:nvPr/>
          </p:nvSpPr>
          <p:spPr>
            <a:xfrm>
              <a:off x="1506539" y="2545061"/>
              <a:ext cx="3579812" cy="299184"/>
            </a:xfrm>
            <a:prstGeom prst="rect">
              <a:avLst/>
            </a:prstGeom>
            <a:noFill/>
          </p:spPr>
          <p:txBody>
            <a:bodyPr wrap="square" rtlCol="0">
              <a:spAutoFit/>
            </a:bodyPr>
            <a:lstStyle/>
            <a:p>
              <a:pPr algn="just">
                <a:lnSpc>
                  <a:spcPct val="120000"/>
                </a:lnSpc>
              </a:pPr>
              <a:endParaRPr lang="en-IN" sz="1200" dirty="0">
                <a:latin typeface="Inter" panose="02000503000000020004" pitchFamily="2" charset="0"/>
                <a:ea typeface="Inter" panose="02000503000000020004" pitchFamily="2" charset="0"/>
              </a:endParaRPr>
            </a:p>
          </p:txBody>
        </p:sp>
        <p:sp>
          <p:nvSpPr>
            <p:cNvPr id="29" name="TextBox 28">
              <a:extLst>
                <a:ext uri="{FF2B5EF4-FFF2-40B4-BE49-F238E27FC236}">
                  <a16:creationId xmlns:a16="http://schemas.microsoft.com/office/drawing/2014/main" id="{CA097059-C171-17FB-CE47-164F1E5BA44E}"/>
                </a:ext>
              </a:extLst>
            </p:cNvPr>
            <p:cNvSpPr txBox="1"/>
            <p:nvPr/>
          </p:nvSpPr>
          <p:spPr>
            <a:xfrm>
              <a:off x="1506538" y="2077290"/>
              <a:ext cx="2618359" cy="830997"/>
            </a:xfrm>
            <a:prstGeom prst="rect">
              <a:avLst/>
            </a:prstGeom>
            <a:noFill/>
          </p:spPr>
          <p:txBody>
            <a:bodyPr wrap="square" rtlCol="0">
              <a:spAutoFit/>
            </a:bodyPr>
            <a:lstStyle/>
            <a:p>
              <a:pPr algn="l"/>
              <a:r>
                <a:rPr lang="en-US" sz="2400" b="0" i="0" dirty="0">
                  <a:effectLst/>
                  <a:latin typeface="Inter SemiBold" panose="02000503000000020004" pitchFamily="2" charset="0"/>
                  <a:ea typeface="Inter SemiBold" panose="02000503000000020004" pitchFamily="2" charset="0"/>
                </a:rPr>
                <a:t>Issues </a:t>
              </a:r>
              <a:r>
                <a:rPr lang="en-US" sz="2400" dirty="0">
                  <a:latin typeface="Inter SemiBold" panose="02000503000000020004" pitchFamily="2" charset="0"/>
                  <a:ea typeface="Inter SemiBold" panose="02000503000000020004" pitchFamily="2" charset="0"/>
                </a:rPr>
                <a:t>&amp; Recommendation</a:t>
              </a:r>
              <a:endParaRPr lang="en-IN" sz="2400" b="0" i="0" dirty="0">
                <a:effectLst/>
                <a:latin typeface="Inter SemiBold" panose="02000503000000020004" pitchFamily="2" charset="0"/>
                <a:ea typeface="Inter SemiBold" panose="02000503000000020004" pitchFamily="2" charset="0"/>
              </a:endParaRPr>
            </a:p>
          </p:txBody>
        </p:sp>
        <p:sp>
          <p:nvSpPr>
            <p:cNvPr id="30" name="TextBox 29">
              <a:extLst>
                <a:ext uri="{FF2B5EF4-FFF2-40B4-BE49-F238E27FC236}">
                  <a16:creationId xmlns:a16="http://schemas.microsoft.com/office/drawing/2014/main" id="{54F6C41C-73FE-528D-7D6F-A72C47B5993B}"/>
                </a:ext>
              </a:extLst>
            </p:cNvPr>
            <p:cNvSpPr txBox="1"/>
            <p:nvPr/>
          </p:nvSpPr>
          <p:spPr>
            <a:xfrm>
              <a:off x="658814" y="2020140"/>
              <a:ext cx="961454" cy="769441"/>
            </a:xfrm>
            <a:prstGeom prst="rect">
              <a:avLst/>
            </a:prstGeom>
            <a:noFill/>
          </p:spPr>
          <p:txBody>
            <a:bodyPr wrap="square" rtlCol="0">
              <a:spAutoFit/>
            </a:bodyPr>
            <a:lstStyle/>
            <a:p>
              <a:pPr algn="l"/>
              <a:r>
                <a:rPr lang="en-US" sz="4400" dirty="0">
                  <a:solidFill>
                    <a:srgbClr val="00754A"/>
                  </a:solidFill>
                  <a:latin typeface="Inter SemiBold" panose="02000503000000020004" pitchFamily="2" charset="0"/>
                  <a:ea typeface="Inter SemiBold" panose="02000503000000020004" pitchFamily="2" charset="0"/>
                </a:rPr>
                <a:t>06</a:t>
              </a:r>
              <a:endParaRPr lang="en-IN" sz="4400" b="0" i="0" dirty="0">
                <a:solidFill>
                  <a:srgbClr val="00754A"/>
                </a:solidFill>
                <a:effectLst/>
                <a:latin typeface="Inter SemiBold" panose="02000503000000020004" pitchFamily="2" charset="0"/>
                <a:ea typeface="Inter SemiBold" panose="02000503000000020004" pitchFamily="2" charset="0"/>
              </a:endParaRPr>
            </a:p>
          </p:txBody>
        </p:sp>
      </p:grpSp>
      <p:sp>
        <p:nvSpPr>
          <p:cNvPr id="31" name="TextBox 30">
            <a:extLst>
              <a:ext uri="{FF2B5EF4-FFF2-40B4-BE49-F238E27FC236}">
                <a16:creationId xmlns:a16="http://schemas.microsoft.com/office/drawing/2014/main" id="{B3C021A0-5991-0C1A-A241-76E360016D09}"/>
              </a:ext>
            </a:extLst>
          </p:cNvPr>
          <p:cNvSpPr txBox="1"/>
          <p:nvPr/>
        </p:nvSpPr>
        <p:spPr>
          <a:xfrm>
            <a:off x="696699" y="541379"/>
            <a:ext cx="3469321" cy="523220"/>
          </a:xfrm>
          <a:prstGeom prst="rect">
            <a:avLst/>
          </a:prstGeom>
          <a:noFill/>
        </p:spPr>
        <p:txBody>
          <a:bodyPr wrap="square" rtlCol="0">
            <a:spAutoFit/>
          </a:bodyPr>
          <a:lstStyle/>
          <a:p>
            <a:r>
              <a:rPr lang="en-IN" sz="2800" b="0" i="0" dirty="0">
                <a:solidFill>
                  <a:schemeClr val="accent6">
                    <a:lumMod val="50000"/>
                  </a:schemeClr>
                </a:solidFill>
                <a:effectLst/>
                <a:latin typeface="Inter SemiBold" panose="02000503000000020004" pitchFamily="2" charset="0"/>
                <a:ea typeface="Inter SemiBold" panose="02000503000000020004" pitchFamily="2" charset="0"/>
              </a:rPr>
              <a:t>AGENDA</a:t>
            </a:r>
          </a:p>
        </p:txBody>
      </p:sp>
      <p:pic>
        <p:nvPicPr>
          <p:cNvPr id="6" name="Picture 5" descr="Logo&#10;&#10;Description automatically generated">
            <a:extLst>
              <a:ext uri="{FF2B5EF4-FFF2-40B4-BE49-F238E27FC236}">
                <a16:creationId xmlns:a16="http://schemas.microsoft.com/office/drawing/2014/main" id="{EEFED6D0-1D7A-0679-EA70-1702E02741C4}"/>
              </a:ext>
            </a:extLst>
          </p:cNvPr>
          <p:cNvPicPr>
            <a:picLocks noChangeAspect="1"/>
          </p:cNvPicPr>
          <p:nvPr/>
        </p:nvPicPr>
        <p:blipFill>
          <a:blip r:embed="rId2">
            <a:alphaModFix amt="5000"/>
            <a:extLst>
              <a:ext uri="{837473B0-CC2E-450A-ABE3-18F120FF3D39}">
                <a1611:picAttrSrcUrl xmlns:a1611="http://schemas.microsoft.com/office/drawing/2016/11/main" r:id="rId3"/>
              </a:ext>
            </a:extLst>
          </a:blip>
          <a:stretch>
            <a:fillRect/>
          </a:stretch>
        </p:blipFill>
        <p:spPr>
          <a:xfrm>
            <a:off x="2592710" y="286366"/>
            <a:ext cx="6685625" cy="6500812"/>
          </a:xfrm>
          <a:prstGeom prst="rect">
            <a:avLst/>
          </a:prstGeom>
        </p:spPr>
      </p:pic>
    </p:spTree>
    <p:extLst>
      <p:ext uri="{BB962C8B-B14F-4D97-AF65-F5344CB8AC3E}">
        <p14:creationId xmlns:p14="http://schemas.microsoft.com/office/powerpoint/2010/main" val="87718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and white logo&#10;&#10;Description automatically generated with low confidence">
            <a:extLst>
              <a:ext uri="{FF2B5EF4-FFF2-40B4-BE49-F238E27FC236}">
                <a16:creationId xmlns:a16="http://schemas.microsoft.com/office/drawing/2014/main" id="{8A96FEC1-47F7-264F-1043-228307D3B26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4298" b="-1"/>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5" name="Title 4">
            <a:extLst>
              <a:ext uri="{FF2B5EF4-FFF2-40B4-BE49-F238E27FC236}">
                <a16:creationId xmlns:a16="http://schemas.microsoft.com/office/drawing/2014/main" id="{43726BD6-E45D-DF6E-5D77-5CCEAFCBF59A}"/>
              </a:ext>
            </a:extLst>
          </p:cNvPr>
          <p:cNvSpPr>
            <a:spLocks noGrp="1"/>
          </p:cNvSpPr>
          <p:nvPr>
            <p:ph type="title"/>
          </p:nvPr>
        </p:nvSpPr>
        <p:spPr>
          <a:xfrm>
            <a:off x="661916" y="2852381"/>
            <a:ext cx="3161940" cy="2640247"/>
          </a:xfrm>
        </p:spPr>
        <p:txBody>
          <a:bodyPr vert="horz" lIns="91440" tIns="45720" rIns="91440" bIns="45720" rtlCol="0" anchor="b">
            <a:normAutofit/>
          </a:bodyPr>
          <a:lstStyle/>
          <a:p>
            <a:r>
              <a:rPr lang="en-US" sz="3600">
                <a:solidFill>
                  <a:schemeClr val="tx1">
                    <a:lumMod val="85000"/>
                    <a:lumOff val="15000"/>
                  </a:schemeClr>
                </a:solidFill>
              </a:rPr>
              <a:t>COMPANY’S OVERVIEW</a:t>
            </a:r>
          </a:p>
        </p:txBody>
      </p:sp>
    </p:spTree>
    <p:extLst>
      <p:ext uri="{BB962C8B-B14F-4D97-AF65-F5344CB8AC3E}">
        <p14:creationId xmlns:p14="http://schemas.microsoft.com/office/powerpoint/2010/main" val="154011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outdoor, sign&#10;&#10;Description automatically generated">
            <a:extLst>
              <a:ext uri="{FF2B5EF4-FFF2-40B4-BE49-F238E27FC236}">
                <a16:creationId xmlns:a16="http://schemas.microsoft.com/office/drawing/2014/main" id="{736E1BEC-F7E4-BFE4-0144-0180D6584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787" y="1169722"/>
            <a:ext cx="1995619" cy="1961472"/>
          </a:xfrm>
          <a:prstGeom prst="rect">
            <a:avLst/>
          </a:prstGeom>
        </p:spPr>
      </p:pic>
      <p:pic>
        <p:nvPicPr>
          <p:cNvPr id="13" name="Picture 12" descr="Logo&#10;&#10;Description automatically generated">
            <a:extLst>
              <a:ext uri="{FF2B5EF4-FFF2-40B4-BE49-F238E27FC236}">
                <a16:creationId xmlns:a16="http://schemas.microsoft.com/office/drawing/2014/main" id="{2843B4C2-DDFA-5B75-D7FC-C5154AE39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923" y="1122181"/>
            <a:ext cx="1989351" cy="1961332"/>
          </a:xfrm>
          <a:prstGeom prst="rect">
            <a:avLst/>
          </a:prstGeom>
        </p:spPr>
      </p:pic>
      <p:grpSp>
        <p:nvGrpSpPr>
          <p:cNvPr id="14" name="Group 13">
            <a:extLst>
              <a:ext uri="{FF2B5EF4-FFF2-40B4-BE49-F238E27FC236}">
                <a16:creationId xmlns:a16="http://schemas.microsoft.com/office/drawing/2014/main" id="{E3B09CA0-F4EC-8CC9-DF2B-77C04E2A6C84}"/>
              </a:ext>
            </a:extLst>
          </p:cNvPr>
          <p:cNvGrpSpPr/>
          <p:nvPr/>
        </p:nvGrpSpPr>
        <p:grpSpPr>
          <a:xfrm>
            <a:off x="8927580" y="1122181"/>
            <a:ext cx="1997163" cy="1961332"/>
            <a:chOff x="4276278" y="1615753"/>
            <a:chExt cx="3642778" cy="3628601"/>
          </a:xfrm>
          <a:solidFill>
            <a:srgbClr val="00754A"/>
          </a:solidFill>
        </p:grpSpPr>
        <p:sp>
          <p:nvSpPr>
            <p:cNvPr id="15" name="Freeform: Shape 14">
              <a:extLst>
                <a:ext uri="{FF2B5EF4-FFF2-40B4-BE49-F238E27FC236}">
                  <a16:creationId xmlns:a16="http://schemas.microsoft.com/office/drawing/2014/main" id="{9DE9C3F0-D58C-2607-30E1-410DFAEA690C}"/>
                </a:ext>
              </a:extLst>
            </p:cNvPr>
            <p:cNvSpPr/>
            <p:nvPr/>
          </p:nvSpPr>
          <p:spPr>
            <a:xfrm>
              <a:off x="4276278" y="1615753"/>
              <a:ext cx="3642778" cy="3628601"/>
            </a:xfrm>
            <a:custGeom>
              <a:avLst/>
              <a:gdLst>
                <a:gd name="connsiteX0" fmla="*/ 3642779 w 3642778"/>
                <a:gd name="connsiteY0" fmla="*/ 1982233 h 3628601"/>
                <a:gd name="connsiteX1" fmla="*/ 3636508 w 3642778"/>
                <a:gd name="connsiteY1" fmla="*/ 2034722 h 3628601"/>
                <a:gd name="connsiteX2" fmla="*/ 3613467 w 3642778"/>
                <a:gd name="connsiteY2" fmla="*/ 2057762 h 3628601"/>
                <a:gd name="connsiteX3" fmla="*/ 3435483 w 3642778"/>
                <a:gd name="connsiteY3" fmla="*/ 2017885 h 3628601"/>
                <a:gd name="connsiteX4" fmla="*/ 3316941 w 3642778"/>
                <a:gd name="connsiteY4" fmla="*/ 1953194 h 3628601"/>
                <a:gd name="connsiteX5" fmla="*/ 3162816 w 3642778"/>
                <a:gd name="connsiteY5" fmla="*/ 1912635 h 3628601"/>
                <a:gd name="connsiteX6" fmla="*/ 3141616 w 3642778"/>
                <a:gd name="connsiteY6" fmla="*/ 1912635 h 3628601"/>
                <a:gd name="connsiteX7" fmla="*/ 3172495 w 3642778"/>
                <a:gd name="connsiteY7" fmla="*/ 2050059 h 3628601"/>
                <a:gd name="connsiteX8" fmla="*/ 3248569 w 3642778"/>
                <a:gd name="connsiteY8" fmla="*/ 2064511 h 3628601"/>
                <a:gd name="connsiteX9" fmla="*/ 3378973 w 3642778"/>
                <a:gd name="connsiteY9" fmla="*/ 2128111 h 3628601"/>
                <a:gd name="connsiteX10" fmla="*/ 3532144 w 3642778"/>
                <a:gd name="connsiteY10" fmla="*/ 2190961 h 3628601"/>
                <a:gd name="connsiteX11" fmla="*/ 3586610 w 3642778"/>
                <a:gd name="connsiteY11" fmla="*/ 2193619 h 3628601"/>
                <a:gd name="connsiteX12" fmla="*/ 3612854 w 3642778"/>
                <a:gd name="connsiteY12" fmla="*/ 2193619 h 3628601"/>
                <a:gd name="connsiteX13" fmla="*/ 3577475 w 3642778"/>
                <a:gd name="connsiteY13" fmla="*/ 2330362 h 3628601"/>
                <a:gd name="connsiteX14" fmla="*/ 3563297 w 3642778"/>
                <a:gd name="connsiteY14" fmla="*/ 2337315 h 3628601"/>
                <a:gd name="connsiteX15" fmla="*/ 3431598 w 3642778"/>
                <a:gd name="connsiteY15" fmla="*/ 2298255 h 3628601"/>
                <a:gd name="connsiteX16" fmla="*/ 3334460 w 3642778"/>
                <a:gd name="connsiteY16" fmla="*/ 2239018 h 3628601"/>
                <a:gd name="connsiteX17" fmla="*/ 3199626 w 3642778"/>
                <a:gd name="connsiteY17" fmla="*/ 2203503 h 3628601"/>
                <a:gd name="connsiteX18" fmla="*/ 3193559 w 3642778"/>
                <a:gd name="connsiteY18" fmla="*/ 2203776 h 3628601"/>
                <a:gd name="connsiteX19" fmla="*/ 3190082 w 3642778"/>
                <a:gd name="connsiteY19" fmla="*/ 2205276 h 3628601"/>
                <a:gd name="connsiteX20" fmla="*/ 3190082 w 3642778"/>
                <a:gd name="connsiteY20" fmla="*/ 2324431 h 3628601"/>
                <a:gd name="connsiteX21" fmla="*/ 3241412 w 3642778"/>
                <a:gd name="connsiteY21" fmla="*/ 2331316 h 3628601"/>
                <a:gd name="connsiteX22" fmla="*/ 3351502 w 3642778"/>
                <a:gd name="connsiteY22" fmla="*/ 2384077 h 3628601"/>
                <a:gd name="connsiteX23" fmla="*/ 3403308 w 3642778"/>
                <a:gd name="connsiteY23" fmla="*/ 2418638 h 3628601"/>
                <a:gd name="connsiteX24" fmla="*/ 3533984 w 3642778"/>
                <a:gd name="connsiteY24" fmla="*/ 2457425 h 3628601"/>
                <a:gd name="connsiteX25" fmla="*/ 3528804 w 3642778"/>
                <a:gd name="connsiteY25" fmla="*/ 2473035 h 3628601"/>
                <a:gd name="connsiteX26" fmla="*/ 3481837 w 3642778"/>
                <a:gd name="connsiteY26" fmla="*/ 2586601 h 3628601"/>
                <a:gd name="connsiteX27" fmla="*/ 3458728 w 3642778"/>
                <a:gd name="connsiteY27" fmla="*/ 2597644 h 3628601"/>
                <a:gd name="connsiteX28" fmla="*/ 3373315 w 3642778"/>
                <a:gd name="connsiteY28" fmla="*/ 2550064 h 3628601"/>
                <a:gd name="connsiteX29" fmla="*/ 3279926 w 3642778"/>
                <a:gd name="connsiteY29" fmla="*/ 2488441 h 3628601"/>
                <a:gd name="connsiteX30" fmla="*/ 3189878 w 3642778"/>
                <a:gd name="connsiteY30" fmla="*/ 2471536 h 3628601"/>
                <a:gd name="connsiteX31" fmla="*/ 3176449 w 3642778"/>
                <a:gd name="connsiteY31" fmla="*/ 2483465 h 3628601"/>
                <a:gd name="connsiteX32" fmla="*/ 3160430 w 3642778"/>
                <a:gd name="connsiteY32" fmla="*/ 2574400 h 3628601"/>
                <a:gd name="connsiteX33" fmla="*/ 3213123 w 3642778"/>
                <a:gd name="connsiteY33" fmla="*/ 2580739 h 3628601"/>
                <a:gd name="connsiteX34" fmla="*/ 3317895 w 3642778"/>
                <a:gd name="connsiteY34" fmla="*/ 2642294 h 3628601"/>
                <a:gd name="connsiteX35" fmla="*/ 3366635 w 3642778"/>
                <a:gd name="connsiteY35" fmla="*/ 2680876 h 3628601"/>
                <a:gd name="connsiteX36" fmla="*/ 3422668 w 3642778"/>
                <a:gd name="connsiteY36" fmla="*/ 2706916 h 3628601"/>
                <a:gd name="connsiteX37" fmla="*/ 3345298 w 3642778"/>
                <a:gd name="connsiteY37" fmla="*/ 2835752 h 3628601"/>
                <a:gd name="connsiteX38" fmla="*/ 3299013 w 3642778"/>
                <a:gd name="connsiteY38" fmla="*/ 2797987 h 3628601"/>
                <a:gd name="connsiteX39" fmla="*/ 3226552 w 3642778"/>
                <a:gd name="connsiteY39" fmla="*/ 2738000 h 3628601"/>
                <a:gd name="connsiteX40" fmla="*/ 3129959 w 3642778"/>
                <a:gd name="connsiteY40" fmla="*/ 2703099 h 3628601"/>
                <a:gd name="connsiteX41" fmla="*/ 3157839 w 3642778"/>
                <a:gd name="connsiteY41" fmla="*/ 2600371 h 3628601"/>
                <a:gd name="connsiteX42" fmla="*/ 3059815 w 3642778"/>
                <a:gd name="connsiteY42" fmla="*/ 2584556 h 3628601"/>
                <a:gd name="connsiteX43" fmla="*/ 2862813 w 3642778"/>
                <a:gd name="connsiteY43" fmla="*/ 2481488 h 3628601"/>
                <a:gd name="connsiteX44" fmla="*/ 2855928 w 3642778"/>
                <a:gd name="connsiteY44" fmla="*/ 2469422 h 3628601"/>
                <a:gd name="connsiteX45" fmla="*/ 2786602 w 3642778"/>
                <a:gd name="connsiteY45" fmla="*/ 2273511 h 3628601"/>
                <a:gd name="connsiteX46" fmla="*/ 2664243 w 3642778"/>
                <a:gd name="connsiteY46" fmla="*/ 2110864 h 3628601"/>
                <a:gd name="connsiteX47" fmla="*/ 2618298 w 3642778"/>
                <a:gd name="connsiteY47" fmla="*/ 2017748 h 3628601"/>
                <a:gd name="connsiteX48" fmla="*/ 2626546 w 3642778"/>
                <a:gd name="connsiteY48" fmla="*/ 1906636 h 3628601"/>
                <a:gd name="connsiteX49" fmla="*/ 2671332 w 3642778"/>
                <a:gd name="connsiteY49" fmla="*/ 1732061 h 3628601"/>
                <a:gd name="connsiteX50" fmla="*/ 2514616 w 3642778"/>
                <a:gd name="connsiteY50" fmla="*/ 1205335 h 3628601"/>
                <a:gd name="connsiteX51" fmla="*/ 2460014 w 3642778"/>
                <a:gd name="connsiteY51" fmla="*/ 1159254 h 3628601"/>
                <a:gd name="connsiteX52" fmla="*/ 2455992 w 3642778"/>
                <a:gd name="connsiteY52" fmla="*/ 1163344 h 3628601"/>
                <a:gd name="connsiteX53" fmla="*/ 2472421 w 3642778"/>
                <a:gd name="connsiteY53" fmla="*/ 1185703 h 3628601"/>
                <a:gd name="connsiteX54" fmla="*/ 2601188 w 3642778"/>
                <a:gd name="connsiteY54" fmla="*/ 1444737 h 3628601"/>
                <a:gd name="connsiteX55" fmla="*/ 2588373 w 3642778"/>
                <a:gd name="connsiteY55" fmla="*/ 1742831 h 3628601"/>
                <a:gd name="connsiteX56" fmla="*/ 2543587 w 3642778"/>
                <a:gd name="connsiteY56" fmla="*/ 1904864 h 3628601"/>
                <a:gd name="connsiteX57" fmla="*/ 2591781 w 3642778"/>
                <a:gd name="connsiteY57" fmla="*/ 2147674 h 3628601"/>
                <a:gd name="connsiteX58" fmla="*/ 2713868 w 3642778"/>
                <a:gd name="connsiteY58" fmla="*/ 2312434 h 3628601"/>
                <a:gd name="connsiteX59" fmla="*/ 2766016 w 3642778"/>
                <a:gd name="connsiteY59" fmla="*/ 2421297 h 3628601"/>
                <a:gd name="connsiteX60" fmla="*/ 2752314 w 3642778"/>
                <a:gd name="connsiteY60" fmla="*/ 2567174 h 3628601"/>
                <a:gd name="connsiteX61" fmla="*/ 2687351 w 3642778"/>
                <a:gd name="connsiteY61" fmla="*/ 2709165 h 3628601"/>
                <a:gd name="connsiteX62" fmla="*/ 2690828 w 3642778"/>
                <a:gd name="connsiteY62" fmla="*/ 2729888 h 3628601"/>
                <a:gd name="connsiteX63" fmla="*/ 2961519 w 3642778"/>
                <a:gd name="connsiteY63" fmla="*/ 2878220 h 3628601"/>
                <a:gd name="connsiteX64" fmla="*/ 3029208 w 3642778"/>
                <a:gd name="connsiteY64" fmla="*/ 2883537 h 3628601"/>
                <a:gd name="connsiteX65" fmla="*/ 3075698 w 3642778"/>
                <a:gd name="connsiteY65" fmla="*/ 2850476 h 3628601"/>
                <a:gd name="connsiteX66" fmla="*/ 3092399 w 3642778"/>
                <a:gd name="connsiteY66" fmla="*/ 2809848 h 3628601"/>
                <a:gd name="connsiteX67" fmla="*/ 3118507 w 3642778"/>
                <a:gd name="connsiteY67" fmla="*/ 2795942 h 3628601"/>
                <a:gd name="connsiteX68" fmla="*/ 3196558 w 3642778"/>
                <a:gd name="connsiteY68" fmla="*/ 2834525 h 3628601"/>
                <a:gd name="connsiteX69" fmla="*/ 3259204 w 3642778"/>
                <a:gd name="connsiteY69" fmla="*/ 2894307 h 3628601"/>
                <a:gd name="connsiteX70" fmla="*/ 3288311 w 3642778"/>
                <a:gd name="connsiteY70" fmla="*/ 2921028 h 3628601"/>
                <a:gd name="connsiteX71" fmla="*/ 3199353 w 3642778"/>
                <a:gd name="connsiteY71" fmla="*/ 3031391 h 3628601"/>
                <a:gd name="connsiteX72" fmla="*/ 3043660 w 3642778"/>
                <a:gd name="connsiteY72" fmla="*/ 2906577 h 3628601"/>
                <a:gd name="connsiteX73" fmla="*/ 3002146 w 3642778"/>
                <a:gd name="connsiteY73" fmla="*/ 2980879 h 3628601"/>
                <a:gd name="connsiteX74" fmla="*/ 3136708 w 3642778"/>
                <a:gd name="connsiteY74" fmla="*/ 3098808 h 3628601"/>
                <a:gd name="connsiteX75" fmla="*/ 3031458 w 3642778"/>
                <a:gd name="connsiteY75" fmla="*/ 3199081 h 3628601"/>
                <a:gd name="connsiteX76" fmla="*/ 2929753 w 3642778"/>
                <a:gd name="connsiteY76" fmla="*/ 3091105 h 3628601"/>
                <a:gd name="connsiteX77" fmla="*/ 2882104 w 3642778"/>
                <a:gd name="connsiteY77" fmla="*/ 3152592 h 3628601"/>
                <a:gd name="connsiteX78" fmla="*/ 2967176 w 3642778"/>
                <a:gd name="connsiteY78" fmla="*/ 3254842 h 3628601"/>
                <a:gd name="connsiteX79" fmla="*/ 2836569 w 3642778"/>
                <a:gd name="connsiteY79" fmla="*/ 3350821 h 3628601"/>
                <a:gd name="connsiteX80" fmla="*/ 2704461 w 3642778"/>
                <a:gd name="connsiteY80" fmla="*/ 3106783 h 3628601"/>
                <a:gd name="connsiteX81" fmla="*/ 2632000 w 3642778"/>
                <a:gd name="connsiteY81" fmla="*/ 2979175 h 3628601"/>
                <a:gd name="connsiteX82" fmla="*/ 2623342 w 3642778"/>
                <a:gd name="connsiteY82" fmla="*/ 2841955 h 3628601"/>
                <a:gd name="connsiteX83" fmla="*/ 2624978 w 3642778"/>
                <a:gd name="connsiteY83" fmla="*/ 2827231 h 3628601"/>
                <a:gd name="connsiteX84" fmla="*/ 2614753 w 3642778"/>
                <a:gd name="connsiteY84" fmla="*/ 2841137 h 3628601"/>
                <a:gd name="connsiteX85" fmla="*/ 2601393 w 3642778"/>
                <a:gd name="connsiteY85" fmla="*/ 3075563 h 3628601"/>
                <a:gd name="connsiteX86" fmla="*/ 2686806 w 3642778"/>
                <a:gd name="connsiteY86" fmla="*/ 3227643 h 3628601"/>
                <a:gd name="connsiteX87" fmla="*/ 2749519 w 3642778"/>
                <a:gd name="connsiteY87" fmla="*/ 3368408 h 3628601"/>
                <a:gd name="connsiteX88" fmla="*/ 2729819 w 3642778"/>
                <a:gd name="connsiteY88" fmla="*/ 3415102 h 3628601"/>
                <a:gd name="connsiteX89" fmla="*/ 2652722 w 3642778"/>
                <a:gd name="connsiteY89" fmla="*/ 3457911 h 3628601"/>
                <a:gd name="connsiteX90" fmla="*/ 2644474 w 3642778"/>
                <a:gd name="connsiteY90" fmla="*/ 3407059 h 3628601"/>
                <a:gd name="connsiteX91" fmla="*/ 2583124 w 3642778"/>
                <a:gd name="connsiteY91" fmla="*/ 3247548 h 3628601"/>
                <a:gd name="connsiteX92" fmla="*/ 2492871 w 3642778"/>
                <a:gd name="connsiteY92" fmla="*/ 3063702 h 3628601"/>
                <a:gd name="connsiteX93" fmla="*/ 2500437 w 3642778"/>
                <a:gd name="connsiteY93" fmla="*/ 2850816 h 3628601"/>
                <a:gd name="connsiteX94" fmla="*/ 2598325 w 3642778"/>
                <a:gd name="connsiteY94" fmla="*/ 2683126 h 3628601"/>
                <a:gd name="connsiteX95" fmla="*/ 2648769 w 3642778"/>
                <a:gd name="connsiteY95" fmla="*/ 2584693 h 3628601"/>
                <a:gd name="connsiteX96" fmla="*/ 2625933 w 3642778"/>
                <a:gd name="connsiteY96" fmla="*/ 2317410 h 3628601"/>
                <a:gd name="connsiteX97" fmla="*/ 2515638 w 3642778"/>
                <a:gd name="connsiteY97" fmla="*/ 2166761 h 3628601"/>
                <a:gd name="connsiteX98" fmla="*/ 2484214 w 3642778"/>
                <a:gd name="connsiteY98" fmla="*/ 2122044 h 3628601"/>
                <a:gd name="connsiteX99" fmla="*/ 2453470 w 3642778"/>
                <a:gd name="connsiteY99" fmla="*/ 1887209 h 3628601"/>
                <a:gd name="connsiteX100" fmla="*/ 2504664 w 3642778"/>
                <a:gd name="connsiteY100" fmla="*/ 1733356 h 3628601"/>
                <a:gd name="connsiteX101" fmla="*/ 2538883 w 3642778"/>
                <a:gd name="connsiteY101" fmla="*/ 1532468 h 3628601"/>
                <a:gd name="connsiteX102" fmla="*/ 2332065 w 3642778"/>
                <a:gd name="connsiteY102" fmla="*/ 1107583 h 3628601"/>
                <a:gd name="connsiteX103" fmla="*/ 2305480 w 3642778"/>
                <a:gd name="connsiteY103" fmla="*/ 1090064 h 3628601"/>
                <a:gd name="connsiteX104" fmla="*/ 2293755 w 3642778"/>
                <a:gd name="connsiteY104" fmla="*/ 1087338 h 3628601"/>
                <a:gd name="connsiteX105" fmla="*/ 2304798 w 3642778"/>
                <a:gd name="connsiteY105" fmla="*/ 1103289 h 3628601"/>
                <a:gd name="connsiteX106" fmla="*/ 2438269 w 3642778"/>
                <a:gd name="connsiteY106" fmla="*/ 1351144 h 3628601"/>
                <a:gd name="connsiteX107" fmla="*/ 2418432 w 3642778"/>
                <a:gd name="connsiteY107" fmla="*/ 1692456 h 3628601"/>
                <a:gd name="connsiteX108" fmla="*/ 2355651 w 3642778"/>
                <a:gd name="connsiteY108" fmla="*/ 1875825 h 3628601"/>
                <a:gd name="connsiteX109" fmla="*/ 2419728 w 3642778"/>
                <a:gd name="connsiteY109" fmla="*/ 2188984 h 3628601"/>
                <a:gd name="connsiteX110" fmla="*/ 2522251 w 3642778"/>
                <a:gd name="connsiteY110" fmla="*/ 2324704 h 3628601"/>
                <a:gd name="connsiteX111" fmla="*/ 2569286 w 3642778"/>
                <a:gd name="connsiteY111" fmla="*/ 2438679 h 3628601"/>
                <a:gd name="connsiteX112" fmla="*/ 2548972 w 3642778"/>
                <a:gd name="connsiteY112" fmla="*/ 2567174 h 3628601"/>
                <a:gd name="connsiteX113" fmla="*/ 2464377 w 3642778"/>
                <a:gd name="connsiteY113" fmla="*/ 2717755 h 3628601"/>
                <a:gd name="connsiteX114" fmla="*/ 2393892 w 3642778"/>
                <a:gd name="connsiteY114" fmla="*/ 2836501 h 3628601"/>
                <a:gd name="connsiteX115" fmla="*/ 2389461 w 3642778"/>
                <a:gd name="connsiteY115" fmla="*/ 3111555 h 3628601"/>
                <a:gd name="connsiteX116" fmla="*/ 2494439 w 3642778"/>
                <a:gd name="connsiteY116" fmla="*/ 3315170 h 3628601"/>
                <a:gd name="connsiteX117" fmla="*/ 2546382 w 3642778"/>
                <a:gd name="connsiteY117" fmla="*/ 3477543 h 3628601"/>
                <a:gd name="connsiteX118" fmla="*/ 2547609 w 3642778"/>
                <a:gd name="connsiteY118" fmla="*/ 3488109 h 3628601"/>
                <a:gd name="connsiteX119" fmla="*/ 2531181 w 3642778"/>
                <a:gd name="connsiteY119" fmla="*/ 3514967 h 3628601"/>
                <a:gd name="connsiteX120" fmla="*/ 2429476 w 3642778"/>
                <a:gd name="connsiteY120" fmla="*/ 3554913 h 3628601"/>
                <a:gd name="connsiteX121" fmla="*/ 2419319 w 3642778"/>
                <a:gd name="connsiteY121" fmla="*/ 3457911 h 3628601"/>
                <a:gd name="connsiteX122" fmla="*/ 2352720 w 3642778"/>
                <a:gd name="connsiteY122" fmla="*/ 3284358 h 3628601"/>
                <a:gd name="connsiteX123" fmla="*/ 2262194 w 3642778"/>
                <a:gd name="connsiteY123" fmla="*/ 3100648 h 3628601"/>
                <a:gd name="connsiteX124" fmla="*/ 2238472 w 3642778"/>
                <a:gd name="connsiteY124" fmla="*/ 2953067 h 3628601"/>
                <a:gd name="connsiteX125" fmla="*/ 2289052 w 3642778"/>
                <a:gd name="connsiteY125" fmla="*/ 2825526 h 3628601"/>
                <a:gd name="connsiteX126" fmla="*/ 2398051 w 3642778"/>
                <a:gd name="connsiteY126" fmla="*/ 2651974 h 3628601"/>
                <a:gd name="connsiteX127" fmla="*/ 2454902 w 3642778"/>
                <a:gd name="connsiteY127" fmla="*/ 2509164 h 3628601"/>
                <a:gd name="connsiteX128" fmla="*/ 2428248 w 3642778"/>
                <a:gd name="connsiteY128" fmla="*/ 2349244 h 3628601"/>
                <a:gd name="connsiteX129" fmla="*/ 2339904 w 3642778"/>
                <a:gd name="connsiteY129" fmla="*/ 2222317 h 3628601"/>
                <a:gd name="connsiteX130" fmla="*/ 2292528 w 3642778"/>
                <a:gd name="connsiteY130" fmla="*/ 2159126 h 3628601"/>
                <a:gd name="connsiteX131" fmla="*/ 2247061 w 3642778"/>
                <a:gd name="connsiteY131" fmla="*/ 1884005 h 3628601"/>
                <a:gd name="connsiteX132" fmla="*/ 2322726 w 3642778"/>
                <a:gd name="connsiteY132" fmla="*/ 1689184 h 3628601"/>
                <a:gd name="connsiteX133" fmla="*/ 2372488 w 3642778"/>
                <a:gd name="connsiteY133" fmla="*/ 1459666 h 3628601"/>
                <a:gd name="connsiteX134" fmla="*/ 2258717 w 3642778"/>
                <a:gd name="connsiteY134" fmla="*/ 1141462 h 3628601"/>
                <a:gd name="connsiteX135" fmla="*/ 2162738 w 3642778"/>
                <a:gd name="connsiteY135" fmla="*/ 1046847 h 3628601"/>
                <a:gd name="connsiteX136" fmla="*/ 2142970 w 3642778"/>
                <a:gd name="connsiteY136" fmla="*/ 1041529 h 3628601"/>
                <a:gd name="connsiteX137" fmla="*/ 2147537 w 3642778"/>
                <a:gd name="connsiteY137" fmla="*/ 1061298 h 3628601"/>
                <a:gd name="connsiteX138" fmla="*/ 2258717 w 3642778"/>
                <a:gd name="connsiteY138" fmla="*/ 1281750 h 3628601"/>
                <a:gd name="connsiteX139" fmla="*/ 2223952 w 3642778"/>
                <a:gd name="connsiteY139" fmla="*/ 1649101 h 3628601"/>
                <a:gd name="connsiteX140" fmla="*/ 2140311 w 3642778"/>
                <a:gd name="connsiteY140" fmla="*/ 1850671 h 3628601"/>
                <a:gd name="connsiteX141" fmla="*/ 2205411 w 3642778"/>
                <a:gd name="connsiteY141" fmla="*/ 2220340 h 3628601"/>
                <a:gd name="connsiteX142" fmla="*/ 2275759 w 3642778"/>
                <a:gd name="connsiteY142" fmla="*/ 2311821 h 3628601"/>
                <a:gd name="connsiteX143" fmla="*/ 2298936 w 3642778"/>
                <a:gd name="connsiteY143" fmla="*/ 2589737 h 3628601"/>
                <a:gd name="connsiteX144" fmla="*/ 2200912 w 3642778"/>
                <a:gd name="connsiteY144" fmla="*/ 2750134 h 3628601"/>
                <a:gd name="connsiteX145" fmla="*/ 2141470 w 3642778"/>
                <a:gd name="connsiteY145" fmla="*/ 2848908 h 3628601"/>
                <a:gd name="connsiteX146" fmla="*/ 2129405 w 3642778"/>
                <a:gd name="connsiteY146" fmla="*/ 3130505 h 3628601"/>
                <a:gd name="connsiteX147" fmla="*/ 2214477 w 3642778"/>
                <a:gd name="connsiteY147" fmla="*/ 3310057 h 3628601"/>
                <a:gd name="connsiteX148" fmla="*/ 2277804 w 3642778"/>
                <a:gd name="connsiteY148" fmla="*/ 3484769 h 3628601"/>
                <a:gd name="connsiteX149" fmla="*/ 2282371 w 3642778"/>
                <a:gd name="connsiteY149" fmla="*/ 3584497 h 3628601"/>
                <a:gd name="connsiteX150" fmla="*/ 2272692 w 3642778"/>
                <a:gd name="connsiteY150" fmla="*/ 3600176 h 3628601"/>
                <a:gd name="connsiteX151" fmla="*/ 2151968 w 3642778"/>
                <a:gd name="connsiteY151" fmla="*/ 3628601 h 3628601"/>
                <a:gd name="connsiteX152" fmla="*/ 2156262 w 3642778"/>
                <a:gd name="connsiteY152" fmla="*/ 3573727 h 3628601"/>
                <a:gd name="connsiteX153" fmla="*/ 2096889 w 3642778"/>
                <a:gd name="connsiteY153" fmla="*/ 3317419 h 3628601"/>
                <a:gd name="connsiteX154" fmla="*/ 2012089 w 3642778"/>
                <a:gd name="connsiteY154" fmla="*/ 3136027 h 3628601"/>
                <a:gd name="connsiteX155" fmla="*/ 1979983 w 3642778"/>
                <a:gd name="connsiteY155" fmla="*/ 2980266 h 3628601"/>
                <a:gd name="connsiteX156" fmla="*/ 2012021 w 3642778"/>
                <a:gd name="connsiteY156" fmla="*/ 2875084 h 3628601"/>
                <a:gd name="connsiteX157" fmla="*/ 2109363 w 3642778"/>
                <a:gd name="connsiteY157" fmla="*/ 2715982 h 3628601"/>
                <a:gd name="connsiteX158" fmla="*/ 2184143 w 3642778"/>
                <a:gd name="connsiteY158" fmla="*/ 2591100 h 3628601"/>
                <a:gd name="connsiteX159" fmla="*/ 2161170 w 3642778"/>
                <a:gd name="connsiteY159" fmla="*/ 2307390 h 3628601"/>
                <a:gd name="connsiteX160" fmla="*/ 2083119 w 3642778"/>
                <a:gd name="connsiteY160" fmla="*/ 2204526 h 3628601"/>
                <a:gd name="connsiteX161" fmla="*/ 2023064 w 3642778"/>
                <a:gd name="connsiteY161" fmla="*/ 2061989 h 3628601"/>
                <a:gd name="connsiteX162" fmla="*/ 1967849 w 3642778"/>
                <a:gd name="connsiteY162" fmla="*/ 2024224 h 3628601"/>
                <a:gd name="connsiteX163" fmla="*/ 1881209 w 3642778"/>
                <a:gd name="connsiteY163" fmla="*/ 2045969 h 3628601"/>
                <a:gd name="connsiteX164" fmla="*/ 1729878 w 3642778"/>
                <a:gd name="connsiteY164" fmla="*/ 2037994 h 3628601"/>
                <a:gd name="connsiteX165" fmla="*/ 1675754 w 3642778"/>
                <a:gd name="connsiteY165" fmla="*/ 2023406 h 3628601"/>
                <a:gd name="connsiteX166" fmla="*/ 1624901 w 3642778"/>
                <a:gd name="connsiteY166" fmla="*/ 2054763 h 3628601"/>
                <a:gd name="connsiteX167" fmla="*/ 1512494 w 3642778"/>
                <a:gd name="connsiteY167" fmla="*/ 2271193 h 3628601"/>
                <a:gd name="connsiteX168" fmla="*/ 1438260 w 3642778"/>
                <a:gd name="connsiteY168" fmla="*/ 2399006 h 3628601"/>
                <a:gd name="connsiteX169" fmla="*/ 1460823 w 3642778"/>
                <a:gd name="connsiteY169" fmla="*/ 2588510 h 3628601"/>
                <a:gd name="connsiteX170" fmla="*/ 1561369 w 3642778"/>
                <a:gd name="connsiteY170" fmla="*/ 2752792 h 3628601"/>
                <a:gd name="connsiteX171" fmla="*/ 1622311 w 3642778"/>
                <a:gd name="connsiteY171" fmla="*/ 2850748 h 3628601"/>
                <a:gd name="connsiteX172" fmla="*/ 1637239 w 3642778"/>
                <a:gd name="connsiteY172" fmla="*/ 3129278 h 3628601"/>
                <a:gd name="connsiteX173" fmla="*/ 1555234 w 3642778"/>
                <a:gd name="connsiteY173" fmla="*/ 3303649 h 3628601"/>
                <a:gd name="connsiteX174" fmla="*/ 1494566 w 3642778"/>
                <a:gd name="connsiteY174" fmla="*/ 3499698 h 3628601"/>
                <a:gd name="connsiteX175" fmla="*/ 1493816 w 3642778"/>
                <a:gd name="connsiteY175" fmla="*/ 3627033 h 3628601"/>
                <a:gd name="connsiteX176" fmla="*/ 1445758 w 3642778"/>
                <a:gd name="connsiteY176" fmla="*/ 3617762 h 3628601"/>
                <a:gd name="connsiteX177" fmla="*/ 1382158 w 3642778"/>
                <a:gd name="connsiteY177" fmla="*/ 3603311 h 3628601"/>
                <a:gd name="connsiteX178" fmla="*/ 1363072 w 3642778"/>
                <a:gd name="connsiteY178" fmla="*/ 3581430 h 3628601"/>
                <a:gd name="connsiteX179" fmla="*/ 1370911 w 3642778"/>
                <a:gd name="connsiteY179" fmla="*/ 3471272 h 3628601"/>
                <a:gd name="connsiteX180" fmla="*/ 1446644 w 3642778"/>
                <a:gd name="connsiteY180" fmla="*/ 3279927 h 3628601"/>
                <a:gd name="connsiteX181" fmla="*/ 1521560 w 3642778"/>
                <a:gd name="connsiteY181" fmla="*/ 3117417 h 3628601"/>
                <a:gd name="connsiteX182" fmla="*/ 1507654 w 3642778"/>
                <a:gd name="connsiteY182" fmla="*/ 2855588 h 3628601"/>
                <a:gd name="connsiteX183" fmla="*/ 1414538 w 3642778"/>
                <a:gd name="connsiteY183" fmla="*/ 2704530 h 3628601"/>
                <a:gd name="connsiteX184" fmla="*/ 1334987 w 3642778"/>
                <a:gd name="connsiteY184" fmla="*/ 2563357 h 3628601"/>
                <a:gd name="connsiteX185" fmla="*/ 1358232 w 3642778"/>
                <a:gd name="connsiteY185" fmla="*/ 2330635 h 3628601"/>
                <a:gd name="connsiteX186" fmla="*/ 1457892 w 3642778"/>
                <a:gd name="connsiteY186" fmla="*/ 2196618 h 3628601"/>
                <a:gd name="connsiteX187" fmla="*/ 1530013 w 3642778"/>
                <a:gd name="connsiteY187" fmla="*/ 1965532 h 3628601"/>
                <a:gd name="connsiteX188" fmla="*/ 1486386 w 3642778"/>
                <a:gd name="connsiteY188" fmla="*/ 1795933 h 3628601"/>
                <a:gd name="connsiteX189" fmla="*/ 1402404 w 3642778"/>
                <a:gd name="connsiteY189" fmla="*/ 1594432 h 3628601"/>
                <a:gd name="connsiteX190" fmla="*/ 1474797 w 3642778"/>
                <a:gd name="connsiteY190" fmla="*/ 1094018 h 3628601"/>
                <a:gd name="connsiteX191" fmla="*/ 1498860 w 3642778"/>
                <a:gd name="connsiteY191" fmla="*/ 1060889 h 3628601"/>
                <a:gd name="connsiteX192" fmla="*/ 1502882 w 3642778"/>
                <a:gd name="connsiteY192" fmla="*/ 1042279 h 3628601"/>
                <a:gd name="connsiteX193" fmla="*/ 1484341 w 3642778"/>
                <a:gd name="connsiteY193" fmla="*/ 1045892 h 3628601"/>
                <a:gd name="connsiteX194" fmla="*/ 1376023 w 3642778"/>
                <a:gd name="connsiteY194" fmla="*/ 1155982 h 3628601"/>
                <a:gd name="connsiteX195" fmla="*/ 1273841 w 3642778"/>
                <a:gd name="connsiteY195" fmla="*/ 1487478 h 3628601"/>
                <a:gd name="connsiteX196" fmla="*/ 1323603 w 3642778"/>
                <a:gd name="connsiteY196" fmla="*/ 1689524 h 3628601"/>
                <a:gd name="connsiteX197" fmla="*/ 1395519 w 3642778"/>
                <a:gd name="connsiteY197" fmla="*/ 1871258 h 3628601"/>
                <a:gd name="connsiteX198" fmla="*/ 1370297 w 3642778"/>
                <a:gd name="connsiteY198" fmla="*/ 2132541 h 3628601"/>
                <a:gd name="connsiteX199" fmla="*/ 1306561 w 3642778"/>
                <a:gd name="connsiteY199" fmla="*/ 2221295 h 3628601"/>
                <a:gd name="connsiteX200" fmla="*/ 1239212 w 3642778"/>
                <a:gd name="connsiteY200" fmla="*/ 2311275 h 3628601"/>
                <a:gd name="connsiteX201" fmla="*/ 1217944 w 3642778"/>
                <a:gd name="connsiteY201" fmla="*/ 2592804 h 3628601"/>
                <a:gd name="connsiteX202" fmla="*/ 1317195 w 3642778"/>
                <a:gd name="connsiteY202" fmla="*/ 2761245 h 3628601"/>
                <a:gd name="connsiteX203" fmla="*/ 1380795 w 3642778"/>
                <a:gd name="connsiteY203" fmla="*/ 2871539 h 3628601"/>
                <a:gd name="connsiteX204" fmla="*/ 1389520 w 3642778"/>
                <a:gd name="connsiteY204" fmla="*/ 3085311 h 3628601"/>
                <a:gd name="connsiteX205" fmla="*/ 1302403 w 3642778"/>
                <a:gd name="connsiteY205" fmla="*/ 3265544 h 3628601"/>
                <a:gd name="connsiteX206" fmla="*/ 1226942 w 3642778"/>
                <a:gd name="connsiteY206" fmla="*/ 3456616 h 3628601"/>
                <a:gd name="connsiteX207" fmla="*/ 1216376 w 3642778"/>
                <a:gd name="connsiteY207" fmla="*/ 3554231 h 3628601"/>
                <a:gd name="connsiteX208" fmla="*/ 1104992 w 3642778"/>
                <a:gd name="connsiteY208" fmla="*/ 3509445 h 3628601"/>
                <a:gd name="connsiteX209" fmla="*/ 1098584 w 3642778"/>
                <a:gd name="connsiteY209" fmla="*/ 3495130 h 3628601"/>
                <a:gd name="connsiteX210" fmla="*/ 1122033 w 3642778"/>
                <a:gd name="connsiteY210" fmla="*/ 3387563 h 3628601"/>
                <a:gd name="connsiteX211" fmla="*/ 1209083 w 3642778"/>
                <a:gd name="connsiteY211" fmla="*/ 3205830 h 3628601"/>
                <a:gd name="connsiteX212" fmla="*/ 1269069 w 3642778"/>
                <a:gd name="connsiteY212" fmla="*/ 3079994 h 3628601"/>
                <a:gd name="connsiteX213" fmla="*/ 1260549 w 3642778"/>
                <a:gd name="connsiteY213" fmla="*/ 2855384 h 3628601"/>
                <a:gd name="connsiteX214" fmla="*/ 1175204 w 3642778"/>
                <a:gd name="connsiteY214" fmla="*/ 2708552 h 3628601"/>
                <a:gd name="connsiteX215" fmla="*/ 1109832 w 3642778"/>
                <a:gd name="connsiteY215" fmla="*/ 2597372 h 3628601"/>
                <a:gd name="connsiteX216" fmla="*/ 1134440 w 3642778"/>
                <a:gd name="connsiteY216" fmla="*/ 2307526 h 3628601"/>
                <a:gd name="connsiteX217" fmla="*/ 1248619 w 3642778"/>
                <a:gd name="connsiteY217" fmla="*/ 2155855 h 3628601"/>
                <a:gd name="connsiteX218" fmla="*/ 1302199 w 3642778"/>
                <a:gd name="connsiteY218" fmla="*/ 2030018 h 3628601"/>
                <a:gd name="connsiteX219" fmla="*/ 1291087 w 3642778"/>
                <a:gd name="connsiteY219" fmla="*/ 1878211 h 3628601"/>
                <a:gd name="connsiteX220" fmla="*/ 1227351 w 3642778"/>
                <a:gd name="connsiteY220" fmla="*/ 1691910 h 3628601"/>
                <a:gd name="connsiteX221" fmla="*/ 1192859 w 3642778"/>
                <a:gd name="connsiteY221" fmla="*/ 1432535 h 3628601"/>
                <a:gd name="connsiteX222" fmla="*/ 1310992 w 3642778"/>
                <a:gd name="connsiteY222" fmla="*/ 1142621 h 3628601"/>
                <a:gd name="connsiteX223" fmla="*/ 1352029 w 3642778"/>
                <a:gd name="connsiteY223" fmla="*/ 1088769 h 3628601"/>
                <a:gd name="connsiteX224" fmla="*/ 1348757 w 3642778"/>
                <a:gd name="connsiteY224" fmla="*/ 1084747 h 3628601"/>
                <a:gd name="connsiteX225" fmla="*/ 1299881 w 3642778"/>
                <a:gd name="connsiteY225" fmla="*/ 1118558 h 3628601"/>
                <a:gd name="connsiteX226" fmla="*/ 1118557 w 3642778"/>
                <a:gd name="connsiteY226" fmla="*/ 1425105 h 3628601"/>
                <a:gd name="connsiteX227" fmla="*/ 1150050 w 3642778"/>
                <a:gd name="connsiteY227" fmla="*/ 1760282 h 3628601"/>
                <a:gd name="connsiteX228" fmla="*/ 1199675 w 3642778"/>
                <a:gd name="connsiteY228" fmla="*/ 1919247 h 3628601"/>
                <a:gd name="connsiteX229" fmla="*/ 1147460 w 3642778"/>
                <a:gd name="connsiteY229" fmla="*/ 2143039 h 3628601"/>
                <a:gd name="connsiteX230" fmla="*/ 1037302 w 3642778"/>
                <a:gd name="connsiteY230" fmla="*/ 2290143 h 3628601"/>
                <a:gd name="connsiteX231" fmla="*/ 975679 w 3642778"/>
                <a:gd name="connsiteY231" fmla="*/ 2424160 h 3628601"/>
                <a:gd name="connsiteX232" fmla="*/ 1002060 w 3642778"/>
                <a:gd name="connsiteY232" fmla="*/ 2595190 h 3628601"/>
                <a:gd name="connsiteX233" fmla="*/ 1101583 w 3642778"/>
                <a:gd name="connsiteY233" fmla="*/ 2770584 h 3628601"/>
                <a:gd name="connsiteX234" fmla="*/ 1143302 w 3642778"/>
                <a:gd name="connsiteY234" fmla="*/ 2844613 h 3628601"/>
                <a:gd name="connsiteX235" fmla="*/ 1150186 w 3642778"/>
                <a:gd name="connsiteY235" fmla="*/ 3071814 h 3628601"/>
                <a:gd name="connsiteX236" fmla="*/ 1061433 w 3642778"/>
                <a:gd name="connsiteY236" fmla="*/ 3251229 h 3628601"/>
                <a:gd name="connsiteX237" fmla="*/ 998174 w 3642778"/>
                <a:gd name="connsiteY237" fmla="*/ 3424237 h 3628601"/>
                <a:gd name="connsiteX238" fmla="*/ 993811 w 3642778"/>
                <a:gd name="connsiteY238" fmla="*/ 3458184 h 3628601"/>
                <a:gd name="connsiteX239" fmla="*/ 896878 w 3642778"/>
                <a:gd name="connsiteY239" fmla="*/ 3403650 h 3628601"/>
                <a:gd name="connsiteX240" fmla="*/ 893265 w 3642778"/>
                <a:gd name="connsiteY240" fmla="*/ 3388176 h 3628601"/>
                <a:gd name="connsiteX241" fmla="*/ 956456 w 3642778"/>
                <a:gd name="connsiteY241" fmla="*/ 3233437 h 3628601"/>
                <a:gd name="connsiteX242" fmla="*/ 1048413 w 3642778"/>
                <a:gd name="connsiteY242" fmla="*/ 3069496 h 3628601"/>
                <a:gd name="connsiteX243" fmla="*/ 1030962 w 3642778"/>
                <a:gd name="connsiteY243" fmla="*/ 2838069 h 3628601"/>
                <a:gd name="connsiteX244" fmla="*/ 1025509 w 3642778"/>
                <a:gd name="connsiteY244" fmla="*/ 2830980 h 3628601"/>
                <a:gd name="connsiteX245" fmla="*/ 1022714 w 3642778"/>
                <a:gd name="connsiteY245" fmla="*/ 2830366 h 3628601"/>
                <a:gd name="connsiteX246" fmla="*/ 1030076 w 3642778"/>
                <a:gd name="connsiteY246" fmla="*/ 2884014 h 3628601"/>
                <a:gd name="connsiteX247" fmla="*/ 983109 w 3642778"/>
                <a:gd name="connsiteY247" fmla="*/ 3045978 h 3628601"/>
                <a:gd name="connsiteX248" fmla="*/ 893470 w 3642778"/>
                <a:gd name="connsiteY248" fmla="*/ 3175905 h 3628601"/>
                <a:gd name="connsiteX249" fmla="*/ 815827 w 3642778"/>
                <a:gd name="connsiteY249" fmla="*/ 3327440 h 3628601"/>
                <a:gd name="connsiteX250" fmla="*/ 810374 w 3642778"/>
                <a:gd name="connsiteY250" fmla="*/ 3350753 h 3628601"/>
                <a:gd name="connsiteX251" fmla="*/ 680380 w 3642778"/>
                <a:gd name="connsiteY251" fmla="*/ 3254433 h 3628601"/>
                <a:gd name="connsiteX252" fmla="*/ 755159 w 3642778"/>
                <a:gd name="connsiteY252" fmla="*/ 3161862 h 3628601"/>
                <a:gd name="connsiteX253" fmla="*/ 757613 w 3642778"/>
                <a:gd name="connsiteY253" fmla="*/ 3142639 h 3628601"/>
                <a:gd name="connsiteX254" fmla="*/ 715349 w 3642778"/>
                <a:gd name="connsiteY254" fmla="*/ 3089605 h 3628601"/>
                <a:gd name="connsiteX255" fmla="*/ 662179 w 3642778"/>
                <a:gd name="connsiteY255" fmla="*/ 3138822 h 3628601"/>
                <a:gd name="connsiteX256" fmla="*/ 615008 w 3642778"/>
                <a:gd name="connsiteY256" fmla="*/ 3198059 h 3628601"/>
                <a:gd name="connsiteX257" fmla="*/ 511189 w 3642778"/>
                <a:gd name="connsiteY257" fmla="*/ 3098331 h 3628601"/>
                <a:gd name="connsiteX258" fmla="*/ 645001 w 3642778"/>
                <a:gd name="connsiteY258" fmla="*/ 2981356 h 3628601"/>
                <a:gd name="connsiteX259" fmla="*/ 603896 w 3642778"/>
                <a:gd name="connsiteY259" fmla="*/ 2906986 h 3628601"/>
                <a:gd name="connsiteX260" fmla="*/ 448817 w 3642778"/>
                <a:gd name="connsiteY260" fmla="*/ 3031118 h 3628601"/>
                <a:gd name="connsiteX261" fmla="*/ 358904 w 3642778"/>
                <a:gd name="connsiteY261" fmla="*/ 2921096 h 3628601"/>
                <a:gd name="connsiteX262" fmla="*/ 462995 w 3642778"/>
                <a:gd name="connsiteY262" fmla="*/ 2827776 h 3628601"/>
                <a:gd name="connsiteX263" fmla="*/ 529799 w 3642778"/>
                <a:gd name="connsiteY263" fmla="*/ 2797169 h 3628601"/>
                <a:gd name="connsiteX264" fmla="*/ 556929 w 3642778"/>
                <a:gd name="connsiteY264" fmla="*/ 2810734 h 3628601"/>
                <a:gd name="connsiteX265" fmla="*/ 570086 w 3642778"/>
                <a:gd name="connsiteY265" fmla="*/ 2842977 h 3628601"/>
                <a:gd name="connsiteX266" fmla="*/ 638184 w 3642778"/>
                <a:gd name="connsiteY266" fmla="*/ 2884900 h 3628601"/>
                <a:gd name="connsiteX267" fmla="*/ 862385 w 3642778"/>
                <a:gd name="connsiteY267" fmla="*/ 2803645 h 3628601"/>
                <a:gd name="connsiteX268" fmla="*/ 956251 w 3642778"/>
                <a:gd name="connsiteY268" fmla="*/ 2731661 h 3628601"/>
                <a:gd name="connsiteX269" fmla="*/ 960546 w 3642778"/>
                <a:gd name="connsiteY269" fmla="*/ 2707530 h 3628601"/>
                <a:gd name="connsiteX270" fmla="*/ 903490 w 3642778"/>
                <a:gd name="connsiteY270" fmla="*/ 2588646 h 3628601"/>
                <a:gd name="connsiteX271" fmla="*/ 935051 w 3642778"/>
                <a:gd name="connsiteY271" fmla="*/ 2312230 h 3628601"/>
                <a:gd name="connsiteX272" fmla="*/ 1057002 w 3642778"/>
                <a:gd name="connsiteY272" fmla="*/ 2147402 h 3628601"/>
                <a:gd name="connsiteX273" fmla="*/ 1110172 w 3642778"/>
                <a:gd name="connsiteY273" fmla="*/ 2034313 h 3628601"/>
                <a:gd name="connsiteX274" fmla="*/ 1102060 w 3642778"/>
                <a:gd name="connsiteY274" fmla="*/ 1889867 h 3628601"/>
                <a:gd name="connsiteX275" fmla="*/ 1052912 w 3642778"/>
                <a:gd name="connsiteY275" fmla="*/ 1714883 h 3628601"/>
                <a:gd name="connsiteX276" fmla="*/ 1123669 w 3642778"/>
                <a:gd name="connsiteY276" fmla="*/ 1263617 h 3628601"/>
                <a:gd name="connsiteX277" fmla="*/ 1186656 w 3642778"/>
                <a:gd name="connsiteY277" fmla="*/ 1172478 h 3628601"/>
                <a:gd name="connsiteX278" fmla="*/ 1190609 w 3642778"/>
                <a:gd name="connsiteY278" fmla="*/ 1161094 h 3628601"/>
                <a:gd name="connsiteX279" fmla="*/ 1174113 w 3642778"/>
                <a:gd name="connsiteY279" fmla="*/ 1170979 h 3628601"/>
                <a:gd name="connsiteX280" fmla="*/ 999606 w 3642778"/>
                <a:gd name="connsiteY280" fmla="*/ 1414880 h 3628601"/>
                <a:gd name="connsiteX281" fmla="*/ 968317 w 3642778"/>
                <a:gd name="connsiteY281" fmla="*/ 1677118 h 3628601"/>
                <a:gd name="connsiteX282" fmla="*/ 1015625 w 3642778"/>
                <a:gd name="connsiteY282" fmla="*/ 1878960 h 3628601"/>
                <a:gd name="connsiteX283" fmla="*/ 1032598 w 3642778"/>
                <a:gd name="connsiteY283" fmla="*/ 1975826 h 3628601"/>
                <a:gd name="connsiteX284" fmla="*/ 990539 w 3642778"/>
                <a:gd name="connsiteY284" fmla="*/ 2102343 h 3628601"/>
                <a:gd name="connsiteX285" fmla="*/ 861227 w 3642778"/>
                <a:gd name="connsiteY285" fmla="*/ 2274942 h 3628601"/>
                <a:gd name="connsiteX286" fmla="*/ 794832 w 3642778"/>
                <a:gd name="connsiteY286" fmla="*/ 2418161 h 3628601"/>
                <a:gd name="connsiteX287" fmla="*/ 792582 w 3642778"/>
                <a:gd name="connsiteY287" fmla="*/ 2463492 h 3628601"/>
                <a:gd name="connsiteX288" fmla="*/ 783653 w 3642778"/>
                <a:gd name="connsiteY288" fmla="*/ 2483601 h 3628601"/>
                <a:gd name="connsiteX289" fmla="*/ 497760 w 3642778"/>
                <a:gd name="connsiteY289" fmla="*/ 2596895 h 3628601"/>
                <a:gd name="connsiteX290" fmla="*/ 489444 w 3642778"/>
                <a:gd name="connsiteY290" fmla="*/ 2598258 h 3628601"/>
                <a:gd name="connsiteX291" fmla="*/ 517597 w 3642778"/>
                <a:gd name="connsiteY291" fmla="*/ 2703985 h 3628601"/>
                <a:gd name="connsiteX292" fmla="*/ 301849 w 3642778"/>
                <a:gd name="connsiteY292" fmla="*/ 2835479 h 3628601"/>
                <a:gd name="connsiteX293" fmla="*/ 222979 w 3642778"/>
                <a:gd name="connsiteY293" fmla="*/ 2703712 h 3628601"/>
                <a:gd name="connsiteX294" fmla="*/ 340227 w 3642778"/>
                <a:gd name="connsiteY294" fmla="*/ 2632137 h 3628601"/>
                <a:gd name="connsiteX295" fmla="*/ 480173 w 3642778"/>
                <a:gd name="connsiteY295" fmla="*/ 2576172 h 3628601"/>
                <a:gd name="connsiteX296" fmla="*/ 486990 w 3642778"/>
                <a:gd name="connsiteY296" fmla="*/ 2574809 h 3628601"/>
                <a:gd name="connsiteX297" fmla="*/ 473493 w 3642778"/>
                <a:gd name="connsiteY297" fmla="*/ 2500166 h 3628601"/>
                <a:gd name="connsiteX298" fmla="*/ 437637 w 3642778"/>
                <a:gd name="connsiteY298" fmla="*/ 2472081 h 3628601"/>
                <a:gd name="connsiteX299" fmla="*/ 297350 w 3642778"/>
                <a:gd name="connsiteY299" fmla="*/ 2530841 h 3628601"/>
                <a:gd name="connsiteX300" fmla="*/ 227956 w 3642778"/>
                <a:gd name="connsiteY300" fmla="*/ 2582443 h 3628601"/>
                <a:gd name="connsiteX301" fmla="*/ 220048 w 3642778"/>
                <a:gd name="connsiteY301" fmla="*/ 2586942 h 3628601"/>
                <a:gd name="connsiteX302" fmla="*/ 155971 w 3642778"/>
                <a:gd name="connsiteY302" fmla="*/ 2564652 h 3628601"/>
                <a:gd name="connsiteX303" fmla="*/ 117662 w 3642778"/>
                <a:gd name="connsiteY303" fmla="*/ 2470581 h 3628601"/>
                <a:gd name="connsiteX304" fmla="*/ 113844 w 3642778"/>
                <a:gd name="connsiteY304" fmla="*/ 2457970 h 3628601"/>
                <a:gd name="connsiteX305" fmla="*/ 272673 w 3642778"/>
                <a:gd name="connsiteY305" fmla="*/ 2400233 h 3628601"/>
                <a:gd name="connsiteX306" fmla="*/ 390534 w 3642778"/>
                <a:gd name="connsiteY306" fmla="*/ 2335747 h 3628601"/>
                <a:gd name="connsiteX307" fmla="*/ 456724 w 3642778"/>
                <a:gd name="connsiteY307" fmla="*/ 2323477 h 3628601"/>
                <a:gd name="connsiteX308" fmla="*/ 456724 w 3642778"/>
                <a:gd name="connsiteY308" fmla="*/ 2204662 h 3628601"/>
                <a:gd name="connsiteX309" fmla="*/ 378809 w 3642778"/>
                <a:gd name="connsiteY309" fmla="*/ 2212092 h 3628601"/>
                <a:gd name="connsiteX310" fmla="*/ 250587 w 3642778"/>
                <a:gd name="connsiteY310" fmla="*/ 2276442 h 3628601"/>
                <a:gd name="connsiteX311" fmla="*/ 135521 w 3642778"/>
                <a:gd name="connsiteY311" fmla="*/ 2333020 h 3628601"/>
                <a:gd name="connsiteX312" fmla="*/ 131159 w 3642778"/>
                <a:gd name="connsiteY312" fmla="*/ 2334384 h 3628601"/>
                <a:gd name="connsiteX313" fmla="*/ 58697 w 3642778"/>
                <a:gd name="connsiteY313" fmla="*/ 2289871 h 3628601"/>
                <a:gd name="connsiteX314" fmla="*/ 35589 w 3642778"/>
                <a:gd name="connsiteY314" fmla="*/ 2194028 h 3628601"/>
                <a:gd name="connsiteX315" fmla="*/ 86509 w 3642778"/>
                <a:gd name="connsiteY315" fmla="*/ 2194028 h 3628601"/>
                <a:gd name="connsiteX316" fmla="*/ 241930 w 3642778"/>
                <a:gd name="connsiteY316" fmla="*/ 2143107 h 3628601"/>
                <a:gd name="connsiteX317" fmla="*/ 354746 w 3642778"/>
                <a:gd name="connsiteY317" fmla="*/ 2080734 h 3628601"/>
                <a:gd name="connsiteX318" fmla="*/ 464359 w 3642778"/>
                <a:gd name="connsiteY318" fmla="*/ 2053263 h 3628601"/>
                <a:gd name="connsiteX319" fmla="*/ 476969 w 3642778"/>
                <a:gd name="connsiteY319" fmla="*/ 2044402 h 3628601"/>
                <a:gd name="connsiteX320" fmla="*/ 505122 w 3642778"/>
                <a:gd name="connsiteY320" fmla="*/ 1920338 h 3628601"/>
                <a:gd name="connsiteX321" fmla="*/ 504168 w 3642778"/>
                <a:gd name="connsiteY321" fmla="*/ 1912362 h 3628601"/>
                <a:gd name="connsiteX322" fmla="*/ 441727 w 3642778"/>
                <a:gd name="connsiteY322" fmla="*/ 1917066 h 3628601"/>
                <a:gd name="connsiteX323" fmla="*/ 272332 w 3642778"/>
                <a:gd name="connsiteY323" fmla="*/ 1984142 h 3628601"/>
                <a:gd name="connsiteX324" fmla="*/ 131295 w 3642778"/>
                <a:gd name="connsiteY324" fmla="*/ 2050332 h 3628601"/>
                <a:gd name="connsiteX325" fmla="*/ 12684 w 3642778"/>
                <a:gd name="connsiteY325" fmla="*/ 2055445 h 3628601"/>
                <a:gd name="connsiteX326" fmla="*/ 1573 w 3642778"/>
                <a:gd name="connsiteY326" fmla="*/ 1932812 h 3628601"/>
                <a:gd name="connsiteX327" fmla="*/ 100824 w 3642778"/>
                <a:gd name="connsiteY327" fmla="*/ 1926336 h 3628601"/>
                <a:gd name="connsiteX328" fmla="*/ 265107 w 3642778"/>
                <a:gd name="connsiteY328" fmla="*/ 1866418 h 3628601"/>
                <a:gd name="connsiteX329" fmla="*/ 413302 w 3642778"/>
                <a:gd name="connsiteY329" fmla="*/ 1797296 h 3628601"/>
                <a:gd name="connsiteX330" fmla="*/ 535661 w 3642778"/>
                <a:gd name="connsiteY330" fmla="*/ 1782027 h 3628601"/>
                <a:gd name="connsiteX331" fmla="*/ 554339 w 3642778"/>
                <a:gd name="connsiteY331" fmla="*/ 1774256 h 3628601"/>
                <a:gd name="connsiteX332" fmla="*/ 619847 w 3642778"/>
                <a:gd name="connsiteY332" fmla="*/ 1635877 h 3628601"/>
                <a:gd name="connsiteX333" fmla="*/ 622029 w 3642778"/>
                <a:gd name="connsiteY333" fmla="*/ 1628038 h 3628601"/>
                <a:gd name="connsiteX334" fmla="*/ 420186 w 3642778"/>
                <a:gd name="connsiteY334" fmla="*/ 1643375 h 3628601"/>
                <a:gd name="connsiteX335" fmla="*/ 244520 w 3642778"/>
                <a:gd name="connsiteY335" fmla="*/ 1725653 h 3628601"/>
                <a:gd name="connsiteX336" fmla="*/ 99802 w 3642778"/>
                <a:gd name="connsiteY336" fmla="*/ 1773165 h 3628601"/>
                <a:gd name="connsiteX337" fmla="*/ 10435 w 3642778"/>
                <a:gd name="connsiteY337" fmla="*/ 1775210 h 3628601"/>
                <a:gd name="connsiteX338" fmla="*/ 142 w 3642778"/>
                <a:gd name="connsiteY338" fmla="*/ 1761032 h 3628601"/>
                <a:gd name="connsiteX339" fmla="*/ 10026 w 3642778"/>
                <a:gd name="connsiteY339" fmla="*/ 1617199 h 3628601"/>
                <a:gd name="connsiteX340" fmla="*/ 66809 w 3642778"/>
                <a:gd name="connsiteY340" fmla="*/ 1324422 h 3628601"/>
                <a:gd name="connsiteX341" fmla="*/ 175126 w 3642778"/>
                <a:gd name="connsiteY341" fmla="*/ 1035258 h 3628601"/>
                <a:gd name="connsiteX342" fmla="*/ 845139 w 3642778"/>
                <a:gd name="connsiteY342" fmla="*/ 282354 h 3628601"/>
                <a:gd name="connsiteX343" fmla="*/ 1440918 w 3642778"/>
                <a:gd name="connsiteY343" fmla="*/ 40089 h 3628601"/>
                <a:gd name="connsiteX344" fmla="*/ 1855578 w 3642778"/>
                <a:gd name="connsiteY344" fmla="*/ 416 h 3628601"/>
                <a:gd name="connsiteX345" fmla="*/ 2245016 w 3642778"/>
                <a:gd name="connsiteY345" fmla="*/ 50246 h 3628601"/>
                <a:gd name="connsiteX346" fmla="*/ 2550949 w 3642778"/>
                <a:gd name="connsiteY346" fmla="*/ 152224 h 3628601"/>
                <a:gd name="connsiteX347" fmla="*/ 2799418 w 3642778"/>
                <a:gd name="connsiteY347" fmla="*/ 284740 h 3628601"/>
                <a:gd name="connsiteX348" fmla="*/ 3014621 w 3642778"/>
                <a:gd name="connsiteY348" fmla="*/ 444660 h 3628601"/>
                <a:gd name="connsiteX349" fmla="*/ 3190082 w 3642778"/>
                <a:gd name="connsiteY349" fmla="*/ 618963 h 3628601"/>
                <a:gd name="connsiteX350" fmla="*/ 3482450 w 3642778"/>
                <a:gd name="connsiteY350" fmla="*/ 1070023 h 3628601"/>
                <a:gd name="connsiteX351" fmla="*/ 3621306 w 3642778"/>
                <a:gd name="connsiteY351" fmla="*/ 1527014 h 3628601"/>
                <a:gd name="connsiteX352" fmla="*/ 3639711 w 3642778"/>
                <a:gd name="connsiteY352" fmla="*/ 1663689 h 3628601"/>
                <a:gd name="connsiteX353" fmla="*/ 3642779 w 3642778"/>
                <a:gd name="connsiteY353" fmla="*/ 1675141 h 3628601"/>
                <a:gd name="connsiteX354" fmla="*/ 3642779 w 3642778"/>
                <a:gd name="connsiteY354" fmla="*/ 1775483 h 3628601"/>
                <a:gd name="connsiteX355" fmla="*/ 3398741 w 3642778"/>
                <a:gd name="connsiteY355" fmla="*/ 1725517 h 3628601"/>
                <a:gd name="connsiteX356" fmla="*/ 3290560 w 3642778"/>
                <a:gd name="connsiteY356" fmla="*/ 1670574 h 3628601"/>
                <a:gd name="connsiteX357" fmla="*/ 3066496 w 3642778"/>
                <a:gd name="connsiteY357" fmla="*/ 1623130 h 3628601"/>
                <a:gd name="connsiteX358" fmla="*/ 3024028 w 3642778"/>
                <a:gd name="connsiteY358" fmla="*/ 1628447 h 3628601"/>
                <a:gd name="connsiteX359" fmla="*/ 3092126 w 3642778"/>
                <a:gd name="connsiteY359" fmla="*/ 1776233 h 3628601"/>
                <a:gd name="connsiteX360" fmla="*/ 3105214 w 3642778"/>
                <a:gd name="connsiteY360" fmla="*/ 1782300 h 3628601"/>
                <a:gd name="connsiteX361" fmla="*/ 3192809 w 3642778"/>
                <a:gd name="connsiteY361" fmla="*/ 1787549 h 3628601"/>
                <a:gd name="connsiteX362" fmla="*/ 3343117 w 3642778"/>
                <a:gd name="connsiteY362" fmla="*/ 1846445 h 3628601"/>
                <a:gd name="connsiteX363" fmla="*/ 3471680 w 3642778"/>
                <a:gd name="connsiteY363" fmla="*/ 1907590 h 3628601"/>
                <a:gd name="connsiteX364" fmla="*/ 3642779 w 3642778"/>
                <a:gd name="connsiteY364" fmla="*/ 1927632 h 3628601"/>
                <a:gd name="connsiteX365" fmla="*/ 3642779 w 3642778"/>
                <a:gd name="connsiteY365" fmla="*/ 1982370 h 3628601"/>
                <a:gd name="connsiteX366" fmla="*/ 973361 w 3642778"/>
                <a:gd name="connsiteY366" fmla="*/ 710443 h 3628601"/>
                <a:gd name="connsiteX367" fmla="*/ 973361 w 3642778"/>
                <a:gd name="connsiteY367" fmla="*/ 715828 h 3628601"/>
                <a:gd name="connsiteX368" fmla="*/ 978474 w 3642778"/>
                <a:gd name="connsiteY368" fmla="*/ 723258 h 3628601"/>
                <a:gd name="connsiteX369" fmla="*/ 1171318 w 3642778"/>
                <a:gd name="connsiteY369" fmla="*/ 1036690 h 3628601"/>
                <a:gd name="connsiteX370" fmla="*/ 1219853 w 3642778"/>
                <a:gd name="connsiteY370" fmla="*/ 1052913 h 3628601"/>
                <a:gd name="connsiteX371" fmla="*/ 1744738 w 3642778"/>
                <a:gd name="connsiteY371" fmla="*/ 916102 h 3628601"/>
                <a:gd name="connsiteX372" fmla="*/ 2017406 w 3642778"/>
                <a:gd name="connsiteY372" fmla="*/ 928032 h 3628601"/>
                <a:gd name="connsiteX373" fmla="*/ 2421364 w 3642778"/>
                <a:gd name="connsiteY373" fmla="*/ 1053936 h 3628601"/>
                <a:gd name="connsiteX374" fmla="*/ 2467308 w 3642778"/>
                <a:gd name="connsiteY374" fmla="*/ 1037167 h 3628601"/>
                <a:gd name="connsiteX375" fmla="*/ 2644678 w 3642778"/>
                <a:gd name="connsiteY375" fmla="*/ 744526 h 3628601"/>
                <a:gd name="connsiteX376" fmla="*/ 2669832 w 3642778"/>
                <a:gd name="connsiteY376" fmla="*/ 710034 h 3628601"/>
                <a:gd name="connsiteX377" fmla="*/ 2326475 w 3642778"/>
                <a:gd name="connsiteY377" fmla="*/ 837574 h 3628601"/>
                <a:gd name="connsiteX378" fmla="*/ 2480601 w 3642778"/>
                <a:gd name="connsiteY378" fmla="*/ 534572 h 3628601"/>
                <a:gd name="connsiteX379" fmla="*/ 2060351 w 3642778"/>
                <a:gd name="connsiteY379" fmla="*/ 720191 h 3628601"/>
                <a:gd name="connsiteX380" fmla="*/ 1983527 w 3642778"/>
                <a:gd name="connsiteY380" fmla="*/ 519643 h 3628601"/>
                <a:gd name="connsiteX381" fmla="*/ 1990480 w 3642778"/>
                <a:gd name="connsiteY381" fmla="*/ 501988 h 3628601"/>
                <a:gd name="connsiteX382" fmla="*/ 2140584 w 3642778"/>
                <a:gd name="connsiteY382" fmla="*/ 369199 h 3628601"/>
                <a:gd name="connsiteX383" fmla="*/ 2160012 w 3642778"/>
                <a:gd name="connsiteY383" fmla="*/ 349840 h 3628601"/>
                <a:gd name="connsiteX384" fmla="*/ 2146924 w 3642778"/>
                <a:gd name="connsiteY384" fmla="*/ 347931 h 3628601"/>
                <a:gd name="connsiteX385" fmla="*/ 1933493 w 3642778"/>
                <a:gd name="connsiteY385" fmla="*/ 333139 h 3628601"/>
                <a:gd name="connsiteX386" fmla="*/ 1912225 w 3642778"/>
                <a:gd name="connsiteY386" fmla="*/ 318619 h 3628601"/>
                <a:gd name="connsiteX387" fmla="*/ 1827152 w 3642778"/>
                <a:gd name="connsiteY387" fmla="*/ 120594 h 3628601"/>
                <a:gd name="connsiteX388" fmla="*/ 1819518 w 3642778"/>
                <a:gd name="connsiteY388" fmla="*/ 106279 h 3628601"/>
                <a:gd name="connsiteX389" fmla="*/ 1813792 w 3642778"/>
                <a:gd name="connsiteY389" fmla="*/ 116709 h 3628601"/>
                <a:gd name="connsiteX390" fmla="*/ 1726742 w 3642778"/>
                <a:gd name="connsiteY390" fmla="*/ 318824 h 3628601"/>
                <a:gd name="connsiteX391" fmla="*/ 1705338 w 3642778"/>
                <a:gd name="connsiteY391" fmla="*/ 333275 h 3628601"/>
                <a:gd name="connsiteX392" fmla="*/ 1512971 w 3642778"/>
                <a:gd name="connsiteY392" fmla="*/ 345750 h 3628601"/>
                <a:gd name="connsiteX393" fmla="*/ 1478615 w 3642778"/>
                <a:gd name="connsiteY393" fmla="*/ 350112 h 3628601"/>
                <a:gd name="connsiteX394" fmla="*/ 1501042 w 3642778"/>
                <a:gd name="connsiteY394" fmla="*/ 371244 h 3628601"/>
                <a:gd name="connsiteX395" fmla="*/ 1650055 w 3642778"/>
                <a:gd name="connsiteY395" fmla="*/ 503011 h 3628601"/>
                <a:gd name="connsiteX396" fmla="*/ 1654213 w 3642778"/>
                <a:gd name="connsiteY396" fmla="*/ 522643 h 3628601"/>
                <a:gd name="connsiteX397" fmla="*/ 1599475 w 3642778"/>
                <a:gd name="connsiteY397" fmla="*/ 665793 h 3628601"/>
                <a:gd name="connsiteX398" fmla="*/ 1578616 w 3642778"/>
                <a:gd name="connsiteY398" fmla="*/ 720191 h 3628601"/>
                <a:gd name="connsiteX399" fmla="*/ 1158366 w 3642778"/>
                <a:gd name="connsiteY399" fmla="*/ 534368 h 3628601"/>
                <a:gd name="connsiteX400" fmla="*/ 1312492 w 3642778"/>
                <a:gd name="connsiteY400" fmla="*/ 837301 h 3628601"/>
                <a:gd name="connsiteX401" fmla="*/ 973361 w 3642778"/>
                <a:gd name="connsiteY401" fmla="*/ 710238 h 3628601"/>
                <a:gd name="connsiteX402" fmla="*/ 1748556 w 3642778"/>
                <a:gd name="connsiteY402" fmla="*/ 1447600 h 3628601"/>
                <a:gd name="connsiteX403" fmla="*/ 1714472 w 3642778"/>
                <a:gd name="connsiteY403" fmla="*/ 1428513 h 3628601"/>
                <a:gd name="connsiteX404" fmla="*/ 1666551 w 3642778"/>
                <a:gd name="connsiteY404" fmla="*/ 1421697 h 3628601"/>
                <a:gd name="connsiteX405" fmla="*/ 1639080 w 3642778"/>
                <a:gd name="connsiteY405" fmla="*/ 1430217 h 3628601"/>
                <a:gd name="connsiteX406" fmla="*/ 1530422 w 3642778"/>
                <a:gd name="connsiteY406" fmla="*/ 1423196 h 3628601"/>
                <a:gd name="connsiteX407" fmla="*/ 1461437 w 3642778"/>
                <a:gd name="connsiteY407" fmla="*/ 1461710 h 3628601"/>
                <a:gd name="connsiteX408" fmla="*/ 1471116 w 3642778"/>
                <a:gd name="connsiteY408" fmla="*/ 1588024 h 3628601"/>
                <a:gd name="connsiteX409" fmla="*/ 1680866 w 3642778"/>
                <a:gd name="connsiteY409" fmla="*/ 1901864 h 3628601"/>
                <a:gd name="connsiteX410" fmla="*/ 1825721 w 3642778"/>
                <a:gd name="connsiteY410" fmla="*/ 1948491 h 3628601"/>
                <a:gd name="connsiteX411" fmla="*/ 1958510 w 3642778"/>
                <a:gd name="connsiteY411" fmla="*/ 1901864 h 3628601"/>
                <a:gd name="connsiteX412" fmla="*/ 2137925 w 3642778"/>
                <a:gd name="connsiteY412" fmla="*/ 1676709 h 3628601"/>
                <a:gd name="connsiteX413" fmla="*/ 2179507 w 3642778"/>
                <a:gd name="connsiteY413" fmla="*/ 1491772 h 3628601"/>
                <a:gd name="connsiteX414" fmla="*/ 2164647 w 3642778"/>
                <a:gd name="connsiteY414" fmla="*/ 1432603 h 3628601"/>
                <a:gd name="connsiteX415" fmla="*/ 2118021 w 3642778"/>
                <a:gd name="connsiteY415" fmla="*/ 1421492 h 3628601"/>
                <a:gd name="connsiteX416" fmla="*/ 2069758 w 3642778"/>
                <a:gd name="connsiteY416" fmla="*/ 1437239 h 3628601"/>
                <a:gd name="connsiteX417" fmla="*/ 1988504 w 3642778"/>
                <a:gd name="connsiteY417" fmla="*/ 1424287 h 3628601"/>
                <a:gd name="connsiteX418" fmla="*/ 1934788 w 3642778"/>
                <a:gd name="connsiteY418" fmla="*/ 1445487 h 3628601"/>
                <a:gd name="connsiteX419" fmla="*/ 1919314 w 3642778"/>
                <a:gd name="connsiteY419" fmla="*/ 1474935 h 3628601"/>
                <a:gd name="connsiteX420" fmla="*/ 1895796 w 3642778"/>
                <a:gd name="connsiteY420" fmla="*/ 1497021 h 3628601"/>
                <a:gd name="connsiteX421" fmla="*/ 1888775 w 3642778"/>
                <a:gd name="connsiteY421" fmla="*/ 1478548 h 3628601"/>
                <a:gd name="connsiteX422" fmla="*/ 1878073 w 3642778"/>
                <a:gd name="connsiteY422" fmla="*/ 1322582 h 3628601"/>
                <a:gd name="connsiteX423" fmla="*/ 1938810 w 3642778"/>
                <a:gd name="connsiteY423" fmla="*/ 1236964 h 3628601"/>
                <a:gd name="connsiteX424" fmla="*/ 2147810 w 3642778"/>
                <a:gd name="connsiteY424" fmla="*/ 1225853 h 3628601"/>
                <a:gd name="connsiteX425" fmla="*/ 2168873 w 3642778"/>
                <a:gd name="connsiteY425" fmla="*/ 1228375 h 3628601"/>
                <a:gd name="connsiteX426" fmla="*/ 2167169 w 3642778"/>
                <a:gd name="connsiteY426" fmla="*/ 1206834 h 3628601"/>
                <a:gd name="connsiteX427" fmla="*/ 2074735 w 3642778"/>
                <a:gd name="connsiteY427" fmla="*/ 1079499 h 3628601"/>
                <a:gd name="connsiteX428" fmla="*/ 1784480 w 3642778"/>
                <a:gd name="connsiteY428" fmla="*/ 995858 h 3628601"/>
                <a:gd name="connsiteX429" fmla="*/ 1578343 w 3642778"/>
                <a:gd name="connsiteY429" fmla="*/ 1068524 h 3628601"/>
                <a:gd name="connsiteX430" fmla="*/ 1469685 w 3642778"/>
                <a:gd name="connsiteY430" fmla="*/ 1212492 h 3628601"/>
                <a:gd name="connsiteX431" fmla="*/ 1470707 w 3642778"/>
                <a:gd name="connsiteY431" fmla="*/ 1226194 h 3628601"/>
                <a:gd name="connsiteX432" fmla="*/ 1484545 w 3642778"/>
                <a:gd name="connsiteY432" fmla="*/ 1226944 h 3628601"/>
                <a:gd name="connsiteX433" fmla="*/ 1561029 w 3642778"/>
                <a:gd name="connsiteY433" fmla="*/ 1209629 h 3628601"/>
                <a:gd name="connsiteX434" fmla="*/ 1714609 w 3642778"/>
                <a:gd name="connsiteY434" fmla="*/ 1244599 h 3628601"/>
                <a:gd name="connsiteX435" fmla="*/ 1757417 w 3642778"/>
                <a:gd name="connsiteY435" fmla="*/ 1309835 h 3628601"/>
                <a:gd name="connsiteX436" fmla="*/ 1761439 w 3642778"/>
                <a:gd name="connsiteY436" fmla="*/ 1342896 h 3628601"/>
                <a:gd name="connsiteX437" fmla="*/ 1748488 w 3642778"/>
                <a:gd name="connsiteY437" fmla="*/ 1447532 h 3628601"/>
                <a:gd name="connsiteX438" fmla="*/ 598102 w 3642778"/>
                <a:gd name="connsiteY438" fmla="*/ 1204585 h 3628601"/>
                <a:gd name="connsiteX439" fmla="*/ 592990 w 3642778"/>
                <a:gd name="connsiteY439" fmla="*/ 1180181 h 3628601"/>
                <a:gd name="connsiteX440" fmla="*/ 412961 w 3642778"/>
                <a:gd name="connsiteY440" fmla="*/ 898652 h 3628601"/>
                <a:gd name="connsiteX441" fmla="*/ 385626 w 3642778"/>
                <a:gd name="connsiteY441" fmla="*/ 891767 h 3628601"/>
                <a:gd name="connsiteX442" fmla="*/ 375810 w 3642778"/>
                <a:gd name="connsiteY442" fmla="*/ 917738 h 3628601"/>
                <a:gd name="connsiteX443" fmla="*/ 365244 w 3642778"/>
                <a:gd name="connsiteY443" fmla="*/ 1080998 h 3628601"/>
                <a:gd name="connsiteX444" fmla="*/ 231637 w 3642778"/>
                <a:gd name="connsiteY444" fmla="*/ 1391090 h 3628601"/>
                <a:gd name="connsiteX445" fmla="*/ 50517 w 3642778"/>
                <a:gd name="connsiteY445" fmla="*/ 1617472 h 3628601"/>
                <a:gd name="connsiteX446" fmla="*/ 40906 w 3642778"/>
                <a:gd name="connsiteY446" fmla="*/ 1629606 h 3628601"/>
                <a:gd name="connsiteX447" fmla="*/ 42473 w 3642778"/>
                <a:gd name="connsiteY447" fmla="*/ 1634582 h 3628601"/>
                <a:gd name="connsiteX448" fmla="*/ 114321 w 3642778"/>
                <a:gd name="connsiteY448" fmla="*/ 1640103 h 3628601"/>
                <a:gd name="connsiteX449" fmla="*/ 252837 w 3642778"/>
                <a:gd name="connsiteY449" fmla="*/ 1604384 h 3628601"/>
                <a:gd name="connsiteX450" fmla="*/ 412688 w 3642778"/>
                <a:gd name="connsiteY450" fmla="*/ 1534581 h 3628601"/>
                <a:gd name="connsiteX451" fmla="*/ 668996 w 3642778"/>
                <a:gd name="connsiteY451" fmla="*/ 1519584 h 3628601"/>
                <a:gd name="connsiteX452" fmla="*/ 687196 w 3642778"/>
                <a:gd name="connsiteY452" fmla="*/ 1511132 h 3628601"/>
                <a:gd name="connsiteX453" fmla="*/ 976565 w 3642778"/>
                <a:gd name="connsiteY453" fmla="*/ 1205335 h 3628601"/>
                <a:gd name="connsiteX454" fmla="*/ 1037234 w 3642778"/>
                <a:gd name="connsiteY454" fmla="*/ 1159254 h 3628601"/>
                <a:gd name="connsiteX455" fmla="*/ 598102 w 3642778"/>
                <a:gd name="connsiteY455" fmla="*/ 1204721 h 3628601"/>
                <a:gd name="connsiteX456" fmla="*/ 3599834 w 3642778"/>
                <a:gd name="connsiteY456" fmla="*/ 1630833 h 3628601"/>
                <a:gd name="connsiteX457" fmla="*/ 3588450 w 3642778"/>
                <a:gd name="connsiteY457" fmla="*/ 1617267 h 3628601"/>
                <a:gd name="connsiteX458" fmla="*/ 3420009 w 3642778"/>
                <a:gd name="connsiteY458" fmla="*/ 1409904 h 3628601"/>
                <a:gd name="connsiteX459" fmla="*/ 3262953 w 3642778"/>
                <a:gd name="connsiteY459" fmla="*/ 911603 h 3628601"/>
                <a:gd name="connsiteX460" fmla="*/ 3253955 w 3642778"/>
                <a:gd name="connsiteY460" fmla="*/ 891835 h 3628601"/>
                <a:gd name="connsiteX461" fmla="*/ 3230642 w 3642778"/>
                <a:gd name="connsiteY461" fmla="*/ 896470 h 3628601"/>
                <a:gd name="connsiteX462" fmla="*/ 3064451 w 3642778"/>
                <a:gd name="connsiteY462" fmla="*/ 1122785 h 3628601"/>
                <a:gd name="connsiteX463" fmla="*/ 3041001 w 3642778"/>
                <a:gd name="connsiteY463" fmla="*/ 1204244 h 3628601"/>
                <a:gd name="connsiteX464" fmla="*/ 2829684 w 3642778"/>
                <a:gd name="connsiteY464" fmla="*/ 1129874 h 3628601"/>
                <a:gd name="connsiteX465" fmla="*/ 2604869 w 3642778"/>
                <a:gd name="connsiteY465" fmla="*/ 1159799 h 3628601"/>
                <a:gd name="connsiteX466" fmla="*/ 2617821 w 3642778"/>
                <a:gd name="connsiteY466" fmla="*/ 1170297 h 3628601"/>
                <a:gd name="connsiteX467" fmla="*/ 2761176 w 3642778"/>
                <a:gd name="connsiteY467" fmla="*/ 1289862 h 3628601"/>
                <a:gd name="connsiteX468" fmla="*/ 2949385 w 3642778"/>
                <a:gd name="connsiteY468" fmla="*/ 1509973 h 3628601"/>
                <a:gd name="connsiteX469" fmla="*/ 2973039 w 3642778"/>
                <a:gd name="connsiteY469" fmla="*/ 1518289 h 3628601"/>
                <a:gd name="connsiteX470" fmla="*/ 3060838 w 3642778"/>
                <a:gd name="connsiteY470" fmla="*/ 1503156 h 3628601"/>
                <a:gd name="connsiteX471" fmla="*/ 3271542 w 3642778"/>
                <a:gd name="connsiteY471" fmla="*/ 1552100 h 3628601"/>
                <a:gd name="connsiteX472" fmla="*/ 3444754 w 3642778"/>
                <a:gd name="connsiteY472" fmla="*/ 1624766 h 3628601"/>
                <a:gd name="connsiteX473" fmla="*/ 3599902 w 3642778"/>
                <a:gd name="connsiteY473" fmla="*/ 1630901 h 3628601"/>
                <a:gd name="connsiteX474" fmla="*/ 1684274 w 3642778"/>
                <a:gd name="connsiteY474" fmla="*/ 1346986 h 3628601"/>
                <a:gd name="connsiteX475" fmla="*/ 1668800 w 3642778"/>
                <a:gd name="connsiteY475" fmla="*/ 1309766 h 3628601"/>
                <a:gd name="connsiteX476" fmla="*/ 1505404 w 3642778"/>
                <a:gd name="connsiteY476" fmla="*/ 1269343 h 3628601"/>
                <a:gd name="connsiteX477" fmla="*/ 1472071 w 3642778"/>
                <a:gd name="connsiteY477" fmla="*/ 1302200 h 3628601"/>
                <a:gd name="connsiteX478" fmla="*/ 1495247 w 3642778"/>
                <a:gd name="connsiteY478" fmla="*/ 1353189 h 3628601"/>
                <a:gd name="connsiteX479" fmla="*/ 1684274 w 3642778"/>
                <a:gd name="connsiteY479" fmla="*/ 1346986 h 3628601"/>
                <a:gd name="connsiteX480" fmla="*/ 2144879 w 3642778"/>
                <a:gd name="connsiteY480" fmla="*/ 1353802 h 3628601"/>
                <a:gd name="connsiteX481" fmla="*/ 2166828 w 3642778"/>
                <a:gd name="connsiteY481" fmla="*/ 1302541 h 3628601"/>
                <a:gd name="connsiteX482" fmla="*/ 2127837 w 3642778"/>
                <a:gd name="connsiteY482" fmla="*/ 1269752 h 3628601"/>
                <a:gd name="connsiteX483" fmla="*/ 2060351 w 3642778"/>
                <a:gd name="connsiteY483" fmla="*/ 1267639 h 3628601"/>
                <a:gd name="connsiteX484" fmla="*/ 1977597 w 3642778"/>
                <a:gd name="connsiteY484" fmla="*/ 1304790 h 3628601"/>
                <a:gd name="connsiteX485" fmla="*/ 1971053 w 3642778"/>
                <a:gd name="connsiteY485" fmla="*/ 1339010 h 3628601"/>
                <a:gd name="connsiteX486" fmla="*/ 1993821 w 3642778"/>
                <a:gd name="connsiteY486" fmla="*/ 1338533 h 3628601"/>
                <a:gd name="connsiteX487" fmla="*/ 2002614 w 3642778"/>
                <a:gd name="connsiteY487" fmla="*/ 1336352 h 3628601"/>
                <a:gd name="connsiteX488" fmla="*/ 2144879 w 3642778"/>
                <a:gd name="connsiteY488" fmla="*/ 1353734 h 362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Lst>
              <a:rect l="l" t="t" r="r" b="b"/>
              <a:pathLst>
                <a:path w="3642778" h="3628601">
                  <a:moveTo>
                    <a:pt x="3642779" y="1982233"/>
                  </a:moveTo>
                  <a:cubicBezTo>
                    <a:pt x="3640666" y="1999752"/>
                    <a:pt x="3638007" y="2017203"/>
                    <a:pt x="3636508" y="2034722"/>
                  </a:cubicBezTo>
                  <a:cubicBezTo>
                    <a:pt x="3634667" y="2056126"/>
                    <a:pt x="3634804" y="2055922"/>
                    <a:pt x="3613467" y="2057762"/>
                  </a:cubicBezTo>
                  <a:cubicBezTo>
                    <a:pt x="3549867" y="2063147"/>
                    <a:pt x="3490971" y="2047878"/>
                    <a:pt x="3435483" y="2017885"/>
                  </a:cubicBezTo>
                  <a:cubicBezTo>
                    <a:pt x="3395878" y="1996480"/>
                    <a:pt x="3356751" y="1974189"/>
                    <a:pt x="3316941" y="1953194"/>
                  </a:cubicBezTo>
                  <a:cubicBezTo>
                    <a:pt x="3268815" y="1927768"/>
                    <a:pt x="3217145" y="1914884"/>
                    <a:pt x="3162816" y="1912635"/>
                  </a:cubicBezTo>
                  <a:cubicBezTo>
                    <a:pt x="3156340" y="1912362"/>
                    <a:pt x="3149864" y="1912635"/>
                    <a:pt x="3141616" y="1912635"/>
                  </a:cubicBezTo>
                  <a:cubicBezTo>
                    <a:pt x="3152318" y="1960215"/>
                    <a:pt x="3162543" y="2005683"/>
                    <a:pt x="3172495" y="2050059"/>
                  </a:cubicBezTo>
                  <a:cubicBezTo>
                    <a:pt x="3198194" y="2054831"/>
                    <a:pt x="3223757" y="2058171"/>
                    <a:pt x="3248569" y="2064511"/>
                  </a:cubicBezTo>
                  <a:cubicBezTo>
                    <a:pt x="3296218" y="2076713"/>
                    <a:pt x="3337255" y="2103366"/>
                    <a:pt x="3378973" y="2128111"/>
                  </a:cubicBezTo>
                  <a:cubicBezTo>
                    <a:pt x="3426962" y="2156536"/>
                    <a:pt x="3475702" y="2183530"/>
                    <a:pt x="3532144" y="2190961"/>
                  </a:cubicBezTo>
                  <a:cubicBezTo>
                    <a:pt x="3550072" y="2193346"/>
                    <a:pt x="3568409" y="2192937"/>
                    <a:pt x="3586610" y="2193619"/>
                  </a:cubicBezTo>
                  <a:cubicBezTo>
                    <a:pt x="3594653" y="2193892"/>
                    <a:pt x="3602697" y="2193619"/>
                    <a:pt x="3612854" y="2193619"/>
                  </a:cubicBezTo>
                  <a:cubicBezTo>
                    <a:pt x="3601129" y="2239632"/>
                    <a:pt x="3589813" y="2285099"/>
                    <a:pt x="3577475" y="2330362"/>
                  </a:cubicBezTo>
                  <a:cubicBezTo>
                    <a:pt x="3576521" y="2333838"/>
                    <a:pt x="3568273" y="2337042"/>
                    <a:pt x="3563297" y="2337315"/>
                  </a:cubicBezTo>
                  <a:cubicBezTo>
                    <a:pt x="3514898" y="2339837"/>
                    <a:pt x="3472021" y="2323068"/>
                    <a:pt x="3431598" y="2298255"/>
                  </a:cubicBezTo>
                  <a:cubicBezTo>
                    <a:pt x="3399287" y="2278419"/>
                    <a:pt x="3367453" y="2257628"/>
                    <a:pt x="3334460" y="2239018"/>
                  </a:cubicBezTo>
                  <a:cubicBezTo>
                    <a:pt x="3292810" y="2215569"/>
                    <a:pt x="3247956" y="2202344"/>
                    <a:pt x="3199626" y="2203503"/>
                  </a:cubicBezTo>
                  <a:cubicBezTo>
                    <a:pt x="3197581" y="2203503"/>
                    <a:pt x="3195604" y="2203503"/>
                    <a:pt x="3193559" y="2203776"/>
                  </a:cubicBezTo>
                  <a:cubicBezTo>
                    <a:pt x="3192673" y="2203912"/>
                    <a:pt x="3191786" y="2204526"/>
                    <a:pt x="3190082" y="2205276"/>
                  </a:cubicBezTo>
                  <a:lnTo>
                    <a:pt x="3190082" y="2324431"/>
                  </a:lnTo>
                  <a:cubicBezTo>
                    <a:pt x="3207669" y="2326749"/>
                    <a:pt x="3224779" y="2327908"/>
                    <a:pt x="3241412" y="2331316"/>
                  </a:cubicBezTo>
                  <a:cubicBezTo>
                    <a:pt x="3282380" y="2339769"/>
                    <a:pt x="3317418" y="2360969"/>
                    <a:pt x="3351502" y="2384077"/>
                  </a:cubicBezTo>
                  <a:cubicBezTo>
                    <a:pt x="3368680" y="2395734"/>
                    <a:pt x="3385790" y="2407527"/>
                    <a:pt x="3403308" y="2418638"/>
                  </a:cubicBezTo>
                  <a:cubicBezTo>
                    <a:pt x="3442436" y="2443451"/>
                    <a:pt x="3484155" y="2460356"/>
                    <a:pt x="3533984" y="2457425"/>
                  </a:cubicBezTo>
                  <a:cubicBezTo>
                    <a:pt x="3531871" y="2463901"/>
                    <a:pt x="3530644" y="2468605"/>
                    <a:pt x="3528804" y="2473035"/>
                  </a:cubicBezTo>
                  <a:cubicBezTo>
                    <a:pt x="3513125" y="2510868"/>
                    <a:pt x="3496834" y="2548496"/>
                    <a:pt x="3481837" y="2586601"/>
                  </a:cubicBezTo>
                  <a:cubicBezTo>
                    <a:pt x="3476997" y="2598940"/>
                    <a:pt x="3470589" y="2600371"/>
                    <a:pt x="3458728" y="2597644"/>
                  </a:cubicBezTo>
                  <a:cubicBezTo>
                    <a:pt x="3425463" y="2589942"/>
                    <a:pt x="3400036" y="2569287"/>
                    <a:pt x="3373315" y="2550064"/>
                  </a:cubicBezTo>
                  <a:cubicBezTo>
                    <a:pt x="3342981" y="2528319"/>
                    <a:pt x="3312510" y="2506369"/>
                    <a:pt x="3279926" y="2488441"/>
                  </a:cubicBezTo>
                  <a:cubicBezTo>
                    <a:pt x="3252660" y="2473376"/>
                    <a:pt x="3221166" y="2470922"/>
                    <a:pt x="3189878" y="2471536"/>
                  </a:cubicBezTo>
                  <a:cubicBezTo>
                    <a:pt x="3181152" y="2471672"/>
                    <a:pt x="3177880" y="2474331"/>
                    <a:pt x="3176449" y="2483465"/>
                  </a:cubicBezTo>
                  <a:cubicBezTo>
                    <a:pt x="3171814" y="2513867"/>
                    <a:pt x="3165883" y="2544133"/>
                    <a:pt x="3160430" y="2574400"/>
                  </a:cubicBezTo>
                  <a:cubicBezTo>
                    <a:pt x="3178221" y="2576444"/>
                    <a:pt x="3195945" y="2577331"/>
                    <a:pt x="3213123" y="2580739"/>
                  </a:cubicBezTo>
                  <a:cubicBezTo>
                    <a:pt x="3255045" y="2589055"/>
                    <a:pt x="3286675" y="2615368"/>
                    <a:pt x="3317895" y="2642294"/>
                  </a:cubicBezTo>
                  <a:cubicBezTo>
                    <a:pt x="3333642" y="2655791"/>
                    <a:pt x="3349184" y="2669970"/>
                    <a:pt x="3366635" y="2680876"/>
                  </a:cubicBezTo>
                  <a:cubicBezTo>
                    <a:pt x="3383540" y="2691306"/>
                    <a:pt x="3402831" y="2697918"/>
                    <a:pt x="3422668" y="2706916"/>
                  </a:cubicBezTo>
                  <a:cubicBezTo>
                    <a:pt x="3397991" y="2748021"/>
                    <a:pt x="3372429" y="2790557"/>
                    <a:pt x="3345298" y="2835752"/>
                  </a:cubicBezTo>
                  <a:cubicBezTo>
                    <a:pt x="3328529" y="2822050"/>
                    <a:pt x="3313669" y="2810121"/>
                    <a:pt x="3299013" y="2797987"/>
                  </a:cubicBezTo>
                  <a:cubicBezTo>
                    <a:pt x="3274882" y="2777946"/>
                    <a:pt x="3251637" y="2756678"/>
                    <a:pt x="3226552" y="2738000"/>
                  </a:cubicBezTo>
                  <a:cubicBezTo>
                    <a:pt x="3198535" y="2717073"/>
                    <a:pt x="3165679" y="2706712"/>
                    <a:pt x="3129959" y="2703099"/>
                  </a:cubicBezTo>
                  <a:cubicBezTo>
                    <a:pt x="3139639" y="2667447"/>
                    <a:pt x="3148909" y="2633228"/>
                    <a:pt x="3157839" y="2600371"/>
                  </a:cubicBezTo>
                  <a:cubicBezTo>
                    <a:pt x="3123347" y="2594918"/>
                    <a:pt x="3091172" y="2591714"/>
                    <a:pt x="3059815" y="2584556"/>
                  </a:cubicBezTo>
                  <a:cubicBezTo>
                    <a:pt x="2985309" y="2567515"/>
                    <a:pt x="2920346" y="2531318"/>
                    <a:pt x="2862813" y="2481488"/>
                  </a:cubicBezTo>
                  <a:cubicBezTo>
                    <a:pt x="2859404" y="2478557"/>
                    <a:pt x="2855587" y="2473240"/>
                    <a:pt x="2855928" y="2469422"/>
                  </a:cubicBezTo>
                  <a:cubicBezTo>
                    <a:pt x="2862676" y="2393484"/>
                    <a:pt x="2828525" y="2331725"/>
                    <a:pt x="2786602" y="2273511"/>
                  </a:cubicBezTo>
                  <a:cubicBezTo>
                    <a:pt x="2746997" y="2218500"/>
                    <a:pt x="2704529" y="2165466"/>
                    <a:pt x="2664243" y="2110864"/>
                  </a:cubicBezTo>
                  <a:cubicBezTo>
                    <a:pt x="2643520" y="2082780"/>
                    <a:pt x="2624910" y="2052991"/>
                    <a:pt x="2618298" y="2017748"/>
                  </a:cubicBezTo>
                  <a:cubicBezTo>
                    <a:pt x="2611140" y="1980052"/>
                    <a:pt x="2618025" y="1942969"/>
                    <a:pt x="2626546" y="1906636"/>
                  </a:cubicBezTo>
                  <a:cubicBezTo>
                    <a:pt x="2640248" y="1848149"/>
                    <a:pt x="2658994" y="1790820"/>
                    <a:pt x="2671332" y="1732061"/>
                  </a:cubicBezTo>
                  <a:cubicBezTo>
                    <a:pt x="2713936" y="1528719"/>
                    <a:pt x="2655176" y="1354484"/>
                    <a:pt x="2514616" y="1205335"/>
                  </a:cubicBezTo>
                  <a:cubicBezTo>
                    <a:pt x="2498392" y="1188088"/>
                    <a:pt x="2478283" y="1174523"/>
                    <a:pt x="2460014" y="1159254"/>
                  </a:cubicBezTo>
                  <a:cubicBezTo>
                    <a:pt x="2458651" y="1160617"/>
                    <a:pt x="2457356" y="1161981"/>
                    <a:pt x="2455992" y="1163344"/>
                  </a:cubicBezTo>
                  <a:cubicBezTo>
                    <a:pt x="2461446" y="1170774"/>
                    <a:pt x="2466899" y="1178341"/>
                    <a:pt x="2472421" y="1185703"/>
                  </a:cubicBezTo>
                  <a:cubicBezTo>
                    <a:pt x="2531181" y="1264163"/>
                    <a:pt x="2578148" y="1348622"/>
                    <a:pt x="2601188" y="1444737"/>
                  </a:cubicBezTo>
                  <a:cubicBezTo>
                    <a:pt x="2625319" y="1545215"/>
                    <a:pt x="2617753" y="1644398"/>
                    <a:pt x="2588373" y="1742831"/>
                  </a:cubicBezTo>
                  <a:cubicBezTo>
                    <a:pt x="2572353" y="1796546"/>
                    <a:pt x="2556743" y="1850398"/>
                    <a:pt x="2543587" y="1904864"/>
                  </a:cubicBezTo>
                  <a:cubicBezTo>
                    <a:pt x="2522319" y="1992731"/>
                    <a:pt x="2536430" y="2074395"/>
                    <a:pt x="2591781" y="2147674"/>
                  </a:cubicBezTo>
                  <a:cubicBezTo>
                    <a:pt x="2632954" y="2202208"/>
                    <a:pt x="2673854" y="2256946"/>
                    <a:pt x="2713868" y="2312434"/>
                  </a:cubicBezTo>
                  <a:cubicBezTo>
                    <a:pt x="2737658" y="2345427"/>
                    <a:pt x="2756745" y="2381282"/>
                    <a:pt x="2766016" y="2421297"/>
                  </a:cubicBezTo>
                  <a:cubicBezTo>
                    <a:pt x="2777604" y="2471263"/>
                    <a:pt x="2770924" y="2520548"/>
                    <a:pt x="2752314" y="2567174"/>
                  </a:cubicBezTo>
                  <a:cubicBezTo>
                    <a:pt x="2733023" y="2615436"/>
                    <a:pt x="2709642" y="2662130"/>
                    <a:pt x="2687351" y="2709165"/>
                  </a:cubicBezTo>
                  <a:cubicBezTo>
                    <a:pt x="2683125" y="2718027"/>
                    <a:pt x="2683602" y="2723140"/>
                    <a:pt x="2690828" y="2729888"/>
                  </a:cubicBezTo>
                  <a:cubicBezTo>
                    <a:pt x="2768674" y="2802009"/>
                    <a:pt x="2856678" y="2855861"/>
                    <a:pt x="2961519" y="2878220"/>
                  </a:cubicBezTo>
                  <a:cubicBezTo>
                    <a:pt x="2983468" y="2882923"/>
                    <a:pt x="3006577" y="2883196"/>
                    <a:pt x="3029208" y="2883537"/>
                  </a:cubicBezTo>
                  <a:cubicBezTo>
                    <a:pt x="3051908" y="2883877"/>
                    <a:pt x="3066837" y="2870789"/>
                    <a:pt x="3075698" y="2850476"/>
                  </a:cubicBezTo>
                  <a:cubicBezTo>
                    <a:pt x="3081560" y="2837047"/>
                    <a:pt x="3088514" y="2823891"/>
                    <a:pt x="3092399" y="2809848"/>
                  </a:cubicBezTo>
                  <a:cubicBezTo>
                    <a:pt x="3096625" y="2794579"/>
                    <a:pt x="3105624" y="2793215"/>
                    <a:pt x="3118507" y="2795942"/>
                  </a:cubicBezTo>
                  <a:cubicBezTo>
                    <a:pt x="3147887" y="2802145"/>
                    <a:pt x="3174268" y="2814620"/>
                    <a:pt x="3196558" y="2834525"/>
                  </a:cubicBezTo>
                  <a:cubicBezTo>
                    <a:pt x="3218099" y="2853748"/>
                    <a:pt x="3238344" y="2874402"/>
                    <a:pt x="3259204" y="2894307"/>
                  </a:cubicBezTo>
                  <a:cubicBezTo>
                    <a:pt x="3267997" y="2902692"/>
                    <a:pt x="3277063" y="2910735"/>
                    <a:pt x="3288311" y="2921028"/>
                  </a:cubicBezTo>
                  <a:cubicBezTo>
                    <a:pt x="3259340" y="2957021"/>
                    <a:pt x="3229960" y="2993422"/>
                    <a:pt x="3199353" y="3031391"/>
                  </a:cubicBezTo>
                  <a:cubicBezTo>
                    <a:pt x="3153886" y="2980879"/>
                    <a:pt x="3113803" y="2925936"/>
                    <a:pt x="3043660" y="2906577"/>
                  </a:cubicBezTo>
                  <a:cubicBezTo>
                    <a:pt x="3030163" y="2930776"/>
                    <a:pt x="3016734" y="2954771"/>
                    <a:pt x="3002146" y="2980879"/>
                  </a:cubicBezTo>
                  <a:cubicBezTo>
                    <a:pt x="3063428" y="3001465"/>
                    <a:pt x="3098261" y="3050409"/>
                    <a:pt x="3136708" y="3098808"/>
                  </a:cubicBezTo>
                  <a:cubicBezTo>
                    <a:pt x="3101602" y="3132209"/>
                    <a:pt x="3066905" y="3165270"/>
                    <a:pt x="3031458" y="3199081"/>
                  </a:cubicBezTo>
                  <a:cubicBezTo>
                    <a:pt x="3002214" y="3157840"/>
                    <a:pt x="2972562" y="3119599"/>
                    <a:pt x="2929753" y="3091105"/>
                  </a:cubicBezTo>
                  <a:cubicBezTo>
                    <a:pt x="2913938" y="3111487"/>
                    <a:pt x="2898532" y="3131323"/>
                    <a:pt x="2882104" y="3152592"/>
                  </a:cubicBezTo>
                  <a:cubicBezTo>
                    <a:pt x="2917823" y="3179995"/>
                    <a:pt x="2944477" y="3214351"/>
                    <a:pt x="2967176" y="3254842"/>
                  </a:cubicBezTo>
                  <a:cubicBezTo>
                    <a:pt x="2924095" y="3286471"/>
                    <a:pt x="2881491" y="3317828"/>
                    <a:pt x="2836569" y="3350821"/>
                  </a:cubicBezTo>
                  <a:cubicBezTo>
                    <a:pt x="2819936" y="3252183"/>
                    <a:pt x="2757427" y="3182108"/>
                    <a:pt x="2704461" y="3106783"/>
                  </a:cubicBezTo>
                  <a:cubicBezTo>
                    <a:pt x="2676172" y="3066565"/>
                    <a:pt x="2648837" y="3025869"/>
                    <a:pt x="2632000" y="2979175"/>
                  </a:cubicBezTo>
                  <a:cubicBezTo>
                    <a:pt x="2615776" y="2934253"/>
                    <a:pt x="2612299" y="2888581"/>
                    <a:pt x="2623342" y="2841955"/>
                  </a:cubicBezTo>
                  <a:cubicBezTo>
                    <a:pt x="2624092" y="2838683"/>
                    <a:pt x="2624092" y="2835206"/>
                    <a:pt x="2624978" y="2827231"/>
                  </a:cubicBezTo>
                  <a:cubicBezTo>
                    <a:pt x="2619798" y="2834252"/>
                    <a:pt x="2616935" y="2837524"/>
                    <a:pt x="2614753" y="2841137"/>
                  </a:cubicBezTo>
                  <a:cubicBezTo>
                    <a:pt x="2568468" y="2916870"/>
                    <a:pt x="2562537" y="2996012"/>
                    <a:pt x="2601393" y="3075563"/>
                  </a:cubicBezTo>
                  <a:cubicBezTo>
                    <a:pt x="2626887" y="3127710"/>
                    <a:pt x="2657698" y="3177268"/>
                    <a:pt x="2686806" y="3227643"/>
                  </a:cubicBezTo>
                  <a:cubicBezTo>
                    <a:pt x="2712709" y="3272429"/>
                    <a:pt x="2738136" y="3317146"/>
                    <a:pt x="2749519" y="3368408"/>
                  </a:cubicBezTo>
                  <a:cubicBezTo>
                    <a:pt x="2756404" y="3399628"/>
                    <a:pt x="2756949" y="3399697"/>
                    <a:pt x="2729819" y="3415102"/>
                  </a:cubicBezTo>
                  <a:cubicBezTo>
                    <a:pt x="2704802" y="3429281"/>
                    <a:pt x="2679512" y="3443051"/>
                    <a:pt x="2652722" y="3457911"/>
                  </a:cubicBezTo>
                  <a:cubicBezTo>
                    <a:pt x="2649791" y="3439506"/>
                    <a:pt x="2647814" y="3423146"/>
                    <a:pt x="2644474" y="3407059"/>
                  </a:cubicBezTo>
                  <a:cubicBezTo>
                    <a:pt x="2632681" y="3350616"/>
                    <a:pt x="2608550" y="3298809"/>
                    <a:pt x="2583124" y="3247548"/>
                  </a:cubicBezTo>
                  <a:cubicBezTo>
                    <a:pt x="2552858" y="3186334"/>
                    <a:pt x="2521705" y="3125529"/>
                    <a:pt x="2492871" y="3063702"/>
                  </a:cubicBezTo>
                  <a:cubicBezTo>
                    <a:pt x="2459469" y="2991990"/>
                    <a:pt x="2462332" y="2919938"/>
                    <a:pt x="2500437" y="2850816"/>
                  </a:cubicBezTo>
                  <a:cubicBezTo>
                    <a:pt x="2531658" y="2794170"/>
                    <a:pt x="2566355" y="2739432"/>
                    <a:pt x="2598325" y="2683126"/>
                  </a:cubicBezTo>
                  <a:cubicBezTo>
                    <a:pt x="2616526" y="2651087"/>
                    <a:pt x="2634113" y="2618435"/>
                    <a:pt x="2648769" y="2584693"/>
                  </a:cubicBezTo>
                  <a:cubicBezTo>
                    <a:pt x="2689191" y="2491917"/>
                    <a:pt x="2682239" y="2401596"/>
                    <a:pt x="2625933" y="2317410"/>
                  </a:cubicBezTo>
                  <a:cubicBezTo>
                    <a:pt x="2591372" y="2265740"/>
                    <a:pt x="2552449" y="2216932"/>
                    <a:pt x="2515638" y="2166761"/>
                  </a:cubicBezTo>
                  <a:cubicBezTo>
                    <a:pt x="2504868" y="2152037"/>
                    <a:pt x="2494779" y="2136904"/>
                    <a:pt x="2484214" y="2122044"/>
                  </a:cubicBezTo>
                  <a:cubicBezTo>
                    <a:pt x="2432679" y="2049173"/>
                    <a:pt x="2428862" y="1969622"/>
                    <a:pt x="2453470" y="1887209"/>
                  </a:cubicBezTo>
                  <a:cubicBezTo>
                    <a:pt x="2468944" y="1835470"/>
                    <a:pt x="2487486" y="1784617"/>
                    <a:pt x="2504664" y="1733356"/>
                  </a:cubicBezTo>
                  <a:cubicBezTo>
                    <a:pt x="2526545" y="1668188"/>
                    <a:pt x="2540656" y="1601180"/>
                    <a:pt x="2538883" y="1532468"/>
                  </a:cubicBezTo>
                  <a:cubicBezTo>
                    <a:pt x="2534521" y="1359869"/>
                    <a:pt x="2466558" y="1217264"/>
                    <a:pt x="2332065" y="1107583"/>
                  </a:cubicBezTo>
                  <a:cubicBezTo>
                    <a:pt x="2323885" y="1100903"/>
                    <a:pt x="2314410" y="1095722"/>
                    <a:pt x="2305480" y="1090064"/>
                  </a:cubicBezTo>
                  <a:cubicBezTo>
                    <a:pt x="2302549" y="1088224"/>
                    <a:pt x="2299208" y="1086997"/>
                    <a:pt x="2293755" y="1087338"/>
                  </a:cubicBezTo>
                  <a:cubicBezTo>
                    <a:pt x="2297436" y="1092655"/>
                    <a:pt x="2300776" y="1098244"/>
                    <a:pt x="2304798" y="1103289"/>
                  </a:cubicBezTo>
                  <a:cubicBezTo>
                    <a:pt x="2364512" y="1177727"/>
                    <a:pt x="2414751" y="1257210"/>
                    <a:pt x="2438269" y="1351144"/>
                  </a:cubicBezTo>
                  <a:cubicBezTo>
                    <a:pt x="2467308" y="1467028"/>
                    <a:pt x="2459810" y="1580526"/>
                    <a:pt x="2418432" y="1692456"/>
                  </a:cubicBezTo>
                  <a:cubicBezTo>
                    <a:pt x="2396006" y="1753056"/>
                    <a:pt x="2374056" y="1813929"/>
                    <a:pt x="2355651" y="1875825"/>
                  </a:cubicBezTo>
                  <a:cubicBezTo>
                    <a:pt x="2321363" y="1990959"/>
                    <a:pt x="2343858" y="2095390"/>
                    <a:pt x="2419728" y="2188984"/>
                  </a:cubicBezTo>
                  <a:cubicBezTo>
                    <a:pt x="2455379" y="2233019"/>
                    <a:pt x="2489326" y="2278555"/>
                    <a:pt x="2522251" y="2324704"/>
                  </a:cubicBezTo>
                  <a:cubicBezTo>
                    <a:pt x="2546518" y="2358719"/>
                    <a:pt x="2563015" y="2396620"/>
                    <a:pt x="2569286" y="2438679"/>
                  </a:cubicBezTo>
                  <a:cubicBezTo>
                    <a:pt x="2575966" y="2483806"/>
                    <a:pt x="2568536" y="2527501"/>
                    <a:pt x="2548972" y="2567174"/>
                  </a:cubicBezTo>
                  <a:cubicBezTo>
                    <a:pt x="2523546" y="2618776"/>
                    <a:pt x="2493212" y="2667925"/>
                    <a:pt x="2464377" y="2717755"/>
                  </a:cubicBezTo>
                  <a:cubicBezTo>
                    <a:pt x="2441337" y="2757564"/>
                    <a:pt x="2415842" y="2796078"/>
                    <a:pt x="2393892" y="2836501"/>
                  </a:cubicBezTo>
                  <a:cubicBezTo>
                    <a:pt x="2344744" y="2927027"/>
                    <a:pt x="2343653" y="3019462"/>
                    <a:pt x="2389461" y="3111555"/>
                  </a:cubicBezTo>
                  <a:cubicBezTo>
                    <a:pt x="2423477" y="3179926"/>
                    <a:pt x="2460014" y="3247071"/>
                    <a:pt x="2494439" y="3315170"/>
                  </a:cubicBezTo>
                  <a:cubicBezTo>
                    <a:pt x="2520342" y="3366431"/>
                    <a:pt x="2539838" y="3420010"/>
                    <a:pt x="2546382" y="3477543"/>
                  </a:cubicBezTo>
                  <a:cubicBezTo>
                    <a:pt x="2546791" y="3481088"/>
                    <a:pt x="2546927" y="3484633"/>
                    <a:pt x="2547609" y="3488109"/>
                  </a:cubicBezTo>
                  <a:cubicBezTo>
                    <a:pt x="2550540" y="3502288"/>
                    <a:pt x="2544882" y="3509923"/>
                    <a:pt x="2531181" y="3514967"/>
                  </a:cubicBezTo>
                  <a:cubicBezTo>
                    <a:pt x="2496620" y="3527714"/>
                    <a:pt x="2462536" y="3541825"/>
                    <a:pt x="2429476" y="3554913"/>
                  </a:cubicBezTo>
                  <a:cubicBezTo>
                    <a:pt x="2426135" y="3521579"/>
                    <a:pt x="2425181" y="3489268"/>
                    <a:pt x="2419319" y="3457911"/>
                  </a:cubicBezTo>
                  <a:cubicBezTo>
                    <a:pt x="2407867" y="3396220"/>
                    <a:pt x="2380532" y="3340119"/>
                    <a:pt x="2352720" y="3284358"/>
                  </a:cubicBezTo>
                  <a:cubicBezTo>
                    <a:pt x="2322249" y="3223281"/>
                    <a:pt x="2290551" y="3162680"/>
                    <a:pt x="2262194" y="3100648"/>
                  </a:cubicBezTo>
                  <a:cubicBezTo>
                    <a:pt x="2241062" y="3054226"/>
                    <a:pt x="2229269" y="3005146"/>
                    <a:pt x="2238472" y="2953067"/>
                  </a:cubicBezTo>
                  <a:cubicBezTo>
                    <a:pt x="2246584" y="2906986"/>
                    <a:pt x="2264989" y="2864927"/>
                    <a:pt x="2289052" y="2825526"/>
                  </a:cubicBezTo>
                  <a:cubicBezTo>
                    <a:pt x="2324635" y="2767244"/>
                    <a:pt x="2362399" y="2710256"/>
                    <a:pt x="2398051" y="2651974"/>
                  </a:cubicBezTo>
                  <a:cubicBezTo>
                    <a:pt x="2425113" y="2607801"/>
                    <a:pt x="2446449" y="2561039"/>
                    <a:pt x="2454902" y="2509164"/>
                  </a:cubicBezTo>
                  <a:cubicBezTo>
                    <a:pt x="2464036" y="2452790"/>
                    <a:pt x="2457560" y="2398052"/>
                    <a:pt x="2428248" y="2349244"/>
                  </a:cubicBezTo>
                  <a:cubicBezTo>
                    <a:pt x="2401800" y="2305140"/>
                    <a:pt x="2369898" y="2264308"/>
                    <a:pt x="2339904" y="2222317"/>
                  </a:cubicBezTo>
                  <a:cubicBezTo>
                    <a:pt x="2324635" y="2200913"/>
                    <a:pt x="2308138" y="2180326"/>
                    <a:pt x="2292528" y="2159126"/>
                  </a:cubicBezTo>
                  <a:cubicBezTo>
                    <a:pt x="2230701" y="2075145"/>
                    <a:pt x="2216522" y="1981892"/>
                    <a:pt x="2247061" y="1884005"/>
                  </a:cubicBezTo>
                  <a:cubicBezTo>
                    <a:pt x="2267715" y="1817678"/>
                    <a:pt x="2296346" y="1753670"/>
                    <a:pt x="2322726" y="1689184"/>
                  </a:cubicBezTo>
                  <a:cubicBezTo>
                    <a:pt x="2352856" y="1615495"/>
                    <a:pt x="2373919" y="1540171"/>
                    <a:pt x="2372488" y="1459666"/>
                  </a:cubicBezTo>
                  <a:cubicBezTo>
                    <a:pt x="2370375" y="1340714"/>
                    <a:pt x="2333156" y="1233760"/>
                    <a:pt x="2258717" y="1141462"/>
                  </a:cubicBezTo>
                  <a:cubicBezTo>
                    <a:pt x="2230701" y="1106697"/>
                    <a:pt x="2195458" y="1077726"/>
                    <a:pt x="2162738" y="1046847"/>
                  </a:cubicBezTo>
                  <a:cubicBezTo>
                    <a:pt x="2158376" y="1042688"/>
                    <a:pt x="2149650" y="1043166"/>
                    <a:pt x="2142970" y="1041529"/>
                  </a:cubicBezTo>
                  <a:cubicBezTo>
                    <a:pt x="2144401" y="1048210"/>
                    <a:pt x="2143788" y="1056458"/>
                    <a:pt x="2147537" y="1061298"/>
                  </a:cubicBezTo>
                  <a:cubicBezTo>
                    <a:pt x="2199003" y="1127556"/>
                    <a:pt x="2238949" y="1199472"/>
                    <a:pt x="2258717" y="1281750"/>
                  </a:cubicBezTo>
                  <a:cubicBezTo>
                    <a:pt x="2289120" y="1408268"/>
                    <a:pt x="2277463" y="1530287"/>
                    <a:pt x="2223952" y="1649101"/>
                  </a:cubicBezTo>
                  <a:cubicBezTo>
                    <a:pt x="2194095" y="1715428"/>
                    <a:pt x="2165124" y="1782368"/>
                    <a:pt x="2140311" y="1850671"/>
                  </a:cubicBezTo>
                  <a:cubicBezTo>
                    <a:pt x="2091299" y="1985505"/>
                    <a:pt x="2114612" y="2109160"/>
                    <a:pt x="2205411" y="2220340"/>
                  </a:cubicBezTo>
                  <a:cubicBezTo>
                    <a:pt x="2229746" y="2250129"/>
                    <a:pt x="2252855" y="2280941"/>
                    <a:pt x="2275759" y="2311821"/>
                  </a:cubicBezTo>
                  <a:cubicBezTo>
                    <a:pt x="2340722" y="2399551"/>
                    <a:pt x="2349720" y="2493485"/>
                    <a:pt x="2298936" y="2589737"/>
                  </a:cubicBezTo>
                  <a:cubicBezTo>
                    <a:pt x="2269760" y="2645089"/>
                    <a:pt x="2233700" y="2696691"/>
                    <a:pt x="2200912" y="2750134"/>
                  </a:cubicBezTo>
                  <a:cubicBezTo>
                    <a:pt x="2180802" y="2782922"/>
                    <a:pt x="2159943" y="2815233"/>
                    <a:pt x="2141470" y="2848908"/>
                  </a:cubicBezTo>
                  <a:cubicBezTo>
                    <a:pt x="2091163" y="2940524"/>
                    <a:pt x="2087073" y="3035140"/>
                    <a:pt x="2129405" y="3130505"/>
                  </a:cubicBezTo>
                  <a:cubicBezTo>
                    <a:pt x="2156194" y="3191038"/>
                    <a:pt x="2185847" y="3250343"/>
                    <a:pt x="2214477" y="3310057"/>
                  </a:cubicBezTo>
                  <a:cubicBezTo>
                    <a:pt x="2241403" y="3366227"/>
                    <a:pt x="2268193" y="3422737"/>
                    <a:pt x="2277804" y="3484769"/>
                  </a:cubicBezTo>
                  <a:cubicBezTo>
                    <a:pt x="2282848" y="3517489"/>
                    <a:pt x="2281826" y="3551232"/>
                    <a:pt x="2282371" y="3584497"/>
                  </a:cubicBezTo>
                  <a:cubicBezTo>
                    <a:pt x="2282439" y="3589882"/>
                    <a:pt x="2277122" y="3599017"/>
                    <a:pt x="2272692" y="3600176"/>
                  </a:cubicBezTo>
                  <a:cubicBezTo>
                    <a:pt x="2233155" y="3610332"/>
                    <a:pt x="2193209" y="3619126"/>
                    <a:pt x="2151968" y="3628601"/>
                  </a:cubicBezTo>
                  <a:cubicBezTo>
                    <a:pt x="2153536" y="3608765"/>
                    <a:pt x="2155785" y="3591246"/>
                    <a:pt x="2156262" y="3573727"/>
                  </a:cubicBezTo>
                  <a:cubicBezTo>
                    <a:pt x="2158784" y="3483201"/>
                    <a:pt x="2133904" y="3398742"/>
                    <a:pt x="2096889" y="3317419"/>
                  </a:cubicBezTo>
                  <a:cubicBezTo>
                    <a:pt x="2069281" y="3256682"/>
                    <a:pt x="2039424" y="3196900"/>
                    <a:pt x="2012089" y="3136027"/>
                  </a:cubicBezTo>
                  <a:cubicBezTo>
                    <a:pt x="1989935" y="3086742"/>
                    <a:pt x="1974870" y="3035481"/>
                    <a:pt x="1979983" y="2980266"/>
                  </a:cubicBezTo>
                  <a:cubicBezTo>
                    <a:pt x="1983391" y="2942910"/>
                    <a:pt x="1993684" y="2907122"/>
                    <a:pt x="2012021" y="2875084"/>
                  </a:cubicBezTo>
                  <a:cubicBezTo>
                    <a:pt x="2042833" y="2821096"/>
                    <a:pt x="2076984" y="2769016"/>
                    <a:pt x="2109363" y="2715982"/>
                  </a:cubicBezTo>
                  <a:cubicBezTo>
                    <a:pt x="2134654" y="2674605"/>
                    <a:pt x="2161784" y="2634046"/>
                    <a:pt x="2184143" y="2591100"/>
                  </a:cubicBezTo>
                  <a:cubicBezTo>
                    <a:pt x="2235472" y="2492463"/>
                    <a:pt x="2227565" y="2397097"/>
                    <a:pt x="2161170" y="2307390"/>
                  </a:cubicBezTo>
                  <a:cubicBezTo>
                    <a:pt x="2135540" y="2272829"/>
                    <a:pt x="2108682" y="2239155"/>
                    <a:pt x="2083119" y="2204526"/>
                  </a:cubicBezTo>
                  <a:cubicBezTo>
                    <a:pt x="2051762" y="2161921"/>
                    <a:pt x="2031176" y="2114613"/>
                    <a:pt x="2023064" y="2061989"/>
                  </a:cubicBezTo>
                  <a:cubicBezTo>
                    <a:pt x="2018361" y="2031313"/>
                    <a:pt x="1997706" y="2017271"/>
                    <a:pt x="1967849" y="2024224"/>
                  </a:cubicBezTo>
                  <a:cubicBezTo>
                    <a:pt x="1938810" y="2030973"/>
                    <a:pt x="1910248" y="2039494"/>
                    <a:pt x="1881209" y="2045969"/>
                  </a:cubicBezTo>
                  <a:cubicBezTo>
                    <a:pt x="1830152" y="2057421"/>
                    <a:pt x="1779708" y="2052445"/>
                    <a:pt x="1729878" y="2037994"/>
                  </a:cubicBezTo>
                  <a:cubicBezTo>
                    <a:pt x="1711950" y="2032813"/>
                    <a:pt x="1693954" y="2027633"/>
                    <a:pt x="1675754" y="2023406"/>
                  </a:cubicBezTo>
                  <a:cubicBezTo>
                    <a:pt x="1652372" y="2017953"/>
                    <a:pt x="1627968" y="2031041"/>
                    <a:pt x="1624901" y="2054763"/>
                  </a:cubicBezTo>
                  <a:cubicBezTo>
                    <a:pt x="1613926" y="2141062"/>
                    <a:pt x="1564641" y="2206639"/>
                    <a:pt x="1512494" y="2271193"/>
                  </a:cubicBezTo>
                  <a:cubicBezTo>
                    <a:pt x="1481205" y="2309912"/>
                    <a:pt x="1452439" y="2350335"/>
                    <a:pt x="1438260" y="2399006"/>
                  </a:cubicBezTo>
                  <a:cubicBezTo>
                    <a:pt x="1418969" y="2465264"/>
                    <a:pt x="1428853" y="2529409"/>
                    <a:pt x="1460823" y="2588510"/>
                  </a:cubicBezTo>
                  <a:cubicBezTo>
                    <a:pt x="1491294" y="2644884"/>
                    <a:pt x="1527559" y="2698191"/>
                    <a:pt x="1561369" y="2752792"/>
                  </a:cubicBezTo>
                  <a:cubicBezTo>
                    <a:pt x="1581615" y="2785513"/>
                    <a:pt x="1602815" y="2817619"/>
                    <a:pt x="1622311" y="2850748"/>
                  </a:cubicBezTo>
                  <a:cubicBezTo>
                    <a:pt x="1675345" y="2940865"/>
                    <a:pt x="1681820" y="3033845"/>
                    <a:pt x="1637239" y="3129278"/>
                  </a:cubicBezTo>
                  <a:cubicBezTo>
                    <a:pt x="1610041" y="3187493"/>
                    <a:pt x="1582365" y="3245435"/>
                    <a:pt x="1555234" y="3303649"/>
                  </a:cubicBezTo>
                  <a:cubicBezTo>
                    <a:pt x="1526059" y="3366227"/>
                    <a:pt x="1501314" y="3430644"/>
                    <a:pt x="1494566" y="3499698"/>
                  </a:cubicBezTo>
                  <a:cubicBezTo>
                    <a:pt x="1490544" y="3541143"/>
                    <a:pt x="1493816" y="3583270"/>
                    <a:pt x="1493816" y="3627033"/>
                  </a:cubicBezTo>
                  <a:cubicBezTo>
                    <a:pt x="1477933" y="3624034"/>
                    <a:pt x="1461777" y="3621239"/>
                    <a:pt x="1445758" y="3617762"/>
                  </a:cubicBezTo>
                  <a:cubicBezTo>
                    <a:pt x="1424490" y="3613127"/>
                    <a:pt x="1403563" y="3607197"/>
                    <a:pt x="1382158" y="3603311"/>
                  </a:cubicBezTo>
                  <a:cubicBezTo>
                    <a:pt x="1368934" y="3600925"/>
                    <a:pt x="1363685" y="3594245"/>
                    <a:pt x="1363072" y="3581430"/>
                  </a:cubicBezTo>
                  <a:cubicBezTo>
                    <a:pt x="1361231" y="3544347"/>
                    <a:pt x="1362526" y="3507741"/>
                    <a:pt x="1370911" y="3471272"/>
                  </a:cubicBezTo>
                  <a:cubicBezTo>
                    <a:pt x="1386521" y="3403582"/>
                    <a:pt x="1416924" y="3341959"/>
                    <a:pt x="1446644" y="3279927"/>
                  </a:cubicBezTo>
                  <a:cubicBezTo>
                    <a:pt x="1472412" y="3226144"/>
                    <a:pt x="1498451" y="3172360"/>
                    <a:pt x="1521560" y="3117417"/>
                  </a:cubicBezTo>
                  <a:cubicBezTo>
                    <a:pt x="1558915" y="3028459"/>
                    <a:pt x="1553530" y="2939911"/>
                    <a:pt x="1507654" y="2855588"/>
                  </a:cubicBezTo>
                  <a:cubicBezTo>
                    <a:pt x="1479433" y="2803713"/>
                    <a:pt x="1446372" y="2754360"/>
                    <a:pt x="1414538" y="2704530"/>
                  </a:cubicBezTo>
                  <a:cubicBezTo>
                    <a:pt x="1385362" y="2658926"/>
                    <a:pt x="1355233" y="2614005"/>
                    <a:pt x="1334987" y="2563357"/>
                  </a:cubicBezTo>
                  <a:cubicBezTo>
                    <a:pt x="1302335" y="2481556"/>
                    <a:pt x="1309152" y="2403300"/>
                    <a:pt x="1358232" y="2330635"/>
                  </a:cubicBezTo>
                  <a:cubicBezTo>
                    <a:pt x="1389316" y="2284554"/>
                    <a:pt x="1424831" y="2241404"/>
                    <a:pt x="1457892" y="2196618"/>
                  </a:cubicBezTo>
                  <a:cubicBezTo>
                    <a:pt x="1508676" y="2127974"/>
                    <a:pt x="1535466" y="2051695"/>
                    <a:pt x="1530013" y="1965532"/>
                  </a:cubicBezTo>
                  <a:cubicBezTo>
                    <a:pt x="1526263" y="1906295"/>
                    <a:pt x="1508881" y="1850398"/>
                    <a:pt x="1486386" y="1795933"/>
                  </a:cubicBezTo>
                  <a:cubicBezTo>
                    <a:pt x="1458574" y="1728652"/>
                    <a:pt x="1426467" y="1663008"/>
                    <a:pt x="1402404" y="1594432"/>
                  </a:cubicBezTo>
                  <a:cubicBezTo>
                    <a:pt x="1339827" y="1415902"/>
                    <a:pt x="1369070" y="1249030"/>
                    <a:pt x="1474797" y="1094018"/>
                  </a:cubicBezTo>
                  <a:cubicBezTo>
                    <a:pt x="1482500" y="1082702"/>
                    <a:pt x="1491771" y="1072477"/>
                    <a:pt x="1498860" y="1060889"/>
                  </a:cubicBezTo>
                  <a:cubicBezTo>
                    <a:pt x="1501996" y="1055776"/>
                    <a:pt x="1501655" y="1048551"/>
                    <a:pt x="1502882" y="1042279"/>
                  </a:cubicBezTo>
                  <a:cubicBezTo>
                    <a:pt x="1496611" y="1043370"/>
                    <a:pt x="1488908" y="1042484"/>
                    <a:pt x="1484341" y="1045892"/>
                  </a:cubicBezTo>
                  <a:cubicBezTo>
                    <a:pt x="1442691" y="1077045"/>
                    <a:pt x="1406494" y="1113787"/>
                    <a:pt x="1376023" y="1155982"/>
                  </a:cubicBezTo>
                  <a:cubicBezTo>
                    <a:pt x="1304653" y="1254892"/>
                    <a:pt x="1269342" y="1365186"/>
                    <a:pt x="1273841" y="1487478"/>
                  </a:cubicBezTo>
                  <a:cubicBezTo>
                    <a:pt x="1276432" y="1558099"/>
                    <a:pt x="1296677" y="1624630"/>
                    <a:pt x="1323603" y="1689524"/>
                  </a:cubicBezTo>
                  <a:cubicBezTo>
                    <a:pt x="1348552" y="1749716"/>
                    <a:pt x="1375410" y="1809430"/>
                    <a:pt x="1395519" y="1871258"/>
                  </a:cubicBezTo>
                  <a:cubicBezTo>
                    <a:pt x="1424695" y="1960897"/>
                    <a:pt x="1422990" y="2050059"/>
                    <a:pt x="1370297" y="2132541"/>
                  </a:cubicBezTo>
                  <a:cubicBezTo>
                    <a:pt x="1350733" y="2163217"/>
                    <a:pt x="1328170" y="2191983"/>
                    <a:pt x="1306561" y="2221295"/>
                  </a:cubicBezTo>
                  <a:cubicBezTo>
                    <a:pt x="1284339" y="2251425"/>
                    <a:pt x="1260549" y="2280464"/>
                    <a:pt x="1239212" y="2311275"/>
                  </a:cubicBezTo>
                  <a:cubicBezTo>
                    <a:pt x="1177385" y="2400710"/>
                    <a:pt x="1169955" y="2496212"/>
                    <a:pt x="1217944" y="2592804"/>
                  </a:cubicBezTo>
                  <a:cubicBezTo>
                    <a:pt x="1246847" y="2651019"/>
                    <a:pt x="1283998" y="2705144"/>
                    <a:pt x="1317195" y="2761245"/>
                  </a:cubicBezTo>
                  <a:cubicBezTo>
                    <a:pt x="1338804" y="2797783"/>
                    <a:pt x="1361436" y="2833843"/>
                    <a:pt x="1380795" y="2871539"/>
                  </a:cubicBezTo>
                  <a:cubicBezTo>
                    <a:pt x="1416378" y="2941001"/>
                    <a:pt x="1421491" y="3013395"/>
                    <a:pt x="1389520" y="3085311"/>
                  </a:cubicBezTo>
                  <a:cubicBezTo>
                    <a:pt x="1362458" y="3146252"/>
                    <a:pt x="1332260" y="3205830"/>
                    <a:pt x="1302403" y="3265544"/>
                  </a:cubicBezTo>
                  <a:cubicBezTo>
                    <a:pt x="1271592" y="3327099"/>
                    <a:pt x="1239826" y="3388313"/>
                    <a:pt x="1226942" y="3456616"/>
                  </a:cubicBezTo>
                  <a:cubicBezTo>
                    <a:pt x="1221012" y="3488109"/>
                    <a:pt x="1219853" y="3520557"/>
                    <a:pt x="1216376" y="3554231"/>
                  </a:cubicBezTo>
                  <a:cubicBezTo>
                    <a:pt x="1180657" y="3540052"/>
                    <a:pt x="1142620" y="3525260"/>
                    <a:pt x="1104992" y="3509445"/>
                  </a:cubicBezTo>
                  <a:cubicBezTo>
                    <a:pt x="1101379" y="3507946"/>
                    <a:pt x="1097766" y="3499493"/>
                    <a:pt x="1098584" y="3495130"/>
                  </a:cubicBezTo>
                  <a:cubicBezTo>
                    <a:pt x="1105401" y="3459002"/>
                    <a:pt x="1108195" y="3420965"/>
                    <a:pt x="1122033" y="3387563"/>
                  </a:cubicBezTo>
                  <a:cubicBezTo>
                    <a:pt x="1147596" y="3325599"/>
                    <a:pt x="1179839" y="3266362"/>
                    <a:pt x="1209083" y="3205830"/>
                  </a:cubicBezTo>
                  <a:cubicBezTo>
                    <a:pt x="1229328" y="3163975"/>
                    <a:pt x="1251005" y="3122734"/>
                    <a:pt x="1269069" y="3079994"/>
                  </a:cubicBezTo>
                  <a:cubicBezTo>
                    <a:pt x="1301040" y="3004260"/>
                    <a:pt x="1297154" y="2927981"/>
                    <a:pt x="1260549" y="2855384"/>
                  </a:cubicBezTo>
                  <a:cubicBezTo>
                    <a:pt x="1235122" y="2804940"/>
                    <a:pt x="1203902" y="2757360"/>
                    <a:pt x="1175204" y="2708552"/>
                  </a:cubicBezTo>
                  <a:cubicBezTo>
                    <a:pt x="1153390" y="2671537"/>
                    <a:pt x="1130145" y="2635273"/>
                    <a:pt x="1109832" y="2597372"/>
                  </a:cubicBezTo>
                  <a:cubicBezTo>
                    <a:pt x="1055434" y="2495803"/>
                    <a:pt x="1065523" y="2398938"/>
                    <a:pt x="1134440" y="2307526"/>
                  </a:cubicBezTo>
                  <a:cubicBezTo>
                    <a:pt x="1172545" y="2257014"/>
                    <a:pt x="1211673" y="2207252"/>
                    <a:pt x="1248619" y="2155855"/>
                  </a:cubicBezTo>
                  <a:cubicBezTo>
                    <a:pt x="1275682" y="2118226"/>
                    <a:pt x="1295450" y="2076576"/>
                    <a:pt x="1302199" y="2030018"/>
                  </a:cubicBezTo>
                  <a:cubicBezTo>
                    <a:pt x="1309629" y="1978620"/>
                    <a:pt x="1305811" y="1927427"/>
                    <a:pt x="1291087" y="1878211"/>
                  </a:cubicBezTo>
                  <a:cubicBezTo>
                    <a:pt x="1272273" y="1815361"/>
                    <a:pt x="1249710" y="1753601"/>
                    <a:pt x="1227351" y="1691910"/>
                  </a:cubicBezTo>
                  <a:cubicBezTo>
                    <a:pt x="1196949" y="1607792"/>
                    <a:pt x="1183588" y="1521834"/>
                    <a:pt x="1192859" y="1432535"/>
                  </a:cubicBezTo>
                  <a:cubicBezTo>
                    <a:pt x="1204106" y="1324354"/>
                    <a:pt x="1246370" y="1228920"/>
                    <a:pt x="1310992" y="1142621"/>
                  </a:cubicBezTo>
                  <a:cubicBezTo>
                    <a:pt x="1324557" y="1124557"/>
                    <a:pt x="1338327" y="1106697"/>
                    <a:pt x="1352029" y="1088769"/>
                  </a:cubicBezTo>
                  <a:cubicBezTo>
                    <a:pt x="1350938" y="1087406"/>
                    <a:pt x="1349847" y="1086111"/>
                    <a:pt x="1348757" y="1084747"/>
                  </a:cubicBezTo>
                  <a:cubicBezTo>
                    <a:pt x="1332397" y="1095927"/>
                    <a:pt x="1314878" y="1105811"/>
                    <a:pt x="1299881" y="1118558"/>
                  </a:cubicBezTo>
                  <a:cubicBezTo>
                    <a:pt x="1204447" y="1199881"/>
                    <a:pt x="1145551" y="1303359"/>
                    <a:pt x="1118557" y="1425105"/>
                  </a:cubicBezTo>
                  <a:cubicBezTo>
                    <a:pt x="1093062" y="1540034"/>
                    <a:pt x="1111672" y="1650942"/>
                    <a:pt x="1150050" y="1760282"/>
                  </a:cubicBezTo>
                  <a:cubicBezTo>
                    <a:pt x="1168455" y="1812634"/>
                    <a:pt x="1185769" y="1865532"/>
                    <a:pt x="1199675" y="1919247"/>
                  </a:cubicBezTo>
                  <a:cubicBezTo>
                    <a:pt x="1221148" y="2002138"/>
                    <a:pt x="1197903" y="2076099"/>
                    <a:pt x="1147460" y="2143039"/>
                  </a:cubicBezTo>
                  <a:cubicBezTo>
                    <a:pt x="1110581" y="2191983"/>
                    <a:pt x="1073158" y="2240518"/>
                    <a:pt x="1037302" y="2290143"/>
                  </a:cubicBezTo>
                  <a:cubicBezTo>
                    <a:pt x="1008126" y="2330566"/>
                    <a:pt x="984813" y="2374398"/>
                    <a:pt x="975679" y="2424160"/>
                  </a:cubicBezTo>
                  <a:cubicBezTo>
                    <a:pt x="964704" y="2484078"/>
                    <a:pt x="974929" y="2541952"/>
                    <a:pt x="1002060" y="2595190"/>
                  </a:cubicBezTo>
                  <a:cubicBezTo>
                    <a:pt x="1032598" y="2655041"/>
                    <a:pt x="1068250" y="2712233"/>
                    <a:pt x="1101583" y="2770584"/>
                  </a:cubicBezTo>
                  <a:cubicBezTo>
                    <a:pt x="1115626" y="2795192"/>
                    <a:pt x="1129736" y="2819732"/>
                    <a:pt x="1143302" y="2844613"/>
                  </a:cubicBezTo>
                  <a:cubicBezTo>
                    <a:pt x="1183929" y="2919120"/>
                    <a:pt x="1186587" y="2995262"/>
                    <a:pt x="1150186" y="3071814"/>
                  </a:cubicBezTo>
                  <a:cubicBezTo>
                    <a:pt x="1121556" y="3132073"/>
                    <a:pt x="1090949" y="3191379"/>
                    <a:pt x="1061433" y="3251229"/>
                  </a:cubicBezTo>
                  <a:cubicBezTo>
                    <a:pt x="1034098" y="3306581"/>
                    <a:pt x="1008331" y="3362546"/>
                    <a:pt x="998174" y="3424237"/>
                  </a:cubicBezTo>
                  <a:cubicBezTo>
                    <a:pt x="996470" y="3434598"/>
                    <a:pt x="995447" y="3445096"/>
                    <a:pt x="993811" y="3458184"/>
                  </a:cubicBezTo>
                  <a:cubicBezTo>
                    <a:pt x="960205" y="3439438"/>
                    <a:pt x="928235" y="3422055"/>
                    <a:pt x="896878" y="3403650"/>
                  </a:cubicBezTo>
                  <a:cubicBezTo>
                    <a:pt x="893674" y="3401742"/>
                    <a:pt x="892583" y="3393221"/>
                    <a:pt x="893265" y="3388176"/>
                  </a:cubicBezTo>
                  <a:cubicBezTo>
                    <a:pt x="901104" y="3331257"/>
                    <a:pt x="928371" y="3282245"/>
                    <a:pt x="956456" y="3233437"/>
                  </a:cubicBezTo>
                  <a:cubicBezTo>
                    <a:pt x="987744" y="3179108"/>
                    <a:pt x="1021419" y="3125870"/>
                    <a:pt x="1048413" y="3069496"/>
                  </a:cubicBezTo>
                  <a:cubicBezTo>
                    <a:pt x="1086314" y="2990422"/>
                    <a:pt x="1076702" y="2912235"/>
                    <a:pt x="1030962" y="2838069"/>
                  </a:cubicBezTo>
                  <a:cubicBezTo>
                    <a:pt x="1029394" y="2835547"/>
                    <a:pt x="1027486" y="2833229"/>
                    <a:pt x="1025509" y="2830980"/>
                  </a:cubicBezTo>
                  <a:cubicBezTo>
                    <a:pt x="1025032" y="2830435"/>
                    <a:pt x="1023668" y="2830571"/>
                    <a:pt x="1022714" y="2830366"/>
                  </a:cubicBezTo>
                  <a:cubicBezTo>
                    <a:pt x="1025236" y="2848294"/>
                    <a:pt x="1028917" y="2866086"/>
                    <a:pt x="1030076" y="2884014"/>
                  </a:cubicBezTo>
                  <a:cubicBezTo>
                    <a:pt x="1033893" y="2943523"/>
                    <a:pt x="1014125" y="2996966"/>
                    <a:pt x="983109" y="3045978"/>
                  </a:cubicBezTo>
                  <a:cubicBezTo>
                    <a:pt x="955024" y="3090423"/>
                    <a:pt x="923599" y="3132755"/>
                    <a:pt x="893470" y="3175905"/>
                  </a:cubicBezTo>
                  <a:cubicBezTo>
                    <a:pt x="860681" y="3222940"/>
                    <a:pt x="829120" y="3270452"/>
                    <a:pt x="815827" y="3327440"/>
                  </a:cubicBezTo>
                  <a:cubicBezTo>
                    <a:pt x="814260" y="3334120"/>
                    <a:pt x="812692" y="3340800"/>
                    <a:pt x="810374" y="3350753"/>
                  </a:cubicBezTo>
                  <a:cubicBezTo>
                    <a:pt x="765725" y="3317692"/>
                    <a:pt x="723257" y="3286199"/>
                    <a:pt x="680380" y="3254433"/>
                  </a:cubicBezTo>
                  <a:cubicBezTo>
                    <a:pt x="701580" y="3218032"/>
                    <a:pt x="724620" y="3186743"/>
                    <a:pt x="755159" y="3161862"/>
                  </a:cubicBezTo>
                  <a:cubicBezTo>
                    <a:pt x="763475" y="3155045"/>
                    <a:pt x="764566" y="3150819"/>
                    <a:pt x="757613" y="3142639"/>
                  </a:cubicBezTo>
                  <a:cubicBezTo>
                    <a:pt x="743911" y="3126483"/>
                    <a:pt x="731164" y="3109578"/>
                    <a:pt x="715349" y="3089605"/>
                  </a:cubicBezTo>
                  <a:cubicBezTo>
                    <a:pt x="697217" y="3106170"/>
                    <a:pt x="678403" y="3121303"/>
                    <a:pt x="662179" y="3138822"/>
                  </a:cubicBezTo>
                  <a:cubicBezTo>
                    <a:pt x="645751" y="3156545"/>
                    <a:pt x="631845" y="3176586"/>
                    <a:pt x="615008" y="3198059"/>
                  </a:cubicBezTo>
                  <a:cubicBezTo>
                    <a:pt x="580651" y="3165066"/>
                    <a:pt x="546159" y="3131937"/>
                    <a:pt x="511189" y="3098331"/>
                  </a:cubicBezTo>
                  <a:cubicBezTo>
                    <a:pt x="549295" y="3051295"/>
                    <a:pt x="582628" y="3001329"/>
                    <a:pt x="645001" y="2981356"/>
                  </a:cubicBezTo>
                  <a:cubicBezTo>
                    <a:pt x="631231" y="2956407"/>
                    <a:pt x="617939" y="2932344"/>
                    <a:pt x="603896" y="2906986"/>
                  </a:cubicBezTo>
                  <a:cubicBezTo>
                    <a:pt x="535048" y="2925255"/>
                    <a:pt x="494693" y="2978970"/>
                    <a:pt x="448817" y="3031118"/>
                  </a:cubicBezTo>
                  <a:cubicBezTo>
                    <a:pt x="418550" y="2994103"/>
                    <a:pt x="389034" y="2957975"/>
                    <a:pt x="358904" y="2921096"/>
                  </a:cubicBezTo>
                  <a:cubicBezTo>
                    <a:pt x="394351" y="2888785"/>
                    <a:pt x="426799" y="2855861"/>
                    <a:pt x="462995" y="2827776"/>
                  </a:cubicBezTo>
                  <a:cubicBezTo>
                    <a:pt x="481809" y="2813120"/>
                    <a:pt x="507031" y="2806440"/>
                    <a:pt x="529799" y="2797169"/>
                  </a:cubicBezTo>
                  <a:cubicBezTo>
                    <a:pt x="542819" y="2791920"/>
                    <a:pt x="552839" y="2794715"/>
                    <a:pt x="556929" y="2810734"/>
                  </a:cubicBezTo>
                  <a:cubicBezTo>
                    <a:pt x="559792" y="2821845"/>
                    <a:pt x="565587" y="2832275"/>
                    <a:pt x="570086" y="2842977"/>
                  </a:cubicBezTo>
                  <a:cubicBezTo>
                    <a:pt x="584537" y="2877674"/>
                    <a:pt x="601170" y="2887081"/>
                    <a:pt x="638184" y="2884900"/>
                  </a:cubicBezTo>
                  <a:cubicBezTo>
                    <a:pt x="721075" y="2880060"/>
                    <a:pt x="794218" y="2847681"/>
                    <a:pt x="862385" y="2803645"/>
                  </a:cubicBezTo>
                  <a:cubicBezTo>
                    <a:pt x="895378" y="2782309"/>
                    <a:pt x="924895" y="2755587"/>
                    <a:pt x="956251" y="2731661"/>
                  </a:cubicBezTo>
                  <a:cubicBezTo>
                    <a:pt x="965658" y="2724503"/>
                    <a:pt x="965931" y="2718095"/>
                    <a:pt x="960546" y="2707530"/>
                  </a:cubicBezTo>
                  <a:cubicBezTo>
                    <a:pt x="940709" y="2668334"/>
                    <a:pt x="921009" y="2628933"/>
                    <a:pt x="903490" y="2588646"/>
                  </a:cubicBezTo>
                  <a:cubicBezTo>
                    <a:pt x="860818" y="2490759"/>
                    <a:pt x="871452" y="2398256"/>
                    <a:pt x="935051" y="2312230"/>
                  </a:cubicBezTo>
                  <a:cubicBezTo>
                    <a:pt x="975679" y="2257287"/>
                    <a:pt x="1017056" y="2202890"/>
                    <a:pt x="1057002" y="2147402"/>
                  </a:cubicBezTo>
                  <a:cubicBezTo>
                    <a:pt x="1081679" y="2113182"/>
                    <a:pt x="1102265" y="2076304"/>
                    <a:pt x="1110172" y="2034313"/>
                  </a:cubicBezTo>
                  <a:cubicBezTo>
                    <a:pt x="1119307" y="1985710"/>
                    <a:pt x="1114058" y="1937175"/>
                    <a:pt x="1102060" y="1889867"/>
                  </a:cubicBezTo>
                  <a:cubicBezTo>
                    <a:pt x="1087200" y="1831175"/>
                    <a:pt x="1068454" y="1773438"/>
                    <a:pt x="1052912" y="1714883"/>
                  </a:cubicBezTo>
                  <a:cubicBezTo>
                    <a:pt x="1010240" y="1554213"/>
                    <a:pt x="1037779" y="1404041"/>
                    <a:pt x="1123669" y="1263617"/>
                  </a:cubicBezTo>
                  <a:cubicBezTo>
                    <a:pt x="1142893" y="1232192"/>
                    <a:pt x="1165592" y="1202813"/>
                    <a:pt x="1186656" y="1172478"/>
                  </a:cubicBezTo>
                  <a:cubicBezTo>
                    <a:pt x="1188632" y="1169615"/>
                    <a:pt x="1190473" y="1166684"/>
                    <a:pt x="1190609" y="1161094"/>
                  </a:cubicBezTo>
                  <a:cubicBezTo>
                    <a:pt x="1185088" y="1164366"/>
                    <a:pt x="1179089" y="1167025"/>
                    <a:pt x="1174113" y="1170979"/>
                  </a:cubicBezTo>
                  <a:cubicBezTo>
                    <a:pt x="1092176" y="1235260"/>
                    <a:pt x="1036893" y="1318765"/>
                    <a:pt x="999606" y="1414880"/>
                  </a:cubicBezTo>
                  <a:cubicBezTo>
                    <a:pt x="966749" y="1499543"/>
                    <a:pt x="957342" y="1586729"/>
                    <a:pt x="968317" y="1677118"/>
                  </a:cubicBezTo>
                  <a:cubicBezTo>
                    <a:pt x="976701" y="1746376"/>
                    <a:pt x="999197" y="1811816"/>
                    <a:pt x="1015625" y="1878960"/>
                  </a:cubicBezTo>
                  <a:cubicBezTo>
                    <a:pt x="1023396" y="1910726"/>
                    <a:pt x="1028440" y="1943310"/>
                    <a:pt x="1032598" y="1975826"/>
                  </a:cubicBezTo>
                  <a:cubicBezTo>
                    <a:pt x="1038733" y="2024292"/>
                    <a:pt x="1017738" y="2064988"/>
                    <a:pt x="990539" y="2102343"/>
                  </a:cubicBezTo>
                  <a:cubicBezTo>
                    <a:pt x="948208" y="2160422"/>
                    <a:pt x="903558" y="2216864"/>
                    <a:pt x="861227" y="2274942"/>
                  </a:cubicBezTo>
                  <a:cubicBezTo>
                    <a:pt x="829802" y="2318092"/>
                    <a:pt x="803285" y="2364241"/>
                    <a:pt x="794832" y="2418161"/>
                  </a:cubicBezTo>
                  <a:cubicBezTo>
                    <a:pt x="792514" y="2433021"/>
                    <a:pt x="794355" y="2448495"/>
                    <a:pt x="792582" y="2463492"/>
                  </a:cubicBezTo>
                  <a:cubicBezTo>
                    <a:pt x="791764" y="2470581"/>
                    <a:pt x="788765" y="2479239"/>
                    <a:pt x="783653" y="2483601"/>
                  </a:cubicBezTo>
                  <a:cubicBezTo>
                    <a:pt x="701443" y="2554222"/>
                    <a:pt x="606964" y="2594304"/>
                    <a:pt x="497760" y="2596895"/>
                  </a:cubicBezTo>
                  <a:cubicBezTo>
                    <a:pt x="495784" y="2596895"/>
                    <a:pt x="493875" y="2597508"/>
                    <a:pt x="489444" y="2598258"/>
                  </a:cubicBezTo>
                  <a:cubicBezTo>
                    <a:pt x="498647" y="2632750"/>
                    <a:pt x="507645" y="2666629"/>
                    <a:pt x="517597" y="2703985"/>
                  </a:cubicBezTo>
                  <a:cubicBezTo>
                    <a:pt x="422504" y="2707870"/>
                    <a:pt x="371515" y="2784013"/>
                    <a:pt x="301849" y="2835479"/>
                  </a:cubicBezTo>
                  <a:cubicBezTo>
                    <a:pt x="275332" y="2791170"/>
                    <a:pt x="249837" y="2748566"/>
                    <a:pt x="222979" y="2703712"/>
                  </a:cubicBezTo>
                  <a:cubicBezTo>
                    <a:pt x="273968" y="2695260"/>
                    <a:pt x="306211" y="2662130"/>
                    <a:pt x="340227" y="2632137"/>
                  </a:cubicBezTo>
                  <a:cubicBezTo>
                    <a:pt x="380377" y="2596758"/>
                    <a:pt x="425026" y="2573582"/>
                    <a:pt x="480173" y="2576172"/>
                  </a:cubicBezTo>
                  <a:cubicBezTo>
                    <a:pt x="482082" y="2576240"/>
                    <a:pt x="483991" y="2575422"/>
                    <a:pt x="486990" y="2574809"/>
                  </a:cubicBezTo>
                  <a:cubicBezTo>
                    <a:pt x="482423" y="2549655"/>
                    <a:pt x="478128" y="2524842"/>
                    <a:pt x="473493" y="2500166"/>
                  </a:cubicBezTo>
                  <a:cubicBezTo>
                    <a:pt x="467971" y="2471058"/>
                    <a:pt x="467835" y="2470718"/>
                    <a:pt x="437637" y="2472081"/>
                  </a:cubicBezTo>
                  <a:cubicBezTo>
                    <a:pt x="383717" y="2474467"/>
                    <a:pt x="338727" y="2498052"/>
                    <a:pt x="297350" y="2530841"/>
                  </a:cubicBezTo>
                  <a:cubicBezTo>
                    <a:pt x="274786" y="2548769"/>
                    <a:pt x="251132" y="2565333"/>
                    <a:pt x="227956" y="2582443"/>
                  </a:cubicBezTo>
                  <a:cubicBezTo>
                    <a:pt x="225502" y="2584216"/>
                    <a:pt x="222775" y="2585579"/>
                    <a:pt x="220048" y="2586942"/>
                  </a:cubicBezTo>
                  <a:cubicBezTo>
                    <a:pt x="179762" y="2607256"/>
                    <a:pt x="173081" y="2605143"/>
                    <a:pt x="155971" y="2564652"/>
                  </a:cubicBezTo>
                  <a:cubicBezTo>
                    <a:pt x="142747" y="2533499"/>
                    <a:pt x="130341" y="2501938"/>
                    <a:pt x="117662" y="2470581"/>
                  </a:cubicBezTo>
                  <a:cubicBezTo>
                    <a:pt x="116230" y="2466968"/>
                    <a:pt x="115344" y="2463083"/>
                    <a:pt x="113844" y="2457970"/>
                  </a:cubicBezTo>
                  <a:cubicBezTo>
                    <a:pt x="175876" y="2461447"/>
                    <a:pt x="224956" y="2433021"/>
                    <a:pt x="272673" y="2400233"/>
                  </a:cubicBezTo>
                  <a:cubicBezTo>
                    <a:pt x="309688" y="2374739"/>
                    <a:pt x="346021" y="2347335"/>
                    <a:pt x="390534" y="2335747"/>
                  </a:cubicBezTo>
                  <a:cubicBezTo>
                    <a:pt x="411393" y="2330294"/>
                    <a:pt x="432934" y="2327772"/>
                    <a:pt x="456724" y="2323477"/>
                  </a:cubicBezTo>
                  <a:lnTo>
                    <a:pt x="456724" y="2204662"/>
                  </a:lnTo>
                  <a:cubicBezTo>
                    <a:pt x="430889" y="2201663"/>
                    <a:pt x="404781" y="2205412"/>
                    <a:pt x="378809" y="2212092"/>
                  </a:cubicBezTo>
                  <a:cubicBezTo>
                    <a:pt x="331365" y="2224294"/>
                    <a:pt x="290942" y="2250198"/>
                    <a:pt x="250587" y="2276442"/>
                  </a:cubicBezTo>
                  <a:cubicBezTo>
                    <a:pt x="214527" y="2299823"/>
                    <a:pt x="178535" y="2323682"/>
                    <a:pt x="135521" y="2333020"/>
                  </a:cubicBezTo>
                  <a:cubicBezTo>
                    <a:pt x="134022" y="2333361"/>
                    <a:pt x="132658" y="2334043"/>
                    <a:pt x="131159" y="2334384"/>
                  </a:cubicBezTo>
                  <a:cubicBezTo>
                    <a:pt x="76148" y="2345631"/>
                    <a:pt x="72262" y="2343382"/>
                    <a:pt x="58697" y="2289871"/>
                  </a:cubicBezTo>
                  <a:cubicBezTo>
                    <a:pt x="50790" y="2258582"/>
                    <a:pt x="43564" y="2227157"/>
                    <a:pt x="35589" y="2194028"/>
                  </a:cubicBezTo>
                  <a:cubicBezTo>
                    <a:pt x="53721" y="2194028"/>
                    <a:pt x="70149" y="2194369"/>
                    <a:pt x="86509" y="2194028"/>
                  </a:cubicBezTo>
                  <a:cubicBezTo>
                    <a:pt x="143360" y="2192596"/>
                    <a:pt x="193531" y="2170647"/>
                    <a:pt x="241930" y="2143107"/>
                  </a:cubicBezTo>
                  <a:cubicBezTo>
                    <a:pt x="279285" y="2121907"/>
                    <a:pt x="316573" y="2100367"/>
                    <a:pt x="354746" y="2080734"/>
                  </a:cubicBezTo>
                  <a:cubicBezTo>
                    <a:pt x="388898" y="2063147"/>
                    <a:pt x="426049" y="2055717"/>
                    <a:pt x="464359" y="2053263"/>
                  </a:cubicBezTo>
                  <a:cubicBezTo>
                    <a:pt x="468858" y="2052991"/>
                    <a:pt x="476015" y="2048287"/>
                    <a:pt x="476969" y="2044402"/>
                  </a:cubicBezTo>
                  <a:cubicBezTo>
                    <a:pt x="486922" y="2003160"/>
                    <a:pt x="495920" y="1961715"/>
                    <a:pt x="505122" y="1920338"/>
                  </a:cubicBezTo>
                  <a:cubicBezTo>
                    <a:pt x="505395" y="1918974"/>
                    <a:pt x="504850" y="1917407"/>
                    <a:pt x="504168" y="1912362"/>
                  </a:cubicBezTo>
                  <a:cubicBezTo>
                    <a:pt x="483377" y="1913862"/>
                    <a:pt x="462382" y="1914407"/>
                    <a:pt x="441727" y="1917066"/>
                  </a:cubicBezTo>
                  <a:cubicBezTo>
                    <a:pt x="379695" y="1925041"/>
                    <a:pt x="325571" y="1953535"/>
                    <a:pt x="272332" y="1984142"/>
                  </a:cubicBezTo>
                  <a:cubicBezTo>
                    <a:pt x="227206" y="2010114"/>
                    <a:pt x="182420" y="2036903"/>
                    <a:pt x="131295" y="2050332"/>
                  </a:cubicBezTo>
                  <a:cubicBezTo>
                    <a:pt x="92508" y="2060557"/>
                    <a:pt x="53585" y="2060830"/>
                    <a:pt x="12684" y="2055445"/>
                  </a:cubicBezTo>
                  <a:cubicBezTo>
                    <a:pt x="8867" y="2013045"/>
                    <a:pt x="5118" y="1971940"/>
                    <a:pt x="1573" y="1932812"/>
                  </a:cubicBezTo>
                  <a:cubicBezTo>
                    <a:pt x="35861" y="1930699"/>
                    <a:pt x="68581" y="1930426"/>
                    <a:pt x="100824" y="1926336"/>
                  </a:cubicBezTo>
                  <a:cubicBezTo>
                    <a:pt x="159925" y="1918906"/>
                    <a:pt x="212550" y="1892866"/>
                    <a:pt x="265107" y="1866418"/>
                  </a:cubicBezTo>
                  <a:cubicBezTo>
                    <a:pt x="313846" y="1841946"/>
                    <a:pt x="362858" y="1817815"/>
                    <a:pt x="413302" y="1797296"/>
                  </a:cubicBezTo>
                  <a:cubicBezTo>
                    <a:pt x="451952" y="1781550"/>
                    <a:pt x="493670" y="1777664"/>
                    <a:pt x="535661" y="1782027"/>
                  </a:cubicBezTo>
                  <a:cubicBezTo>
                    <a:pt x="543023" y="1782777"/>
                    <a:pt x="549840" y="1784140"/>
                    <a:pt x="554339" y="1774256"/>
                  </a:cubicBezTo>
                  <a:cubicBezTo>
                    <a:pt x="575675" y="1727902"/>
                    <a:pt x="597966" y="1681958"/>
                    <a:pt x="619847" y="1635877"/>
                  </a:cubicBezTo>
                  <a:cubicBezTo>
                    <a:pt x="620870" y="1633696"/>
                    <a:pt x="621211" y="1631174"/>
                    <a:pt x="622029" y="1628038"/>
                  </a:cubicBezTo>
                  <a:cubicBezTo>
                    <a:pt x="552703" y="1613927"/>
                    <a:pt x="484604" y="1617813"/>
                    <a:pt x="420186" y="1643375"/>
                  </a:cubicBezTo>
                  <a:cubicBezTo>
                    <a:pt x="360200" y="1667234"/>
                    <a:pt x="302803" y="1697636"/>
                    <a:pt x="244520" y="1725653"/>
                  </a:cubicBezTo>
                  <a:cubicBezTo>
                    <a:pt x="198303" y="1747875"/>
                    <a:pt x="151336" y="1768121"/>
                    <a:pt x="99802" y="1773165"/>
                  </a:cubicBezTo>
                  <a:cubicBezTo>
                    <a:pt x="70217" y="1776028"/>
                    <a:pt x="40292" y="1774529"/>
                    <a:pt x="10435" y="1775210"/>
                  </a:cubicBezTo>
                  <a:cubicBezTo>
                    <a:pt x="-199" y="1775415"/>
                    <a:pt x="-335" y="1768666"/>
                    <a:pt x="142" y="1761032"/>
                  </a:cubicBezTo>
                  <a:cubicBezTo>
                    <a:pt x="3346" y="1713042"/>
                    <a:pt x="4913" y="1664916"/>
                    <a:pt x="10026" y="1617199"/>
                  </a:cubicBezTo>
                  <a:cubicBezTo>
                    <a:pt x="20660" y="1518085"/>
                    <a:pt x="39610" y="1420401"/>
                    <a:pt x="66809" y="1324422"/>
                  </a:cubicBezTo>
                  <a:cubicBezTo>
                    <a:pt x="94962" y="1225035"/>
                    <a:pt x="130204" y="1128238"/>
                    <a:pt x="175126" y="1035258"/>
                  </a:cubicBezTo>
                  <a:cubicBezTo>
                    <a:pt x="327002" y="720804"/>
                    <a:pt x="550726" y="469882"/>
                    <a:pt x="845139" y="282354"/>
                  </a:cubicBezTo>
                  <a:cubicBezTo>
                    <a:pt x="1028849" y="165380"/>
                    <a:pt x="1227828" y="85216"/>
                    <a:pt x="1440918" y="40089"/>
                  </a:cubicBezTo>
                  <a:cubicBezTo>
                    <a:pt x="1577389" y="10641"/>
                    <a:pt x="1715836" y="-2583"/>
                    <a:pt x="1855578" y="416"/>
                  </a:cubicBezTo>
                  <a:cubicBezTo>
                    <a:pt x="1987072" y="3279"/>
                    <a:pt x="2116862" y="19503"/>
                    <a:pt x="2245016" y="50246"/>
                  </a:cubicBezTo>
                  <a:cubicBezTo>
                    <a:pt x="2350061" y="75400"/>
                    <a:pt x="2452107" y="109006"/>
                    <a:pt x="2550949" y="152224"/>
                  </a:cubicBezTo>
                  <a:cubicBezTo>
                    <a:pt x="2637180" y="189920"/>
                    <a:pt x="2719799" y="234365"/>
                    <a:pt x="2799418" y="284740"/>
                  </a:cubicBezTo>
                  <a:cubicBezTo>
                    <a:pt x="2875219" y="332730"/>
                    <a:pt x="2946794" y="386241"/>
                    <a:pt x="3014621" y="444660"/>
                  </a:cubicBezTo>
                  <a:cubicBezTo>
                    <a:pt x="3077198" y="498580"/>
                    <a:pt x="3135412" y="556863"/>
                    <a:pt x="3190082" y="618963"/>
                  </a:cubicBezTo>
                  <a:cubicBezTo>
                    <a:pt x="3309920" y="754888"/>
                    <a:pt x="3407262" y="905264"/>
                    <a:pt x="3482450" y="1070023"/>
                  </a:cubicBezTo>
                  <a:cubicBezTo>
                    <a:pt x="3549118" y="1216105"/>
                    <a:pt x="3596289" y="1368254"/>
                    <a:pt x="3621306" y="1527014"/>
                  </a:cubicBezTo>
                  <a:cubicBezTo>
                    <a:pt x="3628464" y="1572414"/>
                    <a:pt x="3633508" y="1618154"/>
                    <a:pt x="3639711" y="1663689"/>
                  </a:cubicBezTo>
                  <a:cubicBezTo>
                    <a:pt x="3640257" y="1667575"/>
                    <a:pt x="3641756" y="1671324"/>
                    <a:pt x="3642779" y="1675141"/>
                  </a:cubicBezTo>
                  <a:lnTo>
                    <a:pt x="3642779" y="1775483"/>
                  </a:lnTo>
                  <a:cubicBezTo>
                    <a:pt x="3555661" y="1786867"/>
                    <a:pt x="3475497" y="1764713"/>
                    <a:pt x="3398741" y="1725517"/>
                  </a:cubicBezTo>
                  <a:cubicBezTo>
                    <a:pt x="3362749" y="1707111"/>
                    <a:pt x="3326757" y="1688638"/>
                    <a:pt x="3290560" y="1670574"/>
                  </a:cubicBezTo>
                  <a:cubicBezTo>
                    <a:pt x="3220008" y="1635264"/>
                    <a:pt x="3145774" y="1617063"/>
                    <a:pt x="3066496" y="1623130"/>
                  </a:cubicBezTo>
                  <a:cubicBezTo>
                    <a:pt x="3052180" y="1624221"/>
                    <a:pt x="3037934" y="1626675"/>
                    <a:pt x="3024028" y="1628447"/>
                  </a:cubicBezTo>
                  <a:cubicBezTo>
                    <a:pt x="3047272" y="1679163"/>
                    <a:pt x="3069359" y="1727834"/>
                    <a:pt x="3092126" y="1776233"/>
                  </a:cubicBezTo>
                  <a:cubicBezTo>
                    <a:pt x="3093762" y="1779641"/>
                    <a:pt x="3100647" y="1782027"/>
                    <a:pt x="3105214" y="1782300"/>
                  </a:cubicBezTo>
                  <a:cubicBezTo>
                    <a:pt x="3134390" y="1784276"/>
                    <a:pt x="3163974" y="1783254"/>
                    <a:pt x="3192809" y="1787549"/>
                  </a:cubicBezTo>
                  <a:cubicBezTo>
                    <a:pt x="3247138" y="1795592"/>
                    <a:pt x="3294787" y="1821973"/>
                    <a:pt x="3343117" y="1846445"/>
                  </a:cubicBezTo>
                  <a:cubicBezTo>
                    <a:pt x="3385449" y="1867849"/>
                    <a:pt x="3427644" y="1890071"/>
                    <a:pt x="3471680" y="1907590"/>
                  </a:cubicBezTo>
                  <a:cubicBezTo>
                    <a:pt x="3526350" y="1929336"/>
                    <a:pt x="3583883" y="1937311"/>
                    <a:pt x="3642779" y="1927632"/>
                  </a:cubicBezTo>
                  <a:lnTo>
                    <a:pt x="3642779" y="1982370"/>
                  </a:lnTo>
                  <a:close/>
                  <a:moveTo>
                    <a:pt x="973361" y="710443"/>
                  </a:moveTo>
                  <a:cubicBezTo>
                    <a:pt x="973361" y="713919"/>
                    <a:pt x="973020" y="715146"/>
                    <a:pt x="973361" y="715828"/>
                  </a:cubicBezTo>
                  <a:cubicBezTo>
                    <a:pt x="974929" y="718418"/>
                    <a:pt x="976633" y="720872"/>
                    <a:pt x="978474" y="723258"/>
                  </a:cubicBezTo>
                  <a:cubicBezTo>
                    <a:pt x="1053321" y="821214"/>
                    <a:pt x="1119170" y="924760"/>
                    <a:pt x="1171318" y="1036690"/>
                  </a:cubicBezTo>
                  <a:cubicBezTo>
                    <a:pt x="1184133" y="1064229"/>
                    <a:pt x="1191904" y="1066615"/>
                    <a:pt x="1219853" y="1052913"/>
                  </a:cubicBezTo>
                  <a:cubicBezTo>
                    <a:pt x="1385567" y="971931"/>
                    <a:pt x="1560756" y="926259"/>
                    <a:pt x="1744738" y="916102"/>
                  </a:cubicBezTo>
                  <a:cubicBezTo>
                    <a:pt x="1835809" y="911058"/>
                    <a:pt x="1926949" y="914398"/>
                    <a:pt x="2017406" y="928032"/>
                  </a:cubicBezTo>
                  <a:cubicBezTo>
                    <a:pt x="2158512" y="949231"/>
                    <a:pt x="2293346" y="990541"/>
                    <a:pt x="2421364" y="1053936"/>
                  </a:cubicBezTo>
                  <a:cubicBezTo>
                    <a:pt x="2446790" y="1066547"/>
                    <a:pt x="2455447" y="1063343"/>
                    <a:pt x="2467308" y="1037167"/>
                  </a:cubicBezTo>
                  <a:cubicBezTo>
                    <a:pt x="2514821" y="932599"/>
                    <a:pt x="2575762" y="836143"/>
                    <a:pt x="2644678" y="744526"/>
                  </a:cubicBezTo>
                  <a:cubicBezTo>
                    <a:pt x="2652381" y="734301"/>
                    <a:pt x="2659812" y="723803"/>
                    <a:pt x="2669832" y="710034"/>
                  </a:cubicBezTo>
                  <a:cubicBezTo>
                    <a:pt x="2541201" y="719304"/>
                    <a:pt x="2428453" y="758500"/>
                    <a:pt x="2326475" y="837574"/>
                  </a:cubicBezTo>
                  <a:cubicBezTo>
                    <a:pt x="2365126" y="728030"/>
                    <a:pt x="2416728" y="630074"/>
                    <a:pt x="2480601" y="534572"/>
                  </a:cubicBezTo>
                  <a:cubicBezTo>
                    <a:pt x="2318227" y="552159"/>
                    <a:pt x="2176372" y="605397"/>
                    <a:pt x="2060351" y="720191"/>
                  </a:cubicBezTo>
                  <a:cubicBezTo>
                    <a:pt x="2034243" y="651819"/>
                    <a:pt x="2009090" y="585629"/>
                    <a:pt x="1983527" y="519643"/>
                  </a:cubicBezTo>
                  <a:cubicBezTo>
                    <a:pt x="1979983" y="510577"/>
                    <a:pt x="1985163" y="506692"/>
                    <a:pt x="1990480" y="501988"/>
                  </a:cubicBezTo>
                  <a:cubicBezTo>
                    <a:pt x="2040515" y="457748"/>
                    <a:pt x="2090617" y="413508"/>
                    <a:pt x="2140584" y="369199"/>
                  </a:cubicBezTo>
                  <a:cubicBezTo>
                    <a:pt x="2146651" y="363814"/>
                    <a:pt x="2152172" y="357679"/>
                    <a:pt x="2160012" y="349840"/>
                  </a:cubicBezTo>
                  <a:cubicBezTo>
                    <a:pt x="2152854" y="348749"/>
                    <a:pt x="2149923" y="348135"/>
                    <a:pt x="2146924" y="347931"/>
                  </a:cubicBezTo>
                  <a:cubicBezTo>
                    <a:pt x="2075757" y="342887"/>
                    <a:pt x="2004659" y="337638"/>
                    <a:pt x="1933493" y="333139"/>
                  </a:cubicBezTo>
                  <a:cubicBezTo>
                    <a:pt x="1922518" y="332457"/>
                    <a:pt x="1916724" y="329321"/>
                    <a:pt x="1912225" y="318619"/>
                  </a:cubicBezTo>
                  <a:cubicBezTo>
                    <a:pt x="1884344" y="252361"/>
                    <a:pt x="1855646" y="186512"/>
                    <a:pt x="1827152" y="120594"/>
                  </a:cubicBezTo>
                  <a:cubicBezTo>
                    <a:pt x="1825312" y="116368"/>
                    <a:pt x="1822790" y="112414"/>
                    <a:pt x="1819518" y="106279"/>
                  </a:cubicBezTo>
                  <a:cubicBezTo>
                    <a:pt x="1816654" y="111528"/>
                    <a:pt x="1814950" y="113982"/>
                    <a:pt x="1813792" y="116709"/>
                  </a:cubicBezTo>
                  <a:cubicBezTo>
                    <a:pt x="1784616" y="184058"/>
                    <a:pt x="1755168" y="251202"/>
                    <a:pt x="1726742" y="318824"/>
                  </a:cubicBezTo>
                  <a:cubicBezTo>
                    <a:pt x="1722175" y="329730"/>
                    <a:pt x="1715972" y="332662"/>
                    <a:pt x="1705338" y="333275"/>
                  </a:cubicBezTo>
                  <a:cubicBezTo>
                    <a:pt x="1641193" y="337092"/>
                    <a:pt x="1577116" y="341387"/>
                    <a:pt x="1512971" y="345750"/>
                  </a:cubicBezTo>
                  <a:cubicBezTo>
                    <a:pt x="1502814" y="346431"/>
                    <a:pt x="1492725" y="348272"/>
                    <a:pt x="1478615" y="350112"/>
                  </a:cubicBezTo>
                  <a:cubicBezTo>
                    <a:pt x="1488022" y="359042"/>
                    <a:pt x="1494361" y="365314"/>
                    <a:pt x="1501042" y="371244"/>
                  </a:cubicBezTo>
                  <a:cubicBezTo>
                    <a:pt x="1550599" y="415280"/>
                    <a:pt x="1600156" y="459316"/>
                    <a:pt x="1650055" y="503011"/>
                  </a:cubicBezTo>
                  <a:cubicBezTo>
                    <a:pt x="1657076" y="509146"/>
                    <a:pt x="1657348" y="514463"/>
                    <a:pt x="1654213" y="522643"/>
                  </a:cubicBezTo>
                  <a:cubicBezTo>
                    <a:pt x="1635671" y="570223"/>
                    <a:pt x="1617675" y="618077"/>
                    <a:pt x="1599475" y="665793"/>
                  </a:cubicBezTo>
                  <a:cubicBezTo>
                    <a:pt x="1592726" y="683449"/>
                    <a:pt x="1585909" y="701104"/>
                    <a:pt x="1578616" y="720191"/>
                  </a:cubicBezTo>
                  <a:cubicBezTo>
                    <a:pt x="1461437" y="605806"/>
                    <a:pt x="1320195" y="552159"/>
                    <a:pt x="1158366" y="534368"/>
                  </a:cubicBezTo>
                  <a:cubicBezTo>
                    <a:pt x="1222375" y="630278"/>
                    <a:pt x="1273500" y="728439"/>
                    <a:pt x="1312492" y="837301"/>
                  </a:cubicBezTo>
                  <a:cubicBezTo>
                    <a:pt x="1210650" y="758500"/>
                    <a:pt x="1097970" y="719236"/>
                    <a:pt x="973361" y="710238"/>
                  </a:cubicBezTo>
                  <a:close/>
                  <a:moveTo>
                    <a:pt x="1748556" y="1447600"/>
                  </a:moveTo>
                  <a:cubicBezTo>
                    <a:pt x="1736286" y="1440715"/>
                    <a:pt x="1725243" y="1434921"/>
                    <a:pt x="1714472" y="1428513"/>
                  </a:cubicBezTo>
                  <a:cubicBezTo>
                    <a:pt x="1699407" y="1419515"/>
                    <a:pt x="1683661" y="1416243"/>
                    <a:pt x="1666551" y="1421697"/>
                  </a:cubicBezTo>
                  <a:cubicBezTo>
                    <a:pt x="1657417" y="1424628"/>
                    <a:pt x="1648282" y="1427491"/>
                    <a:pt x="1639080" y="1430217"/>
                  </a:cubicBezTo>
                  <a:cubicBezTo>
                    <a:pt x="1601997" y="1441329"/>
                    <a:pt x="1566346" y="1442760"/>
                    <a:pt x="1530422" y="1423196"/>
                  </a:cubicBezTo>
                  <a:cubicBezTo>
                    <a:pt x="1495043" y="1403905"/>
                    <a:pt x="1467026" y="1421219"/>
                    <a:pt x="1461437" y="1461710"/>
                  </a:cubicBezTo>
                  <a:cubicBezTo>
                    <a:pt x="1455506" y="1504656"/>
                    <a:pt x="1460210" y="1546783"/>
                    <a:pt x="1471116" y="1588024"/>
                  </a:cubicBezTo>
                  <a:cubicBezTo>
                    <a:pt x="1505132" y="1716382"/>
                    <a:pt x="1570981" y="1824222"/>
                    <a:pt x="1680866" y="1901864"/>
                  </a:cubicBezTo>
                  <a:cubicBezTo>
                    <a:pt x="1723948" y="1932335"/>
                    <a:pt x="1772278" y="1950127"/>
                    <a:pt x="1825721" y="1948491"/>
                  </a:cubicBezTo>
                  <a:cubicBezTo>
                    <a:pt x="1874528" y="1946991"/>
                    <a:pt x="1918564" y="1929336"/>
                    <a:pt x="1958510" y="1901864"/>
                  </a:cubicBezTo>
                  <a:cubicBezTo>
                    <a:pt x="2041196" y="1845150"/>
                    <a:pt x="2097434" y="1767030"/>
                    <a:pt x="2137925" y="1676709"/>
                  </a:cubicBezTo>
                  <a:cubicBezTo>
                    <a:pt x="2164238" y="1618017"/>
                    <a:pt x="2181143" y="1556531"/>
                    <a:pt x="2179507" y="1491772"/>
                  </a:cubicBezTo>
                  <a:cubicBezTo>
                    <a:pt x="2179030" y="1471799"/>
                    <a:pt x="2173304" y="1450667"/>
                    <a:pt x="2164647" y="1432603"/>
                  </a:cubicBezTo>
                  <a:cubicBezTo>
                    <a:pt x="2154967" y="1412289"/>
                    <a:pt x="2137653" y="1411608"/>
                    <a:pt x="2118021" y="1421492"/>
                  </a:cubicBezTo>
                  <a:cubicBezTo>
                    <a:pt x="2103024" y="1429059"/>
                    <a:pt x="2086255" y="1434376"/>
                    <a:pt x="2069758" y="1437239"/>
                  </a:cubicBezTo>
                  <a:cubicBezTo>
                    <a:pt x="2041605" y="1442147"/>
                    <a:pt x="2014816" y="1434989"/>
                    <a:pt x="1988504" y="1424287"/>
                  </a:cubicBezTo>
                  <a:cubicBezTo>
                    <a:pt x="1960555" y="1412903"/>
                    <a:pt x="1948421" y="1418425"/>
                    <a:pt x="1934788" y="1445487"/>
                  </a:cubicBezTo>
                  <a:cubicBezTo>
                    <a:pt x="1929812" y="1455439"/>
                    <a:pt x="1925790" y="1466073"/>
                    <a:pt x="1919314" y="1474935"/>
                  </a:cubicBezTo>
                  <a:cubicBezTo>
                    <a:pt x="1913588" y="1482774"/>
                    <a:pt x="1904999" y="1488637"/>
                    <a:pt x="1895796" y="1497021"/>
                  </a:cubicBezTo>
                  <a:cubicBezTo>
                    <a:pt x="1892320" y="1487818"/>
                    <a:pt x="1890275" y="1483251"/>
                    <a:pt x="1888775" y="1478548"/>
                  </a:cubicBezTo>
                  <a:cubicBezTo>
                    <a:pt x="1872688" y="1427423"/>
                    <a:pt x="1871870" y="1375752"/>
                    <a:pt x="1878073" y="1322582"/>
                  </a:cubicBezTo>
                  <a:cubicBezTo>
                    <a:pt x="1882981" y="1281136"/>
                    <a:pt x="1903636" y="1254824"/>
                    <a:pt x="1938810" y="1236964"/>
                  </a:cubicBezTo>
                  <a:cubicBezTo>
                    <a:pt x="2006772" y="1202472"/>
                    <a:pt x="2076575" y="1201926"/>
                    <a:pt x="2147810" y="1225853"/>
                  </a:cubicBezTo>
                  <a:cubicBezTo>
                    <a:pt x="2154354" y="1228034"/>
                    <a:pt x="2161784" y="1227625"/>
                    <a:pt x="2168873" y="1228375"/>
                  </a:cubicBezTo>
                  <a:cubicBezTo>
                    <a:pt x="2168396" y="1221149"/>
                    <a:pt x="2169419" y="1213447"/>
                    <a:pt x="2167169" y="1206834"/>
                  </a:cubicBezTo>
                  <a:cubicBezTo>
                    <a:pt x="2149582" y="1154959"/>
                    <a:pt x="2117475" y="1112832"/>
                    <a:pt x="2074735" y="1079499"/>
                  </a:cubicBezTo>
                  <a:cubicBezTo>
                    <a:pt x="1989390" y="1012968"/>
                    <a:pt x="1891706" y="987814"/>
                    <a:pt x="1784480" y="995858"/>
                  </a:cubicBezTo>
                  <a:cubicBezTo>
                    <a:pt x="1709087" y="1001516"/>
                    <a:pt x="1639966" y="1024488"/>
                    <a:pt x="1578343" y="1068524"/>
                  </a:cubicBezTo>
                  <a:cubicBezTo>
                    <a:pt x="1527218" y="1105061"/>
                    <a:pt x="1488567" y="1151483"/>
                    <a:pt x="1469685" y="1212492"/>
                  </a:cubicBezTo>
                  <a:cubicBezTo>
                    <a:pt x="1468390" y="1216787"/>
                    <a:pt x="1468253" y="1223808"/>
                    <a:pt x="1470707" y="1226194"/>
                  </a:cubicBezTo>
                  <a:cubicBezTo>
                    <a:pt x="1473229" y="1228648"/>
                    <a:pt x="1479978" y="1227966"/>
                    <a:pt x="1484545" y="1226944"/>
                  </a:cubicBezTo>
                  <a:cubicBezTo>
                    <a:pt x="1510108" y="1221286"/>
                    <a:pt x="1535193" y="1212833"/>
                    <a:pt x="1561029" y="1209629"/>
                  </a:cubicBezTo>
                  <a:cubicBezTo>
                    <a:pt x="1615971" y="1202949"/>
                    <a:pt x="1667573" y="1214674"/>
                    <a:pt x="1714609" y="1244599"/>
                  </a:cubicBezTo>
                  <a:cubicBezTo>
                    <a:pt x="1738672" y="1259936"/>
                    <a:pt x="1756872" y="1278819"/>
                    <a:pt x="1757417" y="1309835"/>
                  </a:cubicBezTo>
                  <a:cubicBezTo>
                    <a:pt x="1757622" y="1320878"/>
                    <a:pt x="1760621" y="1331853"/>
                    <a:pt x="1761439" y="1342896"/>
                  </a:cubicBezTo>
                  <a:cubicBezTo>
                    <a:pt x="1764030" y="1377865"/>
                    <a:pt x="1761644" y="1412289"/>
                    <a:pt x="1748488" y="1447532"/>
                  </a:cubicBezTo>
                  <a:close/>
                  <a:moveTo>
                    <a:pt x="598102" y="1204585"/>
                  </a:moveTo>
                  <a:cubicBezTo>
                    <a:pt x="596057" y="1194837"/>
                    <a:pt x="594694" y="1187475"/>
                    <a:pt x="592990" y="1180181"/>
                  </a:cubicBezTo>
                  <a:cubicBezTo>
                    <a:pt x="565791" y="1065388"/>
                    <a:pt x="508735" y="969477"/>
                    <a:pt x="412961" y="898652"/>
                  </a:cubicBezTo>
                  <a:cubicBezTo>
                    <a:pt x="405803" y="893335"/>
                    <a:pt x="393806" y="889722"/>
                    <a:pt x="385626" y="891767"/>
                  </a:cubicBezTo>
                  <a:cubicBezTo>
                    <a:pt x="374106" y="894630"/>
                    <a:pt x="375469" y="907445"/>
                    <a:pt x="375810" y="917738"/>
                  </a:cubicBezTo>
                  <a:cubicBezTo>
                    <a:pt x="377718" y="972476"/>
                    <a:pt x="375946" y="1026942"/>
                    <a:pt x="365244" y="1080998"/>
                  </a:cubicBezTo>
                  <a:cubicBezTo>
                    <a:pt x="342885" y="1194019"/>
                    <a:pt x="294282" y="1295588"/>
                    <a:pt x="231637" y="1391090"/>
                  </a:cubicBezTo>
                  <a:cubicBezTo>
                    <a:pt x="178398" y="1472208"/>
                    <a:pt x="116026" y="1546101"/>
                    <a:pt x="50517" y="1617472"/>
                  </a:cubicBezTo>
                  <a:cubicBezTo>
                    <a:pt x="47041" y="1621289"/>
                    <a:pt x="44109" y="1625516"/>
                    <a:pt x="40906" y="1629606"/>
                  </a:cubicBezTo>
                  <a:cubicBezTo>
                    <a:pt x="41451" y="1631242"/>
                    <a:pt x="41928" y="1632946"/>
                    <a:pt x="42473" y="1634582"/>
                  </a:cubicBezTo>
                  <a:cubicBezTo>
                    <a:pt x="66400" y="1636559"/>
                    <a:pt x="90395" y="1640308"/>
                    <a:pt x="114321" y="1640103"/>
                  </a:cubicBezTo>
                  <a:cubicBezTo>
                    <a:pt x="163197" y="1639694"/>
                    <a:pt x="208596" y="1623471"/>
                    <a:pt x="252837" y="1604384"/>
                  </a:cubicBezTo>
                  <a:cubicBezTo>
                    <a:pt x="306211" y="1581343"/>
                    <a:pt x="358700" y="1556122"/>
                    <a:pt x="412688" y="1534581"/>
                  </a:cubicBezTo>
                  <a:cubicBezTo>
                    <a:pt x="496124" y="1501247"/>
                    <a:pt x="581606" y="1490136"/>
                    <a:pt x="668996" y="1519584"/>
                  </a:cubicBezTo>
                  <a:cubicBezTo>
                    <a:pt x="678744" y="1522856"/>
                    <a:pt x="682561" y="1517744"/>
                    <a:pt x="687196" y="1511132"/>
                  </a:cubicBezTo>
                  <a:cubicBezTo>
                    <a:pt x="769065" y="1395384"/>
                    <a:pt x="864635" y="1292657"/>
                    <a:pt x="976565" y="1205335"/>
                  </a:cubicBezTo>
                  <a:cubicBezTo>
                    <a:pt x="995515" y="1190542"/>
                    <a:pt x="1014875" y="1176227"/>
                    <a:pt x="1037234" y="1159254"/>
                  </a:cubicBezTo>
                  <a:cubicBezTo>
                    <a:pt x="881268" y="1101585"/>
                    <a:pt x="737435" y="1122307"/>
                    <a:pt x="598102" y="1204721"/>
                  </a:cubicBezTo>
                  <a:close/>
                  <a:moveTo>
                    <a:pt x="3599834" y="1630833"/>
                  </a:moveTo>
                  <a:cubicBezTo>
                    <a:pt x="3594721" y="1624698"/>
                    <a:pt x="3591722" y="1620812"/>
                    <a:pt x="3588450" y="1617267"/>
                  </a:cubicBezTo>
                  <a:cubicBezTo>
                    <a:pt x="3528054" y="1551623"/>
                    <a:pt x="3470385" y="1483728"/>
                    <a:pt x="3420009" y="1409904"/>
                  </a:cubicBezTo>
                  <a:cubicBezTo>
                    <a:pt x="3317555" y="1259664"/>
                    <a:pt x="3251364" y="1097972"/>
                    <a:pt x="3262953" y="911603"/>
                  </a:cubicBezTo>
                  <a:cubicBezTo>
                    <a:pt x="3263362" y="904855"/>
                    <a:pt x="3258863" y="893607"/>
                    <a:pt x="3253955" y="891835"/>
                  </a:cubicBezTo>
                  <a:cubicBezTo>
                    <a:pt x="3247547" y="889449"/>
                    <a:pt x="3236708" y="892039"/>
                    <a:pt x="3230642" y="896470"/>
                  </a:cubicBezTo>
                  <a:cubicBezTo>
                    <a:pt x="3150886" y="953867"/>
                    <a:pt x="3096693" y="1030555"/>
                    <a:pt x="3064451" y="1122785"/>
                  </a:cubicBezTo>
                  <a:cubicBezTo>
                    <a:pt x="3055248" y="1149165"/>
                    <a:pt x="3048909" y="1176500"/>
                    <a:pt x="3041001" y="1204244"/>
                  </a:cubicBezTo>
                  <a:cubicBezTo>
                    <a:pt x="2975902" y="1163957"/>
                    <a:pt x="2905894" y="1138054"/>
                    <a:pt x="2829684" y="1129874"/>
                  </a:cubicBezTo>
                  <a:cubicBezTo>
                    <a:pt x="2753269" y="1121694"/>
                    <a:pt x="2679307" y="1129874"/>
                    <a:pt x="2604869" y="1159799"/>
                  </a:cubicBezTo>
                  <a:cubicBezTo>
                    <a:pt x="2611004" y="1164775"/>
                    <a:pt x="2614412" y="1167502"/>
                    <a:pt x="2617821" y="1170297"/>
                  </a:cubicBezTo>
                  <a:cubicBezTo>
                    <a:pt x="2665742" y="1210038"/>
                    <a:pt x="2715368" y="1247871"/>
                    <a:pt x="2761176" y="1289862"/>
                  </a:cubicBezTo>
                  <a:cubicBezTo>
                    <a:pt x="2832683" y="1355438"/>
                    <a:pt x="2894511" y="1429877"/>
                    <a:pt x="2949385" y="1509973"/>
                  </a:cubicBezTo>
                  <a:cubicBezTo>
                    <a:pt x="2955793" y="1519312"/>
                    <a:pt x="2961587" y="1520948"/>
                    <a:pt x="2973039" y="1518289"/>
                  </a:cubicBezTo>
                  <a:cubicBezTo>
                    <a:pt x="3001941" y="1511609"/>
                    <a:pt x="3031321" y="1504724"/>
                    <a:pt x="3060838" y="1503156"/>
                  </a:cubicBezTo>
                  <a:cubicBezTo>
                    <a:pt x="3135412" y="1499202"/>
                    <a:pt x="3204193" y="1523129"/>
                    <a:pt x="3271542" y="1552100"/>
                  </a:cubicBezTo>
                  <a:cubicBezTo>
                    <a:pt x="3329075" y="1576845"/>
                    <a:pt x="3386199" y="1602748"/>
                    <a:pt x="3444754" y="1624766"/>
                  </a:cubicBezTo>
                  <a:cubicBezTo>
                    <a:pt x="3493834" y="1643239"/>
                    <a:pt x="3545164" y="1645557"/>
                    <a:pt x="3599902" y="1630901"/>
                  </a:cubicBezTo>
                  <a:close/>
                  <a:moveTo>
                    <a:pt x="1684274" y="1346986"/>
                  </a:moveTo>
                  <a:cubicBezTo>
                    <a:pt x="1686456" y="1330353"/>
                    <a:pt x="1678889" y="1318969"/>
                    <a:pt x="1668800" y="1309766"/>
                  </a:cubicBezTo>
                  <a:cubicBezTo>
                    <a:pt x="1621765" y="1266889"/>
                    <a:pt x="1566482" y="1255369"/>
                    <a:pt x="1505404" y="1269343"/>
                  </a:cubicBezTo>
                  <a:cubicBezTo>
                    <a:pt x="1488158" y="1273297"/>
                    <a:pt x="1473638" y="1283113"/>
                    <a:pt x="1472071" y="1302200"/>
                  </a:cubicBezTo>
                  <a:cubicBezTo>
                    <a:pt x="1470366" y="1322854"/>
                    <a:pt x="1479024" y="1340237"/>
                    <a:pt x="1495247" y="1353189"/>
                  </a:cubicBezTo>
                  <a:cubicBezTo>
                    <a:pt x="1557007" y="1310653"/>
                    <a:pt x="1619788" y="1329603"/>
                    <a:pt x="1684274" y="1346986"/>
                  </a:cubicBezTo>
                  <a:close/>
                  <a:moveTo>
                    <a:pt x="2144879" y="1353802"/>
                  </a:moveTo>
                  <a:cubicBezTo>
                    <a:pt x="2161170" y="1339624"/>
                    <a:pt x="2170509" y="1323195"/>
                    <a:pt x="2166828" y="1302541"/>
                  </a:cubicBezTo>
                  <a:cubicBezTo>
                    <a:pt x="2163147" y="1281750"/>
                    <a:pt x="2146651" y="1272070"/>
                    <a:pt x="2127837" y="1269752"/>
                  </a:cubicBezTo>
                  <a:cubicBezTo>
                    <a:pt x="2105546" y="1267026"/>
                    <a:pt x="2082574" y="1265526"/>
                    <a:pt x="2060351" y="1267639"/>
                  </a:cubicBezTo>
                  <a:cubicBezTo>
                    <a:pt x="2029199" y="1270639"/>
                    <a:pt x="2000910" y="1282841"/>
                    <a:pt x="1977597" y="1304790"/>
                  </a:cubicBezTo>
                  <a:cubicBezTo>
                    <a:pt x="1970030" y="1311880"/>
                    <a:pt x="1964441" y="1334443"/>
                    <a:pt x="1971053" y="1339010"/>
                  </a:cubicBezTo>
                  <a:cubicBezTo>
                    <a:pt x="1976165" y="1342487"/>
                    <a:pt x="1986049" y="1339215"/>
                    <a:pt x="1993821" y="1338533"/>
                  </a:cubicBezTo>
                  <a:cubicBezTo>
                    <a:pt x="1996820" y="1338260"/>
                    <a:pt x="1999683" y="1337033"/>
                    <a:pt x="2002614" y="1336352"/>
                  </a:cubicBezTo>
                  <a:cubicBezTo>
                    <a:pt x="2051490" y="1325649"/>
                    <a:pt x="2100297" y="1316106"/>
                    <a:pt x="2144879" y="1353734"/>
                  </a:cubicBezTo>
                  <a:close/>
                </a:path>
              </a:pathLst>
            </a:custGeom>
            <a:grpFill/>
            <a:ln w="6814" cap="flat">
              <a:noFill/>
              <a:prstDash val="solid"/>
              <a:miter/>
            </a:ln>
          </p:spPr>
          <p:txBody>
            <a:bodyPr rtlCol="0" anchor="ctr"/>
            <a:lstStyle/>
            <a:p>
              <a:pPr algn="just"/>
              <a:endParaRPr lang="en-IN" dirty="0"/>
            </a:p>
          </p:txBody>
        </p:sp>
        <p:sp>
          <p:nvSpPr>
            <p:cNvPr id="16" name="Freeform: Shape 15">
              <a:extLst>
                <a:ext uri="{FF2B5EF4-FFF2-40B4-BE49-F238E27FC236}">
                  <a16:creationId xmlns:a16="http://schemas.microsoft.com/office/drawing/2014/main" id="{39A69853-AF3E-72C6-7B54-699FD73326EC}"/>
                </a:ext>
              </a:extLst>
            </p:cNvPr>
            <p:cNvSpPr/>
            <p:nvPr/>
          </p:nvSpPr>
          <p:spPr>
            <a:xfrm>
              <a:off x="5906632" y="2255185"/>
              <a:ext cx="381053" cy="148379"/>
            </a:xfrm>
            <a:custGeom>
              <a:avLst/>
              <a:gdLst>
                <a:gd name="connsiteX0" fmla="*/ 379622 w 381053"/>
                <a:gd name="connsiteY0" fmla="*/ 148380 h 148379"/>
                <a:gd name="connsiteX1" fmla="*/ 1704 w 381053"/>
                <a:gd name="connsiteY1" fmla="*/ 148380 h 148379"/>
                <a:gd name="connsiteX2" fmla="*/ 0 w 381053"/>
                <a:gd name="connsiteY2" fmla="*/ 143608 h 148379"/>
                <a:gd name="connsiteX3" fmla="*/ 8453 w 381053"/>
                <a:gd name="connsiteY3" fmla="*/ 135019 h 148379"/>
                <a:gd name="connsiteX4" fmla="*/ 181938 w 381053"/>
                <a:gd name="connsiteY4" fmla="*/ 2434 h 148379"/>
                <a:gd name="connsiteX5" fmla="*/ 198570 w 381053"/>
                <a:gd name="connsiteY5" fmla="*/ 1752 h 148379"/>
                <a:gd name="connsiteX6" fmla="*/ 375736 w 381053"/>
                <a:gd name="connsiteY6" fmla="*/ 136996 h 148379"/>
                <a:gd name="connsiteX7" fmla="*/ 381053 w 381053"/>
                <a:gd name="connsiteY7" fmla="*/ 143471 h 148379"/>
                <a:gd name="connsiteX8" fmla="*/ 379622 w 381053"/>
                <a:gd name="connsiteY8" fmla="*/ 148380 h 14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53" h="148379">
                  <a:moveTo>
                    <a:pt x="379622" y="148380"/>
                  </a:moveTo>
                  <a:cubicBezTo>
                    <a:pt x="253649" y="127248"/>
                    <a:pt x="127677" y="127384"/>
                    <a:pt x="1704" y="148380"/>
                  </a:cubicBezTo>
                  <a:cubicBezTo>
                    <a:pt x="1159" y="146812"/>
                    <a:pt x="545" y="145244"/>
                    <a:pt x="0" y="143608"/>
                  </a:cubicBezTo>
                  <a:cubicBezTo>
                    <a:pt x="2795" y="140745"/>
                    <a:pt x="5317" y="137473"/>
                    <a:pt x="8453" y="135019"/>
                  </a:cubicBezTo>
                  <a:cubicBezTo>
                    <a:pt x="66122" y="90642"/>
                    <a:pt x="123791" y="46265"/>
                    <a:pt x="181938" y="2434"/>
                  </a:cubicBezTo>
                  <a:cubicBezTo>
                    <a:pt x="185687" y="-429"/>
                    <a:pt x="195026" y="-906"/>
                    <a:pt x="198570" y="1752"/>
                  </a:cubicBezTo>
                  <a:cubicBezTo>
                    <a:pt x="257944" y="46402"/>
                    <a:pt x="316840" y="91733"/>
                    <a:pt x="375736" y="136996"/>
                  </a:cubicBezTo>
                  <a:cubicBezTo>
                    <a:pt x="377918" y="138632"/>
                    <a:pt x="379281" y="141290"/>
                    <a:pt x="381053" y="143471"/>
                  </a:cubicBezTo>
                  <a:cubicBezTo>
                    <a:pt x="380576" y="145107"/>
                    <a:pt x="380099" y="146744"/>
                    <a:pt x="379622" y="148380"/>
                  </a:cubicBezTo>
                  <a:close/>
                </a:path>
              </a:pathLst>
            </a:custGeom>
            <a:grpFill/>
            <a:ln w="6814" cap="flat">
              <a:noFill/>
              <a:prstDash val="solid"/>
              <a:miter/>
            </a:ln>
          </p:spPr>
          <p:txBody>
            <a:bodyPr rtlCol="0" anchor="ctr"/>
            <a:lstStyle/>
            <a:p>
              <a:pPr algn="just"/>
              <a:endParaRPr lang="en-IN"/>
            </a:p>
          </p:txBody>
        </p:sp>
        <p:sp>
          <p:nvSpPr>
            <p:cNvPr id="18" name="Freeform: Shape 17">
              <a:extLst>
                <a:ext uri="{FF2B5EF4-FFF2-40B4-BE49-F238E27FC236}">
                  <a16:creationId xmlns:a16="http://schemas.microsoft.com/office/drawing/2014/main" id="{DEA10A73-A647-2F2C-CB22-DC3DC0415D23}"/>
                </a:ext>
              </a:extLst>
            </p:cNvPr>
            <p:cNvSpPr/>
            <p:nvPr/>
          </p:nvSpPr>
          <p:spPr>
            <a:xfrm>
              <a:off x="5951145" y="3313559"/>
              <a:ext cx="286028" cy="105097"/>
            </a:xfrm>
            <a:custGeom>
              <a:avLst/>
              <a:gdLst>
                <a:gd name="connsiteX0" fmla="*/ 286028 w 286028"/>
                <a:gd name="connsiteY0" fmla="*/ 8760 h 105097"/>
                <a:gd name="connsiteX1" fmla="*/ 222974 w 286028"/>
                <a:gd name="connsiteY1" fmla="*/ 74200 h 105097"/>
                <a:gd name="connsiteX2" fmla="*/ 65713 w 286028"/>
                <a:gd name="connsiteY2" fmla="*/ 73723 h 105097"/>
                <a:gd name="connsiteX3" fmla="*/ 0 w 286028"/>
                <a:gd name="connsiteY3" fmla="*/ 5283 h 105097"/>
                <a:gd name="connsiteX4" fmla="*/ 21200 w 286028"/>
                <a:gd name="connsiteY4" fmla="*/ 34 h 105097"/>
                <a:gd name="connsiteX5" fmla="*/ 158624 w 286028"/>
                <a:gd name="connsiteY5" fmla="*/ 9918 h 105097"/>
                <a:gd name="connsiteX6" fmla="*/ 267215 w 286028"/>
                <a:gd name="connsiteY6" fmla="*/ 102 h 105097"/>
                <a:gd name="connsiteX7" fmla="*/ 285756 w 286028"/>
                <a:gd name="connsiteY7" fmla="*/ 3170 h 105097"/>
                <a:gd name="connsiteX8" fmla="*/ 286028 w 286028"/>
                <a:gd name="connsiteY8" fmla="*/ 8760 h 10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028" h="105097">
                  <a:moveTo>
                    <a:pt x="286028" y="8760"/>
                  </a:moveTo>
                  <a:cubicBezTo>
                    <a:pt x="265101" y="30641"/>
                    <a:pt x="245333" y="53886"/>
                    <a:pt x="222974" y="74200"/>
                  </a:cubicBezTo>
                  <a:cubicBezTo>
                    <a:pt x="177370" y="115577"/>
                    <a:pt x="111453" y="115373"/>
                    <a:pt x="65713" y="73723"/>
                  </a:cubicBezTo>
                  <a:cubicBezTo>
                    <a:pt x="43695" y="53682"/>
                    <a:pt x="24336" y="30778"/>
                    <a:pt x="0" y="5283"/>
                  </a:cubicBezTo>
                  <a:cubicBezTo>
                    <a:pt x="8998" y="2965"/>
                    <a:pt x="15269" y="-375"/>
                    <a:pt x="21200" y="34"/>
                  </a:cubicBezTo>
                  <a:cubicBezTo>
                    <a:pt x="67008" y="3170"/>
                    <a:pt x="112816" y="9578"/>
                    <a:pt x="158624" y="9918"/>
                  </a:cubicBezTo>
                  <a:cubicBezTo>
                    <a:pt x="194753" y="10259"/>
                    <a:pt x="230950" y="3238"/>
                    <a:pt x="267215" y="102"/>
                  </a:cubicBezTo>
                  <a:cubicBezTo>
                    <a:pt x="273281" y="-443"/>
                    <a:pt x="279553" y="2079"/>
                    <a:pt x="285756" y="3170"/>
                  </a:cubicBezTo>
                  <a:cubicBezTo>
                    <a:pt x="285824" y="5010"/>
                    <a:pt x="285892" y="6851"/>
                    <a:pt x="286028" y="8760"/>
                  </a:cubicBezTo>
                  <a:close/>
                </a:path>
              </a:pathLst>
            </a:custGeom>
            <a:grpFill/>
            <a:ln w="6814" cap="flat">
              <a:noFill/>
              <a:prstDash val="solid"/>
              <a:miter/>
            </a:ln>
          </p:spPr>
          <p:txBody>
            <a:bodyPr rtlCol="0" anchor="ctr"/>
            <a:lstStyle/>
            <a:p>
              <a:pPr algn="just"/>
              <a:endParaRPr lang="en-IN"/>
            </a:p>
          </p:txBody>
        </p:sp>
        <p:sp>
          <p:nvSpPr>
            <p:cNvPr id="41" name="Freeform: Shape 40">
              <a:extLst>
                <a:ext uri="{FF2B5EF4-FFF2-40B4-BE49-F238E27FC236}">
                  <a16:creationId xmlns:a16="http://schemas.microsoft.com/office/drawing/2014/main" id="{F4D7E08F-E03E-39C6-651E-3DD5C8D09948}"/>
                </a:ext>
              </a:extLst>
            </p:cNvPr>
            <p:cNvSpPr/>
            <p:nvPr/>
          </p:nvSpPr>
          <p:spPr>
            <a:xfrm>
              <a:off x="6007907" y="3192187"/>
              <a:ext cx="177153" cy="58216"/>
            </a:xfrm>
            <a:custGeom>
              <a:avLst/>
              <a:gdLst>
                <a:gd name="connsiteX0" fmla="*/ 88638 w 177153"/>
                <a:gd name="connsiteY0" fmla="*/ 58216 h 58216"/>
                <a:gd name="connsiteX1" fmla="*/ 36831 w 177153"/>
                <a:gd name="connsiteY1" fmla="*/ 42197 h 58216"/>
                <a:gd name="connsiteX2" fmla="*/ 11201 w 177153"/>
                <a:gd name="connsiteY2" fmla="*/ 33471 h 58216"/>
                <a:gd name="connsiteX3" fmla="*/ 89 w 177153"/>
                <a:gd name="connsiteY3" fmla="*/ 22769 h 58216"/>
                <a:gd name="connsiteX4" fmla="*/ 7656 w 177153"/>
                <a:gd name="connsiteY4" fmla="*/ 13226 h 58216"/>
                <a:gd name="connsiteX5" fmla="*/ 64984 w 177153"/>
                <a:gd name="connsiteY5" fmla="*/ 2796 h 58216"/>
                <a:gd name="connsiteX6" fmla="*/ 112020 w 177153"/>
                <a:gd name="connsiteY6" fmla="*/ 2115 h 58216"/>
                <a:gd name="connsiteX7" fmla="*/ 170643 w 177153"/>
                <a:gd name="connsiteY7" fmla="*/ 14044 h 58216"/>
                <a:gd name="connsiteX8" fmla="*/ 170098 w 177153"/>
                <a:gd name="connsiteY8" fmla="*/ 31358 h 58216"/>
                <a:gd name="connsiteX9" fmla="*/ 88706 w 177153"/>
                <a:gd name="connsiteY9" fmla="*/ 58216 h 5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53" h="58216">
                  <a:moveTo>
                    <a:pt x="88638" y="58216"/>
                  </a:moveTo>
                  <a:cubicBezTo>
                    <a:pt x="70233" y="52558"/>
                    <a:pt x="53532" y="47378"/>
                    <a:pt x="36831" y="42197"/>
                  </a:cubicBezTo>
                  <a:cubicBezTo>
                    <a:pt x="28174" y="39470"/>
                    <a:pt x="19313" y="37221"/>
                    <a:pt x="11201" y="33471"/>
                  </a:cubicBezTo>
                  <a:cubicBezTo>
                    <a:pt x="6702" y="31358"/>
                    <a:pt x="2339" y="27200"/>
                    <a:pt x="89" y="22769"/>
                  </a:cubicBezTo>
                  <a:cubicBezTo>
                    <a:pt x="-729" y="21201"/>
                    <a:pt x="4248" y="15134"/>
                    <a:pt x="7656" y="13226"/>
                  </a:cubicBezTo>
                  <a:cubicBezTo>
                    <a:pt x="25448" y="3273"/>
                    <a:pt x="42966" y="-3407"/>
                    <a:pt x="64984" y="2796"/>
                  </a:cubicBezTo>
                  <a:cubicBezTo>
                    <a:pt x="79572" y="6886"/>
                    <a:pt x="97159" y="5932"/>
                    <a:pt x="112020" y="2115"/>
                  </a:cubicBezTo>
                  <a:cubicBezTo>
                    <a:pt x="134446" y="-3611"/>
                    <a:pt x="152647" y="2933"/>
                    <a:pt x="170643" y="14044"/>
                  </a:cubicBezTo>
                  <a:cubicBezTo>
                    <a:pt x="179778" y="19702"/>
                    <a:pt x="179028" y="28018"/>
                    <a:pt x="170098" y="31358"/>
                  </a:cubicBezTo>
                  <a:cubicBezTo>
                    <a:pt x="143308" y="41242"/>
                    <a:pt x="115905" y="49354"/>
                    <a:pt x="88706" y="58216"/>
                  </a:cubicBezTo>
                  <a:close/>
                </a:path>
              </a:pathLst>
            </a:custGeom>
            <a:grpFill/>
            <a:ln w="6814" cap="flat">
              <a:noFill/>
              <a:prstDash val="solid"/>
              <a:miter/>
            </a:ln>
          </p:spPr>
          <p:txBody>
            <a:bodyPr rtlCol="0" anchor="ctr"/>
            <a:lstStyle/>
            <a:p>
              <a:pPr algn="just"/>
              <a:endParaRPr lang="en-IN"/>
            </a:p>
          </p:txBody>
        </p:sp>
      </p:grpSp>
      <p:sp>
        <p:nvSpPr>
          <p:cNvPr id="56" name="TextBox 55">
            <a:extLst>
              <a:ext uri="{FF2B5EF4-FFF2-40B4-BE49-F238E27FC236}">
                <a16:creationId xmlns:a16="http://schemas.microsoft.com/office/drawing/2014/main" id="{BCFF11DE-D25E-7961-B33D-F4AE63BC969E}"/>
              </a:ext>
            </a:extLst>
          </p:cNvPr>
          <p:cNvSpPr txBox="1"/>
          <p:nvPr/>
        </p:nvSpPr>
        <p:spPr>
          <a:xfrm>
            <a:off x="696699" y="541379"/>
            <a:ext cx="3469321" cy="461665"/>
          </a:xfrm>
          <a:prstGeom prst="rect">
            <a:avLst/>
          </a:prstGeom>
          <a:noFill/>
        </p:spPr>
        <p:txBody>
          <a:bodyPr wrap="square" rtlCol="0">
            <a:spAutoFit/>
          </a:bodyPr>
          <a:lstStyle/>
          <a:p>
            <a:pPr algn="just"/>
            <a:r>
              <a:rPr lang="en-IN" sz="2400" dirty="0">
                <a:solidFill>
                  <a:srgbClr val="000000"/>
                </a:solidFill>
                <a:latin typeface="Inter SemiBold" panose="02000503000000020004" pitchFamily="2" charset="0"/>
                <a:ea typeface="Inter SemiBold" panose="02000503000000020004" pitchFamily="2" charset="0"/>
              </a:rPr>
              <a:t>Company’s Overview</a:t>
            </a:r>
            <a:endParaRPr lang="en-IN" sz="2400" b="0" i="0" dirty="0">
              <a:solidFill>
                <a:srgbClr val="000000"/>
              </a:solidFill>
              <a:effectLst/>
              <a:latin typeface="Inter SemiBold" panose="02000503000000020004" pitchFamily="2" charset="0"/>
              <a:ea typeface="Inter SemiBold" panose="02000503000000020004" pitchFamily="2" charset="0"/>
            </a:endParaRPr>
          </a:p>
        </p:txBody>
      </p:sp>
      <p:sp>
        <p:nvSpPr>
          <p:cNvPr id="58" name="TextBox 57">
            <a:extLst>
              <a:ext uri="{FF2B5EF4-FFF2-40B4-BE49-F238E27FC236}">
                <a16:creationId xmlns:a16="http://schemas.microsoft.com/office/drawing/2014/main" id="{C5714135-A96B-2D04-B8A6-57835C9BF567}"/>
              </a:ext>
            </a:extLst>
          </p:cNvPr>
          <p:cNvSpPr txBox="1"/>
          <p:nvPr/>
        </p:nvSpPr>
        <p:spPr>
          <a:xfrm>
            <a:off x="918645" y="3812030"/>
            <a:ext cx="2541948" cy="2143344"/>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en-IN" sz="1400" b="0" i="0" dirty="0">
                <a:solidFill>
                  <a:srgbClr val="000000"/>
                </a:solidFill>
                <a:effectLst/>
                <a:latin typeface="Inter" panose="02000503000000020004" pitchFamily="2" charset="0"/>
                <a:ea typeface="Inter" panose="02000503000000020004" pitchFamily="2" charset="0"/>
              </a:rPr>
              <a:t>Starbucks was founded in 1971 by Jerry Baldwin, Zev </a:t>
            </a:r>
            <a:r>
              <a:rPr lang="en-IN" sz="1400" b="0" i="0" dirty="0" err="1">
                <a:solidFill>
                  <a:srgbClr val="000000"/>
                </a:solidFill>
                <a:effectLst/>
                <a:latin typeface="Inter" panose="02000503000000020004" pitchFamily="2" charset="0"/>
                <a:ea typeface="Inter" panose="02000503000000020004" pitchFamily="2" charset="0"/>
              </a:rPr>
              <a:t>Siegl</a:t>
            </a:r>
            <a:r>
              <a:rPr lang="en-IN" sz="1400" b="0" i="0" dirty="0">
                <a:solidFill>
                  <a:srgbClr val="000000"/>
                </a:solidFill>
                <a:effectLst/>
                <a:latin typeface="Inter" panose="02000503000000020004" pitchFamily="2" charset="0"/>
                <a:ea typeface="Inter" panose="02000503000000020004" pitchFamily="2" charset="0"/>
              </a:rPr>
              <a:t>, and Gordon Bowker.</a:t>
            </a:r>
          </a:p>
          <a:p>
            <a:pPr algn="just">
              <a:lnSpc>
                <a:spcPct val="120000"/>
              </a:lnSpc>
            </a:pPr>
            <a:endParaRPr lang="en-IN" sz="1400" b="0" i="0" dirty="0">
              <a:solidFill>
                <a:srgbClr val="000000"/>
              </a:solidFill>
              <a:effectLst/>
              <a:latin typeface="Inter" panose="02000503000000020004" pitchFamily="2" charset="0"/>
              <a:ea typeface="Inter" panose="02000503000000020004" pitchFamily="2" charset="0"/>
            </a:endParaRPr>
          </a:p>
          <a:p>
            <a:pPr marL="171450" indent="-171450" algn="just">
              <a:lnSpc>
                <a:spcPct val="120000"/>
              </a:lnSpc>
              <a:buFont typeface="Arial" panose="020B0604020202020204" pitchFamily="34" charset="0"/>
              <a:buChar char="•"/>
            </a:pPr>
            <a:r>
              <a:rPr lang="en-IN" sz="1400" b="0" i="0" dirty="0">
                <a:solidFill>
                  <a:srgbClr val="000000"/>
                </a:solidFill>
                <a:effectLst/>
                <a:latin typeface="Inter" panose="02000503000000020004" pitchFamily="2" charset="0"/>
                <a:ea typeface="Inter" panose="02000503000000020004" pitchFamily="2" charset="0"/>
              </a:rPr>
              <a:t>Opened their first Starbucks store in Seattle's Pike Place Market, by selling high-quality coffee beans and equipment.</a:t>
            </a:r>
            <a:endParaRPr lang="en-IN" sz="1400" dirty="0">
              <a:latin typeface="Inter" panose="02000503000000020004" pitchFamily="2" charset="0"/>
              <a:ea typeface="Inter" panose="02000503000000020004" pitchFamily="2" charset="0"/>
            </a:endParaRPr>
          </a:p>
        </p:txBody>
      </p:sp>
      <p:sp>
        <p:nvSpPr>
          <p:cNvPr id="60" name="TextBox 59">
            <a:extLst>
              <a:ext uri="{FF2B5EF4-FFF2-40B4-BE49-F238E27FC236}">
                <a16:creationId xmlns:a16="http://schemas.microsoft.com/office/drawing/2014/main" id="{4CC12D5F-9C71-3BFC-021F-782DDF312D87}"/>
              </a:ext>
            </a:extLst>
          </p:cNvPr>
          <p:cNvSpPr txBox="1"/>
          <p:nvPr/>
        </p:nvSpPr>
        <p:spPr>
          <a:xfrm>
            <a:off x="5016250" y="3774488"/>
            <a:ext cx="2298696" cy="1109214"/>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en-IN" sz="1400" dirty="0">
                <a:latin typeface="Inter" panose="02000503000000020004" pitchFamily="2" charset="0"/>
                <a:ea typeface="Inter" panose="02000503000000020004" pitchFamily="2" charset="0"/>
              </a:rPr>
              <a:t>By the early 1980s, the company had four Starbucks stores in the Seattle area </a:t>
            </a:r>
          </a:p>
        </p:txBody>
      </p:sp>
      <p:sp>
        <p:nvSpPr>
          <p:cNvPr id="61" name="TextBox 60">
            <a:extLst>
              <a:ext uri="{FF2B5EF4-FFF2-40B4-BE49-F238E27FC236}">
                <a16:creationId xmlns:a16="http://schemas.microsoft.com/office/drawing/2014/main" id="{17C777BF-37E7-4D28-358C-4A57C4EE0B48}"/>
              </a:ext>
            </a:extLst>
          </p:cNvPr>
          <p:cNvSpPr txBox="1"/>
          <p:nvPr/>
        </p:nvSpPr>
        <p:spPr>
          <a:xfrm>
            <a:off x="8431722" y="3693803"/>
            <a:ext cx="3197233" cy="2401876"/>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en-IN" sz="1400" b="0" i="0" dirty="0">
                <a:solidFill>
                  <a:srgbClr val="000000"/>
                </a:solidFill>
                <a:effectLst/>
                <a:latin typeface="Inter" panose="02000503000000020004" pitchFamily="2" charset="0"/>
                <a:ea typeface="Inter" panose="02000503000000020004" pitchFamily="2" charset="0"/>
              </a:rPr>
              <a:t>Worldwide the company became the premier “Roaster, Marketer, and Retailer of the speciality of coffees”.</a:t>
            </a:r>
          </a:p>
          <a:p>
            <a:pPr algn="just">
              <a:lnSpc>
                <a:spcPct val="120000"/>
              </a:lnSpc>
            </a:pPr>
            <a:endParaRPr lang="en-IN" sz="1400" b="0" i="0" dirty="0">
              <a:solidFill>
                <a:srgbClr val="000000"/>
              </a:solidFill>
              <a:effectLst/>
              <a:latin typeface="Inter" panose="02000503000000020004" pitchFamily="2" charset="0"/>
              <a:ea typeface="Inter" panose="02000503000000020004" pitchFamily="2" charset="0"/>
            </a:endParaRPr>
          </a:p>
          <a:p>
            <a:pPr marL="171450" indent="-171450">
              <a:lnSpc>
                <a:spcPct val="120000"/>
              </a:lnSpc>
              <a:buFont typeface="Arial" panose="020B0604020202020204" pitchFamily="34" charset="0"/>
              <a:buChar char="•"/>
            </a:pPr>
            <a:r>
              <a:rPr lang="en-IN" sz="1400" b="0" i="0" dirty="0">
                <a:solidFill>
                  <a:srgbClr val="000000"/>
                </a:solidFill>
                <a:effectLst/>
                <a:latin typeface="Inter" panose="02000503000000020004" pitchFamily="2" charset="0"/>
                <a:ea typeface="Inter" panose="02000503000000020004" pitchFamily="2" charset="0"/>
              </a:rPr>
              <a:t>Differentiating factor- “Top Quality, Fresh-Roasted, Whole-Bean Coffee” by rendering a plethora of options such as coffee, teas, sandwiches, wraps, desserts, wine, and beer.</a:t>
            </a:r>
            <a:endParaRPr lang="en-IN" sz="1400" dirty="0">
              <a:latin typeface="Inter" panose="02000503000000020004" pitchFamily="2" charset="0"/>
              <a:ea typeface="Inter" panose="02000503000000020004" pitchFamily="2" charset="0"/>
            </a:endParaRPr>
          </a:p>
        </p:txBody>
      </p:sp>
      <p:sp>
        <p:nvSpPr>
          <p:cNvPr id="62" name="TextBox 61">
            <a:extLst>
              <a:ext uri="{FF2B5EF4-FFF2-40B4-BE49-F238E27FC236}">
                <a16:creationId xmlns:a16="http://schemas.microsoft.com/office/drawing/2014/main" id="{FCEB1F3F-E4E4-BB3E-B4DC-934B08E2205A}"/>
              </a:ext>
            </a:extLst>
          </p:cNvPr>
          <p:cNvSpPr txBox="1"/>
          <p:nvPr/>
        </p:nvSpPr>
        <p:spPr>
          <a:xfrm>
            <a:off x="936497" y="3325754"/>
            <a:ext cx="1632673" cy="368049"/>
          </a:xfrm>
          <a:prstGeom prst="rect">
            <a:avLst/>
          </a:prstGeom>
          <a:noFill/>
        </p:spPr>
        <p:txBody>
          <a:bodyPr wrap="square" rtlCol="0">
            <a:spAutoFit/>
          </a:bodyPr>
          <a:lstStyle/>
          <a:p>
            <a:pPr algn="just">
              <a:lnSpc>
                <a:spcPct val="120000"/>
              </a:lnSpc>
            </a:pPr>
            <a:r>
              <a:rPr lang="en-IN" sz="1600" b="1" i="0" dirty="0">
                <a:solidFill>
                  <a:srgbClr val="000000"/>
                </a:solidFill>
                <a:effectLst/>
                <a:latin typeface="Inter SemiBold" panose="02000503000000020004" pitchFamily="2" charset="0"/>
                <a:ea typeface="Inter SemiBold" panose="02000503000000020004" pitchFamily="2" charset="0"/>
              </a:rPr>
              <a:t>1971</a:t>
            </a:r>
            <a:endParaRPr lang="en-IN" sz="1600" b="1" dirty="0">
              <a:latin typeface="Inter SemiBold" panose="02000503000000020004" pitchFamily="2" charset="0"/>
              <a:ea typeface="Inter SemiBold" panose="02000503000000020004" pitchFamily="2" charset="0"/>
            </a:endParaRPr>
          </a:p>
        </p:txBody>
      </p:sp>
      <p:sp>
        <p:nvSpPr>
          <p:cNvPr id="64" name="TextBox 63">
            <a:extLst>
              <a:ext uri="{FF2B5EF4-FFF2-40B4-BE49-F238E27FC236}">
                <a16:creationId xmlns:a16="http://schemas.microsoft.com/office/drawing/2014/main" id="{5C8503F1-6815-FE8D-3091-B1D1B819F477}"/>
              </a:ext>
            </a:extLst>
          </p:cNvPr>
          <p:cNvSpPr txBox="1"/>
          <p:nvPr/>
        </p:nvSpPr>
        <p:spPr>
          <a:xfrm>
            <a:off x="5054735" y="3332460"/>
            <a:ext cx="1632673" cy="368049"/>
          </a:xfrm>
          <a:prstGeom prst="rect">
            <a:avLst/>
          </a:prstGeom>
          <a:noFill/>
        </p:spPr>
        <p:txBody>
          <a:bodyPr wrap="square" rtlCol="0">
            <a:spAutoFit/>
          </a:bodyPr>
          <a:lstStyle/>
          <a:p>
            <a:pPr algn="just">
              <a:lnSpc>
                <a:spcPct val="120000"/>
              </a:lnSpc>
            </a:pPr>
            <a:r>
              <a:rPr lang="en-IN" sz="1600" b="1" i="0" dirty="0">
                <a:solidFill>
                  <a:srgbClr val="000000"/>
                </a:solidFill>
                <a:effectLst/>
                <a:latin typeface="Inter SemiBold" panose="02000503000000020004" pitchFamily="2" charset="0"/>
                <a:ea typeface="Inter SemiBold" panose="02000503000000020004" pitchFamily="2" charset="0"/>
              </a:rPr>
              <a:t>1980</a:t>
            </a:r>
            <a:endParaRPr lang="en-IN" sz="1600" b="1" dirty="0">
              <a:latin typeface="Inter SemiBold" panose="02000503000000020004" pitchFamily="2" charset="0"/>
              <a:ea typeface="Inter SemiBold" panose="02000503000000020004" pitchFamily="2" charset="0"/>
            </a:endParaRPr>
          </a:p>
        </p:txBody>
      </p:sp>
      <p:sp>
        <p:nvSpPr>
          <p:cNvPr id="65" name="TextBox 64">
            <a:extLst>
              <a:ext uri="{FF2B5EF4-FFF2-40B4-BE49-F238E27FC236}">
                <a16:creationId xmlns:a16="http://schemas.microsoft.com/office/drawing/2014/main" id="{C49A0858-725B-13DF-D048-86BFD3FE0DBC}"/>
              </a:ext>
            </a:extLst>
          </p:cNvPr>
          <p:cNvSpPr txBox="1"/>
          <p:nvPr/>
        </p:nvSpPr>
        <p:spPr>
          <a:xfrm>
            <a:off x="8431722" y="3332460"/>
            <a:ext cx="1632673" cy="368049"/>
          </a:xfrm>
          <a:prstGeom prst="rect">
            <a:avLst/>
          </a:prstGeom>
          <a:noFill/>
        </p:spPr>
        <p:txBody>
          <a:bodyPr wrap="square" rtlCol="0">
            <a:spAutoFit/>
          </a:bodyPr>
          <a:lstStyle/>
          <a:p>
            <a:pPr algn="just">
              <a:lnSpc>
                <a:spcPct val="120000"/>
              </a:lnSpc>
            </a:pPr>
            <a:r>
              <a:rPr lang="en-IN" sz="1600" b="1" dirty="0">
                <a:solidFill>
                  <a:srgbClr val="000000"/>
                </a:solidFill>
                <a:latin typeface="Inter SemiBold" panose="02000503000000020004" pitchFamily="2" charset="0"/>
                <a:ea typeface="Inter SemiBold" panose="02000503000000020004" pitchFamily="2" charset="0"/>
              </a:rPr>
              <a:t>Present</a:t>
            </a:r>
            <a:endParaRPr lang="en-IN" sz="1600" b="1" dirty="0">
              <a:latin typeface="Inter SemiBold" panose="02000503000000020004" pitchFamily="2" charset="0"/>
              <a:ea typeface="Inter SemiBold" panose="02000503000000020004" pitchFamily="2" charset="0"/>
            </a:endParaRPr>
          </a:p>
        </p:txBody>
      </p:sp>
    </p:spTree>
    <p:extLst>
      <p:ext uri="{BB962C8B-B14F-4D97-AF65-F5344CB8AC3E}">
        <p14:creationId xmlns:p14="http://schemas.microsoft.com/office/powerpoint/2010/main" val="52361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40000" decel="40000" autoRev="1" fill="hold" nodeType="withEffect">
                                  <p:stCondLst>
                                    <p:cond delay="0"/>
                                  </p:stCondLst>
                                  <p:childTnLst>
                                    <p:animMotion origin="layout" path="M -1.25E-6 4.07407E-6 L -1.25E-6 -0.00556 " pathEditMode="relative" rAng="0" ptsTypes="AA">
                                      <p:cBhvr>
                                        <p:cTn id="6" dur="1000" fill="hold"/>
                                        <p:tgtEl>
                                          <p:spTgt spid="9"/>
                                        </p:tgtEl>
                                        <p:attrNameLst>
                                          <p:attrName>ppt_x</p:attrName>
                                          <p:attrName>ppt_y</p:attrName>
                                        </p:attrNameLst>
                                      </p:cBhvr>
                                      <p:rCtr x="0" y="-278"/>
                                    </p:animMotion>
                                  </p:childTnLst>
                                </p:cTn>
                              </p:par>
                              <p:par>
                                <p:cTn id="7" presetID="42" presetClass="path" presetSubtype="0" repeatCount="indefinite" accel="40000" decel="40000" autoRev="1" fill="hold" nodeType="withEffect">
                                  <p:stCondLst>
                                    <p:cond delay="400"/>
                                  </p:stCondLst>
                                  <p:childTnLst>
                                    <p:animMotion origin="layout" path="M 1.04167E-6 -1.48148E-6 L 1.04167E-6 -0.00555 " pathEditMode="relative" rAng="0" ptsTypes="AA">
                                      <p:cBhvr>
                                        <p:cTn id="8" dur="1000" fill="hold"/>
                                        <p:tgtEl>
                                          <p:spTgt spid="13"/>
                                        </p:tgtEl>
                                        <p:attrNameLst>
                                          <p:attrName>ppt_x</p:attrName>
                                          <p:attrName>ppt_y</p:attrName>
                                        </p:attrNameLst>
                                      </p:cBhvr>
                                      <p:rCtr x="0" y="-278"/>
                                    </p:animMotion>
                                  </p:childTnLst>
                                </p:cTn>
                              </p:par>
                              <p:par>
                                <p:cTn id="9" presetID="42" presetClass="path" presetSubtype="0" repeatCount="indefinite" accel="40000" decel="40000" autoRev="1" fill="hold" nodeType="withEffect">
                                  <p:stCondLst>
                                    <p:cond delay="600"/>
                                  </p:stCondLst>
                                  <p:childTnLst>
                                    <p:animMotion origin="layout" path="M -2.70833E-6 -1.48148E-6 L -2.70833E-6 -0.00555 " pathEditMode="relative" rAng="0" ptsTypes="AA">
                                      <p:cBhvr>
                                        <p:cTn id="10" dur="1000" fill="hold"/>
                                        <p:tgtEl>
                                          <p:spTgt spid="14"/>
                                        </p:tgtEl>
                                        <p:attrNameLst>
                                          <p:attrName>ppt_x</p:attrName>
                                          <p:attrName>ppt_y</p:attrName>
                                        </p:attrNameLst>
                                      </p:cBhvr>
                                      <p:rCtr x="0"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and white logo&#10;&#10;Description automatically generated with low confidence">
            <a:extLst>
              <a:ext uri="{FF2B5EF4-FFF2-40B4-BE49-F238E27FC236}">
                <a16:creationId xmlns:a16="http://schemas.microsoft.com/office/drawing/2014/main" id="{91F68AF2-CB35-5533-FB96-2E17BB4C037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8700" b="9089"/>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3D9FB80-A61F-86E3-D0ED-0C1A9C21B1C7}"/>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  </a:t>
            </a:r>
            <a:r>
              <a:rPr lang="en-US" sz="4800" b="1" dirty="0">
                <a:latin typeface="+mj-lt"/>
                <a:ea typeface="+mj-ea"/>
                <a:cs typeface="+mj-cs"/>
              </a:rPr>
              <a:t>VISION</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5897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C4C1-EB17-541A-45DE-9D145010A150}"/>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Schultz Main Vision:</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FFEC95-688D-BB99-8CB4-9F71AA277D72}"/>
              </a:ext>
            </a:extLst>
          </p:cNvPr>
          <p:cNvSpPr>
            <a:spLocks noGrp="1"/>
          </p:cNvSpPr>
          <p:nvPr>
            <p:ph idx="1"/>
          </p:nvPr>
        </p:nvSpPr>
        <p:spPr/>
        <p:txBody>
          <a:bodyPr>
            <a:normAutofit fontScale="92500" lnSpcReduction="10000"/>
          </a:bodyPr>
          <a:lstStyle/>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vision that led to the success of Starbucks was the idea of creating a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“Third place”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for their customers. Schultz wanted to create a welcoming and pleasant place apart from the home and work, where people can enjoy some time relaxing and meeting their dear ones.</a:t>
            </a:r>
          </a:p>
          <a:p>
            <a:pPr marL="0" indent="0">
              <a:buNone/>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kern="100" dirty="0">
                <a:latin typeface="Times New Roman" panose="02020603050405020304" pitchFamily="18" charset="0"/>
                <a:cs typeface="Times New Roman" panose="02020603050405020304" pitchFamily="18" charset="0"/>
              </a:rPr>
              <a:t>H</a:t>
            </a:r>
            <a:r>
              <a:rPr lang="en-US" sz="2400" kern="100" dirty="0">
                <a:effectLst/>
                <a:latin typeface="Times New Roman" panose="02020603050405020304" pitchFamily="18" charset="0"/>
                <a:cs typeface="Times New Roman" panose="02020603050405020304" pitchFamily="18" charset="0"/>
              </a:rPr>
              <a:t>e believed in making Starbucks a national company with values and guiding principles that employees could be proud of.</a:t>
            </a:r>
          </a:p>
          <a:p>
            <a:pPr marL="0" indent="0">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Starbucks not only wanted this culture Nationally, but even internationally. Hence,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starbucks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started expanding their business out of USA. It opened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32,050 stores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worldwide by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March, 2020</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In the markets outside the US, it had two expansion strategies: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Company owned and operated stores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license reputable and capable local companies.</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96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49BE1571-9D68-9A7D-DFAF-C6C913955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32219DB8-0520-0E5F-0FA2-D1A4062A52F3}"/>
              </a:ext>
            </a:extLst>
          </p:cNvPr>
          <p:cNvSpPr txBox="1"/>
          <p:nvPr/>
        </p:nvSpPr>
        <p:spPr>
          <a:xfrm>
            <a:off x="188686" y="101600"/>
            <a:ext cx="5602514" cy="646331"/>
          </a:xfrm>
          <a:prstGeom prst="rect">
            <a:avLst/>
          </a:prstGeom>
          <a:noFill/>
        </p:spPr>
        <p:txBody>
          <a:bodyPr wrap="square" rtlCol="0">
            <a:spAutoFit/>
          </a:bodyPr>
          <a:lstStyle/>
          <a:p>
            <a:r>
              <a:rPr lang="en-US" sz="3600" b="1" dirty="0"/>
              <a:t>STARBUCKS EXPANSION</a:t>
            </a:r>
            <a:endParaRPr lang="en-IN" sz="3600" b="1" dirty="0"/>
          </a:p>
        </p:txBody>
      </p:sp>
    </p:spTree>
    <p:extLst>
      <p:ext uri="{BB962C8B-B14F-4D97-AF65-F5344CB8AC3E}">
        <p14:creationId xmlns:p14="http://schemas.microsoft.com/office/powerpoint/2010/main" val="273875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4C89-795B-A461-0358-7C19570C6511}"/>
              </a:ext>
            </a:extLst>
          </p:cNvPr>
          <p:cNvSpPr>
            <a:spLocks noGrp="1"/>
          </p:cNvSpPr>
          <p:nvPr>
            <p:ph type="title"/>
          </p:nvPr>
        </p:nvSpPr>
        <p:spPr>
          <a:xfrm>
            <a:off x="407988" y="-1005568"/>
            <a:ext cx="5777152" cy="1600200"/>
          </a:xfrm>
        </p:spPr>
        <p:txBody>
          <a:bodyPr/>
          <a:lstStyle/>
          <a:p>
            <a:r>
              <a:rPr lang="en-US" b="1" dirty="0">
                <a:latin typeface="Times New Roman" panose="02020603050405020304" pitchFamily="18" charset="0"/>
                <a:cs typeface="Times New Roman" panose="02020603050405020304" pitchFamily="18" charset="0"/>
              </a:rPr>
              <a:t>CONSTANT INNOVATION</a:t>
            </a:r>
            <a:endParaRPr lang="en-IN" b="1" dirty="0">
              <a:latin typeface="Times New Roman" panose="02020603050405020304" pitchFamily="18" charset="0"/>
              <a:cs typeface="Times New Roman" panose="02020603050405020304" pitchFamily="18" charset="0"/>
            </a:endParaRPr>
          </a:p>
        </p:txBody>
      </p:sp>
      <p:pic>
        <p:nvPicPr>
          <p:cNvPr id="6" name="Content Placeholder 5" descr="Diagram, schematic&#10;&#10;Description automatically generated">
            <a:extLst>
              <a:ext uri="{FF2B5EF4-FFF2-40B4-BE49-F238E27FC236}">
                <a16:creationId xmlns:a16="http://schemas.microsoft.com/office/drawing/2014/main" id="{3406A692-7B50-4834-922B-42BCC99E2FA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4769" r="-4636" b="4622"/>
          <a:stretch/>
        </p:blipFill>
        <p:spPr>
          <a:xfrm>
            <a:off x="8940800" y="0"/>
            <a:ext cx="3403600" cy="6819899"/>
          </a:xfrm>
          <a:effectLst>
            <a:outerShdw blurRad="50800" dist="50800" dir="5400000" algn="ctr" rotWithShape="0">
              <a:srgbClr val="000000">
                <a:alpha val="14000"/>
              </a:srgbClr>
            </a:outerShdw>
            <a:softEdge rad="0"/>
          </a:effectLst>
        </p:spPr>
      </p:pic>
      <p:sp>
        <p:nvSpPr>
          <p:cNvPr id="4" name="Text Placeholder 3">
            <a:extLst>
              <a:ext uri="{FF2B5EF4-FFF2-40B4-BE49-F238E27FC236}">
                <a16:creationId xmlns:a16="http://schemas.microsoft.com/office/drawing/2014/main" id="{007448BD-EB3B-6287-17B1-FE4C6FACC5CA}"/>
              </a:ext>
            </a:extLst>
          </p:cNvPr>
          <p:cNvSpPr>
            <a:spLocks noGrp="1"/>
          </p:cNvSpPr>
          <p:nvPr>
            <p:ph type="body" sz="half" idx="2"/>
          </p:nvPr>
        </p:nvSpPr>
        <p:spPr>
          <a:xfrm>
            <a:off x="407988" y="721632"/>
            <a:ext cx="8532812" cy="6136368"/>
          </a:xfrm>
          <a:effectLst>
            <a:outerShdw blurRad="50800" dist="50800" dir="5400000" sx="1000" sy="1000" algn="ctr" rotWithShape="0">
              <a:srgbClr val="000000">
                <a:alpha val="43137"/>
              </a:srgbClr>
            </a:outerShdw>
          </a:effectLst>
        </p:spPr>
        <p:txBody>
          <a:bodyPr>
            <a:noAutofit/>
          </a:bodyPr>
          <a:lstStyle/>
          <a:p>
            <a:pPr marL="342900" indent="-342900">
              <a:lnSpc>
                <a:spcPct val="107000"/>
              </a:lnSpc>
              <a:spcAft>
                <a:spcPts val="800"/>
              </a:spcAft>
              <a:buFont typeface="Arial" panose="020B0604020202020204" pitchFamily="34" charset="0"/>
              <a:buChar char="•"/>
            </a:pPr>
            <a:r>
              <a:rPr lang="en-IN" sz="2200" kern="100" dirty="0">
                <a:latin typeface="Times New Roman" panose="02020603050405020304" pitchFamily="18" charset="0"/>
                <a:ea typeface="Calibri" panose="020F0502020204030204" pitchFamily="34" charset="0"/>
                <a:cs typeface="Times New Roman" panose="02020603050405020304" pitchFamily="18" charset="0"/>
              </a:rPr>
              <a:t>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ntering new markets and product lines.</a:t>
            </a:r>
          </a:p>
          <a:p>
            <a:pPr marL="342900" indent="-342900">
              <a:lnSpc>
                <a:spcPct val="107000"/>
              </a:lnSpc>
              <a:spcAft>
                <a:spcPts val="800"/>
              </a:spcAft>
              <a:buFont typeface="Arial" panose="020B0604020202020204" pitchFamily="34" charset="0"/>
              <a:buChar char="•"/>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Partnership with SYSCO Corp., PepsiCo, Kraft, and US Foodservice </a:t>
            </a:r>
            <a:r>
              <a:rPr lang="en-IN" sz="2200" kern="100" dirty="0">
                <a:latin typeface="Times New Roman" panose="02020603050405020304" pitchFamily="18" charset="0"/>
                <a:ea typeface="Calibri" panose="020F0502020204030204" pitchFamily="34" charset="0"/>
                <a:cs typeface="Times New Roman" panose="02020603050405020304" pitchFamily="18" charset="0"/>
              </a:rPr>
              <a:t>for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selling packaged coffee drinks, and their product Frappuccino being a hit with an annual sale of $2 Billion worldwide.</a:t>
            </a:r>
          </a:p>
          <a:p>
            <a:pPr marL="342900" indent="-342900">
              <a:lnSpc>
                <a:spcPct val="107000"/>
              </a:lnSpc>
              <a:spcAft>
                <a:spcPts val="800"/>
              </a:spcAft>
              <a:buFont typeface="Arial" panose="020B0604020202020204" pitchFamily="34" charset="0"/>
              <a:buChar char="•"/>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Starbucks also launched its coffee-flavoured ice cream with Dreyer’s Grand and then Unilever. They also didn’t leave a chance to enter the tea business by acquiring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Tazo</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tea, followed by Teavana.</a:t>
            </a:r>
          </a:p>
          <a:p>
            <a:pPr marL="342900" indent="-342900">
              <a:lnSpc>
                <a:spcPct val="107000"/>
              </a:lnSpc>
              <a:spcAft>
                <a:spcPts val="800"/>
              </a:spcAft>
              <a:buFont typeface="Arial" panose="020B0604020202020204" pitchFamily="34" charset="0"/>
              <a:buChar char="•"/>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Starbucks showcased its “Early </a:t>
            </a:r>
            <a:r>
              <a:rPr lang="en-IN" sz="2200" kern="100" dirty="0">
                <a:latin typeface="Times New Roman" panose="02020603050405020304" pitchFamily="18" charset="0"/>
                <a:ea typeface="Calibri" panose="020F0502020204030204" pitchFamily="34" charset="0"/>
                <a:cs typeface="Times New Roman" panose="02020603050405020304" pitchFamily="18" charset="0"/>
              </a:rPr>
              <a:t>A</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doption” nature by walking parallel to new technologies. With the introduction of the Starbucks card and then the Starbucks app, it evolved into one of the best retail loyalty programs.</a:t>
            </a:r>
          </a:p>
          <a:p>
            <a:pPr marL="342900" indent="-342900">
              <a:lnSpc>
                <a:spcPct val="107000"/>
              </a:lnSpc>
              <a:spcAft>
                <a:spcPts val="800"/>
              </a:spcAft>
              <a:buFont typeface="Arial" panose="020B0604020202020204" pitchFamily="34" charset="0"/>
              <a:buChar char="•"/>
            </a:pPr>
            <a:r>
              <a:rPr lang="en-IN" sz="2200" kern="100" dirty="0">
                <a:latin typeface="Times New Roman" panose="02020603050405020304" pitchFamily="18" charset="0"/>
                <a:ea typeface="Calibri" panose="020F0502020204030204" pitchFamily="34" charset="0"/>
                <a:cs typeface="Times New Roman" panose="02020603050405020304" pitchFamily="18" charset="0"/>
              </a:rPr>
              <a:t>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tarted bigger menu selections which included wholesome food and beverage options for people looking for something other than coffee. The menu included smoothies, juice, sandwiches and other options.</a:t>
            </a:r>
          </a:p>
          <a:p>
            <a:endParaRPr lang="en-IN" sz="22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9504747-E401-A731-D35F-97E118D3222F}"/>
              </a:ext>
            </a:extLst>
          </p:cNvPr>
          <p:cNvSpPr/>
          <p:nvPr/>
        </p:nvSpPr>
        <p:spPr>
          <a:xfrm>
            <a:off x="9195758" y="76200"/>
            <a:ext cx="2700068" cy="518432"/>
          </a:xfrm>
          <a:prstGeom prst="rect">
            <a:avLst/>
          </a:prstGeom>
          <a:solidFill>
            <a:srgbClr val="08542F"/>
          </a:solidFill>
          <a:ln>
            <a:solidFill>
              <a:srgbClr val="085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F0E29CF-2A59-0D5C-78F0-24E14471152B}"/>
              </a:ext>
            </a:extLst>
          </p:cNvPr>
          <p:cNvSpPr txBox="1"/>
          <p:nvPr/>
        </p:nvSpPr>
        <p:spPr>
          <a:xfrm>
            <a:off x="9288780" y="150750"/>
            <a:ext cx="3403600" cy="369332"/>
          </a:xfrm>
          <a:prstGeom prst="rect">
            <a:avLst/>
          </a:prstGeom>
          <a:noFill/>
        </p:spPr>
        <p:txBody>
          <a:bodyPr wrap="square" rtlCol="0">
            <a:spAutoFit/>
          </a:bodyPr>
          <a:lstStyle/>
          <a:p>
            <a:r>
              <a:rPr lang="en-US" b="1" dirty="0">
                <a:solidFill>
                  <a:schemeClr val="bg1"/>
                </a:solidFill>
              </a:rPr>
              <a:t>CONSTANT INNOVATION</a:t>
            </a:r>
            <a:endParaRPr lang="en-IN" dirty="0">
              <a:solidFill>
                <a:schemeClr val="bg1"/>
              </a:solidFill>
            </a:endParaRPr>
          </a:p>
        </p:txBody>
      </p:sp>
    </p:spTree>
    <p:extLst>
      <p:ext uri="{BB962C8B-B14F-4D97-AF65-F5344CB8AC3E}">
        <p14:creationId xmlns:p14="http://schemas.microsoft.com/office/powerpoint/2010/main" val="3171931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{81F83740-DBB0-4B4E-9641-1DF4F3B0BF15}tf16401378</Template>
  <TotalTime>5171</TotalTime>
  <Words>1396</Words>
  <Application>Microsoft Office PowerPoint</Application>
  <PresentationFormat>Widescreen</PresentationFormat>
  <Paragraphs>165</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Cambria</vt:lpstr>
      <vt:lpstr>Inter</vt:lpstr>
      <vt:lpstr>Inter SemiBold</vt:lpstr>
      <vt:lpstr>Times New Roman</vt:lpstr>
      <vt:lpstr>Wingdings</vt:lpstr>
      <vt:lpstr>Office Theme</vt:lpstr>
      <vt:lpstr>PowerPoint Presentation</vt:lpstr>
      <vt:lpstr>TEAM</vt:lpstr>
      <vt:lpstr>PowerPoint Presentation</vt:lpstr>
      <vt:lpstr>COMPANY’S OVERVIEW</vt:lpstr>
      <vt:lpstr>PowerPoint Presentation</vt:lpstr>
      <vt:lpstr>PowerPoint Presentation</vt:lpstr>
      <vt:lpstr>Schultz Main Vision:</vt:lpstr>
      <vt:lpstr>PowerPoint Presentation</vt:lpstr>
      <vt:lpstr>CONSTANT INNOVATION</vt:lpstr>
      <vt:lpstr>PowerPoint Presentation</vt:lpstr>
      <vt:lpstr>VALUES</vt:lpstr>
      <vt:lpstr>Values</vt:lpstr>
      <vt:lpstr>COMPETITIVE STRATEGY</vt:lpstr>
      <vt:lpstr>What makes Starbucks Stand-Out from its Competitors?</vt:lpstr>
      <vt:lpstr>The company “Differentiates” under the following parameters:</vt:lpstr>
      <vt:lpstr>                     Who are the Customers? </vt:lpstr>
      <vt:lpstr>PowerPoint Presentation</vt:lpstr>
      <vt:lpstr>How do they Hire people?  Starbucks’ success is heavily dependent on customers having a very positive experience in its stores </vt:lpstr>
      <vt:lpstr>How do they Train?</vt:lpstr>
      <vt:lpstr> How do they Retain?</vt:lpstr>
      <vt:lpstr>CHALLENGES</vt:lpstr>
      <vt:lpstr>Challenges faced by Starbucks in 2020:</vt:lpstr>
      <vt:lpstr>PowerPoint Presentation</vt:lpstr>
      <vt:lpstr>Recommendations to Kevin Johnson: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Apurva Pravin Yadav</dc:creator>
  <cp:lastModifiedBy>Harshit Vakharia</cp:lastModifiedBy>
  <cp:revision>20</cp:revision>
  <dcterms:created xsi:type="dcterms:W3CDTF">2023-03-24T03:11:45Z</dcterms:created>
  <dcterms:modified xsi:type="dcterms:W3CDTF">2023-03-27T17:25:06Z</dcterms:modified>
</cp:coreProperties>
</file>