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Helvetica Neue"/>
      <p:regular r:id="rId17"/>
      <p:bold r:id="rId18"/>
      <p:italic r:id="rId19"/>
      <p:boldItalic r:id="rId20"/>
    </p:embeddedFont>
    <p:embeddedFont>
      <p:font typeface="Helvetica Neue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L7LmI1lxU0kH/3FLsE3QVDwZv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16B358-F2FA-47AD-BD08-57B2CE1E8126}">
  <a:tblStyle styleId="{6216B358-F2FA-47AD-BD08-57B2CE1E812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22" Type="http://schemas.openxmlformats.org/officeDocument/2006/relationships/font" Target="fonts/HelveticaNeueLight-bold.fntdata"/><Relationship Id="rId21" Type="http://schemas.openxmlformats.org/officeDocument/2006/relationships/font" Target="fonts/HelveticaNeueLight-regular.fntdata"/><Relationship Id="rId24" Type="http://schemas.openxmlformats.org/officeDocument/2006/relationships/font" Target="fonts/HelveticaNeueLight-boldItalic.fntdata"/><Relationship Id="rId23" Type="http://schemas.openxmlformats.org/officeDocument/2006/relationships/font" Target="fonts/HelveticaNeue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19" Type="http://schemas.openxmlformats.org/officeDocument/2006/relationships/font" Target="fonts/HelveticaNeue-italic.fntdata"/><Relationship Id="rId1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3f6648cc0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c3f6648cc0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8538cf2e2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8538cf2e2_0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be11ff48a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be11ff48a_0_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bdda6dbfd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bdda6dbfd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bff613d9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bff613d91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be11ff48a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be11ff48a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3f6648cc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3f6648cc0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12"/>
          <p:cNvSpPr txBox="1"/>
          <p:nvPr>
            <p:ph type="title"/>
          </p:nvPr>
        </p:nvSpPr>
        <p:spPr>
          <a:xfrm>
            <a:off x="844150" y="3874808"/>
            <a:ext cx="10515601" cy="835417"/>
          </a:xfrm>
          <a:prstGeom prst="rect">
            <a:avLst/>
          </a:prstGeom>
          <a:noFill/>
          <a:ln>
            <a:noFill/>
          </a:ln>
        </p:spPr>
        <p:txBody>
          <a:bodyPr anchorCtr="0" anchor="t" bIns="45700" lIns="45700" spcFirstLastPara="1" rIns="45700" wrap="square" tIns="45700">
            <a:normAutofit/>
          </a:bodyPr>
          <a:lstStyle>
            <a:lvl1pPr lvl="0" algn="ctr">
              <a:lnSpc>
                <a:spcPct val="90000"/>
              </a:lnSpc>
              <a:spcBef>
                <a:spcPts val="0"/>
              </a:spcBef>
              <a:spcAft>
                <a:spcPts val="0"/>
              </a:spcAft>
              <a:buClr>
                <a:srgbClr val="FEFEFE"/>
              </a:buClr>
              <a:buSzPts val="1800"/>
              <a:buNone/>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16" name="Google Shape;16;p12"/>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rgbClr val="F2F1EE"/>
        </a:solidFill>
      </p:bgPr>
    </p:bg>
    <p:spTree>
      <p:nvGrpSpPr>
        <p:cNvPr id="17" name="Shape 17"/>
        <p:cNvGrpSpPr/>
        <p:nvPr/>
      </p:nvGrpSpPr>
      <p:grpSpPr>
        <a:xfrm>
          <a:off x="0" y="0"/>
          <a:ext cx="0" cy="0"/>
          <a:chOff x="0" y="0"/>
          <a:chExt cx="0" cy="0"/>
        </a:xfrm>
      </p:grpSpPr>
      <p:grpSp>
        <p:nvGrpSpPr>
          <p:cNvPr id="18" name="Google Shape;18;p13"/>
          <p:cNvGrpSpPr/>
          <p:nvPr/>
        </p:nvGrpSpPr>
        <p:grpSpPr>
          <a:xfrm>
            <a:off x="-2" y="6756400"/>
            <a:ext cx="12192004" cy="105497"/>
            <a:chOff x="-1" y="0"/>
            <a:chExt cx="12192002" cy="105496"/>
          </a:xfrm>
        </p:grpSpPr>
        <p:pic>
          <p:nvPicPr>
            <p:cNvPr descr="Picture 8" id="19" name="Google Shape;19;p13"/>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20" name="Google Shape;20;p13"/>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21" name="Google Shape;21;p13"/>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22" name="Google Shape;22;p13"/>
          <p:cNvSpPr txBox="1"/>
          <p:nvPr>
            <p:ph type="title"/>
          </p:nvPr>
        </p:nvSpPr>
        <p:spPr>
          <a:xfrm>
            <a:off x="594303" y="266700"/>
            <a:ext cx="10515601"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23" name="Google Shape;23;p13"/>
          <p:cNvSpPr txBox="1"/>
          <p:nvPr>
            <p:ph idx="1" type="body"/>
          </p:nvPr>
        </p:nvSpPr>
        <p:spPr>
          <a:xfrm>
            <a:off x="582426" y="1768949"/>
            <a:ext cx="10515601" cy="4351339"/>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000"/>
              </a:spcBef>
              <a:spcAft>
                <a:spcPts val="0"/>
              </a:spcAft>
              <a:buClr>
                <a:srgbClr val="000000"/>
              </a:buClr>
              <a:buSzPts val="2400"/>
              <a:buFont typeface="Helvetica Neue Light"/>
              <a:buChar char="•"/>
              <a:defRPr sz="2400"/>
            </a:lvl1pPr>
            <a:lvl2pPr indent="-381000" lvl="1" marL="914400" algn="l">
              <a:lnSpc>
                <a:spcPct val="90000"/>
              </a:lnSpc>
              <a:spcBef>
                <a:spcPts val="1000"/>
              </a:spcBef>
              <a:spcAft>
                <a:spcPts val="0"/>
              </a:spcAft>
              <a:buClr>
                <a:srgbClr val="000000"/>
              </a:buClr>
              <a:buSzPts val="2400"/>
              <a:buFont typeface="Helvetica Neue Light"/>
              <a:buChar char="•"/>
              <a:defRPr sz="2400"/>
            </a:lvl2pPr>
            <a:lvl3pPr indent="-381000" lvl="2" marL="1371600" algn="l">
              <a:lnSpc>
                <a:spcPct val="90000"/>
              </a:lnSpc>
              <a:spcBef>
                <a:spcPts val="1000"/>
              </a:spcBef>
              <a:spcAft>
                <a:spcPts val="0"/>
              </a:spcAft>
              <a:buClr>
                <a:srgbClr val="000000"/>
              </a:buClr>
              <a:buSzPts val="2400"/>
              <a:buFont typeface="Helvetica Neue Light"/>
              <a:buChar char="•"/>
              <a:defRPr sz="2400"/>
            </a:lvl3pPr>
            <a:lvl4pPr indent="-381000" lvl="3" marL="1828800" algn="l">
              <a:lnSpc>
                <a:spcPct val="90000"/>
              </a:lnSpc>
              <a:spcBef>
                <a:spcPts val="1000"/>
              </a:spcBef>
              <a:spcAft>
                <a:spcPts val="0"/>
              </a:spcAft>
              <a:buClr>
                <a:srgbClr val="000000"/>
              </a:buClr>
              <a:buSzPts val="2400"/>
              <a:buFont typeface="Helvetica Neue Light"/>
              <a:buChar char="•"/>
              <a:defRPr sz="2400"/>
            </a:lvl4pPr>
            <a:lvl5pPr indent="-381000" lvl="4" marL="2286000" algn="l">
              <a:lnSpc>
                <a:spcPct val="90000"/>
              </a:lnSpc>
              <a:spcBef>
                <a:spcPts val="1000"/>
              </a:spcBef>
              <a:spcAft>
                <a:spcPts val="0"/>
              </a:spcAft>
              <a:buClr>
                <a:srgbClr val="000000"/>
              </a:buClr>
              <a:buSzPts val="2400"/>
              <a:buFont typeface="Helvetica Neue Light"/>
              <a:buChar char="•"/>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4" name="Google Shape;24;p13"/>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16" id="25" name="Google Shape;25;p13"/>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rgbClr val="F2F1EE"/>
        </a:solidFill>
      </p:bgPr>
    </p:bg>
    <p:spTree>
      <p:nvGrpSpPr>
        <p:cNvPr id="26" name="Shape 26"/>
        <p:cNvGrpSpPr/>
        <p:nvPr/>
      </p:nvGrpSpPr>
      <p:grpSpPr>
        <a:xfrm>
          <a:off x="0" y="0"/>
          <a:ext cx="0" cy="0"/>
          <a:chOff x="0" y="0"/>
          <a:chExt cx="0" cy="0"/>
        </a:xfrm>
      </p:grpSpPr>
      <p:grpSp>
        <p:nvGrpSpPr>
          <p:cNvPr id="27" name="Google Shape;27;p14"/>
          <p:cNvGrpSpPr/>
          <p:nvPr/>
        </p:nvGrpSpPr>
        <p:grpSpPr>
          <a:xfrm>
            <a:off x="-2" y="6756400"/>
            <a:ext cx="12192004" cy="105497"/>
            <a:chOff x="-1" y="0"/>
            <a:chExt cx="12192002" cy="105496"/>
          </a:xfrm>
        </p:grpSpPr>
        <p:pic>
          <p:nvPicPr>
            <p:cNvPr descr="Picture 8" id="28" name="Google Shape;28;p14"/>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29" name="Google Shape;29;p14"/>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30" name="Google Shape;30;p14"/>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31" name="Google Shape;31;p14"/>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7D1916"/>
              </a:buClr>
              <a:buSzPts val="5400"/>
              <a:buFont typeface="Helvetica Neue"/>
              <a:buNone/>
              <a:defRPr sz="5400">
                <a:solidFill>
                  <a:srgbClr val="7D1916"/>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32" name="Google Shape;32;p14"/>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888888"/>
              </a:buClr>
              <a:buSzPts val="2000"/>
              <a:buFont typeface="Helvetica Neue Light"/>
              <a:buNone/>
              <a:defRPr sz="2000">
                <a:solidFill>
                  <a:srgbClr val="888888"/>
                </a:solidFill>
              </a:defRPr>
            </a:lvl1pPr>
            <a:lvl2pPr indent="-228600" lvl="1" marL="914400" algn="l">
              <a:lnSpc>
                <a:spcPct val="90000"/>
              </a:lnSpc>
              <a:spcBef>
                <a:spcPts val="1000"/>
              </a:spcBef>
              <a:spcAft>
                <a:spcPts val="0"/>
              </a:spcAft>
              <a:buClr>
                <a:srgbClr val="888888"/>
              </a:buClr>
              <a:buSzPts val="2000"/>
              <a:buFont typeface="Helvetica Neue Light"/>
              <a:buNone/>
              <a:defRPr sz="2000">
                <a:solidFill>
                  <a:srgbClr val="888888"/>
                </a:solidFill>
              </a:defRPr>
            </a:lvl2pPr>
            <a:lvl3pPr indent="-228600" lvl="2" marL="1371600" algn="l">
              <a:lnSpc>
                <a:spcPct val="90000"/>
              </a:lnSpc>
              <a:spcBef>
                <a:spcPts val="1000"/>
              </a:spcBef>
              <a:spcAft>
                <a:spcPts val="0"/>
              </a:spcAft>
              <a:buClr>
                <a:srgbClr val="888888"/>
              </a:buClr>
              <a:buSzPts val="2000"/>
              <a:buFont typeface="Helvetica Neue Light"/>
              <a:buNone/>
              <a:defRPr sz="2000">
                <a:solidFill>
                  <a:srgbClr val="888888"/>
                </a:solidFill>
              </a:defRPr>
            </a:lvl3pPr>
            <a:lvl4pPr indent="-228600" lvl="3" marL="1828800" algn="l">
              <a:lnSpc>
                <a:spcPct val="90000"/>
              </a:lnSpc>
              <a:spcBef>
                <a:spcPts val="1000"/>
              </a:spcBef>
              <a:spcAft>
                <a:spcPts val="0"/>
              </a:spcAft>
              <a:buClr>
                <a:srgbClr val="888888"/>
              </a:buClr>
              <a:buSzPts val="2000"/>
              <a:buFont typeface="Helvetica Neue Light"/>
              <a:buNone/>
              <a:defRPr sz="2000">
                <a:solidFill>
                  <a:srgbClr val="888888"/>
                </a:solidFill>
              </a:defRPr>
            </a:lvl4pPr>
            <a:lvl5pPr indent="-228600" lvl="4" marL="2286000" algn="l">
              <a:lnSpc>
                <a:spcPct val="90000"/>
              </a:lnSpc>
              <a:spcBef>
                <a:spcPts val="1000"/>
              </a:spcBef>
              <a:spcAft>
                <a:spcPts val="0"/>
              </a:spcAft>
              <a:buClr>
                <a:srgbClr val="888888"/>
              </a:buClr>
              <a:buSzPts val="2000"/>
              <a:buFont typeface="Helvetica Neue Light"/>
              <a:buNone/>
              <a:defRPr sz="20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3" name="Google Shape;33;p14"/>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16" id="34" name="Google Shape;34;p14"/>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rgbClr val="F2F1EE"/>
        </a:solidFill>
      </p:bgPr>
    </p:bg>
    <p:spTree>
      <p:nvGrpSpPr>
        <p:cNvPr id="35" name="Shape 35"/>
        <p:cNvGrpSpPr/>
        <p:nvPr/>
      </p:nvGrpSpPr>
      <p:grpSpPr>
        <a:xfrm>
          <a:off x="0" y="0"/>
          <a:ext cx="0" cy="0"/>
          <a:chOff x="0" y="0"/>
          <a:chExt cx="0" cy="0"/>
        </a:xfrm>
      </p:grpSpPr>
      <p:grpSp>
        <p:nvGrpSpPr>
          <p:cNvPr id="36" name="Google Shape;36;p15"/>
          <p:cNvGrpSpPr/>
          <p:nvPr/>
        </p:nvGrpSpPr>
        <p:grpSpPr>
          <a:xfrm>
            <a:off x="-2" y="6756400"/>
            <a:ext cx="12192004" cy="105497"/>
            <a:chOff x="-1" y="0"/>
            <a:chExt cx="12192002" cy="105496"/>
          </a:xfrm>
        </p:grpSpPr>
        <p:pic>
          <p:nvPicPr>
            <p:cNvPr descr="Picture 8" id="37" name="Google Shape;37;p15"/>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38" name="Google Shape;38;p15"/>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39" name="Google Shape;39;p15"/>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40" name="Google Shape;40;p15"/>
          <p:cNvSpPr txBox="1"/>
          <p:nvPr>
            <p:ph type="title"/>
          </p:nvPr>
        </p:nvSpPr>
        <p:spPr>
          <a:xfrm>
            <a:off x="838200" y="365125"/>
            <a:ext cx="10515600"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41" name="Google Shape;41;p15"/>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2" name="Google Shape;42;p15"/>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12" id="43" name="Google Shape;43;p15"/>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bg>
      <p:bgPr>
        <a:solidFill>
          <a:srgbClr val="F2F1EE"/>
        </a:solidFill>
      </p:bgPr>
    </p:bg>
    <p:spTree>
      <p:nvGrpSpPr>
        <p:cNvPr id="44" name="Shape 44"/>
        <p:cNvGrpSpPr/>
        <p:nvPr/>
      </p:nvGrpSpPr>
      <p:grpSpPr>
        <a:xfrm>
          <a:off x="0" y="0"/>
          <a:ext cx="0" cy="0"/>
          <a:chOff x="0" y="0"/>
          <a:chExt cx="0" cy="0"/>
        </a:xfrm>
      </p:grpSpPr>
      <p:grpSp>
        <p:nvGrpSpPr>
          <p:cNvPr id="45" name="Google Shape;45;p16"/>
          <p:cNvGrpSpPr/>
          <p:nvPr/>
        </p:nvGrpSpPr>
        <p:grpSpPr>
          <a:xfrm>
            <a:off x="-2" y="6756400"/>
            <a:ext cx="12192004" cy="105497"/>
            <a:chOff x="-1" y="0"/>
            <a:chExt cx="12192002" cy="105496"/>
          </a:xfrm>
        </p:grpSpPr>
        <p:pic>
          <p:nvPicPr>
            <p:cNvPr descr="Picture 8" id="46" name="Google Shape;46;p16"/>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47" name="Google Shape;47;p16"/>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48" name="Google Shape;48;p16"/>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49" name="Google Shape;49;p16"/>
          <p:cNvSpPr txBox="1"/>
          <p:nvPr>
            <p:ph type="title"/>
          </p:nvPr>
        </p:nvSpPr>
        <p:spPr>
          <a:xfrm>
            <a:off x="839787" y="365125"/>
            <a:ext cx="10515601"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50" name="Google Shape;50;p16"/>
          <p:cNvSpPr txBox="1"/>
          <p:nvPr>
            <p:ph idx="1" type="body"/>
          </p:nvPr>
        </p:nvSpPr>
        <p:spPr>
          <a:xfrm>
            <a:off x="839787" y="1681163"/>
            <a:ext cx="5157789" cy="823913"/>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Helvetica Neue Light"/>
              <a:buNone/>
              <a:defRPr sz="2400"/>
            </a:lvl1pPr>
            <a:lvl2pPr indent="-228600" lvl="1" marL="914400" algn="l">
              <a:lnSpc>
                <a:spcPct val="90000"/>
              </a:lnSpc>
              <a:spcBef>
                <a:spcPts val="1000"/>
              </a:spcBef>
              <a:spcAft>
                <a:spcPts val="0"/>
              </a:spcAft>
              <a:buClr>
                <a:srgbClr val="000000"/>
              </a:buClr>
              <a:buSzPts val="2400"/>
              <a:buFont typeface="Helvetica Neue Light"/>
              <a:buNone/>
              <a:defRPr sz="2400"/>
            </a:lvl2pPr>
            <a:lvl3pPr indent="-228600" lvl="2" marL="1371600" algn="l">
              <a:lnSpc>
                <a:spcPct val="90000"/>
              </a:lnSpc>
              <a:spcBef>
                <a:spcPts val="1000"/>
              </a:spcBef>
              <a:spcAft>
                <a:spcPts val="0"/>
              </a:spcAft>
              <a:buClr>
                <a:srgbClr val="000000"/>
              </a:buClr>
              <a:buSzPts val="2400"/>
              <a:buFont typeface="Helvetica Neue Light"/>
              <a:buNone/>
              <a:defRPr sz="2400"/>
            </a:lvl3pPr>
            <a:lvl4pPr indent="-228600" lvl="3" marL="1828800" algn="l">
              <a:lnSpc>
                <a:spcPct val="90000"/>
              </a:lnSpc>
              <a:spcBef>
                <a:spcPts val="1000"/>
              </a:spcBef>
              <a:spcAft>
                <a:spcPts val="0"/>
              </a:spcAft>
              <a:buClr>
                <a:srgbClr val="000000"/>
              </a:buClr>
              <a:buSzPts val="2400"/>
              <a:buFont typeface="Helvetica Neue Light"/>
              <a:buNone/>
              <a:defRPr sz="2400"/>
            </a:lvl4pPr>
            <a:lvl5pPr indent="-228600" lvl="4" marL="2286000" algn="l">
              <a:lnSpc>
                <a:spcPct val="90000"/>
              </a:lnSpc>
              <a:spcBef>
                <a:spcPts val="1000"/>
              </a:spcBef>
              <a:spcAft>
                <a:spcPts val="0"/>
              </a:spcAft>
              <a:buClr>
                <a:srgbClr val="000000"/>
              </a:buClr>
              <a:buSzPts val="2400"/>
              <a:buFont typeface="Helvetica Neue Light"/>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1" name="Google Shape;51;p16"/>
          <p:cNvSpPr txBox="1"/>
          <p:nvPr>
            <p:ph idx="2" type="body"/>
          </p:nvPr>
        </p:nvSpPr>
        <p:spPr>
          <a:xfrm>
            <a:off x="6172200" y="1681163"/>
            <a:ext cx="5183188" cy="823913"/>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2" name="Google Shape;52;p16"/>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8" id="53" name="Google Shape;53;p16"/>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rgbClr val="F2F1EE"/>
        </a:solidFill>
      </p:bgPr>
    </p:bg>
    <p:spTree>
      <p:nvGrpSpPr>
        <p:cNvPr id="54" name="Shape 54"/>
        <p:cNvGrpSpPr/>
        <p:nvPr/>
      </p:nvGrpSpPr>
      <p:grpSpPr>
        <a:xfrm>
          <a:off x="0" y="0"/>
          <a:ext cx="0" cy="0"/>
          <a:chOff x="0" y="0"/>
          <a:chExt cx="0" cy="0"/>
        </a:xfrm>
      </p:grpSpPr>
      <p:grpSp>
        <p:nvGrpSpPr>
          <p:cNvPr id="55" name="Google Shape;55;p17"/>
          <p:cNvGrpSpPr/>
          <p:nvPr/>
        </p:nvGrpSpPr>
        <p:grpSpPr>
          <a:xfrm>
            <a:off x="-2" y="6756400"/>
            <a:ext cx="12192004" cy="105497"/>
            <a:chOff x="-1" y="0"/>
            <a:chExt cx="12192002" cy="105496"/>
          </a:xfrm>
        </p:grpSpPr>
        <p:pic>
          <p:nvPicPr>
            <p:cNvPr descr="Picture 8" id="56" name="Google Shape;56;p17"/>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57" name="Google Shape;57;p17"/>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58" name="Google Shape;58;p17"/>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59" name="Google Shape;59;p17"/>
          <p:cNvSpPr txBox="1"/>
          <p:nvPr>
            <p:ph type="title"/>
          </p:nvPr>
        </p:nvSpPr>
        <p:spPr>
          <a:xfrm>
            <a:off x="838200" y="365125"/>
            <a:ext cx="10515600"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60" name="Google Shape;60;p17"/>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4" id="61" name="Google Shape;61;p17"/>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F2F1EE"/>
        </a:solidFill>
      </p:bgPr>
    </p:bg>
    <p:spTree>
      <p:nvGrpSpPr>
        <p:cNvPr id="62" name="Shape 62"/>
        <p:cNvGrpSpPr/>
        <p:nvPr/>
      </p:nvGrpSpPr>
      <p:grpSpPr>
        <a:xfrm>
          <a:off x="0" y="0"/>
          <a:ext cx="0" cy="0"/>
          <a:chOff x="0" y="0"/>
          <a:chExt cx="0" cy="0"/>
        </a:xfrm>
      </p:grpSpPr>
      <p:grpSp>
        <p:nvGrpSpPr>
          <p:cNvPr id="63" name="Google Shape;63;p18"/>
          <p:cNvGrpSpPr/>
          <p:nvPr/>
        </p:nvGrpSpPr>
        <p:grpSpPr>
          <a:xfrm>
            <a:off x="-2" y="6756400"/>
            <a:ext cx="12192004" cy="105497"/>
            <a:chOff x="-1" y="0"/>
            <a:chExt cx="12192002" cy="105496"/>
          </a:xfrm>
        </p:grpSpPr>
        <p:pic>
          <p:nvPicPr>
            <p:cNvPr descr="Picture 8" id="64" name="Google Shape;64;p18"/>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65" name="Google Shape;65;p18"/>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66" name="Google Shape;66;p18"/>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67" name="Google Shape;67;p18"/>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3" id="68" name="Google Shape;68;p18"/>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bg>
      <p:bgPr>
        <a:solidFill>
          <a:srgbClr val="F2F1EE"/>
        </a:solidFill>
      </p:bgPr>
    </p:bg>
    <p:spTree>
      <p:nvGrpSpPr>
        <p:cNvPr id="69" name="Shape 69"/>
        <p:cNvGrpSpPr/>
        <p:nvPr/>
      </p:nvGrpSpPr>
      <p:grpSpPr>
        <a:xfrm>
          <a:off x="0" y="0"/>
          <a:ext cx="0" cy="0"/>
          <a:chOff x="0" y="0"/>
          <a:chExt cx="0" cy="0"/>
        </a:xfrm>
      </p:grpSpPr>
      <p:grpSp>
        <p:nvGrpSpPr>
          <p:cNvPr id="70" name="Google Shape;70;p19"/>
          <p:cNvGrpSpPr/>
          <p:nvPr/>
        </p:nvGrpSpPr>
        <p:grpSpPr>
          <a:xfrm>
            <a:off x="-2" y="6756400"/>
            <a:ext cx="12192004" cy="105497"/>
            <a:chOff x="-1" y="0"/>
            <a:chExt cx="12192002" cy="105496"/>
          </a:xfrm>
        </p:grpSpPr>
        <p:pic>
          <p:nvPicPr>
            <p:cNvPr descr="Picture 8" id="71" name="Google Shape;71;p19"/>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72" name="Google Shape;72;p19"/>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73" name="Google Shape;73;p19"/>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74" name="Google Shape;74;p19"/>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Helvetica Neue"/>
              <a:buNone/>
              <a:defRPr sz="32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75" name="Google Shape;75;p19"/>
          <p:cNvSpPr txBox="1"/>
          <p:nvPr>
            <p:ph idx="1" type="body"/>
          </p:nvPr>
        </p:nvSpPr>
        <p:spPr>
          <a:xfrm>
            <a:off x="5183187" y="987425"/>
            <a:ext cx="6172201" cy="4873625"/>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Font typeface="Helvetica Neue Light"/>
              <a:buChar char="•"/>
              <a:defRPr sz="3200"/>
            </a:lvl1pPr>
            <a:lvl2pPr indent="-431800" lvl="1" marL="914400" algn="l">
              <a:lnSpc>
                <a:spcPct val="90000"/>
              </a:lnSpc>
              <a:spcBef>
                <a:spcPts val="1000"/>
              </a:spcBef>
              <a:spcAft>
                <a:spcPts val="0"/>
              </a:spcAft>
              <a:buClr>
                <a:srgbClr val="000000"/>
              </a:buClr>
              <a:buSzPts val="3200"/>
              <a:buFont typeface="Helvetica Neue Light"/>
              <a:buChar char="•"/>
              <a:defRPr sz="3200"/>
            </a:lvl2pPr>
            <a:lvl3pPr indent="-431800" lvl="2" marL="1371600" algn="l">
              <a:lnSpc>
                <a:spcPct val="90000"/>
              </a:lnSpc>
              <a:spcBef>
                <a:spcPts val="1000"/>
              </a:spcBef>
              <a:spcAft>
                <a:spcPts val="0"/>
              </a:spcAft>
              <a:buClr>
                <a:srgbClr val="000000"/>
              </a:buClr>
              <a:buSzPts val="3200"/>
              <a:buFont typeface="Helvetica Neue Light"/>
              <a:buChar char="•"/>
              <a:defRPr sz="3200"/>
            </a:lvl3pPr>
            <a:lvl4pPr indent="-431800" lvl="3" marL="1828800" algn="l">
              <a:lnSpc>
                <a:spcPct val="90000"/>
              </a:lnSpc>
              <a:spcBef>
                <a:spcPts val="1000"/>
              </a:spcBef>
              <a:spcAft>
                <a:spcPts val="0"/>
              </a:spcAft>
              <a:buClr>
                <a:srgbClr val="000000"/>
              </a:buClr>
              <a:buSzPts val="3200"/>
              <a:buFont typeface="Helvetica Neue Light"/>
              <a:buChar char="•"/>
              <a:defRPr sz="3200"/>
            </a:lvl4pPr>
            <a:lvl5pPr indent="-431800" lvl="4" marL="2286000" algn="l">
              <a:lnSpc>
                <a:spcPct val="90000"/>
              </a:lnSpc>
              <a:spcBef>
                <a:spcPts val="1000"/>
              </a:spcBef>
              <a:spcAft>
                <a:spcPts val="0"/>
              </a:spcAft>
              <a:buClr>
                <a:srgbClr val="000000"/>
              </a:buClr>
              <a:buSzPts val="3200"/>
              <a:buFont typeface="Helvetica Neue Light"/>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76" name="Google Shape;76;p19"/>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77" name="Google Shape;77;p19"/>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6" id="78" name="Google Shape;78;p19"/>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bg>
      <p:bgPr>
        <a:solidFill>
          <a:srgbClr val="F2F1EE"/>
        </a:solidFill>
      </p:bgPr>
    </p:bg>
    <p:spTree>
      <p:nvGrpSpPr>
        <p:cNvPr id="79" name="Shape 79"/>
        <p:cNvGrpSpPr/>
        <p:nvPr/>
      </p:nvGrpSpPr>
      <p:grpSpPr>
        <a:xfrm>
          <a:off x="0" y="0"/>
          <a:ext cx="0" cy="0"/>
          <a:chOff x="0" y="0"/>
          <a:chExt cx="0" cy="0"/>
        </a:xfrm>
      </p:grpSpPr>
      <p:grpSp>
        <p:nvGrpSpPr>
          <p:cNvPr id="80" name="Google Shape;80;p20"/>
          <p:cNvGrpSpPr/>
          <p:nvPr/>
        </p:nvGrpSpPr>
        <p:grpSpPr>
          <a:xfrm>
            <a:off x="-2" y="6756400"/>
            <a:ext cx="12192004" cy="105497"/>
            <a:chOff x="-1" y="0"/>
            <a:chExt cx="12192002" cy="105496"/>
          </a:xfrm>
        </p:grpSpPr>
        <p:pic>
          <p:nvPicPr>
            <p:cNvPr descr="Picture 8" id="81" name="Google Shape;81;p20"/>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82" name="Google Shape;82;p20"/>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83" name="Google Shape;83;p20"/>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84" name="Google Shape;84;p20"/>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Helvetica Neue"/>
              <a:buNone/>
              <a:defRPr sz="32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85" name="Google Shape;85;p20"/>
          <p:cNvSpPr/>
          <p:nvPr>
            <p:ph idx="2" type="pic"/>
          </p:nvPr>
        </p:nvSpPr>
        <p:spPr>
          <a:xfrm>
            <a:off x="5183187" y="987425"/>
            <a:ext cx="6172201" cy="4873625"/>
          </a:xfrm>
          <a:prstGeom prst="rect">
            <a:avLst/>
          </a:prstGeom>
          <a:noFill/>
          <a:ln>
            <a:noFill/>
          </a:ln>
        </p:spPr>
      </p:sp>
      <p:sp>
        <p:nvSpPr>
          <p:cNvPr id="86" name="Google Shape;86;p20"/>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Helvetica Neue Light"/>
              <a:buNone/>
              <a:defRPr sz="1600"/>
            </a:lvl1pPr>
            <a:lvl2pPr indent="-228600" lvl="1" marL="914400" algn="l">
              <a:lnSpc>
                <a:spcPct val="90000"/>
              </a:lnSpc>
              <a:spcBef>
                <a:spcPts val="1000"/>
              </a:spcBef>
              <a:spcAft>
                <a:spcPts val="0"/>
              </a:spcAft>
              <a:buClr>
                <a:srgbClr val="000000"/>
              </a:buClr>
              <a:buSzPts val="1600"/>
              <a:buFont typeface="Helvetica Neue Light"/>
              <a:buNone/>
              <a:defRPr sz="1600"/>
            </a:lvl2pPr>
            <a:lvl3pPr indent="-228600" lvl="2" marL="1371600" algn="l">
              <a:lnSpc>
                <a:spcPct val="90000"/>
              </a:lnSpc>
              <a:spcBef>
                <a:spcPts val="1000"/>
              </a:spcBef>
              <a:spcAft>
                <a:spcPts val="0"/>
              </a:spcAft>
              <a:buClr>
                <a:srgbClr val="000000"/>
              </a:buClr>
              <a:buSzPts val="1600"/>
              <a:buFont typeface="Helvetica Neue Light"/>
              <a:buNone/>
              <a:defRPr sz="1600"/>
            </a:lvl3pPr>
            <a:lvl4pPr indent="-228600" lvl="3" marL="1828800" algn="l">
              <a:lnSpc>
                <a:spcPct val="90000"/>
              </a:lnSpc>
              <a:spcBef>
                <a:spcPts val="1000"/>
              </a:spcBef>
              <a:spcAft>
                <a:spcPts val="0"/>
              </a:spcAft>
              <a:buClr>
                <a:srgbClr val="000000"/>
              </a:buClr>
              <a:buSzPts val="1600"/>
              <a:buFont typeface="Helvetica Neue Light"/>
              <a:buNone/>
              <a:defRPr sz="1600"/>
            </a:lvl4pPr>
            <a:lvl5pPr indent="-228600" lvl="4" marL="2286000" algn="l">
              <a:lnSpc>
                <a:spcPct val="90000"/>
              </a:lnSpc>
              <a:spcBef>
                <a:spcPts val="1000"/>
              </a:spcBef>
              <a:spcAft>
                <a:spcPts val="0"/>
              </a:spcAft>
              <a:buClr>
                <a:srgbClr val="000000"/>
              </a:buClr>
              <a:buSzPts val="1600"/>
              <a:buFont typeface="Helvetica Neue Light"/>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87" name="Google Shape;87;p20"/>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808080"/>
              </a:buClr>
              <a:buSzPts val="1200"/>
              <a:buFont typeface="Helvetica Neue Light"/>
              <a:buNone/>
              <a:defRPr sz="12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6" id="88" name="Google Shape;88;p20"/>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01B19"/>
        </a:solidFill>
      </p:bgPr>
    </p:bg>
    <p:spTree>
      <p:nvGrpSpPr>
        <p:cNvPr id="5" name="Shape 5"/>
        <p:cNvGrpSpPr/>
        <p:nvPr/>
      </p:nvGrpSpPr>
      <p:grpSpPr>
        <a:xfrm>
          <a:off x="0" y="0"/>
          <a:ext cx="0" cy="0"/>
          <a:chOff x="0" y="0"/>
          <a:chExt cx="0" cy="0"/>
        </a:xfrm>
      </p:grpSpPr>
      <p:grpSp>
        <p:nvGrpSpPr>
          <p:cNvPr id="6" name="Google Shape;6;p11"/>
          <p:cNvGrpSpPr/>
          <p:nvPr/>
        </p:nvGrpSpPr>
        <p:grpSpPr>
          <a:xfrm>
            <a:off x="-2" y="6756400"/>
            <a:ext cx="12192004" cy="105497"/>
            <a:chOff x="-1" y="0"/>
            <a:chExt cx="12192002" cy="105496"/>
          </a:xfrm>
        </p:grpSpPr>
        <p:pic>
          <p:nvPicPr>
            <p:cNvPr descr="Picture 8" id="7" name="Google Shape;7;p11"/>
            <p:cNvPicPr preferRelativeResize="0"/>
            <p:nvPr/>
          </p:nvPicPr>
          <p:blipFill rotWithShape="1">
            <a:blip r:embed="rId1">
              <a:alphaModFix/>
            </a:blip>
            <a:srcRect b="0" l="0" r="0" t="0"/>
            <a:stretch/>
          </p:blipFill>
          <p:spPr>
            <a:xfrm>
              <a:off x="1524000" y="0"/>
              <a:ext cx="9144000" cy="101600"/>
            </a:xfrm>
            <a:prstGeom prst="rect">
              <a:avLst/>
            </a:prstGeom>
            <a:noFill/>
            <a:ln>
              <a:noFill/>
            </a:ln>
          </p:spPr>
        </p:pic>
        <p:pic>
          <p:nvPicPr>
            <p:cNvPr descr="Picture 10" id="8" name="Google Shape;8;p11"/>
            <p:cNvPicPr preferRelativeResize="0"/>
            <p:nvPr/>
          </p:nvPicPr>
          <p:blipFill rotWithShape="1">
            <a:blip r:embed="rId1">
              <a:alphaModFix/>
            </a:blip>
            <a:srcRect b="15583" l="0" r="71580" t="0"/>
            <a:stretch/>
          </p:blipFill>
          <p:spPr>
            <a:xfrm>
              <a:off x="-1" y="0"/>
              <a:ext cx="2598718" cy="101600"/>
            </a:xfrm>
            <a:prstGeom prst="rect">
              <a:avLst/>
            </a:prstGeom>
            <a:noFill/>
            <a:ln>
              <a:noFill/>
            </a:ln>
          </p:spPr>
        </p:pic>
        <p:pic>
          <p:nvPicPr>
            <p:cNvPr descr="Picture 11" id="9" name="Google Shape;9;p11"/>
            <p:cNvPicPr preferRelativeResize="0"/>
            <p:nvPr/>
          </p:nvPicPr>
          <p:blipFill rotWithShape="1">
            <a:blip r:embed="rId1">
              <a:alphaModFix/>
            </a:blip>
            <a:srcRect b="15583" l="0" r="71580" t="0"/>
            <a:stretch/>
          </p:blipFill>
          <p:spPr>
            <a:xfrm>
              <a:off x="9593283" y="0"/>
              <a:ext cx="2598718" cy="105496"/>
            </a:xfrm>
            <a:prstGeom prst="rect">
              <a:avLst/>
            </a:prstGeom>
            <a:noFill/>
            <a:ln>
              <a:noFill/>
            </a:ln>
          </p:spPr>
        </p:pic>
      </p:grpSp>
      <p:sp>
        <p:nvSpPr>
          <p:cNvPr id="10" name="Google Shape;10;p11"/>
          <p:cNvSpPr txBox="1"/>
          <p:nvPr>
            <p:ph type="title"/>
          </p:nvPr>
        </p:nvSpPr>
        <p:spPr>
          <a:xfrm>
            <a:off x="844150" y="3874808"/>
            <a:ext cx="10515601" cy="835417"/>
          </a:xfrm>
          <a:prstGeom prst="rect">
            <a:avLst/>
          </a:prstGeom>
          <a:noFill/>
          <a:ln>
            <a:noFill/>
          </a:ln>
        </p:spPr>
        <p:txBody>
          <a:bodyPr anchorCtr="0" anchor="t" bIns="45700" lIns="45700" spcFirstLastPara="1" rIns="45700" wrap="square" tIns="45700">
            <a:normAutofit/>
          </a:bodyPr>
          <a:lstStyle>
            <a:lvl1pPr lvl="0"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1pPr>
            <a:lvl2pPr lvl="1"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2pPr>
            <a:lvl3pPr lvl="2"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3pPr>
            <a:lvl4pPr lvl="3"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4pPr>
            <a:lvl5pPr lvl="4"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5pPr>
            <a:lvl6pPr lvl="5"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6pPr>
            <a:lvl7pPr lvl="6"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7pPr>
            <a:lvl8pPr lvl="7"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8pPr>
            <a:lvl9pPr lvl="8"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9pPr>
          </a:lstStyle>
          <a:p/>
        </p:txBody>
      </p:sp>
      <p:pic>
        <p:nvPicPr>
          <p:cNvPr descr="Picture 4" id="11" name="Google Shape;11;p11"/>
          <p:cNvPicPr preferRelativeResize="0"/>
          <p:nvPr/>
        </p:nvPicPr>
        <p:blipFill rotWithShape="1">
          <a:blip r:embed="rId2">
            <a:alphaModFix/>
          </a:blip>
          <a:srcRect b="0" l="0" r="0" t="0"/>
          <a:stretch/>
        </p:blipFill>
        <p:spPr>
          <a:xfrm>
            <a:off x="4042931" y="1479396"/>
            <a:ext cx="4106138" cy="1347722"/>
          </a:xfrm>
          <a:prstGeom prst="rect">
            <a:avLst/>
          </a:prstGeom>
          <a:noFill/>
          <a:ln>
            <a:noFill/>
          </a:ln>
        </p:spPr>
      </p:pic>
      <p:sp>
        <p:nvSpPr>
          <p:cNvPr id="12" name="Google Shape;12;p11"/>
          <p:cNvSpPr txBox="1"/>
          <p:nvPr>
            <p:ph idx="1" type="body"/>
          </p:nvPr>
        </p:nvSpPr>
        <p:spPr>
          <a:xfrm>
            <a:off x="609600" y="1600200"/>
            <a:ext cx="10972800" cy="4525963"/>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1pPr>
            <a:lvl2pPr indent="-406400" lvl="1" marL="9144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2pPr>
            <a:lvl3pPr indent="-406400" lvl="2" marL="13716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3pPr>
            <a:lvl4pPr indent="-406400" lvl="3" marL="18288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4pPr>
            <a:lvl5pPr indent="-406400" lvl="4" marL="22860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5pPr>
            <a:lvl6pPr indent="-406400" lvl="5" marL="27432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6pPr>
            <a:lvl7pPr indent="-406400" lvl="6" marL="32004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7pPr>
            <a:lvl8pPr indent="-406400" lvl="7" marL="36576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8pPr>
            <a:lvl9pPr indent="-406400" lvl="8" marL="41148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9pPr>
          </a:lstStyle>
          <a:p/>
        </p:txBody>
      </p:sp>
      <p:sp>
        <p:nvSpPr>
          <p:cNvPr id="13" name="Google Shape;13;p11"/>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i.org/10.1109/prdc59308.2023.00052" TargetMode="External"/><Relationship Id="rId4" Type="http://schemas.openxmlformats.org/officeDocument/2006/relationships/hyperlink" Target="https://doi.org/10.3390/app10030892" TargetMode="External"/><Relationship Id="rId5" Type="http://schemas.openxmlformats.org/officeDocument/2006/relationships/hyperlink" Target="https://arxiv.org/abs/2012.13392" TargetMode="External"/><Relationship Id="rId6" Type="http://schemas.openxmlformats.org/officeDocument/2006/relationships/hyperlink" Target="https://doi.org/10.1109/wacv.2019.00150" TargetMode="External"/><Relationship Id="rId7" Type="http://schemas.openxmlformats.org/officeDocument/2006/relationships/hyperlink" Target="https://doi.org/10.3390/fi1412038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aayushi.s3@ahduni.edu.in" TargetMode="External"/><Relationship Id="rId4" Type="http://schemas.openxmlformats.org/officeDocument/2006/relationships/hyperlink" Target="mailto:dhairya.s4@ahduni.edu.in" TargetMode="External"/><Relationship Id="rId5" Type="http://schemas.openxmlformats.org/officeDocument/2006/relationships/hyperlink" Target="mailto:raj.d@ahduni.edu.in" TargetMode="External"/><Relationship Id="rId6" Type="http://schemas.openxmlformats.org/officeDocument/2006/relationships/hyperlink" Target="mailto:vanaja.a@ahduni.edu.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title"/>
          </p:nvPr>
        </p:nvSpPr>
        <p:spPr>
          <a:xfrm>
            <a:off x="838200" y="3090223"/>
            <a:ext cx="10515600" cy="844500"/>
          </a:xfrm>
          <a:prstGeom prst="rect">
            <a:avLst/>
          </a:prstGeom>
          <a:noFill/>
          <a:ln>
            <a:noFill/>
          </a:ln>
        </p:spPr>
        <p:txBody>
          <a:bodyPr anchorCtr="0" anchor="t" bIns="45700" lIns="45700" spcFirstLastPara="1" rIns="45700" wrap="square" tIns="45700">
            <a:noAutofit/>
          </a:bodyPr>
          <a:lstStyle/>
          <a:p>
            <a:pPr indent="0" lvl="0" marL="0" rtl="0" algn="ctr">
              <a:lnSpc>
                <a:spcPct val="90000"/>
              </a:lnSpc>
              <a:spcBef>
                <a:spcPts val="0"/>
              </a:spcBef>
              <a:spcAft>
                <a:spcPts val="0"/>
              </a:spcAft>
              <a:buClr>
                <a:srgbClr val="FEFEFE"/>
              </a:buClr>
              <a:buSzPts val="3060"/>
              <a:buFont typeface="Helvetica Neue"/>
              <a:buNone/>
            </a:pPr>
            <a:r>
              <a:rPr lang="en-US" sz="3200"/>
              <a:t>CSE541 Computer </a:t>
            </a:r>
            <a:r>
              <a:rPr lang="en-US" sz="3200"/>
              <a:t>Vision</a:t>
            </a:r>
            <a:br>
              <a:rPr lang="en-US" sz="3200"/>
            </a:br>
            <a:endParaRPr sz="3200"/>
          </a:p>
          <a:p>
            <a:pPr indent="0" lvl="0" marL="0" rtl="0" algn="ctr">
              <a:lnSpc>
                <a:spcPct val="90000"/>
              </a:lnSpc>
              <a:spcBef>
                <a:spcPts val="0"/>
              </a:spcBef>
              <a:spcAft>
                <a:spcPts val="0"/>
              </a:spcAft>
              <a:buClr>
                <a:srgbClr val="FEFEFE"/>
              </a:buClr>
              <a:buSzPts val="3060"/>
              <a:buFont typeface="Helvetica Neue"/>
              <a:buNone/>
            </a:pPr>
            <a:r>
              <a:t/>
            </a:r>
            <a:endParaRPr sz="3459"/>
          </a:p>
          <a:p>
            <a:pPr indent="0" lvl="0" marL="0" rtl="0" algn="ctr">
              <a:lnSpc>
                <a:spcPct val="90000"/>
              </a:lnSpc>
              <a:spcBef>
                <a:spcPts val="0"/>
              </a:spcBef>
              <a:spcAft>
                <a:spcPts val="0"/>
              </a:spcAft>
              <a:buClr>
                <a:srgbClr val="FEFEFE"/>
              </a:buClr>
              <a:buSzPts val="3060"/>
              <a:buFont typeface="Helvetica Neue"/>
              <a:buNone/>
            </a:pPr>
            <a:r>
              <a:t/>
            </a:r>
            <a:endParaRPr sz="3459"/>
          </a:p>
        </p:txBody>
      </p:sp>
      <p:sp>
        <p:nvSpPr>
          <p:cNvPr id="94" name="Google Shape;94;p1"/>
          <p:cNvSpPr txBox="1"/>
          <p:nvPr>
            <p:ph type="title"/>
          </p:nvPr>
        </p:nvSpPr>
        <p:spPr>
          <a:xfrm>
            <a:off x="792900" y="4061975"/>
            <a:ext cx="10606200" cy="835500"/>
          </a:xfrm>
          <a:prstGeom prst="rect">
            <a:avLst/>
          </a:prstGeom>
          <a:noFill/>
          <a:ln>
            <a:noFill/>
          </a:ln>
        </p:spPr>
        <p:txBody>
          <a:bodyPr anchorCtr="0" anchor="t" bIns="45700" lIns="45700" spcFirstLastPara="1" rIns="45700" wrap="square" tIns="45700">
            <a:noAutofit/>
          </a:bodyPr>
          <a:lstStyle/>
          <a:p>
            <a:pPr indent="0" lvl="0" marL="0" rtl="0" algn="ctr">
              <a:lnSpc>
                <a:spcPct val="90000"/>
              </a:lnSpc>
              <a:spcBef>
                <a:spcPts val="0"/>
              </a:spcBef>
              <a:spcAft>
                <a:spcPts val="0"/>
              </a:spcAft>
              <a:buClr>
                <a:srgbClr val="FEFEFE"/>
              </a:buClr>
              <a:buSzPts val="3060"/>
              <a:buFont typeface="Helvetica Neue"/>
              <a:buNone/>
            </a:pPr>
            <a:r>
              <a:rPr lang="en-US" sz="2200"/>
              <a:t>Landing Error Scoring System for Basketball: A Computer Vision Approach</a:t>
            </a:r>
            <a:endParaRPr sz="2200"/>
          </a:p>
        </p:txBody>
      </p:sp>
      <p:sp>
        <p:nvSpPr>
          <p:cNvPr id="95" name="Google Shape;95;p1"/>
          <p:cNvSpPr txBox="1"/>
          <p:nvPr/>
        </p:nvSpPr>
        <p:spPr>
          <a:xfrm>
            <a:off x="1117500" y="5667775"/>
            <a:ext cx="17583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400"/>
              <a:buFont typeface="Arial"/>
              <a:buNone/>
            </a:pPr>
            <a:r>
              <a:rPr lang="en-US">
                <a:solidFill>
                  <a:srgbClr val="F2F1EE"/>
                </a:solidFill>
                <a:latin typeface="Helvetica Neue Light"/>
                <a:ea typeface="Helvetica Neue Light"/>
                <a:cs typeface="Helvetica Neue Light"/>
                <a:sym typeface="Helvetica Neue Light"/>
              </a:rPr>
              <a:t>Btech. CSE, </a:t>
            </a:r>
            <a:br>
              <a:rPr lang="en-US">
                <a:solidFill>
                  <a:srgbClr val="F2F1EE"/>
                </a:solidFill>
                <a:latin typeface="Helvetica Neue Light"/>
                <a:ea typeface="Helvetica Neue Light"/>
                <a:cs typeface="Helvetica Neue Light"/>
                <a:sym typeface="Helvetica Neue Light"/>
              </a:rPr>
            </a:br>
            <a:r>
              <a:rPr lang="en-US">
                <a:solidFill>
                  <a:srgbClr val="F2F1EE"/>
                </a:solidFill>
                <a:latin typeface="Helvetica Neue Light"/>
                <a:ea typeface="Helvetica Neue Light"/>
                <a:cs typeface="Helvetica Neue Light"/>
                <a:sym typeface="Helvetica Neue Light"/>
              </a:rPr>
              <a:t>School of Engineering and Applied Sciences</a:t>
            </a:r>
            <a:endParaRPr sz="2100">
              <a:solidFill>
                <a:srgbClr val="F2F1EE"/>
              </a:solidFill>
              <a:latin typeface="Helvetica Neue Light"/>
              <a:ea typeface="Helvetica Neue Light"/>
              <a:cs typeface="Helvetica Neue Light"/>
              <a:sym typeface="Helvetica Neue Light"/>
            </a:endParaRPr>
          </a:p>
        </p:txBody>
      </p:sp>
      <p:sp>
        <p:nvSpPr>
          <p:cNvPr id="96" name="Google Shape;96;p1"/>
          <p:cNvSpPr txBox="1"/>
          <p:nvPr/>
        </p:nvSpPr>
        <p:spPr>
          <a:xfrm>
            <a:off x="838200" y="5033725"/>
            <a:ext cx="2280000" cy="414000"/>
          </a:xfrm>
          <a:prstGeom prst="rect">
            <a:avLst/>
          </a:prstGeom>
          <a:noFill/>
          <a:ln>
            <a:noFill/>
          </a:ln>
        </p:spPr>
        <p:txBody>
          <a:bodyPr anchorCtr="0" anchor="t" bIns="45700" lIns="45700" spcFirstLastPara="1" rIns="45700" wrap="square" tIns="45700">
            <a:noAutofit/>
          </a:bodyPr>
          <a:lstStyle/>
          <a:p>
            <a:pPr indent="0" lvl="0" marL="0" rtl="0" algn="ctr">
              <a:lnSpc>
                <a:spcPct val="70000"/>
              </a:lnSpc>
              <a:spcBef>
                <a:spcPts val="0"/>
              </a:spcBef>
              <a:spcAft>
                <a:spcPts val="0"/>
              </a:spcAft>
              <a:buClr>
                <a:schemeClr val="dk1"/>
              </a:buClr>
              <a:buSzPts val="523"/>
              <a:buFont typeface="Arial"/>
              <a:buNone/>
            </a:pPr>
            <a:r>
              <a:rPr b="1" lang="en-US" sz="1600">
                <a:solidFill>
                  <a:srgbClr val="FEFEFE"/>
                </a:solidFill>
                <a:latin typeface="Helvetica Neue"/>
                <a:ea typeface="Helvetica Neue"/>
                <a:cs typeface="Helvetica Neue"/>
                <a:sym typeface="Helvetica Neue"/>
              </a:rPr>
              <a:t>Aayushi Shah</a:t>
            </a:r>
            <a:br>
              <a:rPr b="1" lang="en-US" sz="1600">
                <a:solidFill>
                  <a:srgbClr val="FEFEFE"/>
                </a:solidFill>
                <a:latin typeface="Helvetica Neue"/>
                <a:ea typeface="Helvetica Neue"/>
                <a:cs typeface="Helvetica Neue"/>
                <a:sym typeface="Helvetica Neue"/>
              </a:rPr>
            </a:br>
            <a:br>
              <a:rPr b="1" lang="en-US" sz="1600">
                <a:solidFill>
                  <a:srgbClr val="FEFEFE"/>
                </a:solidFill>
                <a:latin typeface="Helvetica Neue"/>
                <a:ea typeface="Helvetica Neue"/>
                <a:cs typeface="Helvetica Neue"/>
                <a:sym typeface="Helvetica Neue"/>
              </a:rPr>
            </a:br>
            <a:r>
              <a:rPr b="1" lang="en-US" sz="1600">
                <a:solidFill>
                  <a:srgbClr val="FEFEFE"/>
                </a:solidFill>
                <a:latin typeface="Helvetica Neue"/>
                <a:ea typeface="Helvetica Neue"/>
                <a:cs typeface="Helvetica Neue"/>
                <a:sym typeface="Helvetica Neue"/>
              </a:rPr>
              <a:t>AU2140159</a:t>
            </a:r>
            <a:endParaRPr b="1" sz="1600">
              <a:solidFill>
                <a:srgbClr val="FEFEFE"/>
              </a:solidFill>
              <a:latin typeface="Helvetica Neue"/>
              <a:ea typeface="Helvetica Neue"/>
              <a:cs typeface="Helvetica Neue"/>
              <a:sym typeface="Helvetica Neue"/>
            </a:endParaRPr>
          </a:p>
          <a:p>
            <a:pPr indent="0" lvl="0" marL="0" rtl="0" algn="ctr">
              <a:lnSpc>
                <a:spcPct val="90000"/>
              </a:lnSpc>
              <a:spcBef>
                <a:spcPts val="0"/>
              </a:spcBef>
              <a:spcAft>
                <a:spcPts val="0"/>
              </a:spcAft>
              <a:buNone/>
            </a:pPr>
            <a:r>
              <a:t/>
            </a:r>
            <a:endParaRPr b="1" sz="1600">
              <a:solidFill>
                <a:srgbClr val="FEFEFE"/>
              </a:solidFill>
              <a:latin typeface="Helvetica Neue"/>
              <a:ea typeface="Helvetica Neue"/>
              <a:cs typeface="Helvetica Neue"/>
              <a:sym typeface="Helvetica Neue"/>
            </a:endParaRPr>
          </a:p>
        </p:txBody>
      </p:sp>
      <p:sp>
        <p:nvSpPr>
          <p:cNvPr id="97" name="Google Shape;97;p1"/>
          <p:cNvSpPr txBox="1"/>
          <p:nvPr/>
        </p:nvSpPr>
        <p:spPr>
          <a:xfrm>
            <a:off x="3816150" y="5676625"/>
            <a:ext cx="17583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400"/>
              <a:buFont typeface="Arial"/>
              <a:buNone/>
            </a:pPr>
            <a:r>
              <a:rPr lang="en-US">
                <a:solidFill>
                  <a:srgbClr val="F2F1EE"/>
                </a:solidFill>
                <a:latin typeface="Helvetica Neue Light"/>
                <a:ea typeface="Helvetica Neue Light"/>
                <a:cs typeface="Helvetica Neue Light"/>
                <a:sym typeface="Helvetica Neue Light"/>
              </a:rPr>
              <a:t>Btech. CSE, </a:t>
            </a:r>
            <a:br>
              <a:rPr lang="en-US">
                <a:solidFill>
                  <a:srgbClr val="F2F1EE"/>
                </a:solidFill>
                <a:latin typeface="Helvetica Neue Light"/>
                <a:ea typeface="Helvetica Neue Light"/>
                <a:cs typeface="Helvetica Neue Light"/>
                <a:sym typeface="Helvetica Neue Light"/>
              </a:rPr>
            </a:br>
            <a:r>
              <a:rPr lang="en-US">
                <a:solidFill>
                  <a:srgbClr val="F2F1EE"/>
                </a:solidFill>
                <a:latin typeface="Helvetica Neue Light"/>
                <a:ea typeface="Helvetica Neue Light"/>
                <a:cs typeface="Helvetica Neue Light"/>
                <a:sym typeface="Helvetica Neue Light"/>
              </a:rPr>
              <a:t>School of Engineering and Applied Sciences</a:t>
            </a:r>
            <a:endParaRPr sz="2100">
              <a:solidFill>
                <a:srgbClr val="F2F1EE"/>
              </a:solidFill>
              <a:latin typeface="Helvetica Neue Light"/>
              <a:ea typeface="Helvetica Neue Light"/>
              <a:cs typeface="Helvetica Neue Light"/>
              <a:sym typeface="Helvetica Neue Light"/>
            </a:endParaRPr>
          </a:p>
        </p:txBody>
      </p:sp>
      <p:sp>
        <p:nvSpPr>
          <p:cNvPr id="98" name="Google Shape;98;p1"/>
          <p:cNvSpPr txBox="1"/>
          <p:nvPr/>
        </p:nvSpPr>
        <p:spPr>
          <a:xfrm>
            <a:off x="3536850" y="5033713"/>
            <a:ext cx="2280000" cy="414000"/>
          </a:xfrm>
          <a:prstGeom prst="rect">
            <a:avLst/>
          </a:prstGeom>
          <a:noFill/>
          <a:ln>
            <a:noFill/>
          </a:ln>
        </p:spPr>
        <p:txBody>
          <a:bodyPr anchorCtr="0" anchor="t" bIns="45700" lIns="45700" spcFirstLastPara="1" rIns="45700" wrap="square" tIns="45700">
            <a:noAutofit/>
          </a:bodyPr>
          <a:lstStyle/>
          <a:p>
            <a:pPr indent="0" lvl="0" marL="0" rtl="0" algn="ctr">
              <a:lnSpc>
                <a:spcPct val="70000"/>
              </a:lnSpc>
              <a:spcBef>
                <a:spcPts val="0"/>
              </a:spcBef>
              <a:spcAft>
                <a:spcPts val="0"/>
              </a:spcAft>
              <a:buClr>
                <a:schemeClr val="dk1"/>
              </a:buClr>
              <a:buSzPts val="523"/>
              <a:buFont typeface="Arial"/>
              <a:buNone/>
            </a:pPr>
            <a:r>
              <a:rPr b="1" lang="en-US" sz="1600">
                <a:solidFill>
                  <a:srgbClr val="FEFEFE"/>
                </a:solidFill>
                <a:latin typeface="Helvetica Neue"/>
                <a:ea typeface="Helvetica Neue"/>
                <a:cs typeface="Helvetica Neue"/>
                <a:sym typeface="Helvetica Neue"/>
              </a:rPr>
              <a:t>Dhairya Shah</a:t>
            </a:r>
            <a:br>
              <a:rPr b="1" lang="en-US" sz="1600">
                <a:solidFill>
                  <a:srgbClr val="FEFEFE"/>
                </a:solidFill>
                <a:latin typeface="Helvetica Neue"/>
                <a:ea typeface="Helvetica Neue"/>
                <a:cs typeface="Helvetica Neue"/>
                <a:sym typeface="Helvetica Neue"/>
              </a:rPr>
            </a:br>
            <a:br>
              <a:rPr b="1" lang="en-US" sz="1600">
                <a:solidFill>
                  <a:srgbClr val="FEFEFE"/>
                </a:solidFill>
                <a:latin typeface="Helvetica Neue"/>
                <a:ea typeface="Helvetica Neue"/>
                <a:cs typeface="Helvetica Neue"/>
                <a:sym typeface="Helvetica Neue"/>
              </a:rPr>
            </a:br>
            <a:r>
              <a:rPr b="1" lang="en-US" sz="1600">
                <a:solidFill>
                  <a:srgbClr val="FEFEFE"/>
                </a:solidFill>
                <a:latin typeface="Helvetica Neue"/>
                <a:ea typeface="Helvetica Neue"/>
                <a:cs typeface="Helvetica Neue"/>
                <a:sym typeface="Helvetica Neue"/>
              </a:rPr>
              <a:t>AU2140133</a:t>
            </a:r>
            <a:endParaRPr b="1" sz="1600">
              <a:solidFill>
                <a:srgbClr val="FEFEFE"/>
              </a:solidFill>
              <a:latin typeface="Helvetica Neue"/>
              <a:ea typeface="Helvetica Neue"/>
              <a:cs typeface="Helvetica Neue"/>
              <a:sym typeface="Helvetica Neue"/>
            </a:endParaRPr>
          </a:p>
          <a:p>
            <a:pPr indent="0" lvl="0" marL="0" rtl="0" algn="ctr">
              <a:lnSpc>
                <a:spcPct val="90000"/>
              </a:lnSpc>
              <a:spcBef>
                <a:spcPts val="0"/>
              </a:spcBef>
              <a:spcAft>
                <a:spcPts val="0"/>
              </a:spcAft>
              <a:buNone/>
            </a:pPr>
            <a:r>
              <a:t/>
            </a:r>
            <a:endParaRPr b="1" sz="1600">
              <a:solidFill>
                <a:srgbClr val="FEFEFE"/>
              </a:solidFill>
              <a:latin typeface="Helvetica Neue"/>
              <a:ea typeface="Helvetica Neue"/>
              <a:cs typeface="Helvetica Neue"/>
              <a:sym typeface="Helvetica Neue"/>
            </a:endParaRPr>
          </a:p>
        </p:txBody>
      </p:sp>
      <p:sp>
        <p:nvSpPr>
          <p:cNvPr id="99" name="Google Shape;99;p1"/>
          <p:cNvSpPr txBox="1"/>
          <p:nvPr/>
        </p:nvSpPr>
        <p:spPr>
          <a:xfrm>
            <a:off x="6536675" y="5676625"/>
            <a:ext cx="17583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400"/>
              <a:buFont typeface="Arial"/>
              <a:buNone/>
            </a:pPr>
            <a:r>
              <a:rPr lang="en-US">
                <a:solidFill>
                  <a:srgbClr val="F2F1EE"/>
                </a:solidFill>
                <a:latin typeface="Helvetica Neue Light"/>
                <a:ea typeface="Helvetica Neue Light"/>
                <a:cs typeface="Helvetica Neue Light"/>
                <a:sym typeface="Helvetica Neue Light"/>
              </a:rPr>
              <a:t>Btech. CSE, </a:t>
            </a:r>
            <a:br>
              <a:rPr lang="en-US">
                <a:solidFill>
                  <a:srgbClr val="F2F1EE"/>
                </a:solidFill>
                <a:latin typeface="Helvetica Neue Light"/>
                <a:ea typeface="Helvetica Neue Light"/>
                <a:cs typeface="Helvetica Neue Light"/>
                <a:sym typeface="Helvetica Neue Light"/>
              </a:rPr>
            </a:br>
            <a:r>
              <a:rPr lang="en-US">
                <a:solidFill>
                  <a:srgbClr val="F2F1EE"/>
                </a:solidFill>
                <a:latin typeface="Helvetica Neue Light"/>
                <a:ea typeface="Helvetica Neue Light"/>
                <a:cs typeface="Helvetica Neue Light"/>
                <a:sym typeface="Helvetica Neue Light"/>
              </a:rPr>
              <a:t>School of Engineering and Applied Sciences</a:t>
            </a:r>
            <a:endParaRPr sz="2100">
              <a:solidFill>
                <a:srgbClr val="F2F1EE"/>
              </a:solidFill>
              <a:latin typeface="Helvetica Neue Light"/>
              <a:ea typeface="Helvetica Neue Light"/>
              <a:cs typeface="Helvetica Neue Light"/>
              <a:sym typeface="Helvetica Neue Light"/>
            </a:endParaRPr>
          </a:p>
        </p:txBody>
      </p:sp>
      <p:sp>
        <p:nvSpPr>
          <p:cNvPr id="100" name="Google Shape;100;p1"/>
          <p:cNvSpPr txBox="1"/>
          <p:nvPr/>
        </p:nvSpPr>
        <p:spPr>
          <a:xfrm>
            <a:off x="6235500" y="5033713"/>
            <a:ext cx="2280000" cy="414000"/>
          </a:xfrm>
          <a:prstGeom prst="rect">
            <a:avLst/>
          </a:prstGeom>
          <a:noFill/>
          <a:ln>
            <a:noFill/>
          </a:ln>
        </p:spPr>
        <p:txBody>
          <a:bodyPr anchorCtr="0" anchor="t" bIns="45700" lIns="45700" spcFirstLastPara="1" rIns="45700" wrap="square" tIns="45700">
            <a:noAutofit/>
          </a:bodyPr>
          <a:lstStyle/>
          <a:p>
            <a:pPr indent="0" lvl="0" marL="0" rtl="0" algn="ctr">
              <a:lnSpc>
                <a:spcPct val="70000"/>
              </a:lnSpc>
              <a:spcBef>
                <a:spcPts val="0"/>
              </a:spcBef>
              <a:spcAft>
                <a:spcPts val="0"/>
              </a:spcAft>
              <a:buSzPts val="523"/>
              <a:buNone/>
            </a:pPr>
            <a:r>
              <a:rPr b="1" lang="en-US" sz="1600">
                <a:solidFill>
                  <a:srgbClr val="FEFEFE"/>
                </a:solidFill>
                <a:latin typeface="Helvetica Neue"/>
                <a:ea typeface="Helvetica Neue"/>
                <a:cs typeface="Helvetica Neue"/>
                <a:sym typeface="Helvetica Neue"/>
              </a:rPr>
              <a:t>Raj Dave</a:t>
            </a:r>
            <a:br>
              <a:rPr b="1" lang="en-US" sz="1600">
                <a:solidFill>
                  <a:srgbClr val="FEFEFE"/>
                </a:solidFill>
                <a:latin typeface="Helvetica Neue"/>
                <a:ea typeface="Helvetica Neue"/>
                <a:cs typeface="Helvetica Neue"/>
                <a:sym typeface="Helvetica Neue"/>
              </a:rPr>
            </a:br>
            <a:br>
              <a:rPr b="1" lang="en-US" sz="1600">
                <a:solidFill>
                  <a:srgbClr val="FEFEFE"/>
                </a:solidFill>
                <a:latin typeface="Helvetica Neue"/>
                <a:ea typeface="Helvetica Neue"/>
                <a:cs typeface="Helvetica Neue"/>
                <a:sym typeface="Helvetica Neue"/>
              </a:rPr>
            </a:br>
            <a:r>
              <a:rPr b="1" lang="en-US" sz="1600">
                <a:solidFill>
                  <a:srgbClr val="FEFEFE"/>
                </a:solidFill>
                <a:latin typeface="Helvetica Neue"/>
                <a:ea typeface="Helvetica Neue"/>
                <a:cs typeface="Helvetica Neue"/>
                <a:sym typeface="Helvetica Neue"/>
              </a:rPr>
              <a:t>AU2140163</a:t>
            </a:r>
            <a:endParaRPr b="1" sz="1600">
              <a:solidFill>
                <a:srgbClr val="FEFEFE"/>
              </a:solidFill>
              <a:latin typeface="Helvetica Neue"/>
              <a:ea typeface="Helvetica Neue"/>
              <a:cs typeface="Helvetica Neue"/>
              <a:sym typeface="Helvetica Neue"/>
            </a:endParaRPr>
          </a:p>
        </p:txBody>
      </p:sp>
      <p:sp>
        <p:nvSpPr>
          <p:cNvPr id="101" name="Google Shape;101;p1"/>
          <p:cNvSpPr txBox="1"/>
          <p:nvPr/>
        </p:nvSpPr>
        <p:spPr>
          <a:xfrm>
            <a:off x="9177825" y="5658925"/>
            <a:ext cx="17583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400"/>
              <a:buFont typeface="Arial"/>
              <a:buNone/>
            </a:pPr>
            <a:r>
              <a:rPr lang="en-US">
                <a:solidFill>
                  <a:srgbClr val="F2F1EE"/>
                </a:solidFill>
                <a:latin typeface="Helvetica Neue Light"/>
                <a:ea typeface="Helvetica Neue Light"/>
                <a:cs typeface="Helvetica Neue Light"/>
                <a:sym typeface="Helvetica Neue Light"/>
              </a:rPr>
              <a:t>Btech. CSE, </a:t>
            </a:r>
            <a:br>
              <a:rPr lang="en-US">
                <a:solidFill>
                  <a:srgbClr val="F2F1EE"/>
                </a:solidFill>
                <a:latin typeface="Helvetica Neue Light"/>
                <a:ea typeface="Helvetica Neue Light"/>
                <a:cs typeface="Helvetica Neue Light"/>
                <a:sym typeface="Helvetica Neue Light"/>
              </a:rPr>
            </a:br>
            <a:r>
              <a:rPr lang="en-US">
                <a:solidFill>
                  <a:srgbClr val="F2F1EE"/>
                </a:solidFill>
                <a:latin typeface="Helvetica Neue Light"/>
                <a:ea typeface="Helvetica Neue Light"/>
                <a:cs typeface="Helvetica Neue Light"/>
                <a:sym typeface="Helvetica Neue Light"/>
              </a:rPr>
              <a:t>School of Engineering and Applied Sciences</a:t>
            </a:r>
            <a:endParaRPr sz="2100">
              <a:solidFill>
                <a:srgbClr val="F2F1EE"/>
              </a:solidFill>
              <a:latin typeface="Helvetica Neue Light"/>
              <a:ea typeface="Helvetica Neue Light"/>
              <a:cs typeface="Helvetica Neue Light"/>
              <a:sym typeface="Helvetica Neue Light"/>
            </a:endParaRPr>
          </a:p>
        </p:txBody>
      </p:sp>
      <p:sp>
        <p:nvSpPr>
          <p:cNvPr id="102" name="Google Shape;102;p1"/>
          <p:cNvSpPr txBox="1"/>
          <p:nvPr/>
        </p:nvSpPr>
        <p:spPr>
          <a:xfrm>
            <a:off x="8898525" y="5024875"/>
            <a:ext cx="2280000" cy="414000"/>
          </a:xfrm>
          <a:prstGeom prst="rect">
            <a:avLst/>
          </a:prstGeom>
          <a:noFill/>
          <a:ln>
            <a:noFill/>
          </a:ln>
        </p:spPr>
        <p:txBody>
          <a:bodyPr anchorCtr="0" anchor="t" bIns="45700" lIns="45700" spcFirstLastPara="1" rIns="45700" wrap="square" tIns="45700">
            <a:noAutofit/>
          </a:bodyPr>
          <a:lstStyle/>
          <a:p>
            <a:pPr indent="0" lvl="0" marL="0" rtl="0" algn="ctr">
              <a:lnSpc>
                <a:spcPct val="70000"/>
              </a:lnSpc>
              <a:spcBef>
                <a:spcPts val="0"/>
              </a:spcBef>
              <a:spcAft>
                <a:spcPts val="0"/>
              </a:spcAft>
              <a:buClr>
                <a:schemeClr val="dk1"/>
              </a:buClr>
              <a:buSzPts val="523"/>
              <a:buFont typeface="Arial"/>
              <a:buNone/>
            </a:pPr>
            <a:r>
              <a:rPr b="1" lang="en-US" sz="1600">
                <a:solidFill>
                  <a:srgbClr val="FEFEFE"/>
                </a:solidFill>
                <a:latin typeface="Helvetica Neue"/>
                <a:ea typeface="Helvetica Neue"/>
                <a:cs typeface="Helvetica Neue"/>
                <a:sym typeface="Helvetica Neue"/>
              </a:rPr>
              <a:t>Vanaja Agarwal</a:t>
            </a:r>
            <a:br>
              <a:rPr b="1" lang="en-US" sz="1600">
                <a:solidFill>
                  <a:srgbClr val="FEFEFE"/>
                </a:solidFill>
                <a:latin typeface="Helvetica Neue"/>
                <a:ea typeface="Helvetica Neue"/>
                <a:cs typeface="Helvetica Neue"/>
                <a:sym typeface="Helvetica Neue"/>
              </a:rPr>
            </a:br>
            <a:br>
              <a:rPr b="1" lang="en-US" sz="1600">
                <a:solidFill>
                  <a:srgbClr val="FEFEFE"/>
                </a:solidFill>
                <a:latin typeface="Helvetica Neue"/>
                <a:ea typeface="Helvetica Neue"/>
                <a:cs typeface="Helvetica Neue"/>
                <a:sym typeface="Helvetica Neue"/>
              </a:rPr>
            </a:br>
            <a:r>
              <a:rPr b="1" lang="en-US" sz="1600">
                <a:solidFill>
                  <a:srgbClr val="FEFEFE"/>
                </a:solidFill>
                <a:latin typeface="Helvetica Neue"/>
                <a:ea typeface="Helvetica Neue"/>
                <a:cs typeface="Helvetica Neue"/>
                <a:sym typeface="Helvetica Neue"/>
              </a:rPr>
              <a:t>AU2140213</a:t>
            </a:r>
            <a:endParaRPr b="1" sz="1600">
              <a:solidFill>
                <a:srgbClr val="FEFEFE"/>
              </a:solidFill>
              <a:latin typeface="Helvetica Neue"/>
              <a:ea typeface="Helvetica Neue"/>
              <a:cs typeface="Helvetica Neue"/>
              <a:sym typeface="Helvetica Neue"/>
            </a:endParaRPr>
          </a:p>
          <a:p>
            <a:pPr indent="0" lvl="0" marL="0" rtl="0" algn="ctr">
              <a:lnSpc>
                <a:spcPct val="90000"/>
              </a:lnSpc>
              <a:spcBef>
                <a:spcPts val="0"/>
              </a:spcBef>
              <a:spcAft>
                <a:spcPts val="0"/>
              </a:spcAft>
              <a:buNone/>
            </a:pPr>
            <a:r>
              <a:t/>
            </a:r>
            <a:endParaRPr b="1" sz="1600">
              <a:solidFill>
                <a:srgbClr val="FEFEF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594300" y="266700"/>
            <a:ext cx="10515600" cy="7704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4000"/>
              <a:buFont typeface="Helvetica Neue"/>
              <a:buNone/>
            </a:pPr>
            <a:r>
              <a:rPr lang="en-US" sz="4000">
                <a:solidFill>
                  <a:srgbClr val="000000"/>
                </a:solidFill>
              </a:rPr>
              <a:t>References</a:t>
            </a:r>
            <a:endParaRPr/>
          </a:p>
        </p:txBody>
      </p:sp>
      <p:sp>
        <p:nvSpPr>
          <p:cNvPr id="184" name="Google Shape;184;p10"/>
          <p:cNvSpPr txBox="1"/>
          <p:nvPr>
            <p:ph idx="1" type="body"/>
          </p:nvPr>
        </p:nvSpPr>
        <p:spPr>
          <a:xfrm>
            <a:off x="594300" y="1037089"/>
            <a:ext cx="10515600" cy="4932000"/>
          </a:xfrm>
          <a:prstGeom prst="rect">
            <a:avLst/>
          </a:prstGeom>
          <a:noFill/>
          <a:ln>
            <a:noFill/>
          </a:ln>
        </p:spPr>
        <p:txBody>
          <a:bodyPr anchorCtr="0" anchor="t" bIns="45700" lIns="45700" spcFirstLastPara="1" rIns="45700" wrap="square" tIns="45700">
            <a:noAutofit/>
          </a:bodyPr>
          <a:lstStyle/>
          <a:p>
            <a:pPr indent="-289092" lvl="0" marL="320842" rtl="0" algn="l">
              <a:lnSpc>
                <a:spcPct val="90000"/>
              </a:lnSpc>
              <a:spcBef>
                <a:spcPts val="0"/>
              </a:spcBef>
              <a:spcAft>
                <a:spcPts val="0"/>
              </a:spcAft>
              <a:buClr>
                <a:srgbClr val="000000"/>
              </a:buClr>
              <a:buSzPts val="1900"/>
              <a:buFont typeface="Helvetica Neue Light"/>
              <a:buAutoNum type="arabicPeriod"/>
            </a:pPr>
            <a:r>
              <a:rPr lang="en-US" sz="1900"/>
              <a:t>S. Sharma, S. Divakaran, T. Kaya, C. Taber and M. S. Raval, "A Framework for Biomechanical Analysis of Jump Landings for Injury Risk Assessment," 2023 IEEE 28th Pacific Rim International Symposium on Dependable Computing (PRDC), Singapore, Singapore, 2023, pp. 327-331, </a:t>
            </a:r>
            <a:r>
              <a:rPr lang="en-US" sz="1900" u="sng">
                <a:solidFill>
                  <a:schemeClr val="hlink"/>
                </a:solidFill>
                <a:hlinkClick r:id="rId3"/>
              </a:rPr>
              <a:t>https://doi.org/10.1109/prdc59308.2023.00052</a:t>
            </a:r>
            <a:endParaRPr sz="1900"/>
          </a:p>
          <a:p>
            <a:pPr indent="0" lvl="0" marL="228600" rtl="0" algn="l">
              <a:lnSpc>
                <a:spcPct val="90000"/>
              </a:lnSpc>
              <a:spcBef>
                <a:spcPts val="0"/>
              </a:spcBef>
              <a:spcAft>
                <a:spcPts val="0"/>
              </a:spcAft>
              <a:buNone/>
            </a:pPr>
            <a:r>
              <a:t/>
            </a:r>
            <a:endParaRPr sz="1900"/>
          </a:p>
          <a:p>
            <a:pPr indent="-196850" lvl="0" marL="228600" rtl="0" algn="l">
              <a:spcBef>
                <a:spcPts val="1000"/>
              </a:spcBef>
              <a:spcAft>
                <a:spcPts val="0"/>
              </a:spcAft>
              <a:buSzPts val="1900"/>
              <a:buAutoNum type="arabicPeriod"/>
            </a:pPr>
            <a:r>
              <a:rPr lang="en-US" sz="1900"/>
              <a:t>Hébert-Losier, K.; Hanzlíková, I.; Zheng, C.; Streeter, L.; Mayo, M. The ‘DEEP’ Landing Error   Scoring System. Appl. Sci. 2020, 10, 892. </a:t>
            </a:r>
            <a:r>
              <a:rPr lang="en-US" sz="1900" u="sng">
                <a:solidFill>
                  <a:schemeClr val="hlink"/>
                </a:solidFill>
                <a:hlinkClick r:id="rId4"/>
              </a:rPr>
              <a:t>https://doi.org/10.3390/app10030892</a:t>
            </a:r>
            <a:r>
              <a:rPr lang="en-US" sz="1900"/>
              <a:t> </a:t>
            </a:r>
            <a:endParaRPr sz="1900"/>
          </a:p>
          <a:p>
            <a:pPr indent="0" lvl="0" marL="228600" rtl="0" algn="l">
              <a:spcBef>
                <a:spcPts val="1000"/>
              </a:spcBef>
              <a:spcAft>
                <a:spcPts val="0"/>
              </a:spcAft>
              <a:buNone/>
            </a:pPr>
            <a:r>
              <a:t/>
            </a:r>
            <a:endParaRPr sz="1900"/>
          </a:p>
          <a:p>
            <a:pPr indent="-289092" lvl="0" marL="320842" rtl="0" algn="l">
              <a:lnSpc>
                <a:spcPct val="90000"/>
              </a:lnSpc>
              <a:spcBef>
                <a:spcPts val="1000"/>
              </a:spcBef>
              <a:spcAft>
                <a:spcPts val="0"/>
              </a:spcAft>
              <a:buClr>
                <a:srgbClr val="000000"/>
              </a:buClr>
              <a:buSzPts val="1900"/>
              <a:buFont typeface="Helvetica Neue Light"/>
              <a:buAutoNum type="arabicPeriod"/>
            </a:pPr>
            <a:r>
              <a:rPr lang="en-US" sz="1900"/>
              <a:t>Zheng, C., Wu, W., Chen, C., Yang, T., Zhu, S., Shen, J., Kehtarnavaz, N., &amp; Shah, M. (2020). Deep Learning-Based Human Pose Estimation: A Survey.  </a:t>
            </a:r>
            <a:r>
              <a:rPr lang="en-US" sz="1900" u="sng">
                <a:solidFill>
                  <a:schemeClr val="hlink"/>
                </a:solidFill>
                <a:hlinkClick r:id="rId5"/>
              </a:rPr>
              <a:t>https://arxiv.org/abs/2012.13392</a:t>
            </a:r>
            <a:endParaRPr sz="1900"/>
          </a:p>
          <a:p>
            <a:pPr indent="0" lvl="0" marL="228600" rtl="0" algn="l">
              <a:lnSpc>
                <a:spcPct val="90000"/>
              </a:lnSpc>
              <a:spcBef>
                <a:spcPts val="1000"/>
              </a:spcBef>
              <a:spcAft>
                <a:spcPts val="0"/>
              </a:spcAft>
              <a:buNone/>
            </a:pPr>
            <a:r>
              <a:t/>
            </a:r>
            <a:endParaRPr sz="1900"/>
          </a:p>
          <a:p>
            <a:pPr indent="-289092" lvl="0" marL="320842" rtl="0" algn="l">
              <a:lnSpc>
                <a:spcPct val="90000"/>
              </a:lnSpc>
              <a:spcBef>
                <a:spcPts val="1000"/>
              </a:spcBef>
              <a:spcAft>
                <a:spcPts val="0"/>
              </a:spcAft>
              <a:buClr>
                <a:srgbClr val="000000"/>
              </a:buClr>
              <a:buSzPts val="1900"/>
              <a:buFont typeface="Helvetica Neue Light"/>
              <a:buAutoNum type="arabicPeriod"/>
            </a:pPr>
            <a:r>
              <a:rPr lang="en-US" sz="1900"/>
              <a:t>N. Blanchard, K. Skinner, A. Kemp, W. Scheirer and P. Flynn, ""Keep Me In, Coach!": A Computer Vision Perspective on Assessing ACL Injury Risk in Female Athletes," 2019 IEEE Winter Conference on Applications of Computer Vision (WACV), Waikoloa, HI, USA, 2019, pp. 1366-1374, </a:t>
            </a:r>
            <a:r>
              <a:rPr lang="en-US" sz="1900" u="sng">
                <a:solidFill>
                  <a:schemeClr val="hlink"/>
                </a:solidFill>
                <a:hlinkClick r:id="rId6"/>
              </a:rPr>
              <a:t>https://doi.org/10.1109/wacv.2019.00150</a:t>
            </a:r>
            <a:endParaRPr sz="1900"/>
          </a:p>
          <a:p>
            <a:pPr indent="-289092" lvl="0" marL="320842" rtl="0" algn="l">
              <a:lnSpc>
                <a:spcPct val="90000"/>
              </a:lnSpc>
              <a:spcBef>
                <a:spcPts val="1000"/>
              </a:spcBef>
              <a:spcAft>
                <a:spcPts val="0"/>
              </a:spcAft>
              <a:buSzPts val="1900"/>
              <a:buAutoNum type="arabicPeriod"/>
            </a:pPr>
            <a:r>
              <a:rPr lang="en-US" sz="1900"/>
              <a:t>Chung, J.-L., Ong, L.-Y., &amp; Leow, M.-C. (2022). Comparative Analysis of Skeleton-Based Human Pose Estimation. Future Internet, 14(12), 380. </a:t>
            </a:r>
            <a:r>
              <a:rPr lang="en-US" sz="1900" u="sng">
                <a:solidFill>
                  <a:schemeClr val="hlink"/>
                </a:solidFill>
                <a:hlinkClick r:id="rId7"/>
              </a:rPr>
              <a:t>https://doi.org/10.3390/fi14120380</a:t>
            </a:r>
            <a:r>
              <a:rPr lang="en-US" sz="1900"/>
              <a:t>   </a:t>
            </a:r>
            <a:endParaRPr sz="1900"/>
          </a:p>
          <a:p>
            <a:pPr indent="0" lvl="0" marL="228600" rtl="0" algn="l">
              <a:lnSpc>
                <a:spcPct val="90000"/>
              </a:lnSpc>
              <a:spcBef>
                <a:spcPts val="1000"/>
              </a:spcBef>
              <a:spcAft>
                <a:spcPts val="0"/>
              </a:spcAft>
              <a:buNone/>
            </a:pPr>
            <a:r>
              <a:t/>
            </a:r>
            <a:endParaRPr sz="1900"/>
          </a:p>
          <a:p>
            <a:pPr indent="0" lvl="0" marL="228600" rtl="0" algn="l">
              <a:spcBef>
                <a:spcPts val="1000"/>
              </a:spcBef>
              <a:spcAft>
                <a:spcPts val="0"/>
              </a:spcAft>
              <a:buNone/>
            </a:pPr>
            <a:r>
              <a:t/>
            </a:r>
            <a:endParaRPr sz="1900"/>
          </a:p>
          <a:p>
            <a:pPr indent="0" lvl="0" marL="228600" rtl="0" algn="l">
              <a:lnSpc>
                <a:spcPct val="90000"/>
              </a:lnSpc>
              <a:spcBef>
                <a:spcPts val="1000"/>
              </a:spcBef>
              <a:spcAft>
                <a:spcPts val="0"/>
              </a:spcAft>
              <a:buNone/>
            </a:pPr>
            <a:r>
              <a:t/>
            </a:r>
            <a:endParaRPr sz="1900"/>
          </a:p>
        </p:txBody>
      </p:sp>
      <p:sp>
        <p:nvSpPr>
          <p:cNvPr id="185" name="Google Shape;185;p10"/>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c3f6648cc0_0_17"/>
          <p:cNvSpPr txBox="1"/>
          <p:nvPr>
            <p:ph type="title"/>
          </p:nvPr>
        </p:nvSpPr>
        <p:spPr>
          <a:xfrm>
            <a:off x="838200" y="1383575"/>
            <a:ext cx="10515600" cy="1600200"/>
          </a:xfrm>
          <a:prstGeom prst="rect">
            <a:avLst/>
          </a:prstGeom>
          <a:noFill/>
          <a:ln>
            <a:noFill/>
          </a:ln>
        </p:spPr>
        <p:txBody>
          <a:bodyPr anchorCtr="0" anchor="b" bIns="45700" lIns="45700" spcFirstLastPara="1" rIns="45700" wrap="square" tIns="45700">
            <a:noAutofit/>
          </a:bodyPr>
          <a:lstStyle/>
          <a:p>
            <a:pPr indent="0" lvl="0" marL="0" rtl="0" algn="ctr">
              <a:lnSpc>
                <a:spcPct val="90000"/>
              </a:lnSpc>
              <a:spcBef>
                <a:spcPts val="0"/>
              </a:spcBef>
              <a:spcAft>
                <a:spcPts val="0"/>
              </a:spcAft>
              <a:buClr>
                <a:srgbClr val="000000"/>
              </a:buClr>
              <a:buSzPts val="4000"/>
              <a:buFont typeface="Helvetica Neue"/>
              <a:buNone/>
            </a:pPr>
            <a:r>
              <a:rPr lang="en-US" sz="7200"/>
              <a:t>Thank You</a:t>
            </a:r>
            <a:endParaRPr sz="7200"/>
          </a:p>
        </p:txBody>
      </p:sp>
      <p:sp>
        <p:nvSpPr>
          <p:cNvPr id="191" name="Google Shape;191;g2c3f6648cc0_0_17"/>
          <p:cNvSpPr txBox="1"/>
          <p:nvPr>
            <p:ph idx="12" type="sldNum"/>
          </p:nvPr>
        </p:nvSpPr>
        <p:spPr>
          <a:xfrm>
            <a:off x="11080189" y="6338767"/>
            <a:ext cx="2736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
        <p:nvSpPr>
          <p:cNvPr id="192" name="Google Shape;192;g2c3f6648cc0_0_17"/>
          <p:cNvSpPr txBox="1"/>
          <p:nvPr/>
        </p:nvSpPr>
        <p:spPr>
          <a:xfrm>
            <a:off x="2189400" y="2983700"/>
            <a:ext cx="78132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u="sng">
                <a:solidFill>
                  <a:schemeClr val="hlink"/>
                </a:solidFill>
                <a:latin typeface="Helvetica Neue"/>
                <a:ea typeface="Helvetica Neue"/>
                <a:cs typeface="Helvetica Neue"/>
                <a:sym typeface="Helvetica Neue"/>
                <a:hlinkClick r:id="rId3"/>
              </a:rPr>
              <a:t>aayushi.s3@ahduni.edu.in</a:t>
            </a:r>
            <a:endParaRPr sz="2400">
              <a:latin typeface="Helvetica Neue"/>
              <a:ea typeface="Helvetica Neue"/>
              <a:cs typeface="Helvetica Neue"/>
              <a:sym typeface="Helvetica Neue"/>
            </a:endParaRPr>
          </a:p>
          <a:p>
            <a:pPr indent="0" lvl="0" marL="0" rtl="0" algn="ctr">
              <a:spcBef>
                <a:spcPts val="0"/>
              </a:spcBef>
              <a:spcAft>
                <a:spcPts val="0"/>
              </a:spcAft>
              <a:buNone/>
            </a:pPr>
            <a:r>
              <a:rPr lang="en-US" sz="2400" u="sng">
                <a:solidFill>
                  <a:schemeClr val="hlink"/>
                </a:solidFill>
                <a:latin typeface="Helvetica Neue"/>
                <a:ea typeface="Helvetica Neue"/>
                <a:cs typeface="Helvetica Neue"/>
                <a:sym typeface="Helvetica Neue"/>
                <a:hlinkClick r:id="rId4"/>
              </a:rPr>
              <a:t>dhairya.s4@ahduni.edu.in</a:t>
            </a:r>
            <a:br>
              <a:rPr lang="en-US" sz="2400">
                <a:latin typeface="Helvetica Neue"/>
                <a:ea typeface="Helvetica Neue"/>
                <a:cs typeface="Helvetica Neue"/>
                <a:sym typeface="Helvetica Neue"/>
              </a:rPr>
            </a:br>
            <a:r>
              <a:rPr lang="en-US" sz="2400" u="sng">
                <a:solidFill>
                  <a:schemeClr val="hlink"/>
                </a:solidFill>
                <a:latin typeface="Helvetica Neue"/>
                <a:ea typeface="Helvetica Neue"/>
                <a:cs typeface="Helvetica Neue"/>
                <a:sym typeface="Helvetica Neue"/>
                <a:hlinkClick r:id="rId5"/>
              </a:rPr>
              <a:t>raj.d@ahduni.edu.in</a:t>
            </a:r>
            <a:endParaRPr sz="2400">
              <a:latin typeface="Helvetica Neue"/>
              <a:ea typeface="Helvetica Neue"/>
              <a:cs typeface="Helvetica Neue"/>
              <a:sym typeface="Helvetica Neue"/>
            </a:endParaRPr>
          </a:p>
          <a:p>
            <a:pPr indent="0" lvl="0" marL="0" rtl="0" algn="ctr">
              <a:spcBef>
                <a:spcPts val="0"/>
              </a:spcBef>
              <a:spcAft>
                <a:spcPts val="0"/>
              </a:spcAft>
              <a:buNone/>
            </a:pPr>
            <a:r>
              <a:rPr lang="en-US" sz="2400" u="sng">
                <a:solidFill>
                  <a:schemeClr val="hlink"/>
                </a:solidFill>
                <a:latin typeface="Helvetica Neue"/>
                <a:ea typeface="Helvetica Neue"/>
                <a:cs typeface="Helvetica Neue"/>
                <a:sym typeface="Helvetica Neue"/>
                <a:hlinkClick r:id="rId6"/>
              </a:rPr>
              <a:t>vanaja.a@ahduni.edu.in</a:t>
            </a:r>
            <a:endParaRPr sz="2400">
              <a:latin typeface="Helvetica Neue"/>
              <a:ea typeface="Helvetica Neue"/>
              <a:cs typeface="Helvetica Neue"/>
              <a:sym typeface="Helvetica Neue"/>
            </a:endParaRPr>
          </a:p>
          <a:p>
            <a:pPr indent="0" lvl="0" marL="0" rtl="0" algn="ctr">
              <a:spcBef>
                <a:spcPts val="0"/>
              </a:spcBef>
              <a:spcAft>
                <a:spcPts val="0"/>
              </a:spcAft>
              <a:buNone/>
            </a:pPr>
            <a:r>
              <a:t/>
            </a:r>
            <a:endParaRPr sz="2400">
              <a:latin typeface="Helvetica Neue"/>
              <a:ea typeface="Helvetica Neue"/>
              <a:cs typeface="Helvetica Neue"/>
              <a:sym typeface="Helvetica Neue"/>
            </a:endParaRPr>
          </a:p>
          <a:p>
            <a:pPr indent="0" lvl="0" marL="0" rtl="0" algn="ctr">
              <a:spcBef>
                <a:spcPts val="0"/>
              </a:spcBef>
              <a:spcAft>
                <a:spcPts val="0"/>
              </a:spcAft>
              <a:buNone/>
            </a:pPr>
            <a:r>
              <a:t/>
            </a:r>
            <a:endParaRPr sz="24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594303" y="266700"/>
            <a:ext cx="10515600" cy="1325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4000"/>
              <a:buFont typeface="Helvetica Neue"/>
              <a:buNone/>
            </a:pPr>
            <a:r>
              <a:rPr lang="en-US" sz="4000">
                <a:solidFill>
                  <a:srgbClr val="000000"/>
                </a:solidFill>
              </a:rPr>
              <a:t>Problem Statement</a:t>
            </a:r>
            <a:endParaRPr/>
          </a:p>
        </p:txBody>
      </p:sp>
      <p:sp>
        <p:nvSpPr>
          <p:cNvPr id="108" name="Google Shape;108;p5"/>
          <p:cNvSpPr txBox="1"/>
          <p:nvPr>
            <p:ph idx="1" type="body"/>
          </p:nvPr>
        </p:nvSpPr>
        <p:spPr>
          <a:xfrm>
            <a:off x="582425" y="1768950"/>
            <a:ext cx="11320500" cy="4351500"/>
          </a:xfrm>
          <a:prstGeom prst="rect">
            <a:avLst/>
          </a:prstGeom>
          <a:noFill/>
          <a:ln>
            <a:noFill/>
          </a:ln>
        </p:spPr>
        <p:txBody>
          <a:bodyPr anchorCtr="0" anchor="t" bIns="45700" lIns="45700" spcFirstLastPara="1" rIns="45700" wrap="square" tIns="45700">
            <a:normAutofit fontScale="62500" lnSpcReduction="20000"/>
          </a:bodyPr>
          <a:lstStyle/>
          <a:p>
            <a:pPr indent="-76200" lvl="0" marL="228600" rtl="0" algn="l">
              <a:spcBef>
                <a:spcPts val="0"/>
              </a:spcBef>
              <a:spcAft>
                <a:spcPts val="0"/>
              </a:spcAft>
              <a:buClr>
                <a:schemeClr val="dk1"/>
              </a:buClr>
              <a:buSzPct val="32352"/>
              <a:buFont typeface="Arial"/>
              <a:buNone/>
            </a:pPr>
            <a:r>
              <a:rPr lang="en-US" sz="3400"/>
              <a:t>Landing Error Scoring System for</a:t>
            </a:r>
            <a:endParaRPr sz="3400"/>
          </a:p>
          <a:p>
            <a:pPr indent="-76200" lvl="0" marL="228600" rtl="0" algn="l">
              <a:spcBef>
                <a:spcPts val="0"/>
              </a:spcBef>
              <a:spcAft>
                <a:spcPts val="0"/>
              </a:spcAft>
              <a:buClr>
                <a:schemeClr val="dk1"/>
              </a:buClr>
              <a:buSzPct val="32352"/>
              <a:buFont typeface="Arial"/>
              <a:buNone/>
            </a:pPr>
            <a:r>
              <a:t/>
            </a:r>
            <a:endParaRPr sz="3400"/>
          </a:p>
          <a:p>
            <a:pPr indent="-76200" lvl="0" marL="228600" rtl="0" algn="l">
              <a:spcBef>
                <a:spcPts val="0"/>
              </a:spcBef>
              <a:spcAft>
                <a:spcPts val="0"/>
              </a:spcAft>
              <a:buClr>
                <a:schemeClr val="dk1"/>
              </a:buClr>
              <a:buSzPct val="32352"/>
              <a:buFont typeface="Arial"/>
              <a:buNone/>
            </a:pPr>
            <a:r>
              <a:rPr lang="en-US" sz="3400"/>
              <a:t>Basketball: A Computer Vision Approach</a:t>
            </a:r>
            <a:endParaRPr sz="3400"/>
          </a:p>
          <a:p>
            <a:pPr indent="-76200" lvl="0" marL="228600" rtl="0" algn="l">
              <a:spcBef>
                <a:spcPts val="0"/>
              </a:spcBef>
              <a:spcAft>
                <a:spcPts val="0"/>
              </a:spcAft>
              <a:buClr>
                <a:schemeClr val="dk1"/>
              </a:buClr>
              <a:buSzPct val="45833"/>
              <a:buFont typeface="Arial"/>
              <a:buNone/>
            </a:pPr>
            <a:r>
              <a:t/>
            </a:r>
            <a:endParaRPr/>
          </a:p>
          <a:p>
            <a:pPr indent="-76200" lvl="0" marL="228600" rtl="0" algn="l">
              <a:spcBef>
                <a:spcPts val="0"/>
              </a:spcBef>
              <a:spcAft>
                <a:spcPts val="0"/>
              </a:spcAft>
              <a:buClr>
                <a:schemeClr val="dk1"/>
              </a:buClr>
              <a:buSzPct val="45833"/>
              <a:buFont typeface="Arial"/>
              <a:buNone/>
            </a:pPr>
            <a:r>
              <a:t/>
            </a:r>
            <a:endParaRPr/>
          </a:p>
          <a:p>
            <a:pPr indent="-76200" lvl="0" marL="228600" rtl="0" algn="l">
              <a:spcBef>
                <a:spcPts val="0"/>
              </a:spcBef>
              <a:spcAft>
                <a:spcPts val="0"/>
              </a:spcAft>
              <a:buClr>
                <a:schemeClr val="dk1"/>
              </a:buClr>
              <a:buSzPct val="45833"/>
              <a:buFont typeface="Arial"/>
              <a:buNone/>
            </a:pPr>
            <a:r>
              <a:t/>
            </a:r>
            <a:endParaRPr/>
          </a:p>
          <a:p>
            <a:pPr indent="-76200" lvl="0" marL="228600" rtl="0" algn="l">
              <a:spcBef>
                <a:spcPts val="0"/>
              </a:spcBef>
              <a:spcAft>
                <a:spcPts val="0"/>
              </a:spcAft>
              <a:buClr>
                <a:schemeClr val="dk1"/>
              </a:buClr>
              <a:buSzPct val="45833"/>
              <a:buFont typeface="Arial"/>
              <a:buNone/>
            </a:pPr>
            <a:r>
              <a:t/>
            </a:r>
            <a:endParaRPr/>
          </a:p>
          <a:p>
            <a:pPr indent="-76200" lvl="0" marL="228600" rtl="0" algn="l">
              <a:spcBef>
                <a:spcPts val="0"/>
              </a:spcBef>
              <a:spcAft>
                <a:spcPts val="0"/>
              </a:spcAft>
              <a:buClr>
                <a:schemeClr val="dk1"/>
              </a:buClr>
              <a:buSzPct val="45833"/>
              <a:buFont typeface="Arial"/>
              <a:buNone/>
            </a:pPr>
            <a:r>
              <a:t/>
            </a:r>
            <a:endParaRPr/>
          </a:p>
          <a:p>
            <a:pPr indent="0" lvl="0" marL="0" rtl="0" algn="l">
              <a:spcBef>
                <a:spcPts val="0"/>
              </a:spcBef>
              <a:spcAft>
                <a:spcPts val="0"/>
              </a:spcAft>
              <a:buClr>
                <a:schemeClr val="dk1"/>
              </a:buClr>
              <a:buSzPct val="70175"/>
              <a:buFont typeface="Helvetica Neue"/>
              <a:buNone/>
            </a:pPr>
            <a:r>
              <a:rPr b="1" lang="en-US" sz="5700">
                <a:solidFill>
                  <a:schemeClr val="dk1"/>
                </a:solidFill>
                <a:latin typeface="Helvetica Neue"/>
                <a:ea typeface="Helvetica Neue"/>
                <a:cs typeface="Helvetica Neue"/>
                <a:sym typeface="Helvetica Neue"/>
              </a:rPr>
              <a:t>Objective</a:t>
            </a:r>
            <a:endParaRPr b="1" sz="5700">
              <a:solidFill>
                <a:schemeClr val="dk1"/>
              </a:solidFill>
              <a:latin typeface="Helvetica Neue"/>
              <a:ea typeface="Helvetica Neue"/>
              <a:cs typeface="Helvetica Neue"/>
              <a:sym typeface="Helvetica Neue"/>
            </a:endParaRPr>
          </a:p>
          <a:p>
            <a:pPr indent="0" lvl="0" marL="457200" rtl="0" algn="l">
              <a:spcBef>
                <a:spcPts val="0"/>
              </a:spcBef>
              <a:spcAft>
                <a:spcPts val="0"/>
              </a:spcAft>
              <a:buNone/>
            </a:pPr>
            <a:r>
              <a:t/>
            </a:r>
            <a:endParaRPr sz="3400">
              <a:solidFill>
                <a:schemeClr val="dk1"/>
              </a:solidFill>
            </a:endParaRPr>
          </a:p>
          <a:p>
            <a:pPr indent="0" lvl="0" marL="457200" rtl="0" algn="l">
              <a:spcBef>
                <a:spcPts val="0"/>
              </a:spcBef>
              <a:spcAft>
                <a:spcPts val="0"/>
              </a:spcAft>
              <a:buNone/>
            </a:pPr>
            <a:r>
              <a:t/>
            </a:r>
            <a:endParaRPr sz="3400">
              <a:solidFill>
                <a:schemeClr val="dk1"/>
              </a:solidFill>
            </a:endParaRPr>
          </a:p>
          <a:p>
            <a:pPr indent="-363537" lvl="0" marL="457200" rtl="0" algn="l">
              <a:spcBef>
                <a:spcPts val="0"/>
              </a:spcBef>
              <a:spcAft>
                <a:spcPts val="0"/>
              </a:spcAft>
              <a:buClr>
                <a:schemeClr val="dk1"/>
              </a:buClr>
              <a:buSzPct val="100000"/>
              <a:buChar char="•"/>
            </a:pPr>
            <a:r>
              <a:rPr lang="en-US" sz="3400">
                <a:solidFill>
                  <a:schemeClr val="dk1"/>
                </a:solidFill>
              </a:rPr>
              <a:t>Utilize computer vision techniques to identify irregular movements and incorrect postures.</a:t>
            </a:r>
            <a:endParaRPr sz="3400">
              <a:solidFill>
                <a:schemeClr val="dk1"/>
              </a:solidFill>
            </a:endParaRPr>
          </a:p>
          <a:p>
            <a:pPr indent="0" lvl="0" marL="457200" rtl="0" algn="l">
              <a:spcBef>
                <a:spcPts val="0"/>
              </a:spcBef>
              <a:spcAft>
                <a:spcPts val="0"/>
              </a:spcAft>
              <a:buNone/>
            </a:pPr>
            <a:r>
              <a:t/>
            </a:r>
            <a:endParaRPr sz="3400">
              <a:solidFill>
                <a:schemeClr val="dk1"/>
              </a:solidFill>
            </a:endParaRPr>
          </a:p>
          <a:p>
            <a:pPr indent="-363537" lvl="0" marL="457200" rtl="0" algn="l">
              <a:spcBef>
                <a:spcPts val="0"/>
              </a:spcBef>
              <a:spcAft>
                <a:spcPts val="0"/>
              </a:spcAft>
              <a:buClr>
                <a:schemeClr val="dk1"/>
              </a:buClr>
              <a:buSzPct val="100000"/>
              <a:buChar char="•"/>
            </a:pPr>
            <a:r>
              <a:rPr lang="en-US" sz="3400">
                <a:solidFill>
                  <a:schemeClr val="dk1"/>
                </a:solidFill>
              </a:rPr>
              <a:t>Provide coaches with valuable insights for injury prediction and training improvements.</a:t>
            </a:r>
            <a:endParaRPr sz="3400">
              <a:solidFill>
                <a:schemeClr val="dk1"/>
              </a:solidFill>
            </a:endParaRPr>
          </a:p>
          <a:p>
            <a:pPr indent="-76200" lvl="0" marL="228600" rtl="0" algn="l">
              <a:spcBef>
                <a:spcPts val="0"/>
              </a:spcBef>
              <a:spcAft>
                <a:spcPts val="0"/>
              </a:spcAft>
              <a:buClr>
                <a:schemeClr val="dk1"/>
              </a:buClr>
              <a:buSzPct val="32352"/>
              <a:buFont typeface="Arial"/>
              <a:buNone/>
            </a:pPr>
            <a:r>
              <a:t/>
            </a:r>
            <a:endParaRPr sz="3400"/>
          </a:p>
          <a:p>
            <a:pPr indent="-76200" lvl="0" marL="228600" rtl="0" algn="l">
              <a:spcBef>
                <a:spcPts val="0"/>
              </a:spcBef>
              <a:spcAft>
                <a:spcPts val="0"/>
              </a:spcAft>
              <a:buClr>
                <a:schemeClr val="dk1"/>
              </a:buClr>
              <a:buSzPct val="45833"/>
              <a:buFont typeface="Arial"/>
              <a:buNone/>
            </a:pPr>
            <a:r>
              <a:t/>
            </a:r>
            <a:endParaRPr/>
          </a:p>
          <a:p>
            <a:pPr indent="-76200" lvl="0" marL="228600" rtl="0" algn="l">
              <a:spcBef>
                <a:spcPts val="0"/>
              </a:spcBef>
              <a:spcAft>
                <a:spcPts val="0"/>
              </a:spcAft>
              <a:buClr>
                <a:schemeClr val="dk1"/>
              </a:buClr>
              <a:buSzPct val="45833"/>
              <a:buFont typeface="Arial"/>
              <a:buNone/>
            </a:pPr>
            <a:r>
              <a:t/>
            </a:r>
            <a:endParaRPr/>
          </a:p>
          <a:p>
            <a:pPr indent="-76200" lvl="0" marL="228600" rtl="0" algn="l">
              <a:spcBef>
                <a:spcPts val="0"/>
              </a:spcBef>
              <a:spcAft>
                <a:spcPts val="0"/>
              </a:spcAft>
              <a:buClr>
                <a:schemeClr val="dk1"/>
              </a:buClr>
              <a:buSzPct val="45833"/>
              <a:buFont typeface="Arial"/>
              <a:buNone/>
            </a:pPr>
            <a:r>
              <a:t/>
            </a:r>
            <a:endParaRPr/>
          </a:p>
          <a:p>
            <a:pPr indent="0" lvl="0" marL="152400" rtl="0" algn="l">
              <a:lnSpc>
                <a:spcPct val="90000"/>
              </a:lnSpc>
              <a:spcBef>
                <a:spcPts val="0"/>
              </a:spcBef>
              <a:spcAft>
                <a:spcPts val="0"/>
              </a:spcAft>
              <a:buClr>
                <a:srgbClr val="000000"/>
              </a:buClr>
              <a:buSzPct val="100000"/>
              <a:buFont typeface="Helvetica Neue Light"/>
              <a:buNone/>
            </a:pPr>
            <a:r>
              <a:t/>
            </a:r>
            <a:endParaRPr/>
          </a:p>
        </p:txBody>
      </p:sp>
      <p:sp>
        <p:nvSpPr>
          <p:cNvPr id="109" name="Google Shape;109;p5"/>
          <p:cNvSpPr txBox="1"/>
          <p:nvPr>
            <p:ph idx="12" type="sldNum"/>
          </p:nvPr>
        </p:nvSpPr>
        <p:spPr>
          <a:xfrm>
            <a:off x="11164924" y="6338767"/>
            <a:ext cx="188875" cy="269241"/>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pic>
        <p:nvPicPr>
          <p:cNvPr id="110" name="Google Shape;110;p5"/>
          <p:cNvPicPr preferRelativeResize="0"/>
          <p:nvPr/>
        </p:nvPicPr>
        <p:blipFill rotWithShape="1">
          <a:blip r:embed="rId3">
            <a:alphaModFix/>
          </a:blip>
          <a:srcRect b="6953" l="1781" r="1384" t="-1821"/>
          <a:stretch/>
        </p:blipFill>
        <p:spPr>
          <a:xfrm>
            <a:off x="6064200" y="425075"/>
            <a:ext cx="5538100" cy="2731625"/>
          </a:xfrm>
          <a:prstGeom prst="rect">
            <a:avLst/>
          </a:prstGeom>
          <a:noFill/>
          <a:ln>
            <a:noFill/>
          </a:ln>
        </p:spPr>
      </p:pic>
      <p:sp>
        <p:nvSpPr>
          <p:cNvPr id="111" name="Google Shape;111;p5"/>
          <p:cNvSpPr txBox="1"/>
          <p:nvPr/>
        </p:nvSpPr>
        <p:spPr>
          <a:xfrm>
            <a:off x="10793275" y="3198150"/>
            <a:ext cx="125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Helvetica Neue"/>
                <a:ea typeface="Helvetica Neue"/>
                <a:cs typeface="Helvetica Neue"/>
                <a:sym typeface="Helvetica Neue"/>
              </a:rPr>
              <a:t>Fig. 1 [1]</a:t>
            </a:r>
            <a:endParaRPr b="1" sz="1800">
              <a:latin typeface="Helvetica Neue"/>
              <a:ea typeface="Helvetica Neue"/>
              <a:cs typeface="Helvetica Neue"/>
              <a:sym typeface="Helvetica Neue"/>
            </a:endParaRPr>
          </a:p>
        </p:txBody>
      </p:sp>
      <p:sp>
        <p:nvSpPr>
          <p:cNvPr id="112" name="Google Shape;112;p5"/>
          <p:cNvSpPr txBox="1"/>
          <p:nvPr/>
        </p:nvSpPr>
        <p:spPr>
          <a:xfrm>
            <a:off x="1683125" y="5842337"/>
            <a:ext cx="9481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Helvetica Neue"/>
                <a:ea typeface="Helvetica Neue"/>
                <a:cs typeface="Helvetica Neue"/>
                <a:sym typeface="Helvetica Neue"/>
              </a:rPr>
              <a:t>[1]</a:t>
            </a:r>
            <a:r>
              <a:rPr lang="en-US">
                <a:latin typeface="Helvetica Neue Light"/>
                <a:ea typeface="Helvetica Neue Light"/>
                <a:cs typeface="Helvetica Neue Light"/>
                <a:sym typeface="Helvetica Neue Light"/>
              </a:rPr>
              <a:t> </a:t>
            </a:r>
            <a:r>
              <a:rPr lang="en-US">
                <a:latin typeface="Helvetica Neue Light"/>
                <a:ea typeface="Helvetica Neue Light"/>
                <a:cs typeface="Helvetica Neue Light"/>
                <a:sym typeface="Helvetica Neue Light"/>
              </a:rPr>
              <a:t>S. Sharma, S. Divakaran, T. Kaya, C. Taber and M. S. Raval, "A Framework for Biomechanical Analysis of Jump Landings for Injury Risk Assessment," 2023 IEEE 28th Pacific Rim International Symposium on Dependable Computing (PRDC), Singapore, Singapore, 2023, pp. 327-331, https://doi.org/10.1109/prdc59308.2023.00052</a:t>
            </a:r>
            <a:endParaRPr>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594300" y="266700"/>
            <a:ext cx="10515600" cy="500700"/>
          </a:xfrm>
          <a:prstGeom prst="rect">
            <a:avLst/>
          </a:prstGeom>
          <a:noFill/>
          <a:ln>
            <a:noFill/>
          </a:ln>
        </p:spPr>
        <p:txBody>
          <a:bodyPr anchorCtr="0" anchor="b" bIns="45700" lIns="45700" spcFirstLastPara="1" rIns="45700" wrap="square" tIns="45700">
            <a:normAutofit fontScale="90000"/>
          </a:bodyPr>
          <a:lstStyle/>
          <a:p>
            <a:pPr indent="0" lvl="0" marL="0" rtl="0" algn="l">
              <a:lnSpc>
                <a:spcPct val="90000"/>
              </a:lnSpc>
              <a:spcBef>
                <a:spcPts val="0"/>
              </a:spcBef>
              <a:spcAft>
                <a:spcPts val="0"/>
              </a:spcAft>
              <a:buClr>
                <a:srgbClr val="000000"/>
              </a:buClr>
              <a:buSzPct val="100000"/>
              <a:buFont typeface="Helvetica Neue"/>
              <a:buNone/>
            </a:pPr>
            <a:r>
              <a:rPr lang="en-US"/>
              <a:t>Literature Survey</a:t>
            </a:r>
            <a:endParaRPr/>
          </a:p>
        </p:txBody>
      </p:sp>
      <p:sp>
        <p:nvSpPr>
          <p:cNvPr id="118" name="Google Shape;118;p7"/>
          <p:cNvSpPr txBox="1"/>
          <p:nvPr>
            <p:ph idx="12" type="sldNum"/>
          </p:nvPr>
        </p:nvSpPr>
        <p:spPr>
          <a:xfrm>
            <a:off x="11164924" y="6338767"/>
            <a:ext cx="188875" cy="269241"/>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graphicFrame>
        <p:nvGraphicFramePr>
          <p:cNvPr id="119" name="Google Shape;119;p7"/>
          <p:cNvGraphicFramePr/>
          <p:nvPr/>
        </p:nvGraphicFramePr>
        <p:xfrm>
          <a:off x="594300" y="722063"/>
          <a:ext cx="3000000" cy="3000000"/>
        </p:xfrm>
        <a:graphic>
          <a:graphicData uri="http://schemas.openxmlformats.org/drawingml/2006/table">
            <a:tbl>
              <a:tblPr>
                <a:noFill/>
                <a:tableStyleId>{6216B358-F2FA-47AD-BD08-57B2CE1E8126}</a:tableStyleId>
              </a:tblPr>
              <a:tblGrid>
                <a:gridCol w="2214725"/>
                <a:gridCol w="1152975"/>
                <a:gridCol w="739500"/>
                <a:gridCol w="2399600"/>
                <a:gridCol w="4586750"/>
              </a:tblGrid>
              <a:tr h="476375">
                <a:tc>
                  <a:txBody>
                    <a:bodyPr/>
                    <a:lstStyle/>
                    <a:p>
                      <a:pPr indent="0" lvl="0" marL="0" rtl="0" algn="ctr">
                        <a:lnSpc>
                          <a:spcPct val="115000"/>
                        </a:lnSpc>
                        <a:spcBef>
                          <a:spcPts val="0"/>
                        </a:spcBef>
                        <a:spcAft>
                          <a:spcPts val="0"/>
                        </a:spcAft>
                        <a:buNone/>
                      </a:pPr>
                      <a:r>
                        <a:rPr b="1" lang="en-US" sz="1500">
                          <a:latin typeface="Helvetica Neue"/>
                          <a:ea typeface="Helvetica Neue"/>
                          <a:cs typeface="Helvetica Neue"/>
                          <a:sym typeface="Helvetica Neue"/>
                        </a:rPr>
                        <a:t>Study Title</a:t>
                      </a:r>
                      <a:endParaRPr b="1"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500">
                          <a:latin typeface="Helvetica Neue"/>
                          <a:ea typeface="Helvetica Neue"/>
                          <a:cs typeface="Helvetica Neue"/>
                          <a:sym typeface="Helvetica Neue"/>
                        </a:rPr>
                        <a:t>Authors</a:t>
                      </a:r>
                      <a:endParaRPr b="1"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500">
                          <a:latin typeface="Helvetica Neue"/>
                          <a:ea typeface="Helvetica Neue"/>
                          <a:cs typeface="Helvetica Neue"/>
                          <a:sym typeface="Helvetica Neue"/>
                        </a:rPr>
                        <a:t>Year</a:t>
                      </a:r>
                      <a:endParaRPr b="1"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500">
                          <a:latin typeface="Helvetica Neue"/>
                          <a:ea typeface="Helvetica Neue"/>
                          <a:cs typeface="Helvetica Neue"/>
                          <a:sym typeface="Helvetica Neue"/>
                        </a:rPr>
                        <a:t>Methodology</a:t>
                      </a:r>
                      <a:endParaRPr b="1"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500">
                          <a:latin typeface="Helvetica Neue"/>
                          <a:ea typeface="Helvetica Neue"/>
                          <a:cs typeface="Helvetica Neue"/>
                          <a:sym typeface="Helvetica Neue"/>
                        </a:rPr>
                        <a:t>Main Findings</a:t>
                      </a:r>
                      <a:endParaRPr b="1"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404950">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A Framework for Biomechanical Analysis of Jump Landings for Injury Risk Assessment [1]</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S. Sharma et al.</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2023</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Evaluation and </a:t>
                      </a:r>
                      <a:r>
                        <a:rPr lang="en-US" sz="1500">
                          <a:latin typeface="Helvetica Neue"/>
                          <a:ea typeface="Helvetica Neue"/>
                          <a:cs typeface="Helvetica Neue"/>
                          <a:sym typeface="Helvetica Neue"/>
                        </a:rPr>
                        <a:t>analysis</a:t>
                      </a:r>
                      <a:r>
                        <a:rPr lang="en-US" sz="1500">
                          <a:latin typeface="Helvetica Neue"/>
                          <a:ea typeface="Helvetica Neue"/>
                          <a:cs typeface="Helvetica Neue"/>
                          <a:sym typeface="Helvetica Neue"/>
                        </a:rPr>
                        <a:t> of a framework based on Computer </a:t>
                      </a:r>
                      <a:r>
                        <a:rPr lang="en-US" sz="1500">
                          <a:latin typeface="Helvetica Neue"/>
                          <a:ea typeface="Helvetica Neue"/>
                          <a:cs typeface="Helvetica Neue"/>
                          <a:sym typeface="Helvetica Neue"/>
                        </a:rPr>
                        <a:t>vision</a:t>
                      </a:r>
                      <a:r>
                        <a:rPr lang="en-US" sz="1500">
                          <a:latin typeface="Helvetica Neue"/>
                          <a:ea typeface="Helvetica Neue"/>
                          <a:cs typeface="Helvetica Neue"/>
                          <a:sym typeface="Helvetica Neue"/>
                        </a:rPr>
                        <a:t> techniques.</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An extremely robust framework to give the injury-risk score with </a:t>
                      </a:r>
                      <a:r>
                        <a:rPr lang="en-US" sz="1500">
                          <a:latin typeface="Helvetica Neue"/>
                          <a:ea typeface="Helvetica Neue"/>
                          <a:cs typeface="Helvetica Neue"/>
                          <a:sym typeface="Helvetica Neue"/>
                        </a:rPr>
                        <a:t>accurate predictions. </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20475">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The ‘DEEP’ Landing Error Scoring System [2]</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Hébert-Losier et al.</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2020</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Evaluation, Analysis, and comparison.</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LESS can be automated using deep learning methods with promising </a:t>
                      </a:r>
                      <a:r>
                        <a:rPr lang="en-US" sz="1500">
                          <a:latin typeface="Helvetica Neue"/>
                          <a:ea typeface="Helvetica Neue"/>
                          <a:cs typeface="Helvetica Neue"/>
                          <a:sym typeface="Helvetica Neue"/>
                        </a:rPr>
                        <a:t>results.</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57625">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Deep Learning-Based Human Pose Estimation: A Survey [3]</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Zheng</a:t>
                      </a:r>
                      <a:r>
                        <a:rPr lang="en-US" sz="1500">
                          <a:latin typeface="Helvetica Neue"/>
                          <a:ea typeface="Helvetica Neue"/>
                          <a:cs typeface="Helvetica Neue"/>
                          <a:sym typeface="Helvetica Neue"/>
                        </a:rPr>
                        <a:t> et al.</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2020</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Survey and analysis, literature review and comparison.</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Comparison of 260 papers surrounding the topic of human pose estimation and exploration of different challenges as well as constraints. </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542600">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"Keep Me In, Coach!": A Computer Vision Perspective on Assessing ACL Injury Risk in Female Athletes [4]</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N. Blanchard et al. </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2019</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Experimental, modeling, data collection, 3D reconstruction.</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Helvetica Neue"/>
                          <a:ea typeface="Helvetica Neue"/>
                          <a:cs typeface="Helvetica Neue"/>
                          <a:sym typeface="Helvetica Neue"/>
                        </a:rPr>
                        <a:t>Accuracy in tracking of movement features using body modeling and 3D reconstruction techniques aiding ACL injury risk evaluation. </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b8538cf2e2_0_27"/>
          <p:cNvSpPr txBox="1"/>
          <p:nvPr>
            <p:ph type="title"/>
          </p:nvPr>
        </p:nvSpPr>
        <p:spPr>
          <a:xfrm>
            <a:off x="594300" y="266700"/>
            <a:ext cx="10515600" cy="500700"/>
          </a:xfrm>
          <a:prstGeom prst="rect">
            <a:avLst/>
          </a:prstGeom>
        </p:spPr>
        <p:txBody>
          <a:bodyPr anchorCtr="0" anchor="b" bIns="45700" lIns="45700" spcFirstLastPara="1" rIns="45700" wrap="square" tIns="45700">
            <a:normAutofit fontScale="90000"/>
          </a:bodyPr>
          <a:lstStyle/>
          <a:p>
            <a:pPr indent="0" lvl="0" marL="0" rtl="0" algn="l">
              <a:spcBef>
                <a:spcPts val="0"/>
              </a:spcBef>
              <a:spcAft>
                <a:spcPts val="0"/>
              </a:spcAft>
              <a:buNone/>
            </a:pPr>
            <a:r>
              <a:rPr lang="en-US"/>
              <a:t>Methodology</a:t>
            </a:r>
            <a:endParaRPr/>
          </a:p>
        </p:txBody>
      </p:sp>
      <p:sp>
        <p:nvSpPr>
          <p:cNvPr id="125" name="Google Shape;125;g2b8538cf2e2_0_27"/>
          <p:cNvSpPr txBox="1"/>
          <p:nvPr>
            <p:ph idx="1" type="body"/>
          </p:nvPr>
        </p:nvSpPr>
        <p:spPr>
          <a:xfrm>
            <a:off x="594300" y="985875"/>
            <a:ext cx="5637900" cy="5352900"/>
          </a:xfrm>
          <a:prstGeom prst="rect">
            <a:avLst/>
          </a:prstGeom>
        </p:spPr>
        <p:txBody>
          <a:bodyPr anchorCtr="0" anchor="t" bIns="45700" lIns="45700" spcFirstLastPara="1" rIns="45700" wrap="square" tIns="45700">
            <a:normAutofit lnSpcReduction="10000"/>
          </a:bodyPr>
          <a:lstStyle/>
          <a:p>
            <a:pPr indent="-361950" lvl="0" marL="457200" rtl="0" algn="l">
              <a:lnSpc>
                <a:spcPct val="100000"/>
              </a:lnSpc>
              <a:spcBef>
                <a:spcPts val="0"/>
              </a:spcBef>
              <a:spcAft>
                <a:spcPts val="0"/>
              </a:spcAft>
              <a:buSzPts val="2100"/>
              <a:buFont typeface="Helvetica Neue"/>
              <a:buChar char="•"/>
            </a:pPr>
            <a:r>
              <a:rPr lang="en-US" sz="2100">
                <a:solidFill>
                  <a:schemeClr val="dk1"/>
                </a:solidFill>
              </a:rPr>
              <a:t>The athlete’s video is rotated such that the force plate in the frame is parallel to the ground.</a:t>
            </a:r>
            <a:endParaRPr sz="2100">
              <a:solidFill>
                <a:schemeClr val="dk1"/>
              </a:solidFill>
            </a:endParaRPr>
          </a:p>
          <a:p>
            <a:pPr indent="0" lvl="0" marL="457200" rtl="0" algn="l">
              <a:lnSpc>
                <a:spcPct val="100000"/>
              </a:lnSpc>
              <a:spcBef>
                <a:spcPts val="0"/>
              </a:spcBef>
              <a:spcAft>
                <a:spcPts val="0"/>
              </a:spcAft>
              <a:buNone/>
            </a:pPr>
            <a:r>
              <a:t/>
            </a:r>
            <a:endParaRPr sz="2100">
              <a:solidFill>
                <a:schemeClr val="dk1"/>
              </a:solidFill>
            </a:endParaRPr>
          </a:p>
          <a:p>
            <a:pPr indent="-361950" lvl="0" marL="457200" rtl="0" algn="l">
              <a:spcBef>
                <a:spcPts val="1000"/>
              </a:spcBef>
              <a:spcAft>
                <a:spcPts val="0"/>
              </a:spcAft>
              <a:buSzPts val="2100"/>
              <a:buFont typeface="Helvetica Neue"/>
              <a:buChar char="•"/>
            </a:pPr>
            <a:r>
              <a:rPr b="1" lang="en-US" sz="2100">
                <a:latin typeface="Helvetica Neue"/>
                <a:ea typeface="Helvetica Neue"/>
                <a:cs typeface="Helvetica Neue"/>
                <a:sym typeface="Helvetica Neue"/>
              </a:rPr>
              <a:t>Frame extraction: </a:t>
            </a:r>
            <a:r>
              <a:rPr lang="en-US" sz="2100"/>
              <a:t>Frame rate 6.02 fps, 211 frames generated. </a:t>
            </a:r>
            <a:endParaRPr sz="2100"/>
          </a:p>
          <a:p>
            <a:pPr indent="0" lvl="0" marL="0" rtl="0" algn="l">
              <a:spcBef>
                <a:spcPts val="1000"/>
              </a:spcBef>
              <a:spcAft>
                <a:spcPts val="0"/>
              </a:spcAft>
              <a:buNone/>
            </a:pPr>
            <a:r>
              <a:t/>
            </a:r>
            <a:endParaRPr sz="2100"/>
          </a:p>
          <a:p>
            <a:pPr indent="-361950" lvl="0" marL="457200" rtl="0" algn="l">
              <a:spcBef>
                <a:spcPts val="1000"/>
              </a:spcBef>
              <a:spcAft>
                <a:spcPts val="0"/>
              </a:spcAft>
              <a:buSzPts val="2100"/>
              <a:buFont typeface="Helvetica Neue"/>
              <a:buChar char="•"/>
            </a:pPr>
            <a:r>
              <a:rPr b="1" lang="en-US" sz="2100">
                <a:latin typeface="Helvetica Neue"/>
                <a:ea typeface="Helvetica Neue"/>
                <a:cs typeface="Helvetica Neue"/>
                <a:sym typeface="Helvetica Neue"/>
              </a:rPr>
              <a:t>Key Point extraction: </a:t>
            </a:r>
            <a:r>
              <a:rPr lang="en-US" sz="2100"/>
              <a:t>MediaPipe Pose to get the required key points. </a:t>
            </a:r>
            <a:endParaRPr sz="2100"/>
          </a:p>
          <a:p>
            <a:pPr indent="0" lvl="0" marL="0" rtl="0" algn="l">
              <a:spcBef>
                <a:spcPts val="1000"/>
              </a:spcBef>
              <a:spcAft>
                <a:spcPts val="0"/>
              </a:spcAft>
              <a:buNone/>
            </a:pPr>
            <a:r>
              <a:t/>
            </a:r>
            <a:endParaRPr sz="2100"/>
          </a:p>
          <a:p>
            <a:pPr indent="-361950" lvl="0" marL="457200" rtl="0" algn="l">
              <a:spcBef>
                <a:spcPts val="1000"/>
              </a:spcBef>
              <a:spcAft>
                <a:spcPts val="0"/>
              </a:spcAft>
              <a:buSzPts val="2100"/>
              <a:buFont typeface="Helvetica Neue"/>
              <a:buChar char="•"/>
            </a:pPr>
            <a:r>
              <a:rPr b="1" lang="en-US" sz="2100">
                <a:latin typeface="Helvetica Neue"/>
                <a:ea typeface="Helvetica Neue"/>
                <a:cs typeface="Helvetica Neue"/>
                <a:sym typeface="Helvetica Neue"/>
              </a:rPr>
              <a:t>Calculation and annotation: </a:t>
            </a:r>
            <a:r>
              <a:rPr lang="en-US" sz="2100"/>
              <a:t>Key points are used to </a:t>
            </a:r>
            <a:r>
              <a:rPr lang="en-US" sz="2100"/>
              <a:t>calculate</a:t>
            </a:r>
            <a:r>
              <a:rPr lang="en-US" sz="2100"/>
              <a:t> angles and distances to get the values for Lateral Trunk Flexion and Stance Width.</a:t>
            </a:r>
            <a:endParaRPr sz="2100"/>
          </a:p>
          <a:p>
            <a:pPr indent="0" lvl="0" marL="0" rtl="0" algn="l">
              <a:spcBef>
                <a:spcPts val="1000"/>
              </a:spcBef>
              <a:spcAft>
                <a:spcPts val="0"/>
              </a:spcAft>
              <a:buNone/>
            </a:pPr>
            <a:r>
              <a:t/>
            </a:r>
            <a:endParaRPr sz="2100"/>
          </a:p>
          <a:p>
            <a:pPr indent="0" lvl="0" marL="0" rtl="0" algn="l">
              <a:spcBef>
                <a:spcPts val="1000"/>
              </a:spcBef>
              <a:spcAft>
                <a:spcPts val="0"/>
              </a:spcAft>
              <a:buNone/>
            </a:pPr>
            <a:r>
              <a:t/>
            </a:r>
            <a:endParaRPr sz="2100"/>
          </a:p>
        </p:txBody>
      </p:sp>
      <p:sp>
        <p:nvSpPr>
          <p:cNvPr id="126" name="Google Shape;126;g2b8538cf2e2_0_27"/>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pic>
        <p:nvPicPr>
          <p:cNvPr id="127" name="Google Shape;127;g2b8538cf2e2_0_27"/>
          <p:cNvPicPr preferRelativeResize="0"/>
          <p:nvPr/>
        </p:nvPicPr>
        <p:blipFill rotWithShape="1">
          <a:blip r:embed="rId3">
            <a:alphaModFix/>
          </a:blip>
          <a:srcRect b="0" l="0" r="40330" t="0"/>
          <a:stretch/>
        </p:blipFill>
        <p:spPr>
          <a:xfrm>
            <a:off x="6232202" y="461800"/>
            <a:ext cx="5637900" cy="5278709"/>
          </a:xfrm>
          <a:prstGeom prst="rect">
            <a:avLst/>
          </a:prstGeom>
          <a:noFill/>
          <a:ln>
            <a:noFill/>
          </a:ln>
        </p:spPr>
      </p:pic>
      <p:sp>
        <p:nvSpPr>
          <p:cNvPr id="128" name="Google Shape;128;g2b8538cf2e2_0_27"/>
          <p:cNvSpPr txBox="1"/>
          <p:nvPr/>
        </p:nvSpPr>
        <p:spPr>
          <a:xfrm>
            <a:off x="1683125" y="5842337"/>
            <a:ext cx="9481800" cy="1189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b="1" lang="en-US" sz="1900">
                <a:solidFill>
                  <a:schemeClr val="dk1"/>
                </a:solidFill>
                <a:latin typeface="Helvetica Neue"/>
                <a:ea typeface="Helvetica Neue"/>
                <a:cs typeface="Helvetica Neue"/>
                <a:sym typeface="Helvetica Neue"/>
              </a:rPr>
              <a:t>[5]</a:t>
            </a:r>
            <a:r>
              <a:rPr lang="en-US" sz="1900">
                <a:solidFill>
                  <a:schemeClr val="dk1"/>
                </a:solidFill>
                <a:latin typeface="Helvetica Neue Light"/>
                <a:ea typeface="Helvetica Neue Light"/>
                <a:cs typeface="Helvetica Neue Light"/>
                <a:sym typeface="Helvetica Neue Light"/>
              </a:rPr>
              <a:t> </a:t>
            </a:r>
            <a:r>
              <a:rPr lang="en-US" sz="1900">
                <a:solidFill>
                  <a:schemeClr val="dk1"/>
                </a:solidFill>
                <a:latin typeface="Helvetica Neue Light"/>
                <a:ea typeface="Helvetica Neue Light"/>
                <a:cs typeface="Helvetica Neue Light"/>
                <a:sym typeface="Helvetica Neue Light"/>
              </a:rPr>
              <a:t>Chung, J.-L., Ong, L.-Y., &amp; Leow, M.-C. (2022). Comparative Analysis of Skeleton-Based Human Pose Estimation. Future Internet, 14(12), 380. https://doi.org/10.3390/fi14120380  </a:t>
            </a:r>
            <a:endParaRPr>
              <a:solidFill>
                <a:schemeClr val="dk1"/>
              </a:solidFill>
            </a:endParaRPr>
          </a:p>
          <a:p>
            <a:pPr indent="0" lvl="0" marL="0" rtl="0" algn="l">
              <a:spcBef>
                <a:spcPts val="0"/>
              </a:spcBef>
              <a:spcAft>
                <a:spcPts val="0"/>
              </a:spcAft>
              <a:buNone/>
            </a:pPr>
            <a:r>
              <a:t/>
            </a:r>
            <a:endParaRPr b="1">
              <a:latin typeface="Helvetica Neue"/>
              <a:ea typeface="Helvetica Neue"/>
              <a:cs typeface="Helvetica Neue"/>
              <a:sym typeface="Helvetica Neue"/>
            </a:endParaRPr>
          </a:p>
        </p:txBody>
      </p:sp>
      <p:sp>
        <p:nvSpPr>
          <p:cNvPr id="129" name="Google Shape;129;g2b8538cf2e2_0_27"/>
          <p:cNvSpPr txBox="1"/>
          <p:nvPr/>
        </p:nvSpPr>
        <p:spPr>
          <a:xfrm>
            <a:off x="10633325" y="5808788"/>
            <a:ext cx="125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Helvetica Neue"/>
                <a:ea typeface="Helvetica Neue"/>
                <a:cs typeface="Helvetica Neue"/>
                <a:sym typeface="Helvetica Neue"/>
              </a:rPr>
              <a:t>Fig. 2 [5]</a:t>
            </a:r>
            <a:endParaRPr b="1" sz="18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6be11ff48a_0_59"/>
          <p:cNvSpPr txBox="1"/>
          <p:nvPr>
            <p:ph type="title"/>
          </p:nvPr>
        </p:nvSpPr>
        <p:spPr>
          <a:xfrm>
            <a:off x="594300" y="266700"/>
            <a:ext cx="10515600" cy="500700"/>
          </a:xfrm>
          <a:prstGeom prst="rect">
            <a:avLst/>
          </a:prstGeom>
        </p:spPr>
        <p:txBody>
          <a:bodyPr anchorCtr="0" anchor="b" bIns="45700" lIns="45700" spcFirstLastPara="1" rIns="45700" wrap="square" tIns="45700">
            <a:normAutofit fontScale="90000"/>
          </a:bodyPr>
          <a:lstStyle/>
          <a:p>
            <a:pPr indent="0" lvl="0" marL="0" rtl="0" algn="l">
              <a:spcBef>
                <a:spcPts val="0"/>
              </a:spcBef>
              <a:spcAft>
                <a:spcPts val="0"/>
              </a:spcAft>
              <a:buNone/>
            </a:pPr>
            <a:r>
              <a:rPr lang="en-US"/>
              <a:t>Methodology</a:t>
            </a:r>
            <a:endParaRPr/>
          </a:p>
        </p:txBody>
      </p:sp>
      <p:sp>
        <p:nvSpPr>
          <p:cNvPr id="135" name="Google Shape;135;g26be11ff48a_0_59"/>
          <p:cNvSpPr txBox="1"/>
          <p:nvPr>
            <p:ph idx="1" type="body"/>
          </p:nvPr>
        </p:nvSpPr>
        <p:spPr>
          <a:xfrm>
            <a:off x="582425" y="767400"/>
            <a:ext cx="10515600" cy="5352900"/>
          </a:xfrm>
          <a:prstGeom prst="rect">
            <a:avLst/>
          </a:prstGeom>
        </p:spPr>
        <p:txBody>
          <a:bodyPr anchorCtr="0" anchor="t" bIns="45700" lIns="45700" spcFirstLastPara="1" rIns="45700" wrap="square" tIns="45700">
            <a:normAutofit/>
          </a:bodyPr>
          <a:lstStyle/>
          <a:p>
            <a:pPr indent="-361950" lvl="0" marL="457200" rtl="0" algn="l">
              <a:spcBef>
                <a:spcPts val="1000"/>
              </a:spcBef>
              <a:spcAft>
                <a:spcPts val="0"/>
              </a:spcAft>
              <a:buSzPts val="2100"/>
              <a:buFont typeface="Helvetica Neue"/>
              <a:buChar char="•"/>
            </a:pPr>
            <a:r>
              <a:rPr b="1" lang="en-US" sz="2100">
                <a:latin typeface="Helvetica Neue"/>
                <a:ea typeface="Helvetica Neue"/>
                <a:cs typeface="Helvetica Neue"/>
                <a:sym typeface="Helvetica Neue"/>
              </a:rPr>
              <a:t>Key Point extraction</a:t>
            </a:r>
            <a:endParaRPr b="1" sz="2100">
              <a:latin typeface="Helvetica Neue"/>
              <a:ea typeface="Helvetica Neue"/>
              <a:cs typeface="Helvetica Neue"/>
              <a:sym typeface="Helvetica Neue"/>
            </a:endParaRPr>
          </a:p>
          <a:p>
            <a:pPr indent="0" lvl="0" marL="0" rtl="0" algn="l">
              <a:spcBef>
                <a:spcPts val="1000"/>
              </a:spcBef>
              <a:spcAft>
                <a:spcPts val="0"/>
              </a:spcAft>
              <a:buNone/>
            </a:pPr>
            <a:r>
              <a:t/>
            </a:r>
            <a:endParaRPr sz="2100"/>
          </a:p>
          <a:p>
            <a:pPr indent="0" lvl="0" marL="0" rtl="0" algn="l">
              <a:spcBef>
                <a:spcPts val="1000"/>
              </a:spcBef>
              <a:spcAft>
                <a:spcPts val="0"/>
              </a:spcAft>
              <a:buNone/>
            </a:pPr>
            <a:r>
              <a:t/>
            </a:r>
            <a:endParaRPr b="1" sz="2100">
              <a:latin typeface="Helvetica Neue"/>
              <a:ea typeface="Helvetica Neue"/>
              <a:cs typeface="Helvetica Neue"/>
              <a:sym typeface="Helvetica Neue"/>
            </a:endParaRPr>
          </a:p>
          <a:p>
            <a:pPr indent="0" lvl="0" marL="0" rtl="0" algn="l">
              <a:spcBef>
                <a:spcPts val="1000"/>
              </a:spcBef>
              <a:spcAft>
                <a:spcPts val="0"/>
              </a:spcAft>
              <a:buNone/>
            </a:pPr>
            <a:r>
              <a:t/>
            </a:r>
            <a:endParaRPr sz="2100"/>
          </a:p>
          <a:p>
            <a:pPr indent="0" lvl="0" marL="0" rtl="0" algn="l">
              <a:spcBef>
                <a:spcPts val="1000"/>
              </a:spcBef>
              <a:spcAft>
                <a:spcPts val="0"/>
              </a:spcAft>
              <a:buNone/>
            </a:pPr>
            <a:r>
              <a:t/>
            </a:r>
            <a:endParaRPr sz="2100"/>
          </a:p>
        </p:txBody>
      </p:sp>
      <p:sp>
        <p:nvSpPr>
          <p:cNvPr id="136" name="Google Shape;136;g26be11ff48a_0_59"/>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pic>
        <p:nvPicPr>
          <p:cNvPr id="137" name="Google Shape;137;g26be11ff48a_0_59"/>
          <p:cNvPicPr preferRelativeResize="0"/>
          <p:nvPr/>
        </p:nvPicPr>
        <p:blipFill>
          <a:blip r:embed="rId3">
            <a:alphaModFix/>
          </a:blip>
          <a:stretch>
            <a:fillRect/>
          </a:stretch>
        </p:blipFill>
        <p:spPr>
          <a:xfrm>
            <a:off x="594300" y="1176300"/>
            <a:ext cx="5944739" cy="4003951"/>
          </a:xfrm>
          <a:prstGeom prst="rect">
            <a:avLst/>
          </a:prstGeom>
          <a:noFill/>
          <a:ln>
            <a:noFill/>
          </a:ln>
        </p:spPr>
      </p:pic>
      <p:sp>
        <p:nvSpPr>
          <p:cNvPr id="138" name="Google Shape;138;g26be11ff48a_0_59"/>
          <p:cNvSpPr txBox="1"/>
          <p:nvPr/>
        </p:nvSpPr>
        <p:spPr>
          <a:xfrm>
            <a:off x="1683125" y="5842337"/>
            <a:ext cx="9481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Helvetica Neue"/>
                <a:ea typeface="Helvetica Neue"/>
                <a:cs typeface="Helvetica Neue"/>
                <a:sym typeface="Helvetica Neue"/>
              </a:rPr>
              <a:t>[1]</a:t>
            </a:r>
            <a:r>
              <a:rPr lang="en-US">
                <a:latin typeface="Helvetica Neue Light"/>
                <a:ea typeface="Helvetica Neue Light"/>
                <a:cs typeface="Helvetica Neue Light"/>
                <a:sym typeface="Helvetica Neue Light"/>
              </a:rPr>
              <a:t> S. Sharma, S. Divakaran, T. Kaya, C. Taber and M. S. Raval, "A Framework for Biomechanical Analysis of Jump Landings for Injury Risk Assessment," 2023 IEEE 28th Pacific Rim International Symposium on Dependable Computing (PRDC), Singapore, Singapore, 2023, pp. 327-331, https://doi.org/10.1109/prdc59308.2023.00052</a:t>
            </a:r>
            <a:endParaRPr>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pic>
        <p:nvPicPr>
          <p:cNvPr id="139" name="Google Shape;139;g26be11ff48a_0_59"/>
          <p:cNvPicPr preferRelativeResize="0"/>
          <p:nvPr/>
        </p:nvPicPr>
        <p:blipFill>
          <a:blip r:embed="rId4">
            <a:alphaModFix/>
          </a:blip>
          <a:stretch>
            <a:fillRect/>
          </a:stretch>
        </p:blipFill>
        <p:spPr>
          <a:xfrm>
            <a:off x="6539050" y="1221775"/>
            <a:ext cx="3577200" cy="3958475"/>
          </a:xfrm>
          <a:prstGeom prst="rect">
            <a:avLst/>
          </a:prstGeom>
          <a:noFill/>
          <a:ln>
            <a:noFill/>
          </a:ln>
        </p:spPr>
      </p:pic>
      <p:sp>
        <p:nvSpPr>
          <p:cNvPr id="140" name="Google Shape;140;g26be11ff48a_0_59"/>
          <p:cNvSpPr txBox="1"/>
          <p:nvPr/>
        </p:nvSpPr>
        <p:spPr>
          <a:xfrm>
            <a:off x="336300" y="5104375"/>
            <a:ext cx="115194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Helvetica Neue Light"/>
                <a:ea typeface="Helvetica Neue Light"/>
                <a:cs typeface="Helvetica Neue Light"/>
                <a:sym typeface="Helvetica Neue Light"/>
              </a:rPr>
              <a:t>We are considering the joint locations( ankle, shoulder, hip) and their midpoints which provide insights into the symmetry and the movement of the athlete to calculate the errors. </a:t>
            </a:r>
            <a:endParaRPr sz="21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100">
              <a:latin typeface="Helvetica Neue Light"/>
              <a:ea typeface="Helvetica Neue Light"/>
              <a:cs typeface="Helvetica Neue Light"/>
              <a:sym typeface="Helvetica Neue Light"/>
            </a:endParaRPr>
          </a:p>
        </p:txBody>
      </p:sp>
      <p:sp>
        <p:nvSpPr>
          <p:cNvPr id="141" name="Google Shape;141;g26be11ff48a_0_59"/>
          <p:cNvSpPr txBox="1"/>
          <p:nvPr/>
        </p:nvSpPr>
        <p:spPr>
          <a:xfrm>
            <a:off x="430925" y="1342450"/>
            <a:ext cx="125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Helvetica Neue"/>
                <a:ea typeface="Helvetica Neue"/>
                <a:cs typeface="Helvetica Neue"/>
                <a:sym typeface="Helvetica Neue"/>
              </a:rPr>
              <a:t>Fig. 3 [1]</a:t>
            </a:r>
            <a:endParaRPr b="1" sz="18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6bdda6dbfd_0_7"/>
          <p:cNvSpPr txBox="1"/>
          <p:nvPr>
            <p:ph type="title"/>
          </p:nvPr>
        </p:nvSpPr>
        <p:spPr>
          <a:xfrm>
            <a:off x="594300" y="266700"/>
            <a:ext cx="10515600" cy="500700"/>
          </a:xfrm>
          <a:prstGeom prst="rect">
            <a:avLst/>
          </a:prstGeom>
        </p:spPr>
        <p:txBody>
          <a:bodyPr anchorCtr="0" anchor="b" bIns="45700" lIns="45700" spcFirstLastPara="1" rIns="45700" wrap="square" tIns="45700">
            <a:normAutofit fontScale="90000"/>
          </a:bodyPr>
          <a:lstStyle/>
          <a:p>
            <a:pPr indent="0" lvl="0" marL="0" rtl="0" algn="l">
              <a:spcBef>
                <a:spcPts val="0"/>
              </a:spcBef>
              <a:spcAft>
                <a:spcPts val="0"/>
              </a:spcAft>
              <a:buNone/>
            </a:pPr>
            <a:r>
              <a:rPr lang="en-US"/>
              <a:t>Methodology</a:t>
            </a:r>
            <a:endParaRPr/>
          </a:p>
        </p:txBody>
      </p:sp>
      <p:sp>
        <p:nvSpPr>
          <p:cNvPr id="147" name="Google Shape;147;g26bdda6dbfd_0_7"/>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
        <p:nvSpPr>
          <p:cNvPr id="148" name="Google Shape;148;g26bdda6dbfd_0_7"/>
          <p:cNvSpPr/>
          <p:nvPr/>
        </p:nvSpPr>
        <p:spPr>
          <a:xfrm>
            <a:off x="9400450" y="1069725"/>
            <a:ext cx="1007400" cy="366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Light"/>
              <a:ea typeface="Helvetica Neue Light"/>
              <a:cs typeface="Helvetica Neue Light"/>
              <a:sym typeface="Helvetica Neue Light"/>
            </a:endParaRPr>
          </a:p>
        </p:txBody>
      </p:sp>
      <p:sp>
        <p:nvSpPr>
          <p:cNvPr id="149" name="Google Shape;149;g26bdda6dbfd_0_7"/>
          <p:cNvSpPr txBox="1"/>
          <p:nvPr>
            <p:ph idx="1" type="body"/>
          </p:nvPr>
        </p:nvSpPr>
        <p:spPr>
          <a:xfrm>
            <a:off x="6990700" y="383025"/>
            <a:ext cx="4112400" cy="810000"/>
          </a:xfrm>
          <a:prstGeom prst="rect">
            <a:avLst/>
          </a:prstGeom>
        </p:spPr>
        <p:txBody>
          <a:bodyPr anchorCtr="0" anchor="t" bIns="45700" lIns="45700" spcFirstLastPara="1" rIns="45700" wrap="square" tIns="45700">
            <a:noAutofit/>
          </a:bodyPr>
          <a:lstStyle/>
          <a:p>
            <a:pPr indent="0" lvl="0" marL="0" rtl="0" algn="l">
              <a:lnSpc>
                <a:spcPct val="70000"/>
              </a:lnSpc>
              <a:spcBef>
                <a:spcPts val="1000"/>
              </a:spcBef>
              <a:spcAft>
                <a:spcPts val="0"/>
              </a:spcAft>
              <a:buSzPts val="275"/>
              <a:buNone/>
            </a:pPr>
            <a:r>
              <a:t/>
            </a:r>
            <a:endParaRPr b="1" sz="1925">
              <a:latin typeface="Helvetica Neue"/>
              <a:ea typeface="Helvetica Neue"/>
              <a:cs typeface="Helvetica Neue"/>
              <a:sym typeface="Helvetica Neue"/>
            </a:endParaRPr>
          </a:p>
          <a:p>
            <a:pPr indent="0" lvl="0" marL="0" rtl="0" algn="l">
              <a:lnSpc>
                <a:spcPct val="70000"/>
              </a:lnSpc>
              <a:spcBef>
                <a:spcPts val="1000"/>
              </a:spcBef>
              <a:spcAft>
                <a:spcPts val="0"/>
              </a:spcAft>
              <a:buSzPts val="275"/>
              <a:buNone/>
            </a:pPr>
            <a:r>
              <a:rPr b="1" lang="en-US" sz="1925">
                <a:latin typeface="Helvetica Neue"/>
                <a:ea typeface="Helvetica Neue"/>
                <a:cs typeface="Helvetica Neue"/>
                <a:sym typeface="Helvetica Neue"/>
              </a:rPr>
              <a:t>Classes used in Roboflow</a:t>
            </a:r>
            <a:endParaRPr b="1" sz="1925">
              <a:latin typeface="Helvetica Neue"/>
              <a:ea typeface="Helvetica Neue"/>
              <a:cs typeface="Helvetica Neue"/>
              <a:sym typeface="Helvetica Neue"/>
            </a:endParaRPr>
          </a:p>
          <a:p>
            <a:pPr indent="0" lvl="0" marL="0" rtl="0" algn="l">
              <a:lnSpc>
                <a:spcPct val="70000"/>
              </a:lnSpc>
              <a:spcBef>
                <a:spcPts val="1000"/>
              </a:spcBef>
              <a:spcAft>
                <a:spcPts val="0"/>
              </a:spcAft>
              <a:buSzPts val="275"/>
              <a:buNone/>
            </a:pPr>
            <a:r>
              <a:t/>
            </a:r>
            <a:endParaRPr b="1" sz="1925">
              <a:latin typeface="Helvetica Neue"/>
              <a:ea typeface="Helvetica Neue"/>
              <a:cs typeface="Helvetica Neue"/>
              <a:sym typeface="Helvetica Neue"/>
            </a:endParaRPr>
          </a:p>
          <a:p>
            <a:pPr indent="0" lvl="0" marL="0" rtl="0" algn="l">
              <a:lnSpc>
                <a:spcPct val="70000"/>
              </a:lnSpc>
              <a:spcBef>
                <a:spcPts val="1000"/>
              </a:spcBef>
              <a:spcAft>
                <a:spcPts val="0"/>
              </a:spcAft>
              <a:buSzPts val="275"/>
              <a:buNone/>
            </a:pPr>
            <a:r>
              <a:t/>
            </a:r>
            <a:endParaRPr sz="1925"/>
          </a:p>
          <a:p>
            <a:pPr indent="0" lvl="0" marL="0" rtl="0" algn="l">
              <a:lnSpc>
                <a:spcPct val="70000"/>
              </a:lnSpc>
              <a:spcBef>
                <a:spcPts val="1000"/>
              </a:spcBef>
              <a:spcAft>
                <a:spcPts val="0"/>
              </a:spcAft>
              <a:buSzPts val="275"/>
              <a:buNone/>
            </a:pPr>
            <a:r>
              <a:t/>
            </a:r>
            <a:endParaRPr sz="1925"/>
          </a:p>
        </p:txBody>
      </p:sp>
      <p:sp>
        <p:nvSpPr>
          <p:cNvPr id="150" name="Google Shape;150;g26bdda6dbfd_0_7"/>
          <p:cNvSpPr txBox="1"/>
          <p:nvPr/>
        </p:nvSpPr>
        <p:spPr>
          <a:xfrm>
            <a:off x="861600" y="1069725"/>
            <a:ext cx="4752600" cy="48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100">
                <a:latin typeface="Helvetica Neue"/>
                <a:ea typeface="Helvetica Neue"/>
                <a:cs typeface="Helvetica Neue"/>
                <a:sym typeface="Helvetica Neue"/>
              </a:rPr>
              <a:t>Points to note while labelling using Roboflow </a:t>
            </a:r>
            <a:endParaRPr b="1" sz="2100">
              <a:latin typeface="Helvetica Neue"/>
              <a:ea typeface="Helvetica Neue"/>
              <a:cs typeface="Helvetica Neue"/>
              <a:sym typeface="Helvetica Neue"/>
            </a:endParaRPr>
          </a:p>
          <a:p>
            <a:pPr indent="0" lvl="0" marL="457200" rtl="0" algn="l">
              <a:spcBef>
                <a:spcPts val="0"/>
              </a:spcBef>
              <a:spcAft>
                <a:spcPts val="0"/>
              </a:spcAft>
              <a:buNone/>
            </a:pPr>
            <a:r>
              <a:t/>
            </a:r>
            <a:endParaRPr sz="2100">
              <a:latin typeface="Helvetica Neue Light"/>
              <a:ea typeface="Helvetica Neue Light"/>
              <a:cs typeface="Helvetica Neue Light"/>
              <a:sym typeface="Helvetica Neue Light"/>
            </a:endParaRPr>
          </a:p>
          <a:p>
            <a:pPr indent="-361950" lvl="0" marL="457200" rtl="0" algn="l">
              <a:spcBef>
                <a:spcPts val="0"/>
              </a:spcBef>
              <a:spcAft>
                <a:spcPts val="0"/>
              </a:spcAft>
              <a:buSzPts val="2100"/>
              <a:buFont typeface="Helvetica Neue Light"/>
              <a:buChar char="-"/>
            </a:pPr>
            <a:r>
              <a:rPr lang="en-US" sz="2100">
                <a:latin typeface="Helvetica Neue Light"/>
                <a:ea typeface="Helvetica Neue Light"/>
                <a:cs typeface="Helvetica Neue Light"/>
                <a:sym typeface="Helvetica Neue Light"/>
              </a:rPr>
              <a:t>Tight bounding boxes</a:t>
            </a:r>
            <a:endParaRPr sz="2100">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2100">
              <a:latin typeface="Helvetica Neue Light"/>
              <a:ea typeface="Helvetica Neue Light"/>
              <a:cs typeface="Helvetica Neue Light"/>
              <a:sym typeface="Helvetica Neue Light"/>
            </a:endParaRPr>
          </a:p>
          <a:p>
            <a:pPr indent="-361950" lvl="0" marL="457200" rtl="0" algn="l">
              <a:spcBef>
                <a:spcPts val="0"/>
              </a:spcBef>
              <a:spcAft>
                <a:spcPts val="0"/>
              </a:spcAft>
              <a:buSzPts val="2100"/>
              <a:buFont typeface="Helvetica Neue Light"/>
              <a:buChar char="-"/>
            </a:pPr>
            <a:r>
              <a:rPr lang="en-US" sz="2100">
                <a:latin typeface="Helvetica Neue Light"/>
                <a:ea typeface="Helvetica Neue Light"/>
                <a:cs typeface="Helvetica Neue Light"/>
                <a:sym typeface="Helvetica Neue Light"/>
              </a:rPr>
              <a:t>Labelling two errors: stance_width and lateral_flexion using different colours and labels</a:t>
            </a:r>
            <a:endParaRPr sz="2100">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2100">
              <a:latin typeface="Helvetica Neue Light"/>
              <a:ea typeface="Helvetica Neue Light"/>
              <a:cs typeface="Helvetica Neue Light"/>
              <a:sym typeface="Helvetica Neue Light"/>
            </a:endParaRPr>
          </a:p>
          <a:p>
            <a:pPr indent="-361950" lvl="0" marL="457200" rtl="0" algn="l">
              <a:spcBef>
                <a:spcPts val="0"/>
              </a:spcBef>
              <a:spcAft>
                <a:spcPts val="0"/>
              </a:spcAft>
              <a:buSzPts val="2100"/>
              <a:buFont typeface="Helvetica Neue Light"/>
              <a:buChar char="-"/>
            </a:pPr>
            <a:r>
              <a:rPr lang="en-US" sz="2100">
                <a:latin typeface="Helvetica Neue Light"/>
                <a:ea typeface="Helvetica Neue Light"/>
                <a:cs typeface="Helvetica Neue Light"/>
                <a:sym typeface="Helvetica Neue Light"/>
              </a:rPr>
              <a:t>The idea behind bounding the </a:t>
            </a:r>
            <a:r>
              <a:rPr lang="en-US" sz="2100">
                <a:latin typeface="Helvetica Neue Light"/>
                <a:ea typeface="Helvetica Neue Light"/>
                <a:cs typeface="Helvetica Neue Light"/>
                <a:sym typeface="Helvetica Neue Light"/>
              </a:rPr>
              <a:t>key points</a:t>
            </a:r>
            <a:r>
              <a:rPr lang="en-US" sz="2100">
                <a:latin typeface="Helvetica Neue Light"/>
                <a:ea typeface="Helvetica Neue Light"/>
                <a:cs typeface="Helvetica Neue Light"/>
                <a:sym typeface="Helvetica Neue Light"/>
              </a:rPr>
              <a:t> in the frame for further training of the model.</a:t>
            </a:r>
            <a:endParaRPr sz="2100">
              <a:latin typeface="Helvetica Neue Light"/>
              <a:ea typeface="Helvetica Neue Light"/>
              <a:cs typeface="Helvetica Neue Light"/>
              <a:sym typeface="Helvetica Neue Light"/>
            </a:endParaRPr>
          </a:p>
        </p:txBody>
      </p:sp>
      <p:pic>
        <p:nvPicPr>
          <p:cNvPr id="151" name="Google Shape;151;g26bdda6dbfd_0_7"/>
          <p:cNvPicPr preferRelativeResize="0"/>
          <p:nvPr/>
        </p:nvPicPr>
        <p:blipFill>
          <a:blip r:embed="rId3">
            <a:alphaModFix/>
          </a:blip>
          <a:stretch>
            <a:fillRect/>
          </a:stretch>
        </p:blipFill>
        <p:spPr>
          <a:xfrm>
            <a:off x="6450825" y="1108475"/>
            <a:ext cx="4903100" cy="455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6bff613d91_0_0"/>
          <p:cNvSpPr txBox="1"/>
          <p:nvPr>
            <p:ph type="title"/>
          </p:nvPr>
        </p:nvSpPr>
        <p:spPr>
          <a:xfrm>
            <a:off x="594300" y="266700"/>
            <a:ext cx="10515600" cy="500700"/>
          </a:xfrm>
          <a:prstGeom prst="rect">
            <a:avLst/>
          </a:prstGeom>
        </p:spPr>
        <p:txBody>
          <a:bodyPr anchorCtr="0" anchor="b" bIns="45700" lIns="45700" spcFirstLastPara="1" rIns="45700" wrap="square" tIns="45700">
            <a:normAutofit fontScale="90000"/>
          </a:bodyPr>
          <a:lstStyle/>
          <a:p>
            <a:pPr indent="0" lvl="0" marL="0" rtl="0" algn="l">
              <a:spcBef>
                <a:spcPts val="0"/>
              </a:spcBef>
              <a:spcAft>
                <a:spcPts val="0"/>
              </a:spcAft>
              <a:buNone/>
            </a:pPr>
            <a:r>
              <a:rPr lang="en-US"/>
              <a:t>Methodology</a:t>
            </a:r>
            <a:endParaRPr/>
          </a:p>
        </p:txBody>
      </p:sp>
      <p:sp>
        <p:nvSpPr>
          <p:cNvPr id="157" name="Google Shape;157;g26bff613d91_0_0"/>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pic>
        <p:nvPicPr>
          <p:cNvPr id="158" name="Google Shape;158;g26bff613d91_0_0"/>
          <p:cNvPicPr preferRelativeResize="0"/>
          <p:nvPr/>
        </p:nvPicPr>
        <p:blipFill>
          <a:blip r:embed="rId3">
            <a:alphaModFix/>
          </a:blip>
          <a:stretch>
            <a:fillRect/>
          </a:stretch>
        </p:blipFill>
        <p:spPr>
          <a:xfrm>
            <a:off x="5309198" y="250875"/>
            <a:ext cx="4597325" cy="4344100"/>
          </a:xfrm>
          <a:prstGeom prst="rect">
            <a:avLst/>
          </a:prstGeom>
          <a:noFill/>
          <a:ln>
            <a:noFill/>
          </a:ln>
        </p:spPr>
      </p:pic>
      <p:sp>
        <p:nvSpPr>
          <p:cNvPr id="159" name="Google Shape;159;g26bff613d91_0_0"/>
          <p:cNvSpPr/>
          <p:nvPr/>
        </p:nvSpPr>
        <p:spPr>
          <a:xfrm>
            <a:off x="9610075" y="1084700"/>
            <a:ext cx="1007400" cy="50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Light"/>
              <a:ea typeface="Helvetica Neue Light"/>
              <a:cs typeface="Helvetica Neue Light"/>
              <a:sym typeface="Helvetica Neue Light"/>
            </a:endParaRPr>
          </a:p>
        </p:txBody>
      </p:sp>
      <p:sp>
        <p:nvSpPr>
          <p:cNvPr id="160" name="Google Shape;160;g26bff613d91_0_0"/>
          <p:cNvSpPr txBox="1"/>
          <p:nvPr>
            <p:ph idx="1" type="body"/>
          </p:nvPr>
        </p:nvSpPr>
        <p:spPr>
          <a:xfrm>
            <a:off x="582425" y="767400"/>
            <a:ext cx="4510800" cy="5352900"/>
          </a:xfrm>
          <a:prstGeom prst="rect">
            <a:avLst/>
          </a:prstGeom>
        </p:spPr>
        <p:txBody>
          <a:bodyPr anchorCtr="0" anchor="t" bIns="45700" lIns="45700" spcFirstLastPara="1" rIns="45700" wrap="square" tIns="45700">
            <a:normAutofit lnSpcReduction="20000"/>
          </a:bodyPr>
          <a:lstStyle/>
          <a:p>
            <a:pPr indent="0" lvl="0" marL="0" rtl="0" algn="l">
              <a:spcBef>
                <a:spcPts val="1000"/>
              </a:spcBef>
              <a:spcAft>
                <a:spcPts val="0"/>
              </a:spcAft>
              <a:buNone/>
            </a:pPr>
            <a:r>
              <a:t/>
            </a:r>
            <a:endParaRPr b="1" sz="2100">
              <a:latin typeface="Helvetica Neue"/>
              <a:ea typeface="Helvetica Neue"/>
              <a:cs typeface="Helvetica Neue"/>
              <a:sym typeface="Helvetica Neue"/>
            </a:endParaRPr>
          </a:p>
          <a:p>
            <a:pPr indent="0" lvl="0" marL="0" rtl="0" algn="l">
              <a:spcBef>
                <a:spcPts val="1000"/>
              </a:spcBef>
              <a:spcAft>
                <a:spcPts val="0"/>
              </a:spcAft>
              <a:buNone/>
            </a:pPr>
            <a:r>
              <a:rPr b="1" lang="en-US" sz="2100">
                <a:latin typeface="Helvetica Neue"/>
                <a:ea typeface="Helvetica Neue"/>
                <a:cs typeface="Helvetica Neue"/>
                <a:sym typeface="Helvetica Neue"/>
              </a:rPr>
              <a:t>Calculation and Annotation</a:t>
            </a:r>
            <a:endParaRPr b="1" sz="2100">
              <a:latin typeface="Helvetica Neue"/>
              <a:ea typeface="Helvetica Neue"/>
              <a:cs typeface="Helvetica Neue"/>
              <a:sym typeface="Helvetica Neue"/>
            </a:endParaRPr>
          </a:p>
          <a:p>
            <a:pPr indent="0" lvl="0" marL="0" rtl="0" algn="l">
              <a:spcBef>
                <a:spcPts val="1000"/>
              </a:spcBef>
              <a:spcAft>
                <a:spcPts val="0"/>
              </a:spcAft>
              <a:buNone/>
            </a:pPr>
            <a:r>
              <a:t/>
            </a:r>
            <a:endParaRPr b="1" sz="2100">
              <a:latin typeface="Helvetica Neue"/>
              <a:ea typeface="Helvetica Neue"/>
              <a:cs typeface="Helvetica Neue"/>
              <a:sym typeface="Helvetica Neue"/>
            </a:endParaRPr>
          </a:p>
          <a:p>
            <a:pPr indent="-361950" lvl="0" marL="457200" rtl="0" algn="l">
              <a:spcBef>
                <a:spcPts val="1000"/>
              </a:spcBef>
              <a:spcAft>
                <a:spcPts val="0"/>
              </a:spcAft>
              <a:buSzPts val="2100"/>
              <a:buFont typeface="Helvetica Neue"/>
              <a:buChar char="•"/>
            </a:pPr>
            <a:r>
              <a:rPr b="1" lang="en-US" sz="2100">
                <a:latin typeface="Helvetica Neue"/>
                <a:ea typeface="Helvetica Neue"/>
                <a:cs typeface="Helvetica Neue"/>
                <a:sym typeface="Helvetica Neue"/>
              </a:rPr>
              <a:t>Lateral flexion</a:t>
            </a:r>
            <a:endParaRPr b="1" sz="2100">
              <a:latin typeface="Helvetica Neue"/>
              <a:ea typeface="Helvetica Neue"/>
              <a:cs typeface="Helvetica Neue"/>
              <a:sym typeface="Helvetica Neue"/>
            </a:endParaRPr>
          </a:p>
          <a:p>
            <a:pPr indent="0" lvl="0" marL="457200" rtl="0" algn="l">
              <a:spcBef>
                <a:spcPts val="1000"/>
              </a:spcBef>
              <a:spcAft>
                <a:spcPts val="0"/>
              </a:spcAft>
              <a:buNone/>
            </a:pPr>
            <a:r>
              <a:rPr lang="en-US" sz="2100"/>
              <a:t>The angle between the line connecting the shoulder midpoint and the hip midpoint and the line connecting hip midpoint and top of the frame.</a:t>
            </a:r>
            <a:endParaRPr sz="2100"/>
          </a:p>
          <a:p>
            <a:pPr indent="0" lvl="0" marL="0" rtl="0" algn="l">
              <a:spcBef>
                <a:spcPts val="1000"/>
              </a:spcBef>
              <a:spcAft>
                <a:spcPts val="0"/>
              </a:spcAft>
              <a:buNone/>
            </a:pPr>
            <a:r>
              <a:t/>
            </a:r>
            <a:endParaRPr b="1" sz="2100">
              <a:latin typeface="Helvetica Neue"/>
              <a:ea typeface="Helvetica Neue"/>
              <a:cs typeface="Helvetica Neue"/>
              <a:sym typeface="Helvetica Neue"/>
            </a:endParaRPr>
          </a:p>
          <a:p>
            <a:pPr indent="-361950" lvl="0" marL="457200" rtl="0" algn="l">
              <a:spcBef>
                <a:spcPts val="1000"/>
              </a:spcBef>
              <a:spcAft>
                <a:spcPts val="0"/>
              </a:spcAft>
              <a:buSzPts val="2100"/>
              <a:buFont typeface="Helvetica Neue"/>
              <a:buChar char="•"/>
            </a:pPr>
            <a:r>
              <a:rPr b="1" lang="en-US" sz="2100">
                <a:latin typeface="Helvetica Neue"/>
                <a:ea typeface="Helvetica Neue"/>
                <a:cs typeface="Helvetica Neue"/>
                <a:sym typeface="Helvetica Neue"/>
              </a:rPr>
              <a:t>Stance width</a:t>
            </a:r>
            <a:endParaRPr b="1" sz="2100">
              <a:latin typeface="Helvetica Neue"/>
              <a:ea typeface="Helvetica Neue"/>
              <a:cs typeface="Helvetica Neue"/>
              <a:sym typeface="Helvetica Neue"/>
            </a:endParaRPr>
          </a:p>
          <a:p>
            <a:pPr indent="0" lvl="0" marL="457200" rtl="0" algn="l">
              <a:spcBef>
                <a:spcPts val="1000"/>
              </a:spcBef>
              <a:spcAft>
                <a:spcPts val="0"/>
              </a:spcAft>
              <a:buNone/>
            </a:pPr>
            <a:r>
              <a:rPr lang="en-US" sz="2100"/>
              <a:t>The ratio of shoulder distance to ankle width is the stance width ratio of the athlete.</a:t>
            </a:r>
            <a:endParaRPr sz="2100"/>
          </a:p>
          <a:p>
            <a:pPr indent="0" lvl="0" marL="457200" rtl="0" algn="l">
              <a:spcBef>
                <a:spcPts val="1000"/>
              </a:spcBef>
              <a:spcAft>
                <a:spcPts val="0"/>
              </a:spcAft>
              <a:buNone/>
            </a:pPr>
            <a:r>
              <a:t/>
            </a:r>
            <a:endParaRPr b="1" sz="2100">
              <a:latin typeface="Helvetica Neue"/>
              <a:ea typeface="Helvetica Neue"/>
              <a:cs typeface="Helvetica Neue"/>
              <a:sym typeface="Helvetica Neue"/>
            </a:endParaRPr>
          </a:p>
          <a:p>
            <a:pPr indent="0" lvl="0" marL="0" rtl="0" algn="l">
              <a:spcBef>
                <a:spcPts val="1000"/>
              </a:spcBef>
              <a:spcAft>
                <a:spcPts val="0"/>
              </a:spcAft>
              <a:buNone/>
            </a:pPr>
            <a:r>
              <a:t/>
            </a:r>
            <a:endParaRPr sz="2100"/>
          </a:p>
          <a:p>
            <a:pPr indent="0" lvl="0" marL="0" rtl="0" algn="l">
              <a:spcBef>
                <a:spcPts val="1000"/>
              </a:spcBef>
              <a:spcAft>
                <a:spcPts val="0"/>
              </a:spcAft>
              <a:buNone/>
            </a:pPr>
            <a:r>
              <a:t/>
            </a:r>
            <a:endParaRPr sz="2100"/>
          </a:p>
        </p:txBody>
      </p:sp>
      <p:sp>
        <p:nvSpPr>
          <p:cNvPr id="161" name="Google Shape;161;g26bff613d91_0_0"/>
          <p:cNvSpPr/>
          <p:nvPr/>
        </p:nvSpPr>
        <p:spPr>
          <a:xfrm>
            <a:off x="11164925" y="2284475"/>
            <a:ext cx="393000" cy="27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Light"/>
              <a:ea typeface="Helvetica Neue Light"/>
              <a:cs typeface="Helvetica Neue Light"/>
              <a:sym typeface="Helvetica Neue Light"/>
            </a:endParaRPr>
          </a:p>
        </p:txBody>
      </p:sp>
      <p:pic>
        <p:nvPicPr>
          <p:cNvPr id="162" name="Google Shape;162;g26bff613d91_0_0"/>
          <p:cNvPicPr preferRelativeResize="0"/>
          <p:nvPr/>
        </p:nvPicPr>
        <p:blipFill>
          <a:blip r:embed="rId4">
            <a:alphaModFix/>
          </a:blip>
          <a:stretch>
            <a:fillRect/>
          </a:stretch>
        </p:blipFill>
        <p:spPr>
          <a:xfrm>
            <a:off x="9982325" y="3773625"/>
            <a:ext cx="1715336" cy="2346675"/>
          </a:xfrm>
          <a:prstGeom prst="rect">
            <a:avLst/>
          </a:prstGeom>
          <a:noFill/>
          <a:ln>
            <a:noFill/>
          </a:ln>
        </p:spPr>
      </p:pic>
      <p:sp>
        <p:nvSpPr>
          <p:cNvPr id="163" name="Google Shape;163;g26bff613d91_0_0"/>
          <p:cNvSpPr/>
          <p:nvPr/>
        </p:nvSpPr>
        <p:spPr>
          <a:xfrm>
            <a:off x="8288675" y="784575"/>
            <a:ext cx="720000" cy="553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6be11ff48a_0_8"/>
          <p:cNvSpPr txBox="1"/>
          <p:nvPr>
            <p:ph type="title"/>
          </p:nvPr>
        </p:nvSpPr>
        <p:spPr>
          <a:xfrm>
            <a:off x="594300" y="266700"/>
            <a:ext cx="10515600" cy="500700"/>
          </a:xfrm>
          <a:prstGeom prst="rect">
            <a:avLst/>
          </a:prstGeom>
        </p:spPr>
        <p:txBody>
          <a:bodyPr anchorCtr="0" anchor="b" bIns="45700" lIns="45700" spcFirstLastPara="1" rIns="45700" wrap="square" tIns="45700">
            <a:normAutofit fontScale="90000"/>
          </a:bodyPr>
          <a:lstStyle/>
          <a:p>
            <a:pPr indent="0" lvl="0" marL="0" rtl="0" algn="l">
              <a:spcBef>
                <a:spcPts val="0"/>
              </a:spcBef>
              <a:spcAft>
                <a:spcPts val="0"/>
              </a:spcAft>
              <a:buNone/>
            </a:pPr>
            <a:r>
              <a:rPr lang="en-US"/>
              <a:t>Results</a:t>
            </a:r>
            <a:endParaRPr/>
          </a:p>
        </p:txBody>
      </p:sp>
      <p:sp>
        <p:nvSpPr>
          <p:cNvPr id="169" name="Google Shape;169;g26be11ff48a_0_8"/>
          <p:cNvSpPr txBox="1"/>
          <p:nvPr>
            <p:ph idx="1" type="body"/>
          </p:nvPr>
        </p:nvSpPr>
        <p:spPr>
          <a:xfrm>
            <a:off x="582425" y="1072200"/>
            <a:ext cx="10515600" cy="5352900"/>
          </a:xfrm>
          <a:prstGeom prst="rect">
            <a:avLst/>
          </a:prstGeom>
        </p:spPr>
        <p:txBody>
          <a:bodyPr anchorCtr="0" anchor="t" bIns="45700" lIns="45700" spcFirstLastPara="1" rIns="45700" wrap="square" tIns="45700">
            <a:normAutofit/>
          </a:bodyPr>
          <a:lstStyle/>
          <a:p>
            <a:pPr indent="-361950" lvl="0" marL="457200" rtl="0" algn="l">
              <a:spcBef>
                <a:spcPts val="1000"/>
              </a:spcBef>
              <a:spcAft>
                <a:spcPts val="0"/>
              </a:spcAft>
              <a:buSzPts val="2100"/>
              <a:buChar char="•"/>
            </a:pPr>
            <a:r>
              <a:rPr lang="en-US" sz="2100"/>
              <a:t>If the ratio is between 0.8 to 1.2 then it is normal stance, whereas a ratio greater than 1.2 is narrow stance and less than 0.8 is wide stance.</a:t>
            </a:r>
            <a:endParaRPr sz="2100"/>
          </a:p>
          <a:p>
            <a:pPr indent="0" lvl="0" marL="0" rtl="0" algn="l">
              <a:spcBef>
                <a:spcPts val="1000"/>
              </a:spcBef>
              <a:spcAft>
                <a:spcPts val="0"/>
              </a:spcAft>
              <a:buNone/>
            </a:pPr>
            <a:r>
              <a:t/>
            </a:r>
            <a:endParaRPr sz="2100"/>
          </a:p>
          <a:p>
            <a:pPr indent="0" lvl="0" marL="0" rtl="0" algn="l">
              <a:spcBef>
                <a:spcPts val="1000"/>
              </a:spcBef>
              <a:spcAft>
                <a:spcPts val="0"/>
              </a:spcAft>
              <a:buNone/>
            </a:pPr>
            <a:r>
              <a:t/>
            </a:r>
            <a:endParaRPr sz="2100"/>
          </a:p>
        </p:txBody>
      </p:sp>
      <p:sp>
        <p:nvSpPr>
          <p:cNvPr id="170" name="Google Shape;170;g26be11ff48a_0_8"/>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graphicFrame>
        <p:nvGraphicFramePr>
          <p:cNvPr id="171" name="Google Shape;171;g26be11ff48a_0_8"/>
          <p:cNvGraphicFramePr/>
          <p:nvPr/>
        </p:nvGraphicFramePr>
        <p:xfrm>
          <a:off x="1118163" y="2086625"/>
          <a:ext cx="3000000" cy="3000000"/>
        </p:xfrm>
        <a:graphic>
          <a:graphicData uri="http://schemas.openxmlformats.org/drawingml/2006/table">
            <a:tbl>
              <a:tblPr>
                <a:noFill/>
                <a:tableStyleId>{6216B358-F2FA-47AD-BD08-57B2CE1E8126}</a:tableStyleId>
              </a:tblPr>
              <a:tblGrid>
                <a:gridCol w="1602600"/>
                <a:gridCol w="1794200"/>
                <a:gridCol w="1313450"/>
                <a:gridCol w="1509700"/>
                <a:gridCol w="2506100"/>
                <a:gridCol w="1509700"/>
              </a:tblGrid>
              <a:tr h="504600">
                <a:tc>
                  <a:txBody>
                    <a:bodyPr/>
                    <a:lstStyle/>
                    <a:p>
                      <a:pPr indent="0" lvl="0" marL="0" rtl="0" algn="l">
                        <a:lnSpc>
                          <a:spcPct val="115000"/>
                        </a:lnSpc>
                        <a:spcBef>
                          <a:spcPts val="0"/>
                        </a:spcBef>
                        <a:spcAft>
                          <a:spcPts val="0"/>
                        </a:spcAft>
                        <a:buNone/>
                      </a:pPr>
                      <a:r>
                        <a:rPr b="1" lang="en-US" sz="1500"/>
                        <a:t>Frame_Number</a:t>
                      </a:r>
                      <a:endParaRPr b="1"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b="1" lang="en-US" sz="1500"/>
                        <a:t>Lateral Flexion</a:t>
                      </a:r>
                      <a:endParaRPr b="1"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hMerge="1"/>
                <a:tc hMerge="1"/>
                <a:tc gridSpan="2">
                  <a:txBody>
                    <a:bodyPr/>
                    <a:lstStyle/>
                    <a:p>
                      <a:pPr indent="0" lvl="0" marL="0" rtl="0" algn="ctr">
                        <a:lnSpc>
                          <a:spcPct val="115000"/>
                        </a:lnSpc>
                        <a:spcBef>
                          <a:spcPts val="0"/>
                        </a:spcBef>
                        <a:spcAft>
                          <a:spcPts val="0"/>
                        </a:spcAft>
                        <a:buNone/>
                      </a:pPr>
                      <a:r>
                        <a:rPr b="1" lang="en-US" sz="1500"/>
                        <a:t>Stance</a:t>
                      </a:r>
                      <a:endParaRPr b="1"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hMerge="1"/>
              </a:tr>
              <a:tr h="917425">
                <a:tc>
                  <a:txBody>
                    <a:bodyPr/>
                    <a:lstStyle/>
                    <a:p>
                      <a:pPr indent="0" lvl="0" marL="0" rtl="0" algn="l">
                        <a:spcBef>
                          <a:spcPts val="0"/>
                        </a:spcBef>
                        <a:spcAft>
                          <a:spcPts val="0"/>
                        </a:spcAft>
                        <a:buNone/>
                      </a:pPr>
                      <a:r>
                        <a:t/>
                      </a:r>
                      <a:endParaRPr sz="19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Present (yes or no)?</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right/left/no</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Angle</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Type(normal/wide/narrow)</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Ratio</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550475">
                <a:tc>
                  <a:txBody>
                    <a:bodyPr/>
                    <a:lstStyle/>
                    <a:p>
                      <a:pPr indent="0" lvl="0" marL="0" rtl="0" algn="r">
                        <a:lnSpc>
                          <a:spcPct val="115000"/>
                        </a:lnSpc>
                        <a:spcBef>
                          <a:spcPts val="0"/>
                        </a:spcBef>
                        <a:spcAft>
                          <a:spcPts val="0"/>
                        </a:spcAft>
                        <a:buNone/>
                      </a:pPr>
                      <a:r>
                        <a:rPr lang="en-US" sz="1500"/>
                        <a:t>7</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500"/>
                        <a:t>yes</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500"/>
                        <a:t>right</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600">
                          <a:latin typeface="Calibri"/>
                          <a:ea typeface="Calibri"/>
                          <a:cs typeface="Calibri"/>
                          <a:sym typeface="Calibri"/>
                        </a:rPr>
                        <a:t>-0.05337</a:t>
                      </a:r>
                      <a:endParaRPr sz="1600">
                        <a:latin typeface="Calibri"/>
                        <a:ea typeface="Calibri"/>
                        <a:cs typeface="Calibri"/>
                        <a:sym typeface="Calibri"/>
                      </a:endParaRPr>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500"/>
                        <a:t>narrow</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600">
                          <a:latin typeface="Calibri"/>
                          <a:ea typeface="Calibri"/>
                          <a:cs typeface="Calibri"/>
                          <a:sym typeface="Calibri"/>
                        </a:rPr>
                        <a:t>1.380669</a:t>
                      </a:r>
                      <a:endParaRPr sz="1600">
                        <a:latin typeface="Calibri"/>
                        <a:ea typeface="Calibri"/>
                        <a:cs typeface="Calibri"/>
                        <a:sym typeface="Calibri"/>
                      </a:endParaRPr>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550475">
                <a:tc>
                  <a:txBody>
                    <a:bodyPr/>
                    <a:lstStyle/>
                    <a:p>
                      <a:pPr indent="0" lvl="0" marL="0" rtl="0" algn="r">
                        <a:lnSpc>
                          <a:spcPct val="115000"/>
                        </a:lnSpc>
                        <a:spcBef>
                          <a:spcPts val="0"/>
                        </a:spcBef>
                        <a:spcAft>
                          <a:spcPts val="0"/>
                        </a:spcAft>
                        <a:buNone/>
                      </a:pPr>
                      <a:r>
                        <a:rPr lang="en-US" sz="1500"/>
                        <a:t>56</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500"/>
                        <a:t>yes</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500"/>
                        <a:t>left</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600">
                          <a:latin typeface="Calibri"/>
                          <a:ea typeface="Calibri"/>
                          <a:cs typeface="Calibri"/>
                          <a:sym typeface="Calibri"/>
                        </a:rPr>
                        <a:t>0.177554</a:t>
                      </a:r>
                      <a:endParaRPr sz="1600">
                        <a:latin typeface="Calibri"/>
                        <a:ea typeface="Calibri"/>
                        <a:cs typeface="Calibri"/>
                        <a:sym typeface="Calibri"/>
                      </a:endParaRPr>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500"/>
                        <a:t>normal</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600">
                          <a:latin typeface="Calibri"/>
                          <a:ea typeface="Calibri"/>
                          <a:cs typeface="Calibri"/>
                          <a:sym typeface="Calibri"/>
                        </a:rPr>
                        <a:t>0.1079483</a:t>
                      </a:r>
                      <a:endParaRPr sz="1600">
                        <a:latin typeface="Calibri"/>
                        <a:ea typeface="Calibri"/>
                        <a:cs typeface="Calibri"/>
                        <a:sym typeface="Calibri"/>
                      </a:endParaRPr>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550475">
                <a:tc>
                  <a:txBody>
                    <a:bodyPr/>
                    <a:lstStyle/>
                    <a:p>
                      <a:pPr indent="0" lvl="0" marL="0" rtl="0" algn="r">
                        <a:lnSpc>
                          <a:spcPct val="115000"/>
                        </a:lnSpc>
                        <a:spcBef>
                          <a:spcPts val="0"/>
                        </a:spcBef>
                        <a:spcAft>
                          <a:spcPts val="0"/>
                        </a:spcAft>
                        <a:buNone/>
                      </a:pPr>
                      <a:r>
                        <a:rPr lang="en-US" sz="1500"/>
                        <a:t>200</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500"/>
                        <a:t>yes</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500"/>
                        <a:t>left</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600">
                          <a:latin typeface="Calibri"/>
                          <a:ea typeface="Calibri"/>
                          <a:cs typeface="Calibri"/>
                          <a:sym typeface="Calibri"/>
                        </a:rPr>
                        <a:t>2.413297</a:t>
                      </a:r>
                      <a:endParaRPr sz="1600">
                        <a:latin typeface="Calibri"/>
                        <a:ea typeface="Calibri"/>
                        <a:cs typeface="Calibri"/>
                        <a:sym typeface="Calibri"/>
                      </a:endParaRPr>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500"/>
                        <a:t>wide</a:t>
                      </a:r>
                      <a:endParaRPr sz="15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600">
                          <a:latin typeface="Calibri"/>
                          <a:ea typeface="Calibri"/>
                          <a:cs typeface="Calibri"/>
                          <a:sym typeface="Calibri"/>
                        </a:rPr>
                        <a:t>0.774038</a:t>
                      </a:r>
                      <a:endParaRPr sz="1600">
                        <a:latin typeface="Calibri"/>
                        <a:ea typeface="Calibri"/>
                        <a:cs typeface="Calibri"/>
                        <a:sym typeface="Calibri"/>
                      </a:endParaRPr>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c3f6648cc0_0_0"/>
          <p:cNvSpPr txBox="1"/>
          <p:nvPr>
            <p:ph type="title"/>
          </p:nvPr>
        </p:nvSpPr>
        <p:spPr>
          <a:xfrm>
            <a:off x="594300" y="266700"/>
            <a:ext cx="10515600" cy="500700"/>
          </a:xfrm>
          <a:prstGeom prst="rect">
            <a:avLst/>
          </a:prstGeom>
        </p:spPr>
        <p:txBody>
          <a:bodyPr anchorCtr="0" anchor="b" bIns="45700" lIns="45700" spcFirstLastPara="1" rIns="45700" wrap="square" tIns="45700">
            <a:normAutofit fontScale="90000"/>
          </a:bodyPr>
          <a:lstStyle/>
          <a:p>
            <a:pPr indent="0" lvl="0" marL="0" rtl="0" algn="l">
              <a:spcBef>
                <a:spcPts val="0"/>
              </a:spcBef>
              <a:spcAft>
                <a:spcPts val="0"/>
              </a:spcAft>
              <a:buNone/>
            </a:pPr>
            <a:r>
              <a:rPr lang="en-US"/>
              <a:t>Future Work</a:t>
            </a:r>
            <a:endParaRPr/>
          </a:p>
        </p:txBody>
      </p:sp>
      <p:sp>
        <p:nvSpPr>
          <p:cNvPr id="177" name="Google Shape;177;g2c3f6648cc0_0_0"/>
          <p:cNvSpPr txBox="1"/>
          <p:nvPr>
            <p:ph idx="1" type="body"/>
          </p:nvPr>
        </p:nvSpPr>
        <p:spPr>
          <a:xfrm>
            <a:off x="582425" y="1072200"/>
            <a:ext cx="10515600" cy="5352900"/>
          </a:xfrm>
          <a:prstGeom prst="rect">
            <a:avLst/>
          </a:prstGeom>
        </p:spPr>
        <p:txBody>
          <a:bodyPr anchorCtr="0" anchor="t" bIns="45700" lIns="45700" spcFirstLastPara="1" rIns="45700" wrap="square" tIns="45700">
            <a:normAutofit/>
          </a:bodyPr>
          <a:lstStyle/>
          <a:p>
            <a:pPr indent="-361950" lvl="0" marL="457200" rtl="0" algn="l">
              <a:spcBef>
                <a:spcPts val="1000"/>
              </a:spcBef>
              <a:spcAft>
                <a:spcPts val="0"/>
              </a:spcAft>
              <a:buSzPts val="2100"/>
              <a:buChar char="•"/>
            </a:pPr>
            <a:r>
              <a:rPr b="1" lang="en-US" sz="2100">
                <a:latin typeface="Helvetica Neue"/>
                <a:ea typeface="Helvetica Neue"/>
                <a:cs typeface="Helvetica Neue"/>
                <a:sym typeface="Helvetica Neue"/>
              </a:rPr>
              <a:t>Deep Learning Model</a:t>
            </a:r>
            <a:r>
              <a:rPr lang="en-US" sz="2100"/>
              <a:t>: Using the annotated images as ground truth for our own deep learning model. </a:t>
            </a:r>
            <a:endParaRPr sz="2100"/>
          </a:p>
          <a:p>
            <a:pPr indent="0" lvl="0" marL="0" rtl="0" algn="l">
              <a:spcBef>
                <a:spcPts val="1000"/>
              </a:spcBef>
              <a:spcAft>
                <a:spcPts val="0"/>
              </a:spcAft>
              <a:buNone/>
            </a:pPr>
            <a:r>
              <a:t/>
            </a:r>
            <a:endParaRPr sz="2100"/>
          </a:p>
          <a:p>
            <a:pPr indent="-361950" lvl="0" marL="457200" rtl="0" algn="l">
              <a:spcBef>
                <a:spcPts val="1000"/>
              </a:spcBef>
              <a:spcAft>
                <a:spcPts val="0"/>
              </a:spcAft>
              <a:buSzPts val="2100"/>
              <a:buFont typeface="Helvetica Neue"/>
              <a:buChar char="•"/>
            </a:pPr>
            <a:r>
              <a:rPr b="1" lang="en-US" sz="2100">
                <a:latin typeface="Helvetica Neue"/>
                <a:ea typeface="Helvetica Neue"/>
                <a:cs typeface="Helvetica Neue"/>
                <a:sym typeface="Helvetica Neue"/>
              </a:rPr>
              <a:t>Incorporating XAI and Dashboard</a:t>
            </a:r>
            <a:r>
              <a:rPr lang="en-US" sz="2100"/>
              <a:t>: Incorporation of an XAI component would help us identify the significant errors, and generalize this model with reliability.</a:t>
            </a:r>
            <a:endParaRPr sz="2100"/>
          </a:p>
        </p:txBody>
      </p:sp>
      <p:sp>
        <p:nvSpPr>
          <p:cNvPr id="178" name="Google Shape;178;g2c3f6648cc0_0_0"/>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894C00"/>
      </a:accent1>
      <a:accent2>
        <a:srgbClr val="7F4700"/>
      </a:accent2>
      <a:accent3>
        <a:srgbClr val="A5A5A5"/>
      </a:accent3>
      <a:accent4>
        <a:srgbClr val="BC933E"/>
      </a:accent4>
      <a:accent5>
        <a:srgbClr val="707070"/>
      </a:accent5>
      <a:accent6>
        <a:srgbClr val="FE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2F1EE"/>
      </a:lt1>
      <a:dk2>
        <a:srgbClr val="A7A7A7"/>
      </a:dk2>
      <a:lt2>
        <a:srgbClr val="535353"/>
      </a:lt2>
      <a:accent1>
        <a:srgbClr val="894C00"/>
      </a:accent1>
      <a:accent2>
        <a:srgbClr val="7F4700"/>
      </a:accent2>
      <a:accent3>
        <a:srgbClr val="A5A5A5"/>
      </a:accent3>
      <a:accent4>
        <a:srgbClr val="BC933E"/>
      </a:accent4>
      <a:accent5>
        <a:srgbClr val="707070"/>
      </a:accent5>
      <a:accent6>
        <a:srgbClr val="FE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