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GCWaqGbZIQVH4qofXeDfXQNLl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282D44-0173-47E8-A379-EA95849227C3}">
  <a:tblStyle styleId="{06282D44-0173-47E8-A379-EA95849227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959cc8f03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g2b959cc8f03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431dcf29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g2c431dcf29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1"/>
                </a:solidFill>
                <a:highlight>
                  <a:srgbClr val="E0E0E0"/>
                </a:highlight>
                <a:latin typeface="Courier New"/>
                <a:ea typeface="Courier New"/>
                <a:cs typeface="Courier New"/>
                <a:sym typeface="Courier New"/>
              </a:rPr>
              <a:t>WCSS - It is defined as the sum of square distances between the centroids and</a:t>
            </a:r>
            <a:endParaRPr>
              <a:solidFill>
                <a:schemeClr val="dk1"/>
              </a:solidFill>
              <a:highlight>
                <a:srgbClr val="E0E0E0"/>
              </a:highlight>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US">
                <a:solidFill>
                  <a:schemeClr val="dk1"/>
                </a:solidFill>
                <a:highlight>
                  <a:srgbClr val="E0E0E0"/>
                </a:highlight>
                <a:latin typeface="Courier New"/>
                <a:ea typeface="Courier New"/>
                <a:cs typeface="Courier New"/>
                <a:sym typeface="Courier New"/>
              </a:rPr>
              <a:t>each points.</a:t>
            </a:r>
            <a:endParaRPr>
              <a:solidFill>
                <a:schemeClr val="dk1"/>
              </a:solidFill>
              <a:highlight>
                <a:srgbClr val="E0E0E0"/>
              </a:highlight>
              <a:latin typeface="Courier New"/>
              <a:ea typeface="Courier New"/>
              <a:cs typeface="Courier New"/>
              <a:sym typeface="Courier New"/>
            </a:endParaRPr>
          </a:p>
          <a:p>
            <a:pPr indent="0" lvl="0" marL="0" rtl="0" algn="l">
              <a:lnSpc>
                <a:spcPct val="100000"/>
              </a:lnSpc>
              <a:spcBef>
                <a:spcPts val="80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3ff8a06be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2c3ff8a06be_1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rgbClr val="29261B"/>
              </a:buClr>
              <a:buSzPts val="1100"/>
              <a:buFont typeface="Georgia"/>
              <a:buAutoNum type="arabicPeriod"/>
            </a:pPr>
            <a:r>
              <a:rPr lang="en-US" sz="1100">
                <a:solidFill>
                  <a:srgbClr val="29261B"/>
                </a:solidFill>
                <a:highlight>
                  <a:srgbClr val="F0EEE5"/>
                </a:highlight>
                <a:latin typeface="Georgia"/>
                <a:ea typeface="Georgia"/>
                <a:cs typeface="Georgia"/>
                <a:sym typeface="Georgia"/>
              </a:rPr>
              <a:t>eps, Minpts, Feature 1: Sleep Disturbance, Feature 2: Awake Hours, Deep Sleep Hours, Sleep Need, RSI Mean (Sleep &amp; Recovery Pattern, Training Load Statistics) </a:t>
            </a:r>
            <a:r>
              <a:rPr b="1" lang="en-US" sz="1800">
                <a:solidFill>
                  <a:srgbClr val="273239"/>
                </a:solidFill>
                <a:highlight>
                  <a:srgbClr val="FFFFFF"/>
                </a:highlight>
                <a:latin typeface="Nunito"/>
                <a:ea typeface="Nunito"/>
                <a:cs typeface="Nunito"/>
                <a:sym typeface="Nunito"/>
              </a:rPr>
              <a:t>Density-Based Spatial Clustering Of Applications With Noise (DBSCAN)</a:t>
            </a:r>
            <a:endParaRPr b="1" sz="1800">
              <a:solidFill>
                <a:srgbClr val="273239"/>
              </a:solidFill>
              <a:highlight>
                <a:srgbClr val="FFFFFF"/>
              </a:highlight>
              <a:latin typeface="Nunito"/>
              <a:ea typeface="Nunito"/>
              <a:cs typeface="Nunito"/>
              <a:sym typeface="Nunito"/>
            </a:endParaRPr>
          </a:p>
          <a:p>
            <a:pPr indent="-298450" lvl="0" marL="457200" rtl="0" algn="l">
              <a:lnSpc>
                <a:spcPct val="115000"/>
              </a:lnSpc>
              <a:spcBef>
                <a:spcPts val="0"/>
              </a:spcBef>
              <a:spcAft>
                <a:spcPts val="0"/>
              </a:spcAft>
              <a:buClr>
                <a:srgbClr val="29261B"/>
              </a:buClr>
              <a:buSzPts val="1100"/>
              <a:buFont typeface="Georgia"/>
              <a:buAutoNum type="arabicPeriod"/>
            </a:pPr>
            <a:r>
              <a:t/>
            </a:r>
            <a:endParaRPr sz="1100">
              <a:solidFill>
                <a:srgbClr val="29261B"/>
              </a:solidFill>
              <a:highlight>
                <a:srgbClr val="F0EEE5"/>
              </a:highlight>
              <a:latin typeface="Georgia"/>
              <a:ea typeface="Georgia"/>
              <a:cs typeface="Georgia"/>
              <a:sym typeface="Georgia"/>
            </a:endParaRPr>
          </a:p>
          <a:p>
            <a:pPr indent="-298450" lvl="0" marL="457200" rtl="0" algn="l">
              <a:lnSpc>
                <a:spcPct val="115000"/>
              </a:lnSpc>
              <a:spcBef>
                <a:spcPts val="0"/>
              </a:spcBef>
              <a:spcAft>
                <a:spcPts val="0"/>
              </a:spcAft>
              <a:buClr>
                <a:srgbClr val="29261B"/>
              </a:buClr>
              <a:buSzPts val="1100"/>
              <a:buFont typeface="Georgia"/>
              <a:buAutoNum type="arabicPeriod"/>
            </a:pPr>
            <a:r>
              <a:rPr lang="en-US" sz="1100">
                <a:solidFill>
                  <a:srgbClr val="29261B"/>
                </a:solidFill>
                <a:highlight>
                  <a:srgbClr val="F0EEE5"/>
                </a:highlight>
                <a:latin typeface="Georgia"/>
                <a:ea typeface="Georgia"/>
                <a:cs typeface="Georgia"/>
                <a:sym typeface="Georgia"/>
              </a:rPr>
              <a:t>The clustering analysis suggests that athletes can be divided into three performance groups based on their sleep patterns and training load metrics:</a:t>
            </a:r>
            <a:endParaRPr sz="1100">
              <a:solidFill>
                <a:srgbClr val="29261B"/>
              </a:solidFill>
              <a:highlight>
                <a:srgbClr val="F0EEE5"/>
              </a:highlight>
              <a:latin typeface="Georgia"/>
              <a:ea typeface="Georgia"/>
              <a:cs typeface="Georgia"/>
              <a:sym typeface="Georgia"/>
            </a:endParaRPr>
          </a:p>
          <a:p>
            <a:pPr indent="-298450" lvl="0" marL="457200" rtl="0" algn="l">
              <a:lnSpc>
                <a:spcPct val="115000"/>
              </a:lnSpc>
              <a:spcBef>
                <a:spcPts val="0"/>
              </a:spcBef>
              <a:spcAft>
                <a:spcPts val="0"/>
              </a:spcAft>
              <a:buClr>
                <a:srgbClr val="29261B"/>
              </a:buClr>
              <a:buSzPts val="1100"/>
              <a:buFont typeface="Georgia"/>
              <a:buChar char="●"/>
            </a:pPr>
            <a:r>
              <a:rPr lang="en-US" sz="1100">
                <a:solidFill>
                  <a:srgbClr val="29261B"/>
                </a:solidFill>
                <a:highlight>
                  <a:srgbClr val="F0EEE5"/>
                </a:highlight>
                <a:latin typeface="Georgia"/>
                <a:ea typeface="Georgia"/>
                <a:cs typeface="Georgia"/>
                <a:sym typeface="Georgia"/>
              </a:rPr>
              <a:t>Grp1 (yellow cluster): These athletes have high Reactive Strength Index (RSI) mean and adequate deep sleep hours despite some sleep disturbance.</a:t>
            </a:r>
            <a:endParaRPr sz="1100">
              <a:solidFill>
                <a:srgbClr val="29261B"/>
              </a:solidFill>
              <a:highlight>
                <a:srgbClr val="F0EEE5"/>
              </a:highlight>
              <a:latin typeface="Georgia"/>
              <a:ea typeface="Georgia"/>
              <a:cs typeface="Georgia"/>
              <a:sym typeface="Georgia"/>
            </a:endParaRPr>
          </a:p>
          <a:p>
            <a:pPr indent="-298450" lvl="0" marL="457200" rtl="0" algn="l">
              <a:lnSpc>
                <a:spcPct val="115000"/>
              </a:lnSpc>
              <a:spcBef>
                <a:spcPts val="0"/>
              </a:spcBef>
              <a:spcAft>
                <a:spcPts val="0"/>
              </a:spcAft>
              <a:buClr>
                <a:srgbClr val="29261B"/>
              </a:buClr>
              <a:buSzPts val="1100"/>
              <a:buFont typeface="Georgia"/>
              <a:buChar char="●"/>
            </a:pPr>
            <a:r>
              <a:rPr lang="en-US" sz="1100">
                <a:solidFill>
                  <a:srgbClr val="29261B"/>
                </a:solidFill>
                <a:highlight>
                  <a:srgbClr val="F0EEE5"/>
                </a:highlight>
                <a:latin typeface="Georgia"/>
                <a:ea typeface="Georgia"/>
                <a:cs typeface="Georgia"/>
                <a:sym typeface="Georgia"/>
              </a:rPr>
              <a:t>Grp2 (purple cluster): These athletes have similar RSI mean and deep sleep hours, despite moderate sleep disturbance.</a:t>
            </a:r>
            <a:endParaRPr sz="1100">
              <a:solidFill>
                <a:srgbClr val="29261B"/>
              </a:solidFill>
              <a:highlight>
                <a:srgbClr val="F0EEE5"/>
              </a:highlight>
              <a:latin typeface="Georgia"/>
              <a:ea typeface="Georgia"/>
              <a:cs typeface="Georgia"/>
              <a:sym typeface="Georgia"/>
            </a:endParaRPr>
          </a:p>
          <a:p>
            <a:pPr indent="-298450" lvl="0" marL="457200" rtl="0" algn="l">
              <a:lnSpc>
                <a:spcPct val="115000"/>
              </a:lnSpc>
              <a:spcBef>
                <a:spcPts val="0"/>
              </a:spcBef>
              <a:spcAft>
                <a:spcPts val="0"/>
              </a:spcAft>
              <a:buClr>
                <a:srgbClr val="29261B"/>
              </a:buClr>
              <a:buSzPts val="1100"/>
              <a:buFont typeface="Georgia"/>
              <a:buChar char="●"/>
            </a:pPr>
            <a:r>
              <a:rPr lang="en-US" sz="1100">
                <a:solidFill>
                  <a:srgbClr val="29261B"/>
                </a:solidFill>
                <a:highlight>
                  <a:srgbClr val="F0EEE5"/>
                </a:highlight>
                <a:latin typeface="Georgia"/>
                <a:ea typeface="Georgia"/>
                <a:cs typeface="Georgia"/>
                <a:sym typeface="Georgia"/>
              </a:rPr>
              <a:t>Grp3 (green cluster): These athletes have lower RSI mean and less deep sleep hours compared to the other two groups, indicating their performance may be impacted by suboptimal sleep and training load.</a:t>
            </a:r>
            <a:endParaRPr sz="1100">
              <a:solidFill>
                <a:srgbClr val="29261B"/>
              </a:solidFill>
              <a:highlight>
                <a:srgbClr val="F0EEE5"/>
              </a:highlight>
              <a:latin typeface="Georgia"/>
              <a:ea typeface="Georgia"/>
              <a:cs typeface="Georgia"/>
              <a:sym typeface="Georgia"/>
            </a:endParaRPr>
          </a:p>
          <a:p>
            <a:pPr indent="-298450" lvl="0" marL="457200" rtl="0" algn="l">
              <a:lnSpc>
                <a:spcPct val="115000"/>
              </a:lnSpc>
              <a:spcBef>
                <a:spcPts val="0"/>
              </a:spcBef>
              <a:spcAft>
                <a:spcPts val="0"/>
              </a:spcAft>
              <a:buClr>
                <a:srgbClr val="29261B"/>
              </a:buClr>
              <a:buSzPts val="1100"/>
              <a:buFont typeface="Georgia"/>
              <a:buAutoNum type="arabicPeriod" startAt="2"/>
            </a:pPr>
            <a:r>
              <a:rPr lang="en-US" sz="1100">
                <a:solidFill>
                  <a:srgbClr val="29261B"/>
                </a:solidFill>
                <a:highlight>
                  <a:srgbClr val="F0EEE5"/>
                </a:highlight>
                <a:latin typeface="Georgia"/>
                <a:ea typeface="Georgia"/>
                <a:cs typeface="Georgia"/>
                <a:sym typeface="Georgia"/>
              </a:rPr>
              <a:t>The analysis highlights the importance of monitoring and optimizing both sleep patterns and training load metrics to support athlete performance and reduce injury risk, with the yellow cluster representing the ideal combination of these factors.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a3db78eda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a3db78eda_4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a2aa7fc3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a2aa7fc3f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factor loading, feature score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431dcf295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g2c431dcf295_0_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dynamic time warping - distance between two lines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3ff8a06b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2c3ff8a06be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table of </a:t>
            </a:r>
            <a:r>
              <a:rPr lang="en-US"/>
              <a:t>content</a:t>
            </a:r>
            <a:r>
              <a:rPr lang="en-US"/>
              <a:t> gives a glimpse of our study.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a3db78eda_2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Using the </a:t>
            </a:r>
            <a:r>
              <a:rPr lang="en-US"/>
              <a:t>multimodal dataset, we did feature engineering that included structuring, imputing and combining two season’s data. Then we performed factor analysis using t-SNE and factor loadings. With the help of new factors, we did K-Means clustering to get final Athlete profiling.</a:t>
            </a:r>
            <a:endParaRPr/>
          </a:p>
        </p:txBody>
      </p:sp>
      <p:sp>
        <p:nvSpPr>
          <p:cNvPr id="120" name="Google Shape;120;g2ca3db78ed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3ff8a06b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2c3ff8a06be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a2abc662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a2abc6624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solidFill>
                  <a:srgbClr val="242424"/>
                </a:solidFill>
                <a:highlight>
                  <a:srgbClr val="FFFFFF"/>
                </a:highlight>
                <a:latin typeface="Georgia"/>
                <a:ea typeface="Georgia"/>
                <a:cs typeface="Georgia"/>
                <a:sym typeface="Georgia"/>
              </a:rPr>
              <a:t>The goal of MICE is to preserve the relationship between variables in the original data and to reduce the bias introduced by imputing missing values.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3ff8a06be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g2c3ff8a06be_3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So as to preprocess the data, multi-collinearity analysis was performed on the dataset It could only retain features some features as independent features (rest were all subject to multi-collinearity). This suggested that the dataset contained features that shared common variance. Latent fac</a:t>
            </a:r>
            <a:r>
              <a:rPr lang="en-US"/>
              <a:t>tors</a:t>
            </a:r>
            <a:r>
              <a:rPr lang="en-US"/>
              <a:t> were hence discovered for a lossless compact.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a2abc662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a2abc6624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a3db78eda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a3db78eda_2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discussed before, there is high </a:t>
            </a:r>
            <a:r>
              <a:rPr lang="en-US"/>
              <a:t>multicollinearity</a:t>
            </a:r>
            <a:r>
              <a:rPr lang="en-US"/>
              <a:t> in the features. Despite of directly dropping the interdependent features, de decided to combine such features to prevent the loss of information. The latent features  is simply the </a:t>
            </a:r>
            <a:r>
              <a:rPr lang="en-US"/>
              <a:t>weighted</a:t>
            </a:r>
            <a:r>
              <a:rPr lang="en-US"/>
              <a:t> sum of original features with common variance. With the help of factor loading(based on collinearity with other features) scores and trial and error approach method, we found these features with the shown weights using the factor loadings and trial and error for different weights.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algn="ctr">
              <a:lnSpc>
                <a:spcPct val="90000"/>
              </a:lnSpc>
              <a:spcBef>
                <a:spcPts val="0"/>
              </a:spcBef>
              <a:spcAft>
                <a:spcPts val="0"/>
              </a:spcAft>
              <a:buClr>
                <a:srgbClr val="FEFEFE"/>
              </a:buClr>
              <a:buSzPts val="1800"/>
              <a:buNone/>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16" name="Google Shape;16;p12"/>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rgbClr val="F2F1EE"/>
        </a:solidFill>
      </p:bgPr>
    </p:bg>
    <p:spTree>
      <p:nvGrpSpPr>
        <p:cNvPr id="17" name="Shape 17"/>
        <p:cNvGrpSpPr/>
        <p:nvPr/>
      </p:nvGrpSpPr>
      <p:grpSpPr>
        <a:xfrm>
          <a:off x="0" y="0"/>
          <a:ext cx="0" cy="0"/>
          <a:chOff x="0" y="0"/>
          <a:chExt cx="0" cy="0"/>
        </a:xfrm>
      </p:grpSpPr>
      <p:grpSp>
        <p:nvGrpSpPr>
          <p:cNvPr id="18" name="Google Shape;18;p13"/>
          <p:cNvGrpSpPr/>
          <p:nvPr/>
        </p:nvGrpSpPr>
        <p:grpSpPr>
          <a:xfrm>
            <a:off x="-2" y="6756400"/>
            <a:ext cx="12192004" cy="105497"/>
            <a:chOff x="-1" y="0"/>
            <a:chExt cx="12192002" cy="105496"/>
          </a:xfrm>
        </p:grpSpPr>
        <p:pic>
          <p:nvPicPr>
            <p:cNvPr descr="Picture 8" id="19" name="Google Shape;19;p13"/>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0" name="Google Shape;20;p13"/>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21" name="Google Shape;21;p13"/>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22" name="Google Shape;22;p13"/>
          <p:cNvSpPr txBox="1"/>
          <p:nvPr>
            <p:ph type="title"/>
          </p:nvPr>
        </p:nvSpPr>
        <p:spPr>
          <a:xfrm>
            <a:off x="594303" y="266700"/>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23" name="Google Shape;23;p13"/>
          <p:cNvSpPr txBox="1"/>
          <p:nvPr>
            <p:ph idx="1" type="body"/>
          </p:nvPr>
        </p:nvSpPr>
        <p:spPr>
          <a:xfrm>
            <a:off x="582426" y="1768949"/>
            <a:ext cx="10515601" cy="4351339"/>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000"/>
              </a:spcBef>
              <a:spcAft>
                <a:spcPts val="0"/>
              </a:spcAft>
              <a:buClr>
                <a:srgbClr val="000000"/>
              </a:buClr>
              <a:buSzPts val="2400"/>
              <a:buFont typeface="Helvetica Neue"/>
              <a:buChar char="•"/>
              <a:defRPr sz="2400"/>
            </a:lvl1pPr>
            <a:lvl2pPr indent="-381000" lvl="1" marL="914400" algn="l">
              <a:lnSpc>
                <a:spcPct val="90000"/>
              </a:lnSpc>
              <a:spcBef>
                <a:spcPts val="1000"/>
              </a:spcBef>
              <a:spcAft>
                <a:spcPts val="0"/>
              </a:spcAft>
              <a:buClr>
                <a:srgbClr val="000000"/>
              </a:buClr>
              <a:buSzPts val="2400"/>
              <a:buFont typeface="Helvetica Neue"/>
              <a:buChar char="•"/>
              <a:defRPr sz="2400"/>
            </a:lvl2pPr>
            <a:lvl3pPr indent="-381000" lvl="2" marL="1371600" algn="l">
              <a:lnSpc>
                <a:spcPct val="90000"/>
              </a:lnSpc>
              <a:spcBef>
                <a:spcPts val="1000"/>
              </a:spcBef>
              <a:spcAft>
                <a:spcPts val="0"/>
              </a:spcAft>
              <a:buClr>
                <a:srgbClr val="000000"/>
              </a:buClr>
              <a:buSzPts val="2400"/>
              <a:buFont typeface="Helvetica Neue"/>
              <a:buChar char="•"/>
              <a:defRPr sz="2400"/>
            </a:lvl3pPr>
            <a:lvl4pPr indent="-381000" lvl="3" marL="1828800" algn="l">
              <a:lnSpc>
                <a:spcPct val="90000"/>
              </a:lnSpc>
              <a:spcBef>
                <a:spcPts val="1000"/>
              </a:spcBef>
              <a:spcAft>
                <a:spcPts val="0"/>
              </a:spcAft>
              <a:buClr>
                <a:srgbClr val="000000"/>
              </a:buClr>
              <a:buSzPts val="2400"/>
              <a:buFont typeface="Helvetica Neue"/>
              <a:buChar char="•"/>
              <a:defRPr sz="2400"/>
            </a:lvl4pPr>
            <a:lvl5pPr indent="-381000" lvl="4" marL="2286000" algn="l">
              <a:lnSpc>
                <a:spcPct val="90000"/>
              </a:lnSpc>
              <a:spcBef>
                <a:spcPts val="1000"/>
              </a:spcBef>
              <a:spcAft>
                <a:spcPts val="0"/>
              </a:spcAft>
              <a:buClr>
                <a:srgbClr val="000000"/>
              </a:buClr>
              <a:buSzPts val="2400"/>
              <a:buFont typeface="Helvetica Neue"/>
              <a:buChar char="•"/>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13"/>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25" name="Google Shape;25;p13"/>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F2F1EE"/>
        </a:solidFill>
      </p:bgPr>
    </p:bg>
    <p:spTree>
      <p:nvGrpSpPr>
        <p:cNvPr id="26" name="Shape 26"/>
        <p:cNvGrpSpPr/>
        <p:nvPr/>
      </p:nvGrpSpPr>
      <p:grpSpPr>
        <a:xfrm>
          <a:off x="0" y="0"/>
          <a:ext cx="0" cy="0"/>
          <a:chOff x="0" y="0"/>
          <a:chExt cx="0" cy="0"/>
        </a:xfrm>
      </p:grpSpPr>
      <p:grpSp>
        <p:nvGrpSpPr>
          <p:cNvPr id="27" name="Google Shape;27;p14"/>
          <p:cNvGrpSpPr/>
          <p:nvPr/>
        </p:nvGrpSpPr>
        <p:grpSpPr>
          <a:xfrm>
            <a:off x="-2" y="6756400"/>
            <a:ext cx="12192004" cy="105497"/>
            <a:chOff x="-1" y="0"/>
            <a:chExt cx="12192002" cy="105496"/>
          </a:xfrm>
        </p:grpSpPr>
        <p:pic>
          <p:nvPicPr>
            <p:cNvPr descr="Picture 8" id="28" name="Google Shape;28;p14"/>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9" name="Google Shape;29;p14"/>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0" name="Google Shape;30;p14"/>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31" name="Google Shape;31;p1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7D1916"/>
              </a:buClr>
              <a:buSzPts val="5400"/>
              <a:buFont typeface="Helvetica Neue"/>
              <a:buNone/>
              <a:defRPr sz="5400">
                <a:solidFill>
                  <a:srgbClr val="7D1916"/>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32" name="Google Shape;32;p1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000"/>
              <a:buFont typeface="Helvetica Neue"/>
              <a:buNone/>
              <a:defRPr sz="2000">
                <a:solidFill>
                  <a:srgbClr val="888888"/>
                </a:solidFill>
              </a:defRPr>
            </a:lvl1pPr>
            <a:lvl2pPr indent="-228600" lvl="1" marL="914400" algn="l">
              <a:lnSpc>
                <a:spcPct val="90000"/>
              </a:lnSpc>
              <a:spcBef>
                <a:spcPts val="1000"/>
              </a:spcBef>
              <a:spcAft>
                <a:spcPts val="0"/>
              </a:spcAft>
              <a:buClr>
                <a:srgbClr val="888888"/>
              </a:buClr>
              <a:buSzPts val="2000"/>
              <a:buFont typeface="Helvetica Neue"/>
              <a:buNone/>
              <a:defRPr sz="2000">
                <a:solidFill>
                  <a:srgbClr val="888888"/>
                </a:solidFill>
              </a:defRPr>
            </a:lvl2pPr>
            <a:lvl3pPr indent="-228600" lvl="2" marL="1371600" algn="l">
              <a:lnSpc>
                <a:spcPct val="90000"/>
              </a:lnSpc>
              <a:spcBef>
                <a:spcPts val="1000"/>
              </a:spcBef>
              <a:spcAft>
                <a:spcPts val="0"/>
              </a:spcAft>
              <a:buClr>
                <a:srgbClr val="888888"/>
              </a:buClr>
              <a:buSzPts val="2000"/>
              <a:buFont typeface="Helvetica Neue"/>
              <a:buNone/>
              <a:defRPr sz="2000">
                <a:solidFill>
                  <a:srgbClr val="888888"/>
                </a:solidFill>
              </a:defRPr>
            </a:lvl3pPr>
            <a:lvl4pPr indent="-228600" lvl="3" marL="1828800" algn="l">
              <a:lnSpc>
                <a:spcPct val="90000"/>
              </a:lnSpc>
              <a:spcBef>
                <a:spcPts val="1000"/>
              </a:spcBef>
              <a:spcAft>
                <a:spcPts val="0"/>
              </a:spcAft>
              <a:buClr>
                <a:srgbClr val="888888"/>
              </a:buClr>
              <a:buSzPts val="2000"/>
              <a:buFont typeface="Helvetica Neue"/>
              <a:buNone/>
              <a:defRPr sz="2000">
                <a:solidFill>
                  <a:srgbClr val="888888"/>
                </a:solidFill>
              </a:defRPr>
            </a:lvl4pPr>
            <a:lvl5pPr indent="-228600" lvl="4" marL="2286000" algn="l">
              <a:lnSpc>
                <a:spcPct val="90000"/>
              </a:lnSpc>
              <a:spcBef>
                <a:spcPts val="1000"/>
              </a:spcBef>
              <a:spcAft>
                <a:spcPts val="0"/>
              </a:spcAft>
              <a:buClr>
                <a:srgbClr val="888888"/>
              </a:buClr>
              <a:buSzPts val="2000"/>
              <a:buFont typeface="Helvetica Neue"/>
              <a:buNone/>
              <a:defRPr sz="20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14"/>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34" name="Google Shape;34;p14"/>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F2F1EE"/>
        </a:solidFill>
      </p:bgPr>
    </p:bg>
    <p:spTree>
      <p:nvGrpSpPr>
        <p:cNvPr id="35" name="Shape 35"/>
        <p:cNvGrpSpPr/>
        <p:nvPr/>
      </p:nvGrpSpPr>
      <p:grpSpPr>
        <a:xfrm>
          <a:off x="0" y="0"/>
          <a:ext cx="0" cy="0"/>
          <a:chOff x="0" y="0"/>
          <a:chExt cx="0" cy="0"/>
        </a:xfrm>
      </p:grpSpPr>
      <p:grpSp>
        <p:nvGrpSpPr>
          <p:cNvPr id="36" name="Google Shape;36;p15"/>
          <p:cNvGrpSpPr/>
          <p:nvPr/>
        </p:nvGrpSpPr>
        <p:grpSpPr>
          <a:xfrm>
            <a:off x="-2" y="6756400"/>
            <a:ext cx="12192004" cy="105497"/>
            <a:chOff x="-1" y="0"/>
            <a:chExt cx="12192002" cy="105496"/>
          </a:xfrm>
        </p:grpSpPr>
        <p:pic>
          <p:nvPicPr>
            <p:cNvPr descr="Picture 8" id="37" name="Google Shape;37;p15"/>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38" name="Google Shape;38;p15"/>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9" name="Google Shape;39;p15"/>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0" name="Google Shape;40;p15"/>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41" name="Google Shape;41;p1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15"/>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12" id="43" name="Google Shape;43;p15"/>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bg>
      <p:bgPr>
        <a:solidFill>
          <a:srgbClr val="F2F1EE"/>
        </a:solidFill>
      </p:bgPr>
    </p:bg>
    <p:spTree>
      <p:nvGrpSpPr>
        <p:cNvPr id="44" name="Shape 44"/>
        <p:cNvGrpSpPr/>
        <p:nvPr/>
      </p:nvGrpSpPr>
      <p:grpSpPr>
        <a:xfrm>
          <a:off x="0" y="0"/>
          <a:ext cx="0" cy="0"/>
          <a:chOff x="0" y="0"/>
          <a:chExt cx="0" cy="0"/>
        </a:xfrm>
      </p:grpSpPr>
      <p:grpSp>
        <p:nvGrpSpPr>
          <p:cNvPr id="45" name="Google Shape;45;p16"/>
          <p:cNvGrpSpPr/>
          <p:nvPr/>
        </p:nvGrpSpPr>
        <p:grpSpPr>
          <a:xfrm>
            <a:off x="-2" y="6756400"/>
            <a:ext cx="12192004" cy="105497"/>
            <a:chOff x="-1" y="0"/>
            <a:chExt cx="12192002" cy="105496"/>
          </a:xfrm>
        </p:grpSpPr>
        <p:pic>
          <p:nvPicPr>
            <p:cNvPr descr="Picture 8" id="46" name="Google Shape;46;p16"/>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47" name="Google Shape;47;p16"/>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48" name="Google Shape;48;p16"/>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9" name="Google Shape;49;p16"/>
          <p:cNvSpPr txBox="1"/>
          <p:nvPr>
            <p:ph type="title"/>
          </p:nvPr>
        </p:nvSpPr>
        <p:spPr>
          <a:xfrm>
            <a:off x="839787" y="365125"/>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50" name="Google Shape;50;p1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Helvetica Neue"/>
              <a:buNone/>
              <a:defRPr sz="2400"/>
            </a:lvl1pPr>
            <a:lvl2pPr indent="-228600" lvl="1" marL="914400" algn="l">
              <a:lnSpc>
                <a:spcPct val="90000"/>
              </a:lnSpc>
              <a:spcBef>
                <a:spcPts val="1000"/>
              </a:spcBef>
              <a:spcAft>
                <a:spcPts val="0"/>
              </a:spcAft>
              <a:buClr>
                <a:srgbClr val="000000"/>
              </a:buClr>
              <a:buSzPts val="2400"/>
              <a:buFont typeface="Helvetica Neue"/>
              <a:buNone/>
              <a:defRPr sz="2400"/>
            </a:lvl2pPr>
            <a:lvl3pPr indent="-228600" lvl="2" marL="1371600" algn="l">
              <a:lnSpc>
                <a:spcPct val="90000"/>
              </a:lnSpc>
              <a:spcBef>
                <a:spcPts val="1000"/>
              </a:spcBef>
              <a:spcAft>
                <a:spcPts val="0"/>
              </a:spcAft>
              <a:buClr>
                <a:srgbClr val="000000"/>
              </a:buClr>
              <a:buSzPts val="2400"/>
              <a:buFont typeface="Helvetica Neue"/>
              <a:buNone/>
              <a:defRPr sz="2400"/>
            </a:lvl3pPr>
            <a:lvl4pPr indent="-228600" lvl="3" marL="1828800" algn="l">
              <a:lnSpc>
                <a:spcPct val="90000"/>
              </a:lnSpc>
              <a:spcBef>
                <a:spcPts val="1000"/>
              </a:spcBef>
              <a:spcAft>
                <a:spcPts val="0"/>
              </a:spcAft>
              <a:buClr>
                <a:srgbClr val="000000"/>
              </a:buClr>
              <a:buSzPts val="2400"/>
              <a:buFont typeface="Helvetica Neue"/>
              <a:buNone/>
              <a:defRPr sz="2400"/>
            </a:lvl4pPr>
            <a:lvl5pPr indent="-228600" lvl="4" marL="2286000" algn="l">
              <a:lnSpc>
                <a:spcPct val="90000"/>
              </a:lnSpc>
              <a:spcBef>
                <a:spcPts val="1000"/>
              </a:spcBef>
              <a:spcAft>
                <a:spcPts val="0"/>
              </a:spcAft>
              <a:buClr>
                <a:srgbClr val="000000"/>
              </a:buClr>
              <a:buSzPts val="2400"/>
              <a:buFont typeface="Helvetica Neue"/>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1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2" name="Google Shape;52;p16"/>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8" id="53" name="Google Shape;53;p16"/>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rgbClr val="F2F1EE"/>
        </a:solidFill>
      </p:bgPr>
    </p:bg>
    <p:spTree>
      <p:nvGrpSpPr>
        <p:cNvPr id="54" name="Shape 54"/>
        <p:cNvGrpSpPr/>
        <p:nvPr/>
      </p:nvGrpSpPr>
      <p:grpSpPr>
        <a:xfrm>
          <a:off x="0" y="0"/>
          <a:ext cx="0" cy="0"/>
          <a:chOff x="0" y="0"/>
          <a:chExt cx="0" cy="0"/>
        </a:xfrm>
      </p:grpSpPr>
      <p:grpSp>
        <p:nvGrpSpPr>
          <p:cNvPr id="55" name="Google Shape;55;p17"/>
          <p:cNvGrpSpPr/>
          <p:nvPr/>
        </p:nvGrpSpPr>
        <p:grpSpPr>
          <a:xfrm>
            <a:off x="-2" y="6756400"/>
            <a:ext cx="12192004" cy="105497"/>
            <a:chOff x="-1" y="0"/>
            <a:chExt cx="12192002" cy="105496"/>
          </a:xfrm>
        </p:grpSpPr>
        <p:pic>
          <p:nvPicPr>
            <p:cNvPr descr="Picture 8" id="56" name="Google Shape;56;p17"/>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57" name="Google Shape;57;p17"/>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58" name="Google Shape;58;p17"/>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59" name="Google Shape;59;p17"/>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60" name="Google Shape;60;p17"/>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4" id="61" name="Google Shape;61;p17"/>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2F1EE"/>
        </a:solidFill>
      </p:bgPr>
    </p:bg>
    <p:spTree>
      <p:nvGrpSpPr>
        <p:cNvPr id="62" name="Shape 62"/>
        <p:cNvGrpSpPr/>
        <p:nvPr/>
      </p:nvGrpSpPr>
      <p:grpSpPr>
        <a:xfrm>
          <a:off x="0" y="0"/>
          <a:ext cx="0" cy="0"/>
          <a:chOff x="0" y="0"/>
          <a:chExt cx="0" cy="0"/>
        </a:xfrm>
      </p:grpSpPr>
      <p:grpSp>
        <p:nvGrpSpPr>
          <p:cNvPr id="63" name="Google Shape;63;p18"/>
          <p:cNvGrpSpPr/>
          <p:nvPr/>
        </p:nvGrpSpPr>
        <p:grpSpPr>
          <a:xfrm>
            <a:off x="-2" y="6756400"/>
            <a:ext cx="12192004" cy="105497"/>
            <a:chOff x="-1" y="0"/>
            <a:chExt cx="12192002" cy="105496"/>
          </a:xfrm>
        </p:grpSpPr>
        <p:pic>
          <p:nvPicPr>
            <p:cNvPr descr="Picture 8" id="64" name="Google Shape;64;p18"/>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65" name="Google Shape;65;p18"/>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66" name="Google Shape;66;p18"/>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67" name="Google Shape;67;p18"/>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3" id="68" name="Google Shape;68;p18"/>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rgbClr val="F2F1EE"/>
        </a:solidFill>
      </p:bgPr>
    </p:bg>
    <p:spTree>
      <p:nvGrpSpPr>
        <p:cNvPr id="69" name="Shape 69"/>
        <p:cNvGrpSpPr/>
        <p:nvPr/>
      </p:nvGrpSpPr>
      <p:grpSpPr>
        <a:xfrm>
          <a:off x="0" y="0"/>
          <a:ext cx="0" cy="0"/>
          <a:chOff x="0" y="0"/>
          <a:chExt cx="0" cy="0"/>
        </a:xfrm>
      </p:grpSpPr>
      <p:grpSp>
        <p:nvGrpSpPr>
          <p:cNvPr id="70" name="Google Shape;70;p19"/>
          <p:cNvGrpSpPr/>
          <p:nvPr/>
        </p:nvGrpSpPr>
        <p:grpSpPr>
          <a:xfrm>
            <a:off x="-2" y="6756400"/>
            <a:ext cx="12192004" cy="105497"/>
            <a:chOff x="-1" y="0"/>
            <a:chExt cx="12192002" cy="105496"/>
          </a:xfrm>
        </p:grpSpPr>
        <p:pic>
          <p:nvPicPr>
            <p:cNvPr descr="Picture 8" id="71" name="Google Shape;71;p19"/>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72" name="Google Shape;72;p19"/>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73" name="Google Shape;73;p19"/>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74" name="Google Shape;74;p1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75" name="Google Shape;75;p1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Helvetica Neue"/>
              <a:buChar char="•"/>
              <a:defRPr sz="3200"/>
            </a:lvl1pPr>
            <a:lvl2pPr indent="-431800" lvl="1" marL="914400" algn="l">
              <a:lnSpc>
                <a:spcPct val="90000"/>
              </a:lnSpc>
              <a:spcBef>
                <a:spcPts val="1000"/>
              </a:spcBef>
              <a:spcAft>
                <a:spcPts val="0"/>
              </a:spcAft>
              <a:buClr>
                <a:srgbClr val="000000"/>
              </a:buClr>
              <a:buSzPts val="3200"/>
              <a:buFont typeface="Helvetica Neue"/>
              <a:buChar char="•"/>
              <a:defRPr sz="3200"/>
            </a:lvl2pPr>
            <a:lvl3pPr indent="-431800" lvl="2" marL="1371600" algn="l">
              <a:lnSpc>
                <a:spcPct val="90000"/>
              </a:lnSpc>
              <a:spcBef>
                <a:spcPts val="1000"/>
              </a:spcBef>
              <a:spcAft>
                <a:spcPts val="0"/>
              </a:spcAft>
              <a:buClr>
                <a:srgbClr val="000000"/>
              </a:buClr>
              <a:buSzPts val="3200"/>
              <a:buFont typeface="Helvetica Neue"/>
              <a:buChar char="•"/>
              <a:defRPr sz="3200"/>
            </a:lvl3pPr>
            <a:lvl4pPr indent="-431800" lvl="3" marL="1828800" algn="l">
              <a:lnSpc>
                <a:spcPct val="90000"/>
              </a:lnSpc>
              <a:spcBef>
                <a:spcPts val="1000"/>
              </a:spcBef>
              <a:spcAft>
                <a:spcPts val="0"/>
              </a:spcAft>
              <a:buClr>
                <a:srgbClr val="000000"/>
              </a:buClr>
              <a:buSzPts val="3200"/>
              <a:buFont typeface="Helvetica Neue"/>
              <a:buChar char="•"/>
              <a:defRPr sz="3200"/>
            </a:lvl4pPr>
            <a:lvl5pPr indent="-431800" lvl="4" marL="2286000" algn="l">
              <a:lnSpc>
                <a:spcPct val="90000"/>
              </a:lnSpc>
              <a:spcBef>
                <a:spcPts val="1000"/>
              </a:spcBef>
              <a:spcAft>
                <a:spcPts val="0"/>
              </a:spcAft>
              <a:buClr>
                <a:srgbClr val="000000"/>
              </a:buClr>
              <a:buSzPts val="3200"/>
              <a:buFont typeface="Helvetica Neue"/>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6" name="Google Shape;76;p1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7" name="Google Shape;77;p19"/>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6" id="78" name="Google Shape;78;p19"/>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rgbClr val="F2F1EE"/>
        </a:solidFill>
      </p:bgPr>
    </p:bg>
    <p:spTree>
      <p:nvGrpSpPr>
        <p:cNvPr id="79" name="Shape 79"/>
        <p:cNvGrpSpPr/>
        <p:nvPr/>
      </p:nvGrpSpPr>
      <p:grpSpPr>
        <a:xfrm>
          <a:off x="0" y="0"/>
          <a:ext cx="0" cy="0"/>
          <a:chOff x="0" y="0"/>
          <a:chExt cx="0" cy="0"/>
        </a:xfrm>
      </p:grpSpPr>
      <p:grpSp>
        <p:nvGrpSpPr>
          <p:cNvPr id="80" name="Google Shape;80;p20"/>
          <p:cNvGrpSpPr/>
          <p:nvPr/>
        </p:nvGrpSpPr>
        <p:grpSpPr>
          <a:xfrm>
            <a:off x="-2" y="6756400"/>
            <a:ext cx="12192004" cy="105497"/>
            <a:chOff x="-1" y="0"/>
            <a:chExt cx="12192002" cy="105496"/>
          </a:xfrm>
        </p:grpSpPr>
        <p:pic>
          <p:nvPicPr>
            <p:cNvPr descr="Picture 8" id="81" name="Google Shape;81;p20"/>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82" name="Google Shape;82;p20"/>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83" name="Google Shape;83;p20"/>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84" name="Google Shape;84;p2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85" name="Google Shape;85;p20"/>
          <p:cNvSpPr/>
          <p:nvPr>
            <p:ph idx="2" type="pic"/>
          </p:nvPr>
        </p:nvSpPr>
        <p:spPr>
          <a:xfrm>
            <a:off x="5183187" y="987425"/>
            <a:ext cx="6172201" cy="4873625"/>
          </a:xfrm>
          <a:prstGeom prst="rect">
            <a:avLst/>
          </a:prstGeom>
          <a:noFill/>
          <a:ln>
            <a:noFill/>
          </a:ln>
        </p:spPr>
      </p:sp>
      <p:sp>
        <p:nvSpPr>
          <p:cNvPr id="86" name="Google Shape;86;p2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Helvetica Neue"/>
              <a:buNone/>
              <a:defRPr sz="1600"/>
            </a:lvl1pPr>
            <a:lvl2pPr indent="-228600" lvl="1" marL="914400" algn="l">
              <a:lnSpc>
                <a:spcPct val="90000"/>
              </a:lnSpc>
              <a:spcBef>
                <a:spcPts val="1000"/>
              </a:spcBef>
              <a:spcAft>
                <a:spcPts val="0"/>
              </a:spcAft>
              <a:buClr>
                <a:srgbClr val="000000"/>
              </a:buClr>
              <a:buSzPts val="1600"/>
              <a:buFont typeface="Helvetica Neue"/>
              <a:buNone/>
              <a:defRPr sz="1600"/>
            </a:lvl2pPr>
            <a:lvl3pPr indent="-228600" lvl="2" marL="1371600" algn="l">
              <a:lnSpc>
                <a:spcPct val="90000"/>
              </a:lnSpc>
              <a:spcBef>
                <a:spcPts val="1000"/>
              </a:spcBef>
              <a:spcAft>
                <a:spcPts val="0"/>
              </a:spcAft>
              <a:buClr>
                <a:srgbClr val="000000"/>
              </a:buClr>
              <a:buSzPts val="1600"/>
              <a:buFont typeface="Helvetica Neue"/>
              <a:buNone/>
              <a:defRPr sz="1600"/>
            </a:lvl3pPr>
            <a:lvl4pPr indent="-228600" lvl="3" marL="1828800" algn="l">
              <a:lnSpc>
                <a:spcPct val="90000"/>
              </a:lnSpc>
              <a:spcBef>
                <a:spcPts val="1000"/>
              </a:spcBef>
              <a:spcAft>
                <a:spcPts val="0"/>
              </a:spcAft>
              <a:buClr>
                <a:srgbClr val="000000"/>
              </a:buClr>
              <a:buSzPts val="1600"/>
              <a:buFont typeface="Helvetica Neue"/>
              <a:buNone/>
              <a:defRPr sz="1600"/>
            </a:lvl4pPr>
            <a:lvl5pPr indent="-228600" lvl="4" marL="2286000" algn="l">
              <a:lnSpc>
                <a:spcPct val="90000"/>
              </a:lnSpc>
              <a:spcBef>
                <a:spcPts val="1000"/>
              </a:spcBef>
              <a:spcAft>
                <a:spcPts val="0"/>
              </a:spcAft>
              <a:buClr>
                <a:srgbClr val="000000"/>
              </a:buClr>
              <a:buSzPts val="1600"/>
              <a:buFont typeface="Helvetica Neue"/>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2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descr="Picture 6" id="88" name="Google Shape;88;p20"/>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1B19"/>
        </a:solidFill>
      </p:bgPr>
    </p:bg>
    <p:spTree>
      <p:nvGrpSpPr>
        <p:cNvPr id="5" name="Shape 5"/>
        <p:cNvGrpSpPr/>
        <p:nvPr/>
      </p:nvGrpSpPr>
      <p:grpSpPr>
        <a:xfrm>
          <a:off x="0" y="0"/>
          <a:ext cx="0" cy="0"/>
          <a:chOff x="0" y="0"/>
          <a:chExt cx="0" cy="0"/>
        </a:xfrm>
      </p:grpSpPr>
      <p:grpSp>
        <p:nvGrpSpPr>
          <p:cNvPr id="6" name="Google Shape;6;p11"/>
          <p:cNvGrpSpPr/>
          <p:nvPr/>
        </p:nvGrpSpPr>
        <p:grpSpPr>
          <a:xfrm>
            <a:off x="-2" y="6756400"/>
            <a:ext cx="12192004" cy="105497"/>
            <a:chOff x="-1" y="0"/>
            <a:chExt cx="12192002" cy="105496"/>
          </a:xfrm>
        </p:grpSpPr>
        <p:pic>
          <p:nvPicPr>
            <p:cNvPr descr="Picture 8" id="7" name="Google Shape;7;p11"/>
            <p:cNvPicPr preferRelativeResize="0"/>
            <p:nvPr/>
          </p:nvPicPr>
          <p:blipFill rotWithShape="1">
            <a:blip r:embed="rId1">
              <a:alphaModFix/>
            </a:blip>
            <a:srcRect b="0" l="0" r="0" t="0"/>
            <a:stretch/>
          </p:blipFill>
          <p:spPr>
            <a:xfrm>
              <a:off x="1524000" y="0"/>
              <a:ext cx="9144000" cy="101600"/>
            </a:xfrm>
            <a:prstGeom prst="rect">
              <a:avLst/>
            </a:prstGeom>
            <a:noFill/>
            <a:ln>
              <a:noFill/>
            </a:ln>
          </p:spPr>
        </p:pic>
        <p:pic>
          <p:nvPicPr>
            <p:cNvPr descr="Picture 10" id="8" name="Google Shape;8;p11"/>
            <p:cNvPicPr preferRelativeResize="0"/>
            <p:nvPr/>
          </p:nvPicPr>
          <p:blipFill rotWithShape="1">
            <a:blip r:embed="rId1">
              <a:alphaModFix/>
            </a:blip>
            <a:srcRect b="15583" l="0" r="71580" t="0"/>
            <a:stretch/>
          </p:blipFill>
          <p:spPr>
            <a:xfrm>
              <a:off x="-1" y="0"/>
              <a:ext cx="2598718" cy="101600"/>
            </a:xfrm>
            <a:prstGeom prst="rect">
              <a:avLst/>
            </a:prstGeom>
            <a:noFill/>
            <a:ln>
              <a:noFill/>
            </a:ln>
          </p:spPr>
        </p:pic>
        <p:pic>
          <p:nvPicPr>
            <p:cNvPr descr="Picture 11" id="9" name="Google Shape;9;p11"/>
            <p:cNvPicPr preferRelativeResize="0"/>
            <p:nvPr/>
          </p:nvPicPr>
          <p:blipFill rotWithShape="1">
            <a:blip r:embed="rId1">
              <a:alphaModFix/>
            </a:blip>
            <a:srcRect b="15583" l="0" r="71580" t="0"/>
            <a:stretch/>
          </p:blipFill>
          <p:spPr>
            <a:xfrm>
              <a:off x="9593283" y="0"/>
              <a:ext cx="2598718" cy="105496"/>
            </a:xfrm>
            <a:prstGeom prst="rect">
              <a:avLst/>
            </a:prstGeom>
            <a:noFill/>
            <a:ln>
              <a:noFill/>
            </a:ln>
          </p:spPr>
        </p:pic>
      </p:grpSp>
      <p:sp>
        <p:nvSpPr>
          <p:cNvPr id="10" name="Google Shape;10;p11"/>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1pPr>
            <a:lvl2pPr lvl="1"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2pPr>
            <a:lvl3pPr lvl="2"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3pPr>
            <a:lvl4pPr lvl="3"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4pPr>
            <a:lvl5pPr lvl="4"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5pPr>
            <a:lvl6pPr lvl="5"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6pPr>
            <a:lvl7pPr lvl="6"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7pPr>
            <a:lvl8pPr lvl="7"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8pPr>
            <a:lvl9pPr lvl="8"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9pPr>
          </a:lstStyle>
          <a:p/>
        </p:txBody>
      </p:sp>
      <p:pic>
        <p:nvPicPr>
          <p:cNvPr descr="Picture 4" id="11" name="Google Shape;11;p11"/>
          <p:cNvPicPr preferRelativeResize="0"/>
          <p:nvPr/>
        </p:nvPicPr>
        <p:blipFill rotWithShape="1">
          <a:blip r:embed="rId2">
            <a:alphaModFix/>
          </a:blip>
          <a:srcRect b="0" l="0" r="0" t="0"/>
          <a:stretch/>
        </p:blipFill>
        <p:spPr>
          <a:xfrm>
            <a:off x="4042931" y="1479396"/>
            <a:ext cx="4106138" cy="1347722"/>
          </a:xfrm>
          <a:prstGeom prst="rect">
            <a:avLst/>
          </a:prstGeom>
          <a:noFill/>
          <a:ln>
            <a:noFill/>
          </a:ln>
        </p:spPr>
      </p:pic>
      <p:sp>
        <p:nvSpPr>
          <p:cNvPr id="12" name="Google Shape;12;p11"/>
          <p:cNvSpPr txBox="1"/>
          <p:nvPr>
            <p:ph idx="1" type="body"/>
          </p:nvPr>
        </p:nvSpPr>
        <p:spPr>
          <a:xfrm>
            <a:off x="609600" y="1600200"/>
            <a:ext cx="10972800" cy="4525963"/>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1pPr>
            <a:lvl2pPr indent="-406400" lvl="1" marL="9144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2pPr>
            <a:lvl3pPr indent="-406400" lvl="2" marL="13716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3pPr>
            <a:lvl4pPr indent="-406400" lvl="3" marL="18288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4pPr>
            <a:lvl5pPr indent="-406400" lvl="4" marL="22860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5pPr>
            <a:lvl6pPr indent="-406400" lvl="5" marL="27432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6pPr>
            <a:lvl7pPr indent="-406400" lvl="6" marL="32004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7pPr>
            <a:lvl8pPr indent="-406400" lvl="7" marL="36576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8pPr>
            <a:lvl9pPr indent="-406400" lvl="8" marL="41148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Helvetica Neue"/>
                <a:ea typeface="Helvetica Neue"/>
                <a:cs typeface="Helvetica Neue"/>
                <a:sym typeface="Helvetica Neue"/>
              </a:defRPr>
            </a:lvl9pPr>
          </a:lstStyle>
          <a:p/>
        </p:txBody>
      </p:sp>
      <p:sp>
        <p:nvSpPr>
          <p:cNvPr id="13" name="Google Shape;13;p11"/>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08080"/>
              </a:buClr>
              <a:buSzPts val="1200"/>
              <a:buFont typeface="Helvetica Neue"/>
              <a:buNone/>
              <a:defRPr b="0" i="0" sz="1200" u="none" cap="none" strike="noStrike">
                <a:solidFill>
                  <a:srgbClr val="80808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ieeexplore.ieee.org/abstract/document/9690164/" TargetMode="External"/><Relationship Id="rId4" Type="http://schemas.openxmlformats.org/officeDocument/2006/relationships/hyperlink" Target="https://doi.org/10.1038/s41598-024-51658-8" TargetMode="External"/><Relationship Id="rId5" Type="http://schemas.openxmlformats.org/officeDocument/2006/relationships/hyperlink" Target="https://ieeexplore.ieee.org/abstract/document/10356423/?casa_token=yM-1J2vMKG8AAAAA:QnMMyph1mKa6BfvljAqSSABrReChb5hvsEvxFUEv3z5Fiiv1daHpTdbG2oXllJYQ-WQPUijJ6wZr" TargetMode="External"/><Relationship Id="rId6" Type="http://schemas.openxmlformats.org/officeDocument/2006/relationships/hyperlink" Target="https://ieeexplore.ieee.org/abstract/document/9892583/?casa_token=Ye3GQJ1JpD0AAAAA:GSlyds24pIa__7Od6UBSNs8nugbEwLvCbI8vG6w-YMYrFX2O-TUlUDo4xej3ulJUAvmO_4ij0J36" TargetMode="External"/><Relationship Id="rId7" Type="http://schemas.openxmlformats.org/officeDocument/2006/relationships/hyperlink" Target="https://www.slideshare.net/agnivapradhan1/cluster-silhouettesppt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838200" y="3090223"/>
            <a:ext cx="10515600" cy="844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500"/>
              <a:t>CSE523 Machine Learning</a:t>
            </a:r>
            <a:br>
              <a:rPr lang="en-US" sz="2500"/>
            </a:br>
            <a:r>
              <a:rPr lang="en-US" sz="2500"/>
              <a:t>Code Crafters</a:t>
            </a:r>
            <a:endParaRPr sz="2500"/>
          </a:p>
          <a:p>
            <a:pPr indent="0" lvl="0" marL="0" rtl="0" algn="ctr">
              <a:lnSpc>
                <a:spcPct val="90000"/>
              </a:lnSpc>
              <a:spcBef>
                <a:spcPts val="0"/>
              </a:spcBef>
              <a:spcAft>
                <a:spcPts val="0"/>
              </a:spcAft>
              <a:buClr>
                <a:srgbClr val="FEFEFE"/>
              </a:buClr>
              <a:buSzPts val="3060"/>
              <a:buFont typeface="Helvetica Neue"/>
              <a:buNone/>
            </a:pPr>
            <a:r>
              <a:t/>
            </a:r>
            <a:endParaRPr sz="2760"/>
          </a:p>
          <a:p>
            <a:pPr indent="0" lvl="0" marL="0" rtl="0" algn="ctr">
              <a:lnSpc>
                <a:spcPct val="90000"/>
              </a:lnSpc>
              <a:spcBef>
                <a:spcPts val="0"/>
              </a:spcBef>
              <a:spcAft>
                <a:spcPts val="0"/>
              </a:spcAft>
              <a:buClr>
                <a:srgbClr val="FEFEFE"/>
              </a:buClr>
              <a:buSzPts val="3060"/>
              <a:buFont typeface="Helvetica Neue"/>
              <a:buNone/>
            </a:pPr>
            <a:r>
              <a:t/>
            </a:r>
            <a:endParaRPr sz="2760"/>
          </a:p>
        </p:txBody>
      </p:sp>
      <p:sp>
        <p:nvSpPr>
          <p:cNvPr id="94" name="Google Shape;94;p1"/>
          <p:cNvSpPr txBox="1"/>
          <p:nvPr>
            <p:ph type="title"/>
          </p:nvPr>
        </p:nvSpPr>
        <p:spPr>
          <a:xfrm>
            <a:off x="792900" y="4061975"/>
            <a:ext cx="10606200" cy="835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200"/>
              <a:t>Athlete profiling based on similar characteristics</a:t>
            </a:r>
            <a:endParaRPr sz="2200"/>
          </a:p>
        </p:txBody>
      </p:sp>
      <p:sp>
        <p:nvSpPr>
          <p:cNvPr id="95" name="Google Shape;95;p1"/>
          <p:cNvSpPr txBox="1"/>
          <p:nvPr/>
        </p:nvSpPr>
        <p:spPr>
          <a:xfrm>
            <a:off x="1117500" y="566777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a:ea typeface="Helvetica Neue"/>
                <a:cs typeface="Helvetica Neue"/>
                <a:sym typeface="Helvetica Neue"/>
              </a:rPr>
              <a:t>Btech. CSE, </a:t>
            </a:r>
            <a:br>
              <a:rPr b="0" i="0" lang="en-US" sz="1400" u="none" cap="none" strike="noStrike">
                <a:solidFill>
                  <a:srgbClr val="F2F1EE"/>
                </a:solidFill>
                <a:latin typeface="Helvetica Neue"/>
                <a:ea typeface="Helvetica Neue"/>
                <a:cs typeface="Helvetica Neue"/>
                <a:sym typeface="Helvetica Neue"/>
              </a:rPr>
            </a:br>
            <a:r>
              <a:rPr b="0" i="0" lang="en-US" sz="1400" u="none" cap="none" strike="noStrike">
                <a:solidFill>
                  <a:srgbClr val="F2F1EE"/>
                </a:solidFill>
                <a:latin typeface="Helvetica Neue"/>
                <a:ea typeface="Helvetica Neue"/>
                <a:cs typeface="Helvetica Neue"/>
                <a:sym typeface="Helvetica Neue"/>
              </a:rPr>
              <a:t>School of Engineering and Applied Sciences</a:t>
            </a:r>
            <a:endParaRPr b="0" i="0" sz="2100" u="none" cap="none" strike="noStrike">
              <a:solidFill>
                <a:srgbClr val="F2F1EE"/>
              </a:solidFill>
              <a:latin typeface="Helvetica Neue"/>
              <a:ea typeface="Helvetica Neue"/>
              <a:cs typeface="Helvetica Neue"/>
              <a:sym typeface="Helvetica Neue"/>
            </a:endParaRPr>
          </a:p>
        </p:txBody>
      </p:sp>
      <p:sp>
        <p:nvSpPr>
          <p:cNvPr id="96" name="Google Shape;96;p1"/>
          <p:cNvSpPr txBox="1"/>
          <p:nvPr/>
        </p:nvSpPr>
        <p:spPr>
          <a:xfrm>
            <a:off x="838200" y="503372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Aagam Shah</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AU2140024</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
        <p:nvSpPr>
          <p:cNvPr id="97" name="Google Shape;97;p1"/>
          <p:cNvSpPr txBox="1"/>
          <p:nvPr/>
        </p:nvSpPr>
        <p:spPr>
          <a:xfrm>
            <a:off x="3816150" y="56766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a:ea typeface="Helvetica Neue"/>
                <a:cs typeface="Helvetica Neue"/>
                <a:sym typeface="Helvetica Neue"/>
              </a:rPr>
              <a:t>Btech. CSE, </a:t>
            </a:r>
            <a:br>
              <a:rPr b="0" i="0" lang="en-US" sz="1400" u="none" cap="none" strike="noStrike">
                <a:solidFill>
                  <a:srgbClr val="F2F1EE"/>
                </a:solidFill>
                <a:latin typeface="Helvetica Neue"/>
                <a:ea typeface="Helvetica Neue"/>
                <a:cs typeface="Helvetica Neue"/>
                <a:sym typeface="Helvetica Neue"/>
              </a:rPr>
            </a:br>
            <a:r>
              <a:rPr b="0" i="0" lang="en-US" sz="1400" u="none" cap="none" strike="noStrike">
                <a:solidFill>
                  <a:srgbClr val="F2F1EE"/>
                </a:solidFill>
                <a:latin typeface="Helvetica Neue"/>
                <a:ea typeface="Helvetica Neue"/>
                <a:cs typeface="Helvetica Neue"/>
                <a:sym typeface="Helvetica Neue"/>
              </a:rPr>
              <a:t>School of Engineering and Applied Sciences</a:t>
            </a:r>
            <a:endParaRPr b="0" i="0" sz="2100" u="none" cap="none" strike="noStrike">
              <a:solidFill>
                <a:srgbClr val="F2F1EE"/>
              </a:solidFill>
              <a:latin typeface="Helvetica Neue"/>
              <a:ea typeface="Helvetica Neue"/>
              <a:cs typeface="Helvetica Neue"/>
              <a:sym typeface="Helvetica Neue"/>
            </a:endParaRPr>
          </a:p>
        </p:txBody>
      </p:sp>
      <p:sp>
        <p:nvSpPr>
          <p:cNvPr id="98" name="Google Shape;98;p1"/>
          <p:cNvSpPr txBox="1"/>
          <p:nvPr/>
        </p:nvSpPr>
        <p:spPr>
          <a:xfrm>
            <a:off x="3536850" y="50337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Dhairya Shah</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AU2140133</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
        <p:nvSpPr>
          <p:cNvPr id="99" name="Google Shape;99;p1"/>
          <p:cNvSpPr txBox="1"/>
          <p:nvPr/>
        </p:nvSpPr>
        <p:spPr>
          <a:xfrm>
            <a:off x="6536675" y="56766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a:ea typeface="Helvetica Neue"/>
                <a:cs typeface="Helvetica Neue"/>
                <a:sym typeface="Helvetica Neue"/>
              </a:rPr>
              <a:t>Btech. CSE, </a:t>
            </a:r>
            <a:br>
              <a:rPr b="0" i="0" lang="en-US" sz="1400" u="none" cap="none" strike="noStrike">
                <a:solidFill>
                  <a:srgbClr val="F2F1EE"/>
                </a:solidFill>
                <a:latin typeface="Helvetica Neue"/>
                <a:ea typeface="Helvetica Neue"/>
                <a:cs typeface="Helvetica Neue"/>
                <a:sym typeface="Helvetica Neue"/>
              </a:rPr>
            </a:br>
            <a:r>
              <a:rPr b="0" i="0" lang="en-US" sz="1400" u="none" cap="none" strike="noStrike">
                <a:solidFill>
                  <a:srgbClr val="F2F1EE"/>
                </a:solidFill>
                <a:latin typeface="Helvetica Neue"/>
                <a:ea typeface="Helvetica Neue"/>
                <a:cs typeface="Helvetica Neue"/>
                <a:sym typeface="Helvetica Neue"/>
              </a:rPr>
              <a:t>School of Engineering and Applied Sciences</a:t>
            </a:r>
            <a:endParaRPr b="0" i="0" sz="2100" u="none" cap="none" strike="noStrike">
              <a:solidFill>
                <a:srgbClr val="F2F1EE"/>
              </a:solidFill>
              <a:latin typeface="Helvetica Neue"/>
              <a:ea typeface="Helvetica Neue"/>
              <a:cs typeface="Helvetica Neue"/>
              <a:sym typeface="Helvetica Neue"/>
            </a:endParaRPr>
          </a:p>
        </p:txBody>
      </p:sp>
      <p:sp>
        <p:nvSpPr>
          <p:cNvPr id="100" name="Google Shape;100;p1"/>
          <p:cNvSpPr txBox="1"/>
          <p:nvPr/>
        </p:nvSpPr>
        <p:spPr>
          <a:xfrm>
            <a:off x="6235500" y="50337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rgbClr val="000000"/>
              </a:buClr>
              <a:buSzPts val="523"/>
              <a:buFont typeface="Arial"/>
              <a:buNone/>
            </a:pPr>
            <a:r>
              <a:rPr b="1" i="0" lang="en-US" sz="1600" u="none" cap="none" strike="noStrike">
                <a:solidFill>
                  <a:srgbClr val="FEFEFE"/>
                </a:solidFill>
                <a:latin typeface="Helvetica Neue"/>
                <a:ea typeface="Helvetica Neue"/>
                <a:cs typeface="Helvetica Neue"/>
                <a:sym typeface="Helvetica Neue"/>
              </a:rPr>
              <a:t>Aayushi Shah</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AU2140159</a:t>
            </a:r>
            <a:endParaRPr b="1" i="0" sz="1600" u="none" cap="none" strike="noStrike">
              <a:solidFill>
                <a:srgbClr val="FEFEFE"/>
              </a:solidFill>
              <a:latin typeface="Helvetica Neue"/>
              <a:ea typeface="Helvetica Neue"/>
              <a:cs typeface="Helvetica Neue"/>
              <a:sym typeface="Helvetica Neue"/>
            </a:endParaRPr>
          </a:p>
        </p:txBody>
      </p:sp>
      <p:sp>
        <p:nvSpPr>
          <p:cNvPr id="101" name="Google Shape;101;p1"/>
          <p:cNvSpPr txBox="1"/>
          <p:nvPr/>
        </p:nvSpPr>
        <p:spPr>
          <a:xfrm>
            <a:off x="9177825" y="5658925"/>
            <a:ext cx="17583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2F1EE"/>
                </a:solidFill>
                <a:latin typeface="Helvetica Neue"/>
                <a:ea typeface="Helvetica Neue"/>
                <a:cs typeface="Helvetica Neue"/>
                <a:sym typeface="Helvetica Neue"/>
              </a:rPr>
              <a:t>Btech. CSE, </a:t>
            </a:r>
            <a:br>
              <a:rPr b="0" i="0" lang="en-US" sz="1400" u="none" cap="none" strike="noStrike">
                <a:solidFill>
                  <a:srgbClr val="F2F1EE"/>
                </a:solidFill>
                <a:latin typeface="Helvetica Neue"/>
                <a:ea typeface="Helvetica Neue"/>
                <a:cs typeface="Helvetica Neue"/>
                <a:sym typeface="Helvetica Neue"/>
              </a:rPr>
            </a:br>
            <a:r>
              <a:rPr b="0" i="0" lang="en-US" sz="1400" u="none" cap="none" strike="noStrike">
                <a:solidFill>
                  <a:srgbClr val="F2F1EE"/>
                </a:solidFill>
                <a:latin typeface="Helvetica Neue"/>
                <a:ea typeface="Helvetica Neue"/>
                <a:cs typeface="Helvetica Neue"/>
                <a:sym typeface="Helvetica Neue"/>
              </a:rPr>
              <a:t>School of Engineering and Applied Sciences</a:t>
            </a:r>
            <a:endParaRPr b="0" i="0" sz="2100" u="none" cap="none" strike="noStrike">
              <a:solidFill>
                <a:srgbClr val="F2F1EE"/>
              </a:solidFill>
              <a:latin typeface="Helvetica Neue"/>
              <a:ea typeface="Helvetica Neue"/>
              <a:cs typeface="Helvetica Neue"/>
              <a:sym typeface="Helvetica Neue"/>
            </a:endParaRPr>
          </a:p>
        </p:txBody>
      </p:sp>
      <p:sp>
        <p:nvSpPr>
          <p:cNvPr id="102" name="Google Shape;102;p1"/>
          <p:cNvSpPr txBox="1"/>
          <p:nvPr/>
        </p:nvSpPr>
        <p:spPr>
          <a:xfrm>
            <a:off x="8898525" y="502487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i="0" lang="en-US" sz="1600" u="none" cap="none" strike="noStrike">
                <a:solidFill>
                  <a:srgbClr val="FEFEFE"/>
                </a:solidFill>
                <a:latin typeface="Helvetica Neue"/>
                <a:ea typeface="Helvetica Neue"/>
                <a:cs typeface="Helvetica Neue"/>
                <a:sym typeface="Helvetica Neue"/>
              </a:rPr>
              <a:t>Aanal Dobariya</a:t>
            </a:r>
            <a:br>
              <a:rPr b="1" i="0" lang="en-US" sz="1600" u="none" cap="none" strike="noStrike">
                <a:solidFill>
                  <a:srgbClr val="FEFEFE"/>
                </a:solidFill>
                <a:latin typeface="Helvetica Neue"/>
                <a:ea typeface="Helvetica Neue"/>
                <a:cs typeface="Helvetica Neue"/>
                <a:sym typeface="Helvetica Neue"/>
              </a:rPr>
            </a:br>
            <a:br>
              <a:rPr b="1" i="0" lang="en-US" sz="1600" u="none" cap="none" strike="noStrike">
                <a:solidFill>
                  <a:srgbClr val="FEFEFE"/>
                </a:solidFill>
                <a:latin typeface="Helvetica Neue"/>
                <a:ea typeface="Helvetica Neue"/>
                <a:cs typeface="Helvetica Neue"/>
                <a:sym typeface="Helvetica Neue"/>
              </a:rPr>
            </a:br>
            <a:r>
              <a:rPr b="1" i="0" lang="en-US" sz="1600" u="none" cap="none" strike="noStrike">
                <a:solidFill>
                  <a:srgbClr val="FEFEFE"/>
                </a:solidFill>
                <a:latin typeface="Helvetica Neue"/>
                <a:ea typeface="Helvetica Neue"/>
                <a:cs typeface="Helvetica Neue"/>
                <a:sym typeface="Helvetica Neue"/>
              </a:rPr>
              <a:t>AU2140182</a:t>
            </a:r>
            <a:endParaRPr b="1" i="0" sz="1600" u="none" cap="none" strike="noStrike">
              <a:solidFill>
                <a:srgbClr val="FEFEFE"/>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600" u="none" cap="none" strike="noStrike">
              <a:solidFill>
                <a:srgbClr val="FEFEF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g2b959cc8f03_0_3"/>
          <p:cNvSpPr txBox="1"/>
          <p:nvPr>
            <p:ph type="title"/>
          </p:nvPr>
        </p:nvSpPr>
        <p:spPr>
          <a:xfrm>
            <a:off x="594303" y="-381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Exploratory Data Analysis</a:t>
            </a:r>
            <a:endParaRPr/>
          </a:p>
        </p:txBody>
      </p:sp>
      <p:sp>
        <p:nvSpPr>
          <p:cNvPr id="166" name="Google Shape;166;g2b959cc8f03_0_3"/>
          <p:cNvSpPr txBox="1"/>
          <p:nvPr>
            <p:ph idx="1" type="body"/>
          </p:nvPr>
        </p:nvSpPr>
        <p:spPr>
          <a:xfrm>
            <a:off x="4219100" y="1773300"/>
            <a:ext cx="7432200" cy="1986300"/>
          </a:xfrm>
          <a:prstGeom prst="rect">
            <a:avLst/>
          </a:prstGeom>
          <a:noFill/>
          <a:ln>
            <a:noFill/>
          </a:ln>
        </p:spPr>
        <p:txBody>
          <a:bodyPr anchorCtr="0" anchor="t" bIns="45700" lIns="45700" spcFirstLastPara="1" rIns="45700" wrap="square" tIns="45700">
            <a:normAutofit/>
          </a:bodyPr>
          <a:lstStyle/>
          <a:p>
            <a:pPr indent="-381000" lvl="0" marL="457200" rtl="0" algn="l">
              <a:lnSpc>
                <a:spcPct val="90000"/>
              </a:lnSpc>
              <a:spcBef>
                <a:spcPts val="1000"/>
              </a:spcBef>
              <a:spcAft>
                <a:spcPts val="0"/>
              </a:spcAft>
              <a:buSzPts val="2400"/>
              <a:buChar char="•"/>
            </a:pPr>
            <a:r>
              <a:rPr lang="en-US">
                <a:solidFill>
                  <a:schemeClr val="dk1"/>
                </a:solidFill>
              </a:rPr>
              <a:t>The distribution of Feature 1 appeared to be bimodal, with two distinct peaks around values 11 and 14, indicating the presence of two major different subgroups or clusters in the data.</a:t>
            </a:r>
            <a:endParaRPr/>
          </a:p>
        </p:txBody>
      </p:sp>
      <p:pic>
        <p:nvPicPr>
          <p:cNvPr id="167" name="Google Shape;167;g2b959cc8f03_0_3"/>
          <p:cNvPicPr preferRelativeResize="0"/>
          <p:nvPr/>
        </p:nvPicPr>
        <p:blipFill>
          <a:blip r:embed="rId3">
            <a:alphaModFix/>
          </a:blip>
          <a:stretch>
            <a:fillRect/>
          </a:stretch>
        </p:blipFill>
        <p:spPr>
          <a:xfrm>
            <a:off x="594300" y="1549875"/>
            <a:ext cx="3624800" cy="2209576"/>
          </a:xfrm>
          <a:prstGeom prst="rect">
            <a:avLst/>
          </a:prstGeom>
          <a:noFill/>
          <a:ln>
            <a:noFill/>
          </a:ln>
        </p:spPr>
      </p:pic>
      <p:pic>
        <p:nvPicPr>
          <p:cNvPr id="168" name="Google Shape;168;g2b959cc8f03_0_3"/>
          <p:cNvPicPr preferRelativeResize="0"/>
          <p:nvPr/>
        </p:nvPicPr>
        <p:blipFill>
          <a:blip r:embed="rId4">
            <a:alphaModFix/>
          </a:blip>
          <a:stretch>
            <a:fillRect/>
          </a:stretch>
        </p:blipFill>
        <p:spPr>
          <a:xfrm>
            <a:off x="6774975" y="3607200"/>
            <a:ext cx="3879610" cy="2364900"/>
          </a:xfrm>
          <a:prstGeom prst="rect">
            <a:avLst/>
          </a:prstGeom>
          <a:noFill/>
          <a:ln>
            <a:noFill/>
          </a:ln>
        </p:spPr>
      </p:pic>
      <p:sp>
        <p:nvSpPr>
          <p:cNvPr id="169" name="Google Shape;169;g2b959cc8f03_0_3"/>
          <p:cNvSpPr txBox="1"/>
          <p:nvPr/>
        </p:nvSpPr>
        <p:spPr>
          <a:xfrm>
            <a:off x="685800" y="3988050"/>
            <a:ext cx="6016200" cy="18471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Helvetica Neue"/>
              <a:buChar char="•"/>
            </a:pPr>
            <a:r>
              <a:rPr lang="en-US" sz="2400">
                <a:solidFill>
                  <a:schemeClr val="dk1"/>
                </a:solidFill>
                <a:latin typeface="Helvetica Neue"/>
                <a:ea typeface="Helvetica Neue"/>
                <a:cs typeface="Helvetica Neue"/>
                <a:sym typeface="Helvetica Neue"/>
              </a:rPr>
              <a:t>The distribution of Feature 2 appeared to be unimodal, with a single, well-defined peak around the value 1.1 to 1.2, indicating that most of the data points are clustered around this central value.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g2c431dcf295_0_0"/>
          <p:cNvSpPr txBox="1"/>
          <p:nvPr>
            <p:ph type="title"/>
          </p:nvPr>
        </p:nvSpPr>
        <p:spPr>
          <a:xfrm>
            <a:off x="594303" y="-3429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Elbow Method</a:t>
            </a:r>
            <a:endParaRPr/>
          </a:p>
        </p:txBody>
      </p:sp>
      <p:sp>
        <p:nvSpPr>
          <p:cNvPr id="175" name="Google Shape;175;g2c431dcf295_0_0"/>
          <p:cNvSpPr txBox="1"/>
          <p:nvPr>
            <p:ph idx="1" type="body"/>
          </p:nvPr>
        </p:nvSpPr>
        <p:spPr>
          <a:xfrm>
            <a:off x="582425" y="1029450"/>
            <a:ext cx="7122900" cy="4351200"/>
          </a:xfrm>
          <a:prstGeom prst="rect">
            <a:avLst/>
          </a:prstGeom>
          <a:noFill/>
          <a:ln>
            <a:noFill/>
          </a:ln>
        </p:spPr>
        <p:txBody>
          <a:bodyPr anchorCtr="0" anchor="t" bIns="45700" lIns="45700" spcFirstLastPara="1" rIns="45700" wrap="square" tIns="45700">
            <a:noAutofit/>
          </a:bodyPr>
          <a:lstStyle/>
          <a:p>
            <a:pPr indent="-381000" lvl="0" marL="457200" rtl="0" algn="l">
              <a:lnSpc>
                <a:spcPct val="150000"/>
              </a:lnSpc>
              <a:spcBef>
                <a:spcPts val="1000"/>
              </a:spcBef>
              <a:spcAft>
                <a:spcPts val="0"/>
              </a:spcAft>
              <a:buSzPts val="2400"/>
              <a:buChar char="•"/>
            </a:pPr>
            <a:r>
              <a:rPr lang="en-US"/>
              <a:t>Inertia/WCSS: Metric that measure the compactness of the clusters. It quantifies the variance within clusters.</a:t>
            </a:r>
            <a:endParaRPr/>
          </a:p>
          <a:p>
            <a:pPr indent="-381000" lvl="0" marL="457200" rtl="0" algn="l">
              <a:lnSpc>
                <a:spcPct val="150000"/>
              </a:lnSpc>
              <a:spcBef>
                <a:spcPts val="1000"/>
              </a:spcBef>
              <a:spcAft>
                <a:spcPts val="0"/>
              </a:spcAft>
              <a:buSzPts val="2400"/>
              <a:buChar char="•"/>
            </a:pPr>
            <a:r>
              <a:rPr lang="en-US"/>
              <a:t>It</a:t>
            </a:r>
            <a:r>
              <a:rPr lang="en-US"/>
              <a:t> indicates that the optimal number of clusters for the Elbow Method is around 3.</a:t>
            </a:r>
            <a:endParaRPr/>
          </a:p>
          <a:p>
            <a:pPr indent="-381000" lvl="0" marL="457200" rtl="0" algn="l">
              <a:lnSpc>
                <a:spcPct val="150000"/>
              </a:lnSpc>
              <a:spcBef>
                <a:spcPts val="1000"/>
              </a:spcBef>
              <a:spcAft>
                <a:spcPts val="0"/>
              </a:spcAft>
              <a:buSzPts val="2400"/>
              <a:buChar char="•"/>
            </a:pPr>
            <a:r>
              <a:rPr lang="en-US"/>
              <a:t>As the within-cluster sum of squares decreases sharply until around 3 clusters, after which the rate of decrease slows down, forming an "elbow" shape in the plot.</a:t>
            </a:r>
            <a:endParaRPr/>
          </a:p>
        </p:txBody>
      </p:sp>
      <p:pic>
        <p:nvPicPr>
          <p:cNvPr id="176" name="Google Shape;176;g2c431dcf295_0_0"/>
          <p:cNvPicPr preferRelativeResize="0"/>
          <p:nvPr/>
        </p:nvPicPr>
        <p:blipFill>
          <a:blip r:embed="rId3">
            <a:alphaModFix/>
          </a:blip>
          <a:stretch>
            <a:fillRect/>
          </a:stretch>
        </p:blipFill>
        <p:spPr>
          <a:xfrm>
            <a:off x="7775825" y="1488100"/>
            <a:ext cx="4103200" cy="357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g2c3ff8a06be_1_10"/>
          <p:cNvSpPr txBox="1"/>
          <p:nvPr>
            <p:ph type="title"/>
          </p:nvPr>
        </p:nvSpPr>
        <p:spPr>
          <a:xfrm>
            <a:off x="594300" y="266700"/>
            <a:ext cx="10515600" cy="8139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K- Means Clustering </a:t>
            </a:r>
            <a:endParaRPr/>
          </a:p>
        </p:txBody>
      </p:sp>
      <p:pic>
        <p:nvPicPr>
          <p:cNvPr id="182" name="Google Shape;182;g2c3ff8a06be_1_10"/>
          <p:cNvPicPr preferRelativeResize="0"/>
          <p:nvPr/>
        </p:nvPicPr>
        <p:blipFill>
          <a:blip r:embed="rId3">
            <a:alphaModFix/>
          </a:blip>
          <a:stretch>
            <a:fillRect/>
          </a:stretch>
        </p:blipFill>
        <p:spPr>
          <a:xfrm>
            <a:off x="762000" y="1427025"/>
            <a:ext cx="5158875" cy="4139850"/>
          </a:xfrm>
          <a:prstGeom prst="rect">
            <a:avLst/>
          </a:prstGeom>
          <a:noFill/>
          <a:ln>
            <a:noFill/>
          </a:ln>
        </p:spPr>
      </p:pic>
      <p:graphicFrame>
        <p:nvGraphicFramePr>
          <p:cNvPr id="183" name="Google Shape;183;g2c3ff8a06be_1_10"/>
          <p:cNvGraphicFramePr/>
          <p:nvPr/>
        </p:nvGraphicFramePr>
        <p:xfrm>
          <a:off x="6198925" y="1427025"/>
          <a:ext cx="3000000" cy="3000000"/>
        </p:xfrm>
        <a:graphic>
          <a:graphicData uri="http://schemas.openxmlformats.org/drawingml/2006/table">
            <a:tbl>
              <a:tblPr>
                <a:noFill/>
                <a:tableStyleId>{06282D44-0173-47E8-A379-EA95849227C3}</a:tableStyleId>
              </a:tblPr>
              <a:tblGrid>
                <a:gridCol w="2929900"/>
                <a:gridCol w="2607900"/>
              </a:tblGrid>
              <a:tr h="430700">
                <a:tc>
                  <a:txBody>
                    <a:bodyPr/>
                    <a:lstStyle/>
                    <a:p>
                      <a:pPr indent="0" lvl="0" marL="0" rtl="0" algn="l">
                        <a:lnSpc>
                          <a:spcPct val="115000"/>
                        </a:lnSpc>
                        <a:spcBef>
                          <a:spcPts val="0"/>
                        </a:spcBef>
                        <a:spcAft>
                          <a:spcPts val="0"/>
                        </a:spcAft>
                        <a:buNone/>
                      </a:pPr>
                      <a:r>
                        <a:rPr b="1" lang="en-US" sz="2400"/>
                        <a:t>Algorithm</a:t>
                      </a:r>
                      <a:endParaRPr b="1"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US" sz="2400">
                          <a:solidFill>
                            <a:srgbClr val="1F1F1F"/>
                          </a:solidFill>
                        </a:rPr>
                        <a:t>Silhouette</a:t>
                      </a:r>
                      <a:r>
                        <a:rPr b="1" lang="en-US" sz="2400">
                          <a:solidFill>
                            <a:srgbClr val="1F1F1F"/>
                          </a:solidFill>
                        </a:rPr>
                        <a:t> Score</a:t>
                      </a:r>
                      <a:endParaRPr b="1" sz="24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430700">
                <a:tc>
                  <a:txBody>
                    <a:bodyPr/>
                    <a:lstStyle/>
                    <a:p>
                      <a:pPr indent="0" lvl="0" marL="0" rtl="0" algn="l">
                        <a:lnSpc>
                          <a:spcPct val="115000"/>
                        </a:lnSpc>
                        <a:spcBef>
                          <a:spcPts val="0"/>
                        </a:spcBef>
                        <a:spcAft>
                          <a:spcPts val="0"/>
                        </a:spcAft>
                        <a:buNone/>
                      </a:pPr>
                      <a:r>
                        <a:rPr lang="en-US" sz="2400"/>
                        <a:t>DBSCAN</a:t>
                      </a:r>
                      <a:endParaRPr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400">
                          <a:solidFill>
                            <a:srgbClr val="1F1F1F"/>
                          </a:solidFill>
                        </a:rPr>
                        <a:t>0.3883</a:t>
                      </a:r>
                      <a:endParaRPr sz="2400">
                        <a:solidFill>
                          <a:srgbClr val="1F1F1F"/>
                        </a:solidFill>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FFFFF"/>
                    </a:solidFill>
                  </a:tcPr>
                </a:tc>
              </a:tr>
              <a:tr h="413975">
                <a:tc>
                  <a:txBody>
                    <a:bodyPr/>
                    <a:lstStyle/>
                    <a:p>
                      <a:pPr indent="0" lvl="0" marL="0" rtl="0" algn="l">
                        <a:lnSpc>
                          <a:spcPct val="115000"/>
                        </a:lnSpc>
                        <a:spcBef>
                          <a:spcPts val="0"/>
                        </a:spcBef>
                        <a:spcAft>
                          <a:spcPts val="0"/>
                        </a:spcAft>
                        <a:buNone/>
                      </a:pPr>
                      <a:r>
                        <a:rPr lang="en-US" sz="2400"/>
                        <a:t>K Means</a:t>
                      </a:r>
                      <a:endParaRPr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400"/>
                        <a:t>0.7044</a:t>
                      </a:r>
                      <a:endParaRPr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90675">
                <a:tc>
                  <a:txBody>
                    <a:bodyPr/>
                    <a:lstStyle/>
                    <a:p>
                      <a:pPr indent="0" lvl="0" marL="0" rtl="0" algn="l">
                        <a:lnSpc>
                          <a:spcPct val="115000"/>
                        </a:lnSpc>
                        <a:spcBef>
                          <a:spcPts val="0"/>
                        </a:spcBef>
                        <a:spcAft>
                          <a:spcPts val="0"/>
                        </a:spcAft>
                        <a:buNone/>
                      </a:pPr>
                      <a:r>
                        <a:rPr lang="en-US" sz="2400"/>
                        <a:t>Ensemble Clustering</a:t>
                      </a:r>
                      <a:endParaRPr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400"/>
                        <a:t>0.7044</a:t>
                      </a:r>
                      <a:endParaRPr sz="24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84" name="Google Shape;184;g2c3ff8a06be_1_10"/>
          <p:cNvSpPr txBox="1"/>
          <p:nvPr/>
        </p:nvSpPr>
        <p:spPr>
          <a:xfrm>
            <a:off x="6198925" y="3627900"/>
            <a:ext cx="5993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Helvetica Neue"/>
                <a:ea typeface="Helvetica Neue"/>
                <a:cs typeface="Helvetica Neue"/>
                <a:sym typeface="Helvetica Neue"/>
              </a:rPr>
              <a:t>&gt;&gt;num_clusters = 3</a:t>
            </a:r>
            <a:endParaRPr sz="24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US" sz="2400">
                <a:latin typeface="Helvetica Neue"/>
                <a:ea typeface="Helvetica Neue"/>
                <a:cs typeface="Helvetica Neue"/>
                <a:sym typeface="Helvetica Neue"/>
              </a:rPr>
              <a:t>&gt;&gt;kmeans = KMeans(n_clusters=num_clusters, init='k-means++', random_state=90)</a:t>
            </a:r>
            <a:endParaRPr sz="2400">
              <a:latin typeface="Helvetica Neue"/>
              <a:ea typeface="Helvetica Neue"/>
              <a:cs typeface="Helvetica Neue"/>
              <a:sym typeface="Helvetica Neue"/>
            </a:endParaRPr>
          </a:p>
          <a:p>
            <a:pPr indent="0" lvl="0" marL="0" rtl="0" algn="l">
              <a:spcBef>
                <a:spcPts val="0"/>
              </a:spcBef>
              <a:spcAft>
                <a:spcPts val="0"/>
              </a:spcAft>
              <a:buNone/>
            </a:pPr>
            <a:r>
              <a:t/>
            </a:r>
            <a:endParaRPr sz="24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g2ca3db78eda_4_0"/>
          <p:cNvSpPr txBox="1"/>
          <p:nvPr>
            <p:ph type="title"/>
          </p:nvPr>
        </p:nvSpPr>
        <p:spPr>
          <a:xfrm>
            <a:off x="594303" y="266700"/>
            <a:ext cx="10515600" cy="1325700"/>
          </a:xfrm>
          <a:prstGeom prst="rect">
            <a:avLst/>
          </a:prstGeom>
        </p:spPr>
        <p:txBody>
          <a:bodyPr anchorCtr="0" anchor="b" bIns="45700" lIns="45700" spcFirstLastPara="1" rIns="45700" wrap="square" tIns="45700">
            <a:normAutofit/>
          </a:bodyPr>
          <a:lstStyle/>
          <a:p>
            <a:pPr indent="0" lvl="0" marL="0" rtl="0" algn="l">
              <a:spcBef>
                <a:spcPts val="0"/>
              </a:spcBef>
              <a:spcAft>
                <a:spcPts val="0"/>
              </a:spcAft>
              <a:buNone/>
            </a:pPr>
            <a:r>
              <a:rPr lang="en-US"/>
              <a:t>Silhouette Score </a:t>
            </a:r>
            <a:endParaRPr/>
          </a:p>
        </p:txBody>
      </p:sp>
      <p:sp>
        <p:nvSpPr>
          <p:cNvPr id="190" name="Google Shape;190;g2ca3db78eda_4_0"/>
          <p:cNvSpPr txBox="1"/>
          <p:nvPr>
            <p:ph idx="1" type="body"/>
          </p:nvPr>
        </p:nvSpPr>
        <p:spPr>
          <a:xfrm>
            <a:off x="582425" y="1616550"/>
            <a:ext cx="10515600" cy="4578900"/>
          </a:xfrm>
          <a:prstGeom prst="rect">
            <a:avLst/>
          </a:prstGeom>
        </p:spPr>
        <p:txBody>
          <a:bodyPr anchorCtr="0" anchor="t" bIns="45700" lIns="45700" spcFirstLastPara="1" rIns="45700" wrap="square" tIns="45700">
            <a:normAutofit/>
          </a:bodyPr>
          <a:lstStyle/>
          <a:p>
            <a:pPr indent="-381000" lvl="0" marL="457200" rtl="0" algn="l">
              <a:spcBef>
                <a:spcPts val="1000"/>
              </a:spcBef>
              <a:spcAft>
                <a:spcPts val="0"/>
              </a:spcAft>
              <a:buSzPts val="2400"/>
              <a:buChar char="•"/>
            </a:pPr>
            <a:r>
              <a:rPr lang="en-US"/>
              <a:t>T</a:t>
            </a:r>
            <a:r>
              <a:rPr lang="en-US"/>
              <a:t>he silhouette value of a point x is:</a:t>
            </a:r>
            <a:endParaRPr/>
          </a:p>
          <a:p>
            <a:pPr indent="0" lvl="0" marL="457200" rtl="0" algn="l">
              <a:spcBef>
                <a:spcPts val="1000"/>
              </a:spcBef>
              <a:spcAft>
                <a:spcPts val="0"/>
              </a:spcAft>
              <a:buNone/>
            </a:pPr>
            <a:r>
              <a:rPr lang="en-US"/>
              <a:t>where,</a:t>
            </a:r>
            <a:endParaRPr/>
          </a:p>
          <a:p>
            <a:pPr indent="0" lvl="0" marL="457200" rtl="0" algn="l">
              <a:spcBef>
                <a:spcPts val="1000"/>
              </a:spcBef>
              <a:spcAft>
                <a:spcPts val="0"/>
              </a:spcAft>
              <a:buNone/>
            </a:pPr>
            <a:r>
              <a:rPr lang="en-US"/>
              <a:t>ai = mean(distance between a point and all other points in same cluster)</a:t>
            </a:r>
            <a:endParaRPr/>
          </a:p>
          <a:p>
            <a:pPr indent="0" lvl="0" marL="457200" rtl="0" algn="l">
              <a:spcBef>
                <a:spcPts val="1000"/>
              </a:spcBef>
              <a:spcAft>
                <a:spcPts val="0"/>
              </a:spcAft>
              <a:buNone/>
            </a:pPr>
            <a:r>
              <a:rPr lang="en-US"/>
              <a:t>bi = mean(distance between a point and all other points of the nearest                  cluster with respect to the current cluster)</a:t>
            </a:r>
            <a:endParaRPr/>
          </a:p>
          <a:p>
            <a:pPr indent="0" lvl="0" marL="0" rtl="0" algn="l">
              <a:spcBef>
                <a:spcPts val="1000"/>
              </a:spcBef>
              <a:spcAft>
                <a:spcPts val="0"/>
              </a:spcAft>
              <a:buNone/>
            </a:pPr>
            <a:r>
              <a:t/>
            </a:r>
            <a:endParaRPr/>
          </a:p>
          <a:p>
            <a:pPr indent="-381000" lvl="0" marL="457200" rtl="0" algn="l">
              <a:spcBef>
                <a:spcPts val="1000"/>
              </a:spcBef>
              <a:spcAft>
                <a:spcPts val="0"/>
              </a:spcAft>
              <a:buSzPts val="2400"/>
              <a:buChar char="•"/>
            </a:pPr>
            <a:r>
              <a:rPr lang="en-US"/>
              <a:t>Range: [-1,1]</a:t>
            </a:r>
            <a:endParaRPr/>
          </a:p>
          <a:p>
            <a:pPr indent="0" lvl="0" marL="457200" rtl="0" algn="l">
              <a:spcBef>
                <a:spcPts val="1000"/>
              </a:spcBef>
              <a:spcAft>
                <a:spcPts val="0"/>
              </a:spcAft>
              <a:buNone/>
            </a:pPr>
            <a:r>
              <a:rPr lang="en-US"/>
              <a:t>Close to 1: Clearly distinguished and well </a:t>
            </a:r>
            <a:r>
              <a:rPr lang="en-US"/>
              <a:t>separated</a:t>
            </a:r>
            <a:r>
              <a:rPr lang="en-US"/>
              <a:t> clusters</a:t>
            </a:r>
            <a:endParaRPr/>
          </a:p>
          <a:p>
            <a:pPr indent="0" lvl="0" marL="457200" rtl="0" algn="l">
              <a:spcBef>
                <a:spcPts val="1000"/>
              </a:spcBef>
              <a:spcAft>
                <a:spcPts val="0"/>
              </a:spcAft>
              <a:buNone/>
            </a:pPr>
            <a:r>
              <a:rPr lang="en-US"/>
              <a:t>Close to 0: Clusters are indifferent</a:t>
            </a:r>
            <a:endParaRPr/>
          </a:p>
          <a:p>
            <a:pPr indent="0" lvl="0" marL="457200" rtl="0" algn="l">
              <a:spcBef>
                <a:spcPts val="1000"/>
              </a:spcBef>
              <a:spcAft>
                <a:spcPts val="0"/>
              </a:spcAft>
              <a:buNone/>
            </a:pPr>
            <a:r>
              <a:rPr lang="en-US"/>
              <a:t>Close to -1: Clusters are not well </a:t>
            </a:r>
            <a:r>
              <a:rPr lang="en-US"/>
              <a:t>distinguishable</a:t>
            </a:r>
            <a:endParaRPr/>
          </a:p>
        </p:txBody>
      </p:sp>
      <p:pic>
        <p:nvPicPr>
          <p:cNvPr id="191" name="Google Shape;191;g2ca3db78eda_4_0"/>
          <p:cNvPicPr preferRelativeResize="0"/>
          <p:nvPr/>
        </p:nvPicPr>
        <p:blipFill>
          <a:blip r:embed="rId3">
            <a:alphaModFix/>
          </a:blip>
          <a:stretch>
            <a:fillRect/>
          </a:stretch>
        </p:blipFill>
        <p:spPr>
          <a:xfrm>
            <a:off x="5702363" y="1385262"/>
            <a:ext cx="2333625" cy="857250"/>
          </a:xfrm>
          <a:prstGeom prst="rect">
            <a:avLst/>
          </a:prstGeom>
          <a:noFill/>
          <a:ln>
            <a:noFill/>
          </a:ln>
        </p:spPr>
      </p:pic>
      <p:pic>
        <p:nvPicPr>
          <p:cNvPr id="192" name="Google Shape;192;g2ca3db78eda_4_0"/>
          <p:cNvPicPr preferRelativeResize="0"/>
          <p:nvPr/>
        </p:nvPicPr>
        <p:blipFill>
          <a:blip r:embed="rId4">
            <a:alphaModFix/>
          </a:blip>
          <a:stretch>
            <a:fillRect/>
          </a:stretch>
        </p:blipFill>
        <p:spPr>
          <a:xfrm>
            <a:off x="5089475" y="3680725"/>
            <a:ext cx="4519675" cy="494350"/>
          </a:xfrm>
          <a:prstGeom prst="rect">
            <a:avLst/>
          </a:prstGeom>
          <a:noFill/>
          <a:ln>
            <a:noFill/>
          </a:ln>
        </p:spPr>
      </p:pic>
      <p:pic>
        <p:nvPicPr>
          <p:cNvPr id="193" name="Google Shape;193;g2ca3db78eda_4_0"/>
          <p:cNvPicPr preferRelativeResize="0"/>
          <p:nvPr/>
        </p:nvPicPr>
        <p:blipFill>
          <a:blip r:embed="rId5">
            <a:alphaModFix/>
          </a:blip>
          <a:stretch>
            <a:fillRect/>
          </a:stretch>
        </p:blipFill>
        <p:spPr>
          <a:xfrm>
            <a:off x="996750" y="3742024"/>
            <a:ext cx="3764749" cy="433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g2ca2aa7fc3f_0_0"/>
          <p:cNvSpPr txBox="1"/>
          <p:nvPr>
            <p:ph type="title"/>
          </p:nvPr>
        </p:nvSpPr>
        <p:spPr>
          <a:xfrm>
            <a:off x="594303" y="-38100"/>
            <a:ext cx="10515600" cy="1325700"/>
          </a:xfrm>
          <a:prstGeom prst="rect">
            <a:avLst/>
          </a:prstGeom>
        </p:spPr>
        <p:txBody>
          <a:bodyPr anchorCtr="0" anchor="b" bIns="45700" lIns="45700" spcFirstLastPara="1" rIns="45700" wrap="square" tIns="45700">
            <a:normAutofit/>
          </a:bodyPr>
          <a:lstStyle/>
          <a:p>
            <a:pPr indent="0" lvl="0" marL="0" rtl="0" algn="l">
              <a:spcBef>
                <a:spcPts val="0"/>
              </a:spcBef>
              <a:spcAft>
                <a:spcPts val="0"/>
              </a:spcAft>
              <a:buNone/>
            </a:pPr>
            <a:r>
              <a:rPr lang="en-US"/>
              <a:t>Conclusion &amp; Explainable AI</a:t>
            </a:r>
            <a:endParaRPr/>
          </a:p>
        </p:txBody>
      </p:sp>
      <p:sp>
        <p:nvSpPr>
          <p:cNvPr id="199" name="Google Shape;199;g2ca2aa7fc3f_0_0"/>
          <p:cNvSpPr txBox="1"/>
          <p:nvPr>
            <p:ph idx="1" type="body"/>
          </p:nvPr>
        </p:nvSpPr>
        <p:spPr>
          <a:xfrm>
            <a:off x="582425" y="1387950"/>
            <a:ext cx="11139900" cy="4351200"/>
          </a:xfrm>
          <a:prstGeom prst="rect">
            <a:avLst/>
          </a:prstGeom>
        </p:spPr>
        <p:txBody>
          <a:bodyPr anchorCtr="0" anchor="t" bIns="45700" lIns="45700" spcFirstLastPara="1" rIns="45700" wrap="square" tIns="45700">
            <a:noAutofit/>
          </a:bodyPr>
          <a:lstStyle/>
          <a:p>
            <a:pPr indent="-381000" lvl="0" marL="457200" rtl="0" algn="l">
              <a:lnSpc>
                <a:spcPct val="150000"/>
              </a:lnSpc>
              <a:spcBef>
                <a:spcPts val="1000"/>
              </a:spcBef>
              <a:spcAft>
                <a:spcPts val="0"/>
              </a:spcAft>
              <a:buSzPts val="2400"/>
              <a:buChar char="•"/>
            </a:pPr>
            <a:r>
              <a:rPr lang="en-US"/>
              <a:t>Multicollinearity</a:t>
            </a:r>
            <a:r>
              <a:rPr lang="en-US"/>
              <a:t> Analysis / </a:t>
            </a:r>
            <a:r>
              <a:rPr lang="en-US"/>
              <a:t>Feature Importance Analysis</a:t>
            </a:r>
            <a:endParaRPr/>
          </a:p>
          <a:p>
            <a:pPr indent="-381000" lvl="1" marL="914400" rtl="0" algn="l">
              <a:lnSpc>
                <a:spcPct val="150000"/>
              </a:lnSpc>
              <a:spcBef>
                <a:spcPts val="0"/>
              </a:spcBef>
              <a:spcAft>
                <a:spcPts val="0"/>
              </a:spcAft>
              <a:buSzPts val="2400"/>
              <a:buChar char="•"/>
            </a:pPr>
            <a:r>
              <a:rPr lang="en-US"/>
              <a:t>Features were intercorrelated and sharing common variance.</a:t>
            </a:r>
            <a:endParaRPr/>
          </a:p>
          <a:p>
            <a:pPr indent="-381000" lvl="1" marL="914400" rtl="0" algn="l">
              <a:lnSpc>
                <a:spcPct val="150000"/>
              </a:lnSpc>
              <a:spcBef>
                <a:spcPts val="0"/>
              </a:spcBef>
              <a:spcAft>
                <a:spcPts val="0"/>
              </a:spcAft>
              <a:buSzPts val="2400"/>
              <a:buChar char="•"/>
            </a:pPr>
            <a:r>
              <a:rPr lang="en-US"/>
              <a:t>From correlation heatmap, we </a:t>
            </a:r>
            <a:r>
              <a:rPr lang="en-US"/>
              <a:t>justified</a:t>
            </a:r>
            <a:r>
              <a:rPr lang="en-US"/>
              <a:t> retaining the independent features.</a:t>
            </a:r>
            <a:endParaRPr/>
          </a:p>
          <a:p>
            <a:pPr indent="-381000" lvl="0" marL="457200" rtl="0" algn="l">
              <a:lnSpc>
                <a:spcPct val="150000"/>
              </a:lnSpc>
              <a:spcBef>
                <a:spcPts val="0"/>
              </a:spcBef>
              <a:spcAft>
                <a:spcPts val="0"/>
              </a:spcAft>
              <a:buSzPts val="2400"/>
              <a:buChar char="•"/>
            </a:pPr>
            <a:r>
              <a:rPr lang="en-US"/>
              <a:t>Visual Interpretation:</a:t>
            </a:r>
            <a:endParaRPr/>
          </a:p>
          <a:p>
            <a:pPr indent="-381000" lvl="1" marL="914400" rtl="0" algn="l">
              <a:lnSpc>
                <a:spcPct val="150000"/>
              </a:lnSpc>
              <a:spcBef>
                <a:spcPts val="0"/>
              </a:spcBef>
              <a:spcAft>
                <a:spcPts val="0"/>
              </a:spcAft>
              <a:buSzPts val="2400"/>
              <a:buChar char="•"/>
            </a:pPr>
            <a:r>
              <a:rPr lang="en-US">
                <a:solidFill>
                  <a:schemeClr val="dk1"/>
                </a:solidFill>
              </a:rPr>
              <a:t>Visualized clusters in high-dimensional feature space using techniques like t-SNE (t-distributed Stochastic Neighbor Embedding)</a:t>
            </a:r>
            <a:endParaRPr/>
          </a:p>
          <a:p>
            <a:pPr indent="-381000" lvl="0" marL="457200" rtl="0" algn="l">
              <a:lnSpc>
                <a:spcPct val="150000"/>
              </a:lnSpc>
              <a:spcBef>
                <a:spcPts val="0"/>
              </a:spcBef>
              <a:spcAft>
                <a:spcPts val="0"/>
              </a:spcAft>
              <a:buSzPts val="2400"/>
              <a:buChar char="•"/>
            </a:pPr>
            <a:r>
              <a:rPr lang="en-US"/>
              <a:t>Model interpretation:</a:t>
            </a:r>
            <a:endParaRPr/>
          </a:p>
          <a:p>
            <a:pPr indent="-381000" lvl="1" marL="914400" rtl="0" algn="l">
              <a:lnSpc>
                <a:spcPct val="150000"/>
              </a:lnSpc>
              <a:spcBef>
                <a:spcPts val="0"/>
              </a:spcBef>
              <a:spcAft>
                <a:spcPts val="0"/>
              </a:spcAft>
              <a:buSzPts val="2400"/>
              <a:buChar char="•"/>
            </a:pPr>
            <a:r>
              <a:rPr lang="en-US"/>
              <a:t>Using factor analysis, we found feature importance loadings/scores and explained how specific features contribute to the model's decisions.</a:t>
            </a:r>
            <a:endParaRPr/>
          </a:p>
          <a:p>
            <a:pPr indent="0" lvl="0" marL="1828800" rtl="0" algn="l">
              <a:lnSpc>
                <a:spcPct val="150000"/>
              </a:lnSpc>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g2c431dcf295_0_6"/>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Future Approach</a:t>
            </a:r>
            <a:endParaRPr/>
          </a:p>
        </p:txBody>
      </p:sp>
      <p:sp>
        <p:nvSpPr>
          <p:cNvPr id="205" name="Google Shape;205;g2c431dcf295_0_6"/>
          <p:cNvSpPr txBox="1"/>
          <p:nvPr>
            <p:ph idx="1" type="body"/>
          </p:nvPr>
        </p:nvSpPr>
        <p:spPr>
          <a:xfrm>
            <a:off x="582426" y="1768949"/>
            <a:ext cx="10515600" cy="4351200"/>
          </a:xfrm>
          <a:prstGeom prst="rect">
            <a:avLst/>
          </a:prstGeom>
          <a:noFill/>
          <a:ln>
            <a:noFill/>
          </a:ln>
        </p:spPr>
        <p:txBody>
          <a:bodyPr anchorCtr="0" anchor="t" bIns="45700" lIns="45700" spcFirstLastPara="1" rIns="45700" wrap="square" tIns="45700">
            <a:normAutofit/>
          </a:bodyPr>
          <a:lstStyle/>
          <a:p>
            <a:pPr indent="-381000" lvl="0" marL="457200" rtl="0" algn="l">
              <a:lnSpc>
                <a:spcPct val="150000"/>
              </a:lnSpc>
              <a:spcBef>
                <a:spcPts val="1000"/>
              </a:spcBef>
              <a:spcAft>
                <a:spcPts val="0"/>
              </a:spcAft>
              <a:buSzPts val="2400"/>
              <a:buChar char="•"/>
            </a:pPr>
            <a:r>
              <a:rPr lang="en-US"/>
              <a:t>With the help of more number of season(s) data, we can further do time-series clustering using time-series k Means (Dynamic Time Warping and euclidean distance).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10"/>
          <p:cNvSpPr txBox="1"/>
          <p:nvPr>
            <p:ph type="title"/>
          </p:nvPr>
        </p:nvSpPr>
        <p:spPr>
          <a:xfrm>
            <a:off x="594300" y="266700"/>
            <a:ext cx="10515600" cy="8826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References</a:t>
            </a:r>
            <a:endParaRPr/>
          </a:p>
        </p:txBody>
      </p:sp>
      <p:sp>
        <p:nvSpPr>
          <p:cNvPr id="211" name="Google Shape;211;p10"/>
          <p:cNvSpPr txBox="1"/>
          <p:nvPr>
            <p:ph idx="1" type="body"/>
          </p:nvPr>
        </p:nvSpPr>
        <p:spPr>
          <a:xfrm>
            <a:off x="582425" y="1305489"/>
            <a:ext cx="10515600" cy="4814700"/>
          </a:xfrm>
          <a:prstGeom prst="rect">
            <a:avLst/>
          </a:prstGeom>
          <a:noFill/>
          <a:ln>
            <a:noFill/>
          </a:ln>
        </p:spPr>
        <p:txBody>
          <a:bodyPr anchorCtr="0" anchor="t" bIns="45700" lIns="45700" spcFirstLastPara="1" rIns="45700" wrap="square" tIns="45700">
            <a:noAutofit/>
          </a:bodyPr>
          <a:lstStyle/>
          <a:p>
            <a:pPr indent="-330200" lvl="0" marL="457200" rtl="0" algn="l">
              <a:lnSpc>
                <a:spcPct val="80000"/>
              </a:lnSpc>
              <a:spcBef>
                <a:spcPts val="1000"/>
              </a:spcBef>
              <a:spcAft>
                <a:spcPts val="0"/>
              </a:spcAft>
              <a:buSzPts val="1600"/>
              <a:buAutoNum type="arabicPeriod"/>
            </a:pPr>
            <a:r>
              <a:rPr lang="en-US" sz="1600"/>
              <a:t>Senbel, S., Sharma, S., Raval, M. S., Taber, C., Nolan, J., Artan, N. S., ... &amp; Kaya, T. (2022). Impact of sleep and training on game performance and injury in division-1 women’s Basketball Amidst the Pandemic. Ieee Access, 10, 15516-15527. </a:t>
            </a:r>
            <a:r>
              <a:rPr lang="en-US" sz="1600" u="sng">
                <a:solidFill>
                  <a:schemeClr val="hlink"/>
                </a:solidFill>
                <a:hlinkClick r:id="rId3"/>
              </a:rPr>
              <a:t>https://ieeexplore.ieee.org/abstract/document/9690164/</a:t>
            </a:r>
            <a:endParaRPr sz="1600"/>
          </a:p>
          <a:p>
            <a:pPr indent="-330200" lvl="0" marL="457200" rtl="0" algn="l">
              <a:lnSpc>
                <a:spcPct val="80000"/>
              </a:lnSpc>
              <a:spcBef>
                <a:spcPts val="1000"/>
              </a:spcBef>
              <a:spcAft>
                <a:spcPts val="0"/>
              </a:spcAft>
              <a:buSzPts val="1600"/>
              <a:buAutoNum type="arabicPeriod"/>
            </a:pPr>
            <a:r>
              <a:rPr lang="en-US" sz="1600"/>
              <a:t>Taber, C.B., Sharma, S., Raval, M.S. et al. A holistic approach to performance prediction in collegiate athletics: player, team, and conference perspectives. Sci Rep 14, 1162 (2024). </a:t>
            </a:r>
            <a:r>
              <a:rPr lang="en-US" sz="1600" u="sng">
                <a:solidFill>
                  <a:schemeClr val="hlink"/>
                </a:solidFill>
                <a:hlinkClick r:id="rId4"/>
              </a:rPr>
              <a:t>https://doi.org/10.1038/s41598-024-51658-8</a:t>
            </a:r>
            <a:endParaRPr sz="1600"/>
          </a:p>
          <a:p>
            <a:pPr indent="-330200" lvl="0" marL="457200" rtl="0" algn="l">
              <a:lnSpc>
                <a:spcPct val="80000"/>
              </a:lnSpc>
              <a:spcBef>
                <a:spcPts val="1000"/>
              </a:spcBef>
              <a:spcAft>
                <a:spcPts val="0"/>
              </a:spcAft>
              <a:buSzPts val="1600"/>
              <a:buAutoNum type="arabicPeriod"/>
            </a:pPr>
            <a:r>
              <a:rPr lang="en-US" sz="1600"/>
              <a:t>Sharma, S., Divakaran, S., Kaya, T., Taber, C., &amp; Raval, M. S. (2023, October). A Framework for Biomechanical Analysis of Jump Landings for Injury Risk Assessment. In 2023 IEEE 28th Pacific Rim International Symposium on Dependable Computing (PRDC) (pp. 327-331). IEEE. </a:t>
            </a:r>
            <a:r>
              <a:rPr lang="en-US" sz="1600" u="sng">
                <a:solidFill>
                  <a:schemeClr val="hlink"/>
                </a:solidFill>
                <a:hlinkClick r:id="rId5"/>
              </a:rPr>
              <a:t>https://ieeexplore.ieee.org/abstract/document/10356423/?casa_token=yM-1J2vMKG8AAAAA:QnMMyph1mKa6BfvljAqSSABrReChb5hvsEvxFUEv3z5Fiiv1daHpTdbG2oXllJYQ-WQPUijJ6wZr</a:t>
            </a:r>
            <a:endParaRPr sz="1600"/>
          </a:p>
          <a:p>
            <a:pPr indent="-330200" lvl="0" marL="457200" rtl="0" algn="l">
              <a:lnSpc>
                <a:spcPct val="80000"/>
              </a:lnSpc>
              <a:spcBef>
                <a:spcPts val="1000"/>
              </a:spcBef>
              <a:spcAft>
                <a:spcPts val="0"/>
              </a:spcAft>
              <a:buSzPts val="1600"/>
              <a:buAutoNum type="arabicPeriod"/>
            </a:pPr>
            <a:r>
              <a:rPr lang="en-US" sz="1600"/>
              <a:t>Sharma, S. U., Divakaran, S., Kaya, T., &amp; Raval, M. (2022, July). A Hybrid Approach for Interpretable Game Performance Prediction in Basketball. In 2022 International Joint Conference on Neural Networks (IJCNN) (pp. 01-08). IEEE.  </a:t>
            </a:r>
            <a:r>
              <a:rPr lang="en-US" sz="1600" u="sng">
                <a:solidFill>
                  <a:schemeClr val="hlink"/>
                </a:solidFill>
                <a:hlinkClick r:id="rId6"/>
              </a:rPr>
              <a:t>https://ieeexplore.ieee.org/abstract/document/9892583/?casa_token=Ye3GQJ1JpD0AAAAA:GSlyds24pIa__7Od6UBSNs8nugbEwLvCbI8vG6w-YMYrFX2O-TUlUDo4xej3ulJUAvmO_4ij0J36</a:t>
            </a:r>
            <a:endParaRPr sz="1600"/>
          </a:p>
          <a:p>
            <a:pPr indent="-330200" lvl="0" marL="457200" rtl="0" algn="l">
              <a:lnSpc>
                <a:spcPct val="80000"/>
              </a:lnSpc>
              <a:spcBef>
                <a:spcPts val="1000"/>
              </a:spcBef>
              <a:spcAft>
                <a:spcPts val="0"/>
              </a:spcAft>
              <a:buSzPts val="1600"/>
              <a:buAutoNum type="arabicPeriod"/>
            </a:pPr>
            <a:r>
              <a:rPr lang="en-US" sz="1600"/>
              <a:t>Cluster SILHOUETTES.pptx. (2023, April 10). SlideShare. </a:t>
            </a:r>
            <a:r>
              <a:rPr lang="en-US" sz="1600" u="sng">
                <a:solidFill>
                  <a:schemeClr val="hlink"/>
                </a:solidFill>
                <a:hlinkClick r:id="rId7"/>
              </a:rPr>
              <a:t>https://www.slideshare.net/agnivapradhan1/cluster-silhouettespptx</a:t>
            </a:r>
            <a:endParaRPr sz="1600"/>
          </a:p>
          <a:p>
            <a:pPr indent="0" lvl="0" marL="457200" rtl="0" algn="l">
              <a:lnSpc>
                <a:spcPct val="80000"/>
              </a:lnSpc>
              <a:spcBef>
                <a:spcPts val="1000"/>
              </a:spcBef>
              <a:spcAft>
                <a:spcPts val="0"/>
              </a:spcAft>
              <a:buNone/>
            </a:pPr>
            <a:r>
              <a:t/>
            </a:r>
            <a:endParaRPr sz="1600"/>
          </a:p>
          <a:p>
            <a:pPr indent="0" lvl="0" marL="0" rtl="0" algn="l">
              <a:lnSpc>
                <a:spcPct val="80000"/>
              </a:lnSpc>
              <a:spcBef>
                <a:spcPts val="1000"/>
              </a:spcBef>
              <a:spcAft>
                <a:spcPts val="0"/>
              </a:spcAft>
              <a:buNone/>
            </a:pPr>
            <a:r>
              <a:t/>
            </a:r>
            <a:endParaRPr sz="1600"/>
          </a:p>
          <a:p>
            <a:pPr indent="0" lvl="0" marL="914400" rtl="0" algn="l">
              <a:lnSpc>
                <a:spcPct val="80000"/>
              </a:lnSpc>
              <a:spcBef>
                <a:spcPts val="1000"/>
              </a:spcBef>
              <a:spcAft>
                <a:spcPts val="0"/>
              </a:spcAft>
              <a:buSzPts val="688"/>
              <a:buNone/>
            </a:pPr>
            <a:r>
              <a:rPr lang="en-US" sz="1600"/>
              <a:t> </a:t>
            </a:r>
            <a:endParaRPr sz="1600"/>
          </a:p>
        </p:txBody>
      </p:sp>
      <p:sp>
        <p:nvSpPr>
          <p:cNvPr id="212" name="Google Shape;212;p1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a:buNone/>
            </a:pPr>
            <a:fld id="{00000000-1234-1234-1234-123412341234}" type="slidenum">
              <a:rPr lang="en-US" sz="1200">
                <a:solidFill>
                  <a:srgbClr val="808080"/>
                </a:solidFill>
                <a:latin typeface="Helvetica Neue"/>
                <a:ea typeface="Helvetica Neue"/>
                <a:cs typeface="Helvetica Neue"/>
                <a:sym typeface="Helvetica Neue"/>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g2c3ff8a06be_0_0"/>
          <p:cNvSpPr txBox="1"/>
          <p:nvPr>
            <p:ph type="title"/>
          </p:nvPr>
        </p:nvSpPr>
        <p:spPr>
          <a:xfrm>
            <a:off x="594303" y="-1905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Content</a:t>
            </a:r>
            <a:endParaRPr/>
          </a:p>
        </p:txBody>
      </p:sp>
      <p:sp>
        <p:nvSpPr>
          <p:cNvPr id="108" name="Google Shape;108;g2c3ff8a06be_0_0"/>
          <p:cNvSpPr txBox="1"/>
          <p:nvPr>
            <p:ph idx="1" type="body"/>
          </p:nvPr>
        </p:nvSpPr>
        <p:spPr>
          <a:xfrm>
            <a:off x="582426" y="1159349"/>
            <a:ext cx="10515600" cy="4351200"/>
          </a:xfrm>
          <a:prstGeom prst="rect">
            <a:avLst/>
          </a:prstGeom>
          <a:noFill/>
          <a:ln>
            <a:noFill/>
          </a:ln>
        </p:spPr>
        <p:txBody>
          <a:bodyPr anchorCtr="0" anchor="t" bIns="45700" lIns="45700" spcFirstLastPara="1" rIns="45700" wrap="square" tIns="45700">
            <a:noAutofit/>
          </a:bodyPr>
          <a:lstStyle/>
          <a:p>
            <a:pPr indent="-381000" lvl="0" marL="457200" rtl="0" algn="l">
              <a:lnSpc>
                <a:spcPct val="15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81000" lvl="1" marL="914400" rtl="0" algn="l">
              <a:lnSpc>
                <a:spcPct val="15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Feature Engineering</a:t>
            </a:r>
            <a:endParaRPr>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Exploratory Data Analysis (EDA)</a:t>
            </a:r>
            <a:endParaRPr>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Clustering</a:t>
            </a:r>
            <a:endParaRPr>
              <a:latin typeface="Times New Roman"/>
              <a:ea typeface="Times New Roman"/>
              <a:cs typeface="Times New Roman"/>
              <a:sym typeface="Times New Roman"/>
            </a:endParaRPr>
          </a:p>
          <a:p>
            <a:pPr indent="-381000" lvl="1" marL="9144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Key Performance Metrics</a:t>
            </a:r>
            <a:endParaRPr>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XAI</a:t>
            </a:r>
            <a:endParaRPr>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5"/>
          <p:cNvSpPr txBox="1"/>
          <p:nvPr>
            <p:ph type="title"/>
          </p:nvPr>
        </p:nvSpPr>
        <p:spPr>
          <a:xfrm>
            <a:off x="594303" y="266700"/>
            <a:ext cx="10515601" cy="1325563"/>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Problem Statement</a:t>
            </a:r>
            <a:endParaRPr/>
          </a:p>
        </p:txBody>
      </p:sp>
      <p:sp>
        <p:nvSpPr>
          <p:cNvPr id="114" name="Google Shape;114;p5"/>
          <p:cNvSpPr txBox="1"/>
          <p:nvPr>
            <p:ph idx="1" type="body"/>
          </p:nvPr>
        </p:nvSpPr>
        <p:spPr>
          <a:xfrm>
            <a:off x="582425" y="1845150"/>
            <a:ext cx="10515600" cy="738900"/>
          </a:xfrm>
          <a:prstGeom prst="rect">
            <a:avLst/>
          </a:prstGeom>
          <a:noFill/>
          <a:ln>
            <a:noFill/>
          </a:ln>
        </p:spPr>
        <p:txBody>
          <a:bodyPr anchorCtr="0" anchor="t" bIns="45700" lIns="45700" spcFirstLastPara="1" rIns="45700" wrap="square" tIns="45700">
            <a:noAutofit/>
          </a:bodyPr>
          <a:lstStyle/>
          <a:p>
            <a:pPr indent="-76200" lvl="0" marL="228600" rtl="0" algn="l">
              <a:lnSpc>
                <a:spcPct val="90000"/>
              </a:lnSpc>
              <a:spcBef>
                <a:spcPts val="0"/>
              </a:spcBef>
              <a:spcAft>
                <a:spcPts val="0"/>
              </a:spcAft>
              <a:buClr>
                <a:schemeClr val="dk1"/>
              </a:buClr>
              <a:buSzPts val="1100"/>
              <a:buFont typeface="Arial"/>
              <a:buNone/>
            </a:pPr>
            <a:r>
              <a:rPr lang="en-US"/>
              <a:t>Athlete Profiling for Division I Basketball Players using Multimodal Dataset  </a:t>
            </a:r>
            <a:endParaRPr/>
          </a:p>
          <a:p>
            <a:pPr indent="-76200" lvl="0" marL="228600" rtl="0" algn="l">
              <a:lnSpc>
                <a:spcPct val="90000"/>
              </a:lnSpc>
              <a:spcBef>
                <a:spcPts val="0"/>
              </a:spcBef>
              <a:spcAft>
                <a:spcPts val="0"/>
              </a:spcAft>
              <a:buClr>
                <a:schemeClr val="dk1"/>
              </a:buClr>
              <a:buSzPts val="1100"/>
              <a:buFont typeface="Arial"/>
              <a:buNone/>
            </a:pPr>
            <a:r>
              <a:t/>
            </a:r>
            <a:endParaRPr/>
          </a:p>
          <a:p>
            <a:pPr indent="-76200" lvl="0" marL="228600" rtl="0" algn="l">
              <a:lnSpc>
                <a:spcPct val="90000"/>
              </a:lnSpc>
              <a:spcBef>
                <a:spcPts val="0"/>
              </a:spcBef>
              <a:spcAft>
                <a:spcPts val="0"/>
              </a:spcAft>
              <a:buClr>
                <a:srgbClr val="000000"/>
              </a:buClr>
              <a:buSzPts val="2400"/>
              <a:buFont typeface="Helvetica Neue"/>
              <a:buNone/>
            </a:pPr>
            <a:r>
              <a:t/>
            </a:r>
            <a:endParaRPr/>
          </a:p>
        </p:txBody>
      </p:sp>
      <p:sp>
        <p:nvSpPr>
          <p:cNvPr id="115" name="Google Shape;115;p5"/>
          <p:cNvSpPr txBox="1"/>
          <p:nvPr>
            <p:ph idx="12" type="sldNum"/>
          </p:nvPr>
        </p:nvSpPr>
        <p:spPr>
          <a:xfrm>
            <a:off x="11164924" y="6338767"/>
            <a:ext cx="188875" cy="26924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a:buNone/>
            </a:pPr>
            <a:fld id="{00000000-1234-1234-1234-123412341234}" type="slidenum">
              <a:rPr lang="en-US" sz="1200">
                <a:solidFill>
                  <a:srgbClr val="808080"/>
                </a:solidFill>
                <a:latin typeface="Helvetica Neue"/>
                <a:ea typeface="Helvetica Neue"/>
                <a:cs typeface="Helvetica Neue"/>
                <a:sym typeface="Helvetica Neue"/>
              </a:rPr>
              <a:t>‹#›</a:t>
            </a:fld>
            <a:endParaRPr/>
          </a:p>
        </p:txBody>
      </p:sp>
      <p:sp>
        <p:nvSpPr>
          <p:cNvPr id="116" name="Google Shape;116;p5"/>
          <p:cNvSpPr txBox="1"/>
          <p:nvPr/>
        </p:nvSpPr>
        <p:spPr>
          <a:xfrm>
            <a:off x="582425" y="2834575"/>
            <a:ext cx="575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4000">
                <a:solidFill>
                  <a:schemeClr val="dk1"/>
                </a:solidFill>
                <a:latin typeface="Helvetica Neue"/>
                <a:ea typeface="Helvetica Neue"/>
                <a:cs typeface="Helvetica Neue"/>
                <a:sym typeface="Helvetica Neue"/>
              </a:rPr>
              <a:t>Objectives</a:t>
            </a:r>
            <a:endParaRPr/>
          </a:p>
        </p:txBody>
      </p:sp>
      <p:sp>
        <p:nvSpPr>
          <p:cNvPr id="117" name="Google Shape;117;p5"/>
          <p:cNvSpPr txBox="1"/>
          <p:nvPr>
            <p:ph idx="1" type="body"/>
          </p:nvPr>
        </p:nvSpPr>
        <p:spPr>
          <a:xfrm>
            <a:off x="533400" y="3748475"/>
            <a:ext cx="10515600" cy="1705500"/>
          </a:xfrm>
          <a:prstGeom prst="rect">
            <a:avLst/>
          </a:prstGeom>
          <a:noFill/>
          <a:ln>
            <a:noFill/>
          </a:ln>
        </p:spPr>
        <p:txBody>
          <a:bodyPr anchorCtr="0" anchor="t" bIns="45700" lIns="45700" spcFirstLastPara="1" rIns="45700" wrap="square" tIns="45700">
            <a:noAutofit/>
          </a:bodyPr>
          <a:lstStyle/>
          <a:p>
            <a:pPr indent="-381000" lvl="0" marL="457200" rtl="0" algn="l">
              <a:lnSpc>
                <a:spcPct val="150000"/>
              </a:lnSpc>
              <a:spcBef>
                <a:spcPts val="0"/>
              </a:spcBef>
              <a:spcAft>
                <a:spcPts val="0"/>
              </a:spcAft>
              <a:buSzPts val="2400"/>
              <a:buChar char="•"/>
            </a:pPr>
            <a:r>
              <a:rPr lang="en-US"/>
              <a:t>Identify important features from a high </a:t>
            </a:r>
            <a:r>
              <a:rPr lang="en-US"/>
              <a:t>dimensional multimodal dataset</a:t>
            </a:r>
            <a:endParaRPr/>
          </a:p>
          <a:p>
            <a:pPr indent="-381000" lvl="0" marL="457200" rtl="0" algn="l">
              <a:lnSpc>
                <a:spcPct val="150000"/>
              </a:lnSpc>
              <a:spcBef>
                <a:spcPts val="0"/>
              </a:spcBef>
              <a:spcAft>
                <a:spcPts val="0"/>
              </a:spcAft>
              <a:buSzPts val="2400"/>
              <a:buChar char="•"/>
            </a:pPr>
            <a:r>
              <a:rPr lang="en-US"/>
              <a:t>Cluster athletes based on similar characteristics</a:t>
            </a:r>
            <a:endParaRPr/>
          </a:p>
          <a:p>
            <a:pPr indent="-381000" lvl="0" marL="457200" rtl="0" algn="l">
              <a:lnSpc>
                <a:spcPct val="150000"/>
              </a:lnSpc>
              <a:spcBef>
                <a:spcPts val="0"/>
              </a:spcBef>
              <a:spcAft>
                <a:spcPts val="0"/>
              </a:spcAft>
              <a:buSzPts val="2400"/>
              <a:buChar char="•"/>
            </a:pPr>
            <a:r>
              <a:rPr lang="en-US"/>
              <a:t>Integrate explainable AI (X AI), justify and interpret the clustering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g2ca3db78eda_2_0"/>
          <p:cNvSpPr txBox="1"/>
          <p:nvPr>
            <p:ph type="title"/>
          </p:nvPr>
        </p:nvSpPr>
        <p:spPr>
          <a:xfrm>
            <a:off x="7467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a:t>Approach</a:t>
            </a:r>
            <a:endParaRPr/>
          </a:p>
        </p:txBody>
      </p:sp>
      <p:sp>
        <p:nvSpPr>
          <p:cNvPr id="123" name="Google Shape;123;g2ca3db78eda_2_0"/>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a:buNone/>
            </a:pPr>
            <a:fld id="{00000000-1234-1234-1234-123412341234}" type="slidenum">
              <a:rPr lang="en-US" sz="1200">
                <a:solidFill>
                  <a:srgbClr val="808080"/>
                </a:solidFill>
                <a:latin typeface="Helvetica Neue"/>
                <a:ea typeface="Helvetica Neue"/>
                <a:cs typeface="Helvetica Neue"/>
                <a:sym typeface="Helvetica Neue"/>
              </a:rPr>
              <a:t>‹#›</a:t>
            </a:fld>
            <a:endParaRPr/>
          </a:p>
        </p:txBody>
      </p:sp>
      <p:sp>
        <p:nvSpPr>
          <p:cNvPr id="124" name="Google Shape;124;g2ca3db78eda_2_0"/>
          <p:cNvSpPr txBox="1"/>
          <p:nvPr/>
        </p:nvSpPr>
        <p:spPr>
          <a:xfrm>
            <a:off x="10283175" y="5199025"/>
            <a:ext cx="1331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Fig. 1 [4]</a:t>
            </a:r>
            <a:endParaRPr b="0" i="0" sz="1400" u="none" cap="none" strike="noStrike">
              <a:solidFill>
                <a:srgbClr val="000000"/>
              </a:solidFill>
              <a:latin typeface="Arial"/>
              <a:ea typeface="Arial"/>
              <a:cs typeface="Arial"/>
              <a:sym typeface="Arial"/>
            </a:endParaRPr>
          </a:p>
        </p:txBody>
      </p:sp>
      <p:sp>
        <p:nvSpPr>
          <p:cNvPr id="125" name="Google Shape;125;g2ca3db78eda_2_0"/>
          <p:cNvSpPr txBox="1"/>
          <p:nvPr/>
        </p:nvSpPr>
        <p:spPr>
          <a:xfrm>
            <a:off x="1655900" y="5653975"/>
            <a:ext cx="102111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[4]</a:t>
            </a:r>
            <a:r>
              <a:rPr b="0" i="0" lang="en-US" sz="14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Sharma, S. U., Divakaran, S., Kaya, T., &amp; Raval, M. (2022, July). A Hybrid Approach for Interpretable Game Performance Prediction in Basketball. In 2022 International Joint Conference on Neural Networks (IJCNN) (pp. 01-08). IEEE.  </a:t>
            </a:r>
            <a:endParaRPr b="0" i="0" sz="1400" u="none" cap="none" strike="noStrike">
              <a:solidFill>
                <a:schemeClr val="dk1"/>
              </a:solidFill>
              <a:latin typeface="Helvetica Neue"/>
              <a:ea typeface="Helvetica Neue"/>
              <a:cs typeface="Helvetica Neue"/>
              <a:sym typeface="Helvetica Neue"/>
            </a:endParaRPr>
          </a:p>
        </p:txBody>
      </p:sp>
      <p:pic>
        <p:nvPicPr>
          <p:cNvPr id="126" name="Google Shape;126;g2ca3db78eda_2_0"/>
          <p:cNvPicPr preferRelativeResize="0"/>
          <p:nvPr/>
        </p:nvPicPr>
        <p:blipFill>
          <a:blip r:embed="rId3">
            <a:alphaModFix/>
          </a:blip>
          <a:stretch>
            <a:fillRect/>
          </a:stretch>
        </p:blipFill>
        <p:spPr>
          <a:xfrm>
            <a:off x="746700" y="1770725"/>
            <a:ext cx="10934083" cy="325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g2c3ff8a06be_0_5"/>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Methodology</a:t>
            </a:r>
            <a:endParaRPr/>
          </a:p>
        </p:txBody>
      </p:sp>
      <p:sp>
        <p:nvSpPr>
          <p:cNvPr id="132" name="Google Shape;132;g2c3ff8a06be_0_5"/>
          <p:cNvSpPr txBox="1"/>
          <p:nvPr>
            <p:ph idx="1" type="body"/>
          </p:nvPr>
        </p:nvSpPr>
        <p:spPr>
          <a:xfrm>
            <a:off x="582426" y="1921349"/>
            <a:ext cx="10515600" cy="4351200"/>
          </a:xfrm>
          <a:prstGeom prst="rect">
            <a:avLst/>
          </a:prstGeom>
          <a:noFill/>
          <a:ln>
            <a:noFill/>
          </a:ln>
        </p:spPr>
        <p:txBody>
          <a:bodyPr anchorCtr="0" anchor="t" bIns="45700" lIns="45700" spcFirstLastPara="1" rIns="45700" wrap="square" tIns="45700">
            <a:normAutofit/>
          </a:bodyPr>
          <a:lstStyle/>
          <a:p>
            <a:pPr indent="-393700" lvl="0" marL="457200" rtl="0" algn="l">
              <a:lnSpc>
                <a:spcPct val="150000"/>
              </a:lnSpc>
              <a:spcBef>
                <a:spcPts val="1000"/>
              </a:spcBef>
              <a:spcAft>
                <a:spcPts val="0"/>
              </a:spcAft>
              <a:buClr>
                <a:schemeClr val="dk1"/>
              </a:buClr>
              <a:buSzPts val="2600"/>
              <a:buChar char="•"/>
            </a:pPr>
            <a:r>
              <a:rPr lang="en-US" sz="2600">
                <a:solidFill>
                  <a:schemeClr val="dk1"/>
                </a:solidFill>
              </a:rPr>
              <a:t>Feature Engineering</a:t>
            </a:r>
            <a:endParaRPr sz="2600">
              <a:solidFill>
                <a:schemeClr val="dk1"/>
              </a:solidFill>
            </a:endParaRPr>
          </a:p>
          <a:p>
            <a:pPr indent="-393700" lvl="0" marL="457200" rtl="0" algn="l">
              <a:lnSpc>
                <a:spcPct val="150000"/>
              </a:lnSpc>
              <a:spcBef>
                <a:spcPts val="1000"/>
              </a:spcBef>
              <a:spcAft>
                <a:spcPts val="0"/>
              </a:spcAft>
              <a:buClr>
                <a:schemeClr val="dk1"/>
              </a:buClr>
              <a:buSzPts val="2600"/>
              <a:buChar char="•"/>
            </a:pPr>
            <a:r>
              <a:rPr lang="en-US" sz="2600">
                <a:solidFill>
                  <a:schemeClr val="dk1"/>
                </a:solidFill>
              </a:rPr>
              <a:t>Exploratory Data Analysis (EDA)</a:t>
            </a:r>
            <a:endParaRPr sz="2600">
              <a:solidFill>
                <a:schemeClr val="dk1"/>
              </a:solidFill>
            </a:endParaRPr>
          </a:p>
          <a:p>
            <a:pPr indent="-393700" lvl="0" marL="457200" rtl="0" algn="l">
              <a:lnSpc>
                <a:spcPct val="150000"/>
              </a:lnSpc>
              <a:spcBef>
                <a:spcPts val="1000"/>
              </a:spcBef>
              <a:spcAft>
                <a:spcPts val="0"/>
              </a:spcAft>
              <a:buClr>
                <a:schemeClr val="dk1"/>
              </a:buClr>
              <a:buSzPts val="2600"/>
              <a:buChar char="•"/>
            </a:pPr>
            <a:r>
              <a:rPr lang="en-US" sz="2600">
                <a:solidFill>
                  <a:schemeClr val="dk1"/>
                </a:solidFill>
              </a:rPr>
              <a:t>Elbow Method</a:t>
            </a:r>
            <a:endParaRPr sz="2600">
              <a:solidFill>
                <a:schemeClr val="dk1"/>
              </a:solidFill>
            </a:endParaRPr>
          </a:p>
          <a:p>
            <a:pPr indent="-393700" lvl="0" marL="457200" rtl="0" algn="l">
              <a:lnSpc>
                <a:spcPct val="150000"/>
              </a:lnSpc>
              <a:spcBef>
                <a:spcPts val="1000"/>
              </a:spcBef>
              <a:spcAft>
                <a:spcPts val="0"/>
              </a:spcAft>
              <a:buClr>
                <a:schemeClr val="dk1"/>
              </a:buClr>
              <a:buSzPts val="2600"/>
              <a:buChar char="•"/>
            </a:pPr>
            <a:r>
              <a:rPr lang="en-US" sz="2600">
                <a:solidFill>
                  <a:schemeClr val="dk1"/>
                </a:solidFill>
              </a:rPr>
              <a:t>Clustering</a:t>
            </a:r>
            <a:endParaRPr sz="2600">
              <a:solidFill>
                <a:schemeClr val="dk1"/>
              </a:solidFill>
            </a:endParaRPr>
          </a:p>
          <a:p>
            <a:pPr indent="-393700" lvl="0" marL="457200" rtl="0" algn="l">
              <a:lnSpc>
                <a:spcPct val="150000"/>
              </a:lnSpc>
              <a:spcBef>
                <a:spcPts val="1000"/>
              </a:spcBef>
              <a:spcAft>
                <a:spcPts val="0"/>
              </a:spcAft>
              <a:buClr>
                <a:schemeClr val="dk1"/>
              </a:buClr>
              <a:buSzPts val="2600"/>
              <a:buChar char="•"/>
            </a:pPr>
            <a:r>
              <a:rPr lang="en-US" sz="2600">
                <a:solidFill>
                  <a:schemeClr val="dk1"/>
                </a:solidFill>
              </a:rPr>
              <a:t>Key Performance metrics</a:t>
            </a:r>
            <a:endParaRPr sz="2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g2ca2abc6624_0_0"/>
          <p:cNvSpPr txBox="1"/>
          <p:nvPr>
            <p:ph type="title"/>
          </p:nvPr>
        </p:nvSpPr>
        <p:spPr>
          <a:xfrm>
            <a:off x="594303" y="-38100"/>
            <a:ext cx="10515600" cy="1325700"/>
          </a:xfrm>
          <a:prstGeom prst="rect">
            <a:avLst/>
          </a:prstGeom>
        </p:spPr>
        <p:txBody>
          <a:bodyPr anchorCtr="0" anchor="b" bIns="45700" lIns="45700" spcFirstLastPara="1" rIns="45700" wrap="square" tIns="45700">
            <a:normAutofit/>
          </a:bodyPr>
          <a:lstStyle/>
          <a:p>
            <a:pPr indent="0" lvl="0" marL="0" rtl="0" algn="l">
              <a:spcBef>
                <a:spcPts val="0"/>
              </a:spcBef>
              <a:spcAft>
                <a:spcPts val="0"/>
              </a:spcAft>
              <a:buNone/>
            </a:pPr>
            <a:r>
              <a:rPr lang="en-US"/>
              <a:t>Feature Engineering</a:t>
            </a:r>
            <a:endParaRPr/>
          </a:p>
        </p:txBody>
      </p:sp>
      <p:sp>
        <p:nvSpPr>
          <p:cNvPr id="138" name="Google Shape;138;g2ca2abc6624_0_0"/>
          <p:cNvSpPr txBox="1"/>
          <p:nvPr>
            <p:ph idx="1" type="body"/>
          </p:nvPr>
        </p:nvSpPr>
        <p:spPr>
          <a:xfrm>
            <a:off x="582426" y="1387949"/>
            <a:ext cx="10515600" cy="4351200"/>
          </a:xfrm>
          <a:prstGeom prst="rect">
            <a:avLst/>
          </a:prstGeom>
        </p:spPr>
        <p:txBody>
          <a:bodyPr anchorCtr="0" anchor="t" bIns="45700" lIns="45700" spcFirstLastPara="1" rIns="45700" wrap="square" tIns="45700">
            <a:normAutofit/>
          </a:bodyPr>
          <a:lstStyle/>
          <a:p>
            <a:pPr indent="-381000" lvl="0" marL="457200" rtl="0" algn="l">
              <a:lnSpc>
                <a:spcPct val="150000"/>
              </a:lnSpc>
              <a:spcBef>
                <a:spcPts val="1000"/>
              </a:spcBef>
              <a:spcAft>
                <a:spcPts val="0"/>
              </a:spcAft>
              <a:buSzPts val="2400"/>
              <a:buChar char="•"/>
            </a:pPr>
            <a:r>
              <a:rPr lang="en-US"/>
              <a:t>Raw unstructured data collected from WHOOP device is structured for every athlete across 115 features for 2 seasons.</a:t>
            </a:r>
            <a:endParaRPr/>
          </a:p>
          <a:p>
            <a:pPr indent="-381000" lvl="0" marL="457200" rtl="0" algn="l">
              <a:lnSpc>
                <a:spcPct val="150000"/>
              </a:lnSpc>
              <a:spcBef>
                <a:spcPts val="0"/>
              </a:spcBef>
              <a:spcAft>
                <a:spcPts val="0"/>
              </a:spcAft>
              <a:buSzPts val="2400"/>
              <a:buChar char="•"/>
            </a:pPr>
            <a:r>
              <a:rPr lang="en-US"/>
              <a:t>To deal with null values we used Multivariate Imputation by Chained Equations (MICE). MICE</a:t>
            </a:r>
            <a:endParaRPr/>
          </a:p>
          <a:p>
            <a:pPr indent="-381000" lvl="1" marL="914400" rtl="0" algn="l">
              <a:lnSpc>
                <a:spcPct val="150000"/>
              </a:lnSpc>
              <a:spcBef>
                <a:spcPts val="0"/>
              </a:spcBef>
              <a:spcAft>
                <a:spcPts val="0"/>
              </a:spcAft>
              <a:buSzPts val="2400"/>
              <a:buChar char="•"/>
            </a:pPr>
            <a:r>
              <a:rPr lang="en-US"/>
              <a:t>preserves complex relationships,</a:t>
            </a:r>
            <a:endParaRPr/>
          </a:p>
          <a:p>
            <a:pPr indent="-381000" lvl="1" marL="914400" rtl="0" algn="l">
              <a:lnSpc>
                <a:spcPct val="150000"/>
              </a:lnSpc>
              <a:spcBef>
                <a:spcPts val="0"/>
              </a:spcBef>
              <a:spcAft>
                <a:spcPts val="0"/>
              </a:spcAft>
              <a:buSzPts val="2400"/>
              <a:buChar char="•"/>
            </a:pPr>
            <a:r>
              <a:rPr lang="en-US"/>
              <a:t>reduces biases, and </a:t>
            </a:r>
            <a:endParaRPr/>
          </a:p>
          <a:p>
            <a:pPr indent="-381000" lvl="1" marL="914400" rtl="0" algn="l">
              <a:lnSpc>
                <a:spcPct val="150000"/>
              </a:lnSpc>
              <a:spcBef>
                <a:spcPts val="0"/>
              </a:spcBef>
              <a:spcAft>
                <a:spcPts val="0"/>
              </a:spcAft>
              <a:buSzPts val="2400"/>
              <a:buChar char="•"/>
            </a:pPr>
            <a:r>
              <a:rPr lang="en-US"/>
              <a:t>can handle a large </a:t>
            </a:r>
            <a:r>
              <a:rPr lang="en-US"/>
              <a:t>amount</a:t>
            </a:r>
            <a:r>
              <a:rPr lang="en-US"/>
              <a:t> of missing values.</a:t>
            </a:r>
            <a:endParaRPr/>
          </a:p>
          <a:p>
            <a:pPr indent="-381000" lvl="0" marL="457200" rtl="0" algn="l">
              <a:lnSpc>
                <a:spcPct val="150000"/>
              </a:lnSpc>
              <a:spcBef>
                <a:spcPts val="0"/>
              </a:spcBef>
              <a:spcAft>
                <a:spcPts val="0"/>
              </a:spcAft>
              <a:buSzPts val="2400"/>
              <a:buChar char="•"/>
            </a:pPr>
            <a:r>
              <a:rPr lang="en-US"/>
              <a:t>Merged season 2 and season 3 data over common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g2c3ff8a06be_3_0"/>
          <p:cNvSpPr txBox="1"/>
          <p:nvPr>
            <p:ph type="title"/>
          </p:nvPr>
        </p:nvSpPr>
        <p:spPr>
          <a:xfrm>
            <a:off x="594300" y="266700"/>
            <a:ext cx="10515600" cy="444300"/>
          </a:xfrm>
          <a:prstGeom prst="rect">
            <a:avLst/>
          </a:prstGeom>
          <a:noFill/>
          <a:ln>
            <a:noFill/>
          </a:ln>
        </p:spPr>
        <p:txBody>
          <a:bodyPr anchorCtr="0" anchor="b" bIns="45700" lIns="45700" spcFirstLastPara="1" rIns="45700" wrap="square" tIns="45700">
            <a:normAutofit fontScale="90000"/>
          </a:bodyPr>
          <a:lstStyle/>
          <a:p>
            <a:pPr indent="0" lvl="0" marL="0" rtl="0" algn="ctr">
              <a:lnSpc>
                <a:spcPct val="90000"/>
              </a:lnSpc>
              <a:spcBef>
                <a:spcPts val="0"/>
              </a:spcBef>
              <a:spcAft>
                <a:spcPts val="0"/>
              </a:spcAft>
              <a:buSzPct val="111111"/>
              <a:buNone/>
            </a:pPr>
            <a:r>
              <a:rPr lang="en-US"/>
              <a:t>Correlation Heat Map</a:t>
            </a:r>
            <a:endParaRPr/>
          </a:p>
        </p:txBody>
      </p:sp>
      <p:pic>
        <p:nvPicPr>
          <p:cNvPr id="144" name="Google Shape;144;g2c3ff8a06be_3_0"/>
          <p:cNvPicPr preferRelativeResize="0"/>
          <p:nvPr/>
        </p:nvPicPr>
        <p:blipFill>
          <a:blip r:embed="rId3">
            <a:alphaModFix/>
          </a:blip>
          <a:stretch>
            <a:fillRect/>
          </a:stretch>
        </p:blipFill>
        <p:spPr>
          <a:xfrm>
            <a:off x="2107588" y="863400"/>
            <a:ext cx="7976824" cy="584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g2ca2abc6624_0_5"/>
          <p:cNvSpPr txBox="1"/>
          <p:nvPr>
            <p:ph type="title"/>
          </p:nvPr>
        </p:nvSpPr>
        <p:spPr>
          <a:xfrm>
            <a:off x="594303" y="38100"/>
            <a:ext cx="10515600" cy="1325700"/>
          </a:xfrm>
          <a:prstGeom prst="rect">
            <a:avLst/>
          </a:prstGeom>
        </p:spPr>
        <p:txBody>
          <a:bodyPr anchorCtr="0" anchor="b" bIns="45700" lIns="45700" spcFirstLastPara="1" rIns="45700" wrap="square" tIns="45700">
            <a:normAutofit/>
          </a:bodyPr>
          <a:lstStyle/>
          <a:p>
            <a:pPr indent="0" lvl="0" marL="0" rtl="0" algn="l">
              <a:spcBef>
                <a:spcPts val="0"/>
              </a:spcBef>
              <a:spcAft>
                <a:spcPts val="0"/>
              </a:spcAft>
              <a:buNone/>
            </a:pPr>
            <a:r>
              <a:rPr lang="en-US"/>
              <a:t>Feature Engineering</a:t>
            </a:r>
            <a:endParaRPr/>
          </a:p>
        </p:txBody>
      </p:sp>
      <p:sp>
        <p:nvSpPr>
          <p:cNvPr id="150" name="Google Shape;150;g2ca2abc6624_0_5"/>
          <p:cNvSpPr txBox="1"/>
          <p:nvPr>
            <p:ph idx="1" type="body"/>
          </p:nvPr>
        </p:nvSpPr>
        <p:spPr>
          <a:xfrm>
            <a:off x="582425" y="1540350"/>
            <a:ext cx="7059900" cy="4351200"/>
          </a:xfrm>
          <a:prstGeom prst="rect">
            <a:avLst/>
          </a:prstGeom>
        </p:spPr>
        <p:txBody>
          <a:bodyPr anchorCtr="0" anchor="t" bIns="45700" lIns="45700" spcFirstLastPara="1" rIns="45700" wrap="square" tIns="45700">
            <a:normAutofit/>
          </a:bodyPr>
          <a:lstStyle/>
          <a:p>
            <a:pPr indent="-381000" lvl="0" marL="457200" rtl="0" algn="l">
              <a:spcBef>
                <a:spcPts val="1000"/>
              </a:spcBef>
              <a:spcAft>
                <a:spcPts val="0"/>
              </a:spcAft>
              <a:buSzPts val="2400"/>
              <a:buChar char="•"/>
            </a:pPr>
            <a:r>
              <a:rPr lang="en-US"/>
              <a:t>t-SNE(t-distributed Stochastic Neighbor Embedding) a non-linear dimensionality reduction technique is applied to find similar probability distribution in a lower-dimensional space</a:t>
            </a:r>
            <a:endParaRPr/>
          </a:p>
        </p:txBody>
      </p:sp>
      <p:pic>
        <p:nvPicPr>
          <p:cNvPr id="151" name="Google Shape;151;g2ca2abc6624_0_5"/>
          <p:cNvPicPr preferRelativeResize="0"/>
          <p:nvPr/>
        </p:nvPicPr>
        <p:blipFill>
          <a:blip r:embed="rId3">
            <a:alphaModFix/>
          </a:blip>
          <a:stretch>
            <a:fillRect/>
          </a:stretch>
        </p:blipFill>
        <p:spPr>
          <a:xfrm>
            <a:off x="7642400" y="604100"/>
            <a:ext cx="4109724" cy="3371675"/>
          </a:xfrm>
          <a:prstGeom prst="rect">
            <a:avLst/>
          </a:prstGeom>
          <a:noFill/>
          <a:ln>
            <a:noFill/>
          </a:ln>
        </p:spPr>
      </p:pic>
      <p:pic>
        <p:nvPicPr>
          <p:cNvPr id="152" name="Google Shape;152;g2ca2abc6624_0_5"/>
          <p:cNvPicPr preferRelativeResize="0"/>
          <p:nvPr/>
        </p:nvPicPr>
        <p:blipFill>
          <a:blip r:embed="rId4">
            <a:alphaModFix/>
          </a:blip>
          <a:stretch>
            <a:fillRect/>
          </a:stretch>
        </p:blipFill>
        <p:spPr>
          <a:xfrm>
            <a:off x="1737300" y="3068775"/>
            <a:ext cx="4288850" cy="3127574"/>
          </a:xfrm>
          <a:prstGeom prst="rect">
            <a:avLst/>
          </a:prstGeom>
          <a:noFill/>
          <a:ln>
            <a:noFill/>
          </a:ln>
        </p:spPr>
      </p:pic>
      <p:sp>
        <p:nvSpPr>
          <p:cNvPr id="153" name="Google Shape;153;g2ca2abc6624_0_5"/>
          <p:cNvSpPr txBox="1"/>
          <p:nvPr/>
        </p:nvSpPr>
        <p:spPr>
          <a:xfrm>
            <a:off x="5176450" y="4226000"/>
            <a:ext cx="6513900" cy="3786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None/>
            </a:pPr>
            <a:r>
              <a:t/>
            </a:r>
            <a:endParaRPr/>
          </a:p>
        </p:txBody>
      </p:sp>
      <p:pic>
        <p:nvPicPr>
          <p:cNvPr id="154" name="Google Shape;154;g2ca2abc6624_0_5"/>
          <p:cNvPicPr preferRelativeResize="0"/>
          <p:nvPr/>
        </p:nvPicPr>
        <p:blipFill>
          <a:blip r:embed="rId5">
            <a:alphaModFix/>
          </a:blip>
          <a:stretch>
            <a:fillRect/>
          </a:stretch>
        </p:blipFill>
        <p:spPr>
          <a:xfrm>
            <a:off x="7291800" y="3975781"/>
            <a:ext cx="4416150" cy="20681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g2ca3db78eda_2_23"/>
          <p:cNvSpPr txBox="1"/>
          <p:nvPr>
            <p:ph type="title"/>
          </p:nvPr>
        </p:nvSpPr>
        <p:spPr>
          <a:xfrm>
            <a:off x="594303" y="266700"/>
            <a:ext cx="10515600" cy="1325700"/>
          </a:xfrm>
          <a:prstGeom prst="rect">
            <a:avLst/>
          </a:prstGeom>
        </p:spPr>
        <p:txBody>
          <a:bodyPr anchorCtr="0" anchor="b" bIns="45700" lIns="45700" spcFirstLastPara="1" rIns="45700" wrap="square" tIns="45700">
            <a:normAutofit/>
          </a:bodyPr>
          <a:lstStyle/>
          <a:p>
            <a:pPr indent="0" lvl="0" marL="0" rtl="0" algn="l">
              <a:spcBef>
                <a:spcPts val="0"/>
              </a:spcBef>
              <a:spcAft>
                <a:spcPts val="0"/>
              </a:spcAft>
              <a:buNone/>
            </a:pPr>
            <a:r>
              <a:rPr lang="en-US"/>
              <a:t>Factor Analysis</a:t>
            </a:r>
            <a:endParaRPr/>
          </a:p>
        </p:txBody>
      </p:sp>
      <p:sp>
        <p:nvSpPr>
          <p:cNvPr id="160" name="Google Shape;160;g2ca3db78eda_2_23"/>
          <p:cNvSpPr txBox="1"/>
          <p:nvPr>
            <p:ph idx="1" type="body"/>
          </p:nvPr>
        </p:nvSpPr>
        <p:spPr>
          <a:xfrm>
            <a:off x="582426" y="1768949"/>
            <a:ext cx="10515600" cy="4351200"/>
          </a:xfrm>
          <a:prstGeom prst="rect">
            <a:avLst/>
          </a:prstGeom>
        </p:spPr>
        <p:txBody>
          <a:bodyPr anchorCtr="0" anchor="t" bIns="45700" lIns="45700" spcFirstLastPara="1" rIns="45700" wrap="square" tIns="45700">
            <a:normAutofit lnSpcReduction="10000"/>
          </a:bodyPr>
          <a:lstStyle/>
          <a:p>
            <a:pPr indent="-381000" lvl="0" marL="457200" rtl="0" algn="l">
              <a:lnSpc>
                <a:spcPct val="150000"/>
              </a:lnSpc>
              <a:spcBef>
                <a:spcPts val="1000"/>
              </a:spcBef>
              <a:spcAft>
                <a:spcPts val="0"/>
              </a:spcAft>
              <a:buSzPts val="2400"/>
              <a:buChar char="•"/>
            </a:pPr>
            <a:r>
              <a:rPr lang="en-US"/>
              <a:t>Each of these latent factors is a weighted function of a subset of input features sharing common variance, obtained through factor analysis.</a:t>
            </a:r>
            <a:endParaRPr/>
          </a:p>
          <a:p>
            <a:pPr indent="-381000" lvl="0" marL="457200" rtl="0" algn="l">
              <a:lnSpc>
                <a:spcPct val="150000"/>
              </a:lnSpc>
              <a:spcBef>
                <a:spcPts val="0"/>
              </a:spcBef>
              <a:spcAft>
                <a:spcPts val="0"/>
              </a:spcAft>
              <a:buSzPts val="2400"/>
              <a:buChar char="•"/>
            </a:pPr>
            <a:r>
              <a:rPr lang="en-US"/>
              <a:t>With the help of trial and error approach method and factor loadings we found two new features with following weights:</a:t>
            </a:r>
            <a:endParaRPr/>
          </a:p>
          <a:p>
            <a:pPr indent="-381000" lvl="1" marL="914400" rtl="0" algn="l">
              <a:lnSpc>
                <a:spcPct val="150000"/>
              </a:lnSpc>
              <a:spcBef>
                <a:spcPts val="0"/>
              </a:spcBef>
              <a:spcAft>
                <a:spcPts val="0"/>
              </a:spcAft>
              <a:buSzPts val="2400"/>
              <a:buChar char="•"/>
            </a:pPr>
            <a:r>
              <a:rPr lang="en-US"/>
              <a:t>Feature1_weights</a:t>
            </a:r>
            <a:r>
              <a:rPr lang="en-US"/>
              <a:t> = {'Sleep.Disturbances': 1}</a:t>
            </a:r>
            <a:endParaRPr/>
          </a:p>
          <a:p>
            <a:pPr indent="-381000" lvl="1" marL="914400" rtl="0" algn="l">
              <a:lnSpc>
                <a:spcPct val="150000"/>
              </a:lnSpc>
              <a:spcBef>
                <a:spcPts val="0"/>
              </a:spcBef>
              <a:spcAft>
                <a:spcPts val="0"/>
              </a:spcAft>
              <a:buSzPts val="2400"/>
              <a:buChar char="•"/>
            </a:pPr>
            <a:r>
              <a:rPr lang="en-US"/>
              <a:t>Feature2_weights = {'Awake..hours.':0.55, 'Deep.Sleep..hours.':0.1, 'Sleep.Need':0.05, 'RSI Mean': 0.30}</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