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6YSMDxNGk+fhhmtPulRj+n4D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30C542-BCE3-4D9B-8324-858C8B0B24CB}">
  <a:tblStyle styleId="{CC30C542-BCE3-4D9B-8324-858C8B0B24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3ff8a06be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2c3ff8a06be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Comes from different gaussian distribution, Agglomerative (Bottom up) and Divisive (Top down)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431dcf29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431dcf295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3ff8a06b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3ff8a06b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ff8a06b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c3ff8a06b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ff8a06be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ff8a06be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959cc8f03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2b959cc8f03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ff8a06b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2c3ff8a06be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431dcf29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431dcf29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844150" y="3874808"/>
            <a:ext cx="10515601" cy="835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rgbClr val="F2F1E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13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19" name="Google Shape;19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20" name="Google Shape;20;p13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21" name="Google Shape;21;p13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3"/>
          <p:cNvSpPr txBox="1"/>
          <p:nvPr>
            <p:ph type="title"/>
          </p:nvPr>
        </p:nvSpPr>
        <p:spPr>
          <a:xfrm>
            <a:off x="594303" y="266700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  <a:defRPr sz="4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582426" y="1768949"/>
            <a:ext cx="10515601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16" id="25" name="Google Shape;25;p13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rgbClr val="F2F1E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28" name="Google Shape;2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29" name="Google Shape;29;p14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30" name="Google Shape;30;p14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1916"/>
              </a:buClr>
              <a:buSzPts val="5400"/>
              <a:buFont typeface="Helvetica Neue"/>
              <a:buNone/>
              <a:defRPr sz="5400">
                <a:solidFill>
                  <a:srgbClr val="7D1916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16" id="34" name="Google Shape;34;p14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F2F1EE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5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37" name="Google Shape;37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38" name="Google Shape;38;p15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39" name="Google Shape;39;p15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  <a:defRPr sz="4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12" id="43" name="Google Shape;43;p15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bg>
      <p:bgPr>
        <a:solidFill>
          <a:srgbClr val="F2F1EE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6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46" name="Google Shape;46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47" name="Google Shape;47;p16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48" name="Google Shape;48;p16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  <a:defRPr sz="4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8" id="53" name="Google Shape;53;p16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rgbClr val="F2F1EE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7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56" name="Google Shape;56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57" name="Google Shape;57;p17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58" name="Google Shape;58;p17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  <a:defRPr sz="40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61" name="Google Shape;61;p17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2F1E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8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64" name="Google Shape;64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65" name="Google Shape;65;p18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66" name="Google Shape;66;p18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3" id="68" name="Google Shape;68;p18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bg>
      <p:bgPr>
        <a:solidFill>
          <a:srgbClr val="F2F1EE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9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71" name="Google Shape;71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72" name="Google Shape;72;p19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73" name="Google Shape;73;p19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78" name="Google Shape;78;p19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bg>
      <p:bgPr>
        <a:solidFill>
          <a:srgbClr val="F2F1E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0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81" name="Google Shape;81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82" name="Google Shape;82;p20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83" name="Google Shape;83;p20"/>
            <p:cNvPicPr preferRelativeResize="0"/>
            <p:nvPr/>
          </p:nvPicPr>
          <p:blipFill rotWithShape="1">
            <a:blip r:embed="rId2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2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solidFill>
                  <a:srgbClr val="000000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6" id="88" name="Google Shape;88;p20"/>
          <p:cNvPicPr preferRelativeResize="0"/>
          <p:nvPr/>
        </p:nvPicPr>
        <p:blipFill rotWithShape="1">
          <a:blip r:embed="rId3">
            <a:alphaModFix/>
          </a:blip>
          <a:srcRect b="38396" l="29654" r="29479" t="38312"/>
          <a:stretch/>
        </p:blipFill>
        <p:spPr>
          <a:xfrm>
            <a:off x="358813" y="6038947"/>
            <a:ext cx="1365813" cy="59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1B1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2" y="6756400"/>
            <a:ext cx="12192004" cy="105497"/>
            <a:chOff x="-1" y="0"/>
            <a:chExt cx="12192002" cy="105496"/>
          </a:xfrm>
        </p:grpSpPr>
        <p:pic>
          <p:nvPicPr>
            <p:cNvPr descr="Picture 8" id="7" name="Google Shape;7;p1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8" name="Google Shape;8;p11"/>
            <p:cNvPicPr preferRelativeResize="0"/>
            <p:nvPr/>
          </p:nvPicPr>
          <p:blipFill rotWithShape="1">
            <a:blip r:embed="rId1">
              <a:alphaModFix/>
            </a:blip>
            <a:srcRect b="15583" l="0" r="71580" t="0"/>
            <a:stretch/>
          </p:blipFill>
          <p:spPr>
            <a:xfrm>
              <a:off x="-1" y="0"/>
              <a:ext cx="259871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9" name="Google Shape;9;p11"/>
            <p:cNvPicPr preferRelativeResize="0"/>
            <p:nvPr/>
          </p:nvPicPr>
          <p:blipFill rotWithShape="1">
            <a:blip r:embed="rId1">
              <a:alphaModFix/>
            </a:blip>
            <a:srcRect b="15583" l="0" r="71580" t="0"/>
            <a:stretch/>
          </p:blipFill>
          <p:spPr>
            <a:xfrm>
              <a:off x="9593283" y="0"/>
              <a:ext cx="2598718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0;p11"/>
          <p:cNvSpPr txBox="1"/>
          <p:nvPr>
            <p:ph type="title"/>
          </p:nvPr>
        </p:nvSpPr>
        <p:spPr>
          <a:xfrm>
            <a:off x="844150" y="3874808"/>
            <a:ext cx="10515601" cy="835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400"/>
              <a:buFont typeface="Helvetica Neue"/>
              <a:buNone/>
              <a:defRPr b="1" i="0" sz="34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icture 4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2931" y="1479396"/>
            <a:ext cx="4106138" cy="13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abstract/document/9690164/" TargetMode="External"/><Relationship Id="rId4" Type="http://schemas.openxmlformats.org/officeDocument/2006/relationships/hyperlink" Target="https://doi.org/10.1038/s41598-024-51658-8" TargetMode="External"/><Relationship Id="rId5" Type="http://schemas.openxmlformats.org/officeDocument/2006/relationships/hyperlink" Target="https://ieeexplore.ieee.org/abstract/document/10356423/?casa_token=yM-1J2vMKG8AAAAA:QnMMyph1mKa6BfvljAqSSABrReChb5hvsEvxFUEv3z5Fiiv1daHpTdbG2oXllJYQ-WQPUijJ6wZr" TargetMode="External"/><Relationship Id="rId6" Type="http://schemas.openxmlformats.org/officeDocument/2006/relationships/hyperlink" Target="https://ieeexplore.ieee.org/abstract/document/9892583/?casa_token=Ye3GQJ1JpD0AAAAA:GSlyds24pIa__7Od6UBSNs8nugbEwLvCbI8vG6w-YMYrFX2O-TUlUDo4xej3ulJUAvmO_4ij0J3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838200" y="3090223"/>
            <a:ext cx="10515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60"/>
              <a:buFont typeface="Helvetica Neue"/>
              <a:buNone/>
            </a:pPr>
            <a:r>
              <a:rPr lang="en-US" sz="2500"/>
              <a:t>CSE523 Machine Learning</a:t>
            </a:r>
            <a:br>
              <a:rPr lang="en-US" sz="2500"/>
            </a:br>
            <a:r>
              <a:rPr lang="en-US" sz="2500"/>
              <a:t>Code Crafters</a:t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60"/>
              <a:buFont typeface="Helvetica Neue"/>
              <a:buNone/>
            </a:pPr>
            <a:r>
              <a:t/>
            </a:r>
            <a:endParaRPr sz="276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60"/>
              <a:buFont typeface="Helvetica Neue"/>
              <a:buNone/>
            </a:pPr>
            <a:r>
              <a:t/>
            </a:r>
            <a:endParaRPr sz="2760"/>
          </a:p>
        </p:txBody>
      </p:sp>
      <p:sp>
        <p:nvSpPr>
          <p:cNvPr id="94" name="Google Shape;94;p1"/>
          <p:cNvSpPr txBox="1"/>
          <p:nvPr>
            <p:ph type="title"/>
          </p:nvPr>
        </p:nvSpPr>
        <p:spPr>
          <a:xfrm>
            <a:off x="792900" y="4061975"/>
            <a:ext cx="106062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60"/>
              <a:buFont typeface="Helvetica Neue"/>
              <a:buNone/>
            </a:pPr>
            <a:r>
              <a:rPr lang="en-US" sz="2200"/>
              <a:t>Athlete profiling based on similar characteristics</a:t>
            </a:r>
            <a:endParaRPr sz="2200"/>
          </a:p>
        </p:txBody>
      </p:sp>
      <p:sp>
        <p:nvSpPr>
          <p:cNvPr id="95" name="Google Shape;95;p1"/>
          <p:cNvSpPr txBox="1"/>
          <p:nvPr/>
        </p:nvSpPr>
        <p:spPr>
          <a:xfrm>
            <a:off x="1117500" y="5667775"/>
            <a:ext cx="175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b="0" i="0" sz="2100" u="none" cap="none" strike="noStrike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38200" y="5033725"/>
            <a:ext cx="22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Aagam Shah</a:t>
            </a: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AU2140024</a:t>
            </a:r>
            <a:endParaRPr b="1" i="0" sz="1600" u="none" cap="none" strike="noStrike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816150" y="5676625"/>
            <a:ext cx="175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b="0" i="0" sz="2100" u="none" cap="none" strike="noStrike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536850" y="5033713"/>
            <a:ext cx="22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Dhairya Shah</a:t>
            </a: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AU2140133</a:t>
            </a:r>
            <a:endParaRPr b="1" i="0" sz="1600" u="none" cap="none" strike="noStrike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536675" y="5676625"/>
            <a:ext cx="175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b="0" i="0" sz="2100" u="none" cap="none" strike="noStrike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235500" y="5033713"/>
            <a:ext cx="22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Aayushi Shah</a:t>
            </a: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AU2140159</a:t>
            </a:r>
            <a:endParaRPr b="1" i="0" sz="1600" u="none" cap="none" strike="noStrike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177825" y="5658925"/>
            <a:ext cx="175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-US" sz="1400" u="none" cap="none" strike="noStrike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b="0" i="0" sz="2100" u="none" cap="none" strike="noStrike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898525" y="5024875"/>
            <a:ext cx="2280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Aanal Dobariya</a:t>
            </a: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AU2140182</a:t>
            </a:r>
            <a:endParaRPr b="1" i="0" sz="1600" u="none" cap="none" strike="noStrike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ff8a06be_1_10"/>
          <p:cNvSpPr txBox="1"/>
          <p:nvPr>
            <p:ph type="title"/>
          </p:nvPr>
        </p:nvSpPr>
        <p:spPr>
          <a:xfrm>
            <a:off x="594300" y="266700"/>
            <a:ext cx="10515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K- Means Clustering </a:t>
            </a:r>
            <a:endParaRPr/>
          </a:p>
        </p:txBody>
      </p:sp>
      <p:pic>
        <p:nvPicPr>
          <p:cNvPr id="164" name="Google Shape;164;g2c3ff8a06be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0" y="1338263"/>
            <a:ext cx="5505450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c3ff8a06be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275" y="2039225"/>
            <a:ext cx="5297925" cy="2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431dcf295_0_6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Approach</a:t>
            </a:r>
            <a:endParaRPr/>
          </a:p>
        </p:txBody>
      </p:sp>
      <p:sp>
        <p:nvSpPr>
          <p:cNvPr id="171" name="Google Shape;171;g2c431dcf295_0_6"/>
          <p:cNvSpPr txBox="1"/>
          <p:nvPr>
            <p:ph idx="1" type="body"/>
          </p:nvPr>
        </p:nvSpPr>
        <p:spPr>
          <a:xfrm>
            <a:off x="582426" y="1768949"/>
            <a:ext cx="10515600" cy="4351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We will try to include more features using feature importance in order to check whether we get better clusters.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We will use explainable AI methods in order to understand why the athletes were clustered in a certain way and to find out which features are given more importance and then </a:t>
            </a:r>
            <a:r>
              <a:rPr lang="en-US" sz="2700"/>
              <a:t>subsequently</a:t>
            </a:r>
            <a:r>
              <a:rPr lang="en-US" sz="2700"/>
              <a:t> display the results on the dashboard.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594300" y="266700"/>
            <a:ext cx="105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000000"/>
                </a:solidFill>
              </a:rPr>
              <a:t>References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582425" y="1305489"/>
            <a:ext cx="10515600" cy="4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Senbel, S., Sharma, S., Raval, M. S., Taber, C., Nolan, J., Artan, N. S., ... &amp; Kaya, T. (2022). Impact of sleep and training on game performance and injury in division-1 women’s Basketball Amidst the Pandemic. Ieee Access, 10, 15516-15527.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https://ieeexplore.ieee.org/abstract/document/9690164/</a:t>
            </a:r>
            <a:endParaRPr sz="16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Taber, C.B., Sharma, S., Raval, M.S. et al. A holistic approach to performance prediction in collegiate athletics: player, team, and conference perspectives. Sci Rep 14, 1162 (2024).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https://doi.org/10.1038/s41598-024-51658-8</a:t>
            </a:r>
            <a:endParaRPr sz="16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Sharma, S., Divakaran, S., Kaya, T., Taber, C., &amp; Raval, M. S. (2023, October). A Framework for Biomechanical Analysis of Jump Landings for Injury Risk Assessment. In 2023 IEEE 28th Pacific Rim International Symposium on Dependable Computing (PRDC) (pp. 327-331). IEEE.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https://ieeexplore.ieee.org/abstract/document/10356423/?casa_token=yM-1J2vMKG8AAAAA:QnMMyph1mKa6BfvljAqSSABrReChb5hvsEvxFUEv3z5Fiiv1daHpTdbG2oXllJYQ-WQPUijJ6wZr</a:t>
            </a:r>
            <a:endParaRPr sz="16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Sharma, S. U., Divakaran, S., Kaya, T., &amp; Raval, M. (2022, July). A Hybrid Approach for Interpretable Game Performance Prediction in Basketball. In 2022 International Joint Conference on Neural Networks (IJCNN) (pp. 01-08). IEEE. 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https://ieeexplore.ieee.org/abstract/document/9892583/?casa_token=Ye3GQJ1JpD0AAAAA:GSlyds24pIa__7Od6UBSNs8nugbEwLvCbI8vG6w-YMYrFX2O-TUlUDo4xej3ulJUAvmO_4ij0J36</a:t>
            </a:r>
            <a:endParaRPr sz="16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-US" sz="1600"/>
              <a:t> </a:t>
            </a:r>
            <a:endParaRPr sz="1600"/>
          </a:p>
        </p:txBody>
      </p:sp>
      <p:sp>
        <p:nvSpPr>
          <p:cNvPr id="178" name="Google Shape;178;p10"/>
          <p:cNvSpPr txBox="1"/>
          <p:nvPr>
            <p:ph idx="12" type="sldNum"/>
          </p:nvPr>
        </p:nvSpPr>
        <p:spPr>
          <a:xfrm>
            <a:off x="11080189" y="6338767"/>
            <a:ext cx="27361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</a:pPr>
            <a:fld id="{00000000-1234-1234-1234-123412341234}" type="slidenum">
              <a:rPr lang="en-US" sz="12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ff8a06be_0_0"/>
          <p:cNvSpPr txBox="1"/>
          <p:nvPr>
            <p:ph type="title"/>
          </p:nvPr>
        </p:nvSpPr>
        <p:spPr>
          <a:xfrm>
            <a:off x="594303" y="-38100"/>
            <a:ext cx="10515600" cy="132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08" name="Google Shape;108;g2c3ff8a06be_0_0"/>
          <p:cNvSpPr txBox="1"/>
          <p:nvPr>
            <p:ph idx="1" type="body"/>
          </p:nvPr>
        </p:nvSpPr>
        <p:spPr>
          <a:xfrm>
            <a:off x="582426" y="1464149"/>
            <a:ext cx="10515600" cy="4351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594303" y="266700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000000"/>
                </a:solidFill>
              </a:rPr>
              <a:t>Problem Statement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582425" y="1768950"/>
            <a:ext cx="10515600" cy="4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Athlete Profiling for Division I Basketball Players 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11164924" y="6338767"/>
            <a:ext cx="188875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</a:pPr>
            <a:fld id="{00000000-1234-1234-1234-123412341234}" type="slidenum">
              <a:rPr lang="en-US" sz="12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100" y="2238750"/>
            <a:ext cx="9952799" cy="34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0283175" y="5199025"/>
            <a:ext cx="13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 1 [4]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1655900" y="5653975"/>
            <a:ext cx="1021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[4]</a:t>
            </a: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Sharma, S. U., Divakaran, S., Kaya, T., &amp; Raval, M. (2022, July). A Hybrid Approach for Interpretable Game Performance Prediction in Basketball. In 2022 International Joint Conference on Neural Networks (IJCNN) (pp. 01-08). IEEE. 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594300" y="266700"/>
            <a:ext cx="10515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11164924" y="6338767"/>
            <a:ext cx="188875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Helvetica Neue Light"/>
              <a:buNone/>
            </a:pPr>
            <a:fld id="{00000000-1234-1234-1234-123412341234}" type="slidenum">
              <a:rPr lang="en-US" sz="12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/>
          </a:p>
        </p:txBody>
      </p:sp>
      <p:graphicFrame>
        <p:nvGraphicFramePr>
          <p:cNvPr id="125" name="Google Shape;125;p7"/>
          <p:cNvGraphicFramePr/>
          <p:nvPr/>
        </p:nvGraphicFramePr>
        <p:xfrm>
          <a:off x="307063" y="5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{CC30C542-BCE3-4D9B-8324-858C8B0B24CB}</a:tableStyleId>
              </a:tblPr>
              <a:tblGrid>
                <a:gridCol w="2351450"/>
                <a:gridCol w="1016250"/>
                <a:gridCol w="655250"/>
                <a:gridCol w="4409700"/>
                <a:gridCol w="3145225"/>
              </a:tblGrid>
              <a:tr h="37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Study Title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Authors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Year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Methodology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Main Findings</a:t>
                      </a:r>
                      <a:endParaRPr b="1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Impact of Sleep and Training on Game</a:t>
                      </a: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Performance and Injury in Division-1</a:t>
                      </a: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Women’s Basketball Amidst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Pandemic [1]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 Senbel et al.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2022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 collect various physiological and psychological data of Division-1 women's basketball players and using machine learning algorithms to predict injury risk amidst the pandemic season.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Created a platform for predicting game performance and injury risk assessment. 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holistic approach to performance prediction in collegiate athletics: player, team, and conference perspectives [2]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 Kaya et al.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2024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Aanalyze data from Division-1 Women's basketball players, predicting performance at player, team, and conference levels based on various metrics and features.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Identification of critical metrics (e.g., RSImod, jump height) to employ predictive models for player efficiency ratings and game scores.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Framework for Biomechanical Analysis of Jump Landings for Injury Risk Assessment [3]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 Sharma et al.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2023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Evaluation and analysis of a framework based on Computer vision techniques.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 extremely robust framework to give the injury-risk score with accurate predictions. 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Hybrid Approach for Interpretable Game Performance Prediction in Basketball [4]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 Sharma et al. 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2022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Combines decision tree models with factor analysis to predict game scores.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ybrid approach ha</a:t>
                      </a:r>
                      <a:r>
                        <a:rPr lang="en-US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</a:t>
                      </a:r>
                      <a:r>
                        <a:rPr lang="en-US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better MSE and R2 values than classical multilinear regression based approaches.</a:t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3ff8a06be_0_5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31" name="Google Shape;131;g2c3ff8a06be_0_5"/>
          <p:cNvSpPr txBox="1"/>
          <p:nvPr>
            <p:ph idx="1" type="body"/>
          </p:nvPr>
        </p:nvSpPr>
        <p:spPr>
          <a:xfrm>
            <a:off x="582426" y="176894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100"/>
              <a:buChar char="•"/>
            </a:pPr>
            <a:r>
              <a:rPr lang="en-US" sz="3100">
                <a:solidFill>
                  <a:schemeClr val="dk1"/>
                </a:solidFill>
              </a:rPr>
              <a:t>Data Processing </a:t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</a:rPr>
              <a:t>Feature Engineering</a:t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</a:rPr>
              <a:t>Clustering</a:t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</a:rPr>
              <a:t>Interpretation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3ff8a06be_3_0"/>
          <p:cNvSpPr txBox="1"/>
          <p:nvPr>
            <p:ph type="title"/>
          </p:nvPr>
        </p:nvSpPr>
        <p:spPr>
          <a:xfrm>
            <a:off x="594300" y="266700"/>
            <a:ext cx="10515600" cy="4443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Heat Map</a:t>
            </a:r>
            <a:endParaRPr/>
          </a:p>
        </p:txBody>
      </p:sp>
      <p:pic>
        <p:nvPicPr>
          <p:cNvPr id="137" name="Google Shape;137;g2c3ff8a06be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600" y="711000"/>
            <a:ext cx="8845550" cy="59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959cc8f03_0_3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43" name="Google Shape;143;g2b959cc8f03_0_3"/>
          <p:cNvSpPr txBox="1"/>
          <p:nvPr>
            <p:ph idx="1" type="body"/>
          </p:nvPr>
        </p:nvSpPr>
        <p:spPr>
          <a:xfrm>
            <a:off x="5175275" y="1773300"/>
            <a:ext cx="6081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</a:rPr>
              <a:t>The X-axis represents the intervals of RSI Mean and the Y-axis represents the number of data points (players) which fall within each bin.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The graph follows a normal distribution.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The higher the RSI the better the performance of the player</a:t>
            </a:r>
            <a:endParaRPr sz="2700"/>
          </a:p>
        </p:txBody>
      </p:sp>
      <p:pic>
        <p:nvPicPr>
          <p:cNvPr id="144" name="Google Shape;144;g2b959cc8f0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0" y="2158600"/>
            <a:ext cx="4422625" cy="35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3ff8a06be_0_12"/>
          <p:cNvSpPr txBox="1"/>
          <p:nvPr>
            <p:ph type="title"/>
          </p:nvPr>
        </p:nvSpPr>
        <p:spPr>
          <a:xfrm>
            <a:off x="582428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Exploratory Data Analysis</a:t>
            </a:r>
            <a:endParaRPr/>
          </a:p>
        </p:txBody>
      </p:sp>
      <p:pic>
        <p:nvPicPr>
          <p:cNvPr id="150" name="Google Shape;150;g2c3ff8a06b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625" y="1847688"/>
            <a:ext cx="4625975" cy="374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c3ff8a06be_0_12"/>
          <p:cNvSpPr txBox="1"/>
          <p:nvPr>
            <p:ph idx="1" type="body"/>
          </p:nvPr>
        </p:nvSpPr>
        <p:spPr>
          <a:xfrm>
            <a:off x="582425" y="1715250"/>
            <a:ext cx="6081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The X-axis represents the intervals of HRV and the Y-axis represents the number of data points (players) which fall within each bin.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Since there are two peaks on the histogram it suggests that HRV follows a bimodal distribution in the data.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431dcf295_0_0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Elbow Method</a:t>
            </a:r>
            <a:endParaRPr/>
          </a:p>
        </p:txBody>
      </p:sp>
      <p:pic>
        <p:nvPicPr>
          <p:cNvPr id="157" name="Google Shape;157;g2c431dcf29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588" y="1777613"/>
            <a:ext cx="540067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c431dcf295_0_0"/>
          <p:cNvSpPr txBox="1"/>
          <p:nvPr>
            <p:ph idx="1" type="body"/>
          </p:nvPr>
        </p:nvSpPr>
        <p:spPr>
          <a:xfrm>
            <a:off x="582425" y="1715250"/>
            <a:ext cx="6081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Inertia: Metric that measure the compactness of the clusters. It quantifies the variance within clusters.</a:t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Objective of KMeans </a:t>
            </a:r>
            <a:r>
              <a:rPr lang="en-US" sz="2700"/>
              <a:t>clustering is to minimize interia.</a:t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Elbow method is a heuristic approach that visually inspects the resulting curve for an "elbow point."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707070"/>
      </a:accent5>
      <a:accent6>
        <a:srgbClr val="FE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2F1EE"/>
      </a:lt1>
      <a:dk2>
        <a:srgbClr val="A7A7A7"/>
      </a:dk2>
      <a:lt2>
        <a:srgbClr val="535353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707070"/>
      </a:accent5>
      <a:accent6>
        <a:srgbClr val="FE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