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iZtRRzkiO92c5xQfutqYsl1apQ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7443F6-9244-462A-A37D-6A14D1CA3A68}">
  <a:tblStyle styleId="{4D7443F6-9244-462A-A37D-6A14D1CA3A6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9c1bd4c3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9c1bd4c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9c1bd4c38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19c1bd4c3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9c1bd4c38_2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9c1bd4c38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9c1bd4c38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9c1bd4c3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9c1bd4c3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219c1bd4c38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c8697b51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0c8697b5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19c1bd4c38_2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19c1bd4c38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19c1bd4c38_2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19c1bd4c38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9c1bd4c38_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19c1bd4c3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9c1bd4c38_2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19c1bd4c38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21f05186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1d21f051860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9c1bd4c38_2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19c1bd4c3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9c1bd4c38_2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9c1bd4c38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077806361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g20778063610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96237c924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96237c92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1a5e1955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g191a5e19551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77806361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20778063610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9c1bd4c3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9c1bd4c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9c1bd4c38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19c1bd4c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c8697b51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0c8697b5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i.org/10.1007/s12652-021-03022-1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2084434" y="1826329"/>
            <a:ext cx="8023136" cy="1069002"/>
            <a:chOff x="1841500" y="3225801"/>
            <a:chExt cx="8509000" cy="2565399"/>
          </a:xfrm>
        </p:grpSpPr>
        <p:sp>
          <p:nvSpPr>
            <p:cNvPr id="85" name="Google Shape;85;p1"/>
            <p:cNvSpPr/>
            <p:nvPr/>
          </p:nvSpPr>
          <p:spPr>
            <a:xfrm>
              <a:off x="1841500" y="4416425"/>
              <a:ext cx="38100" cy="185737"/>
            </a:xfrm>
            <a:custGeom>
              <a:rect b="b" l="l" r="r" t="t"/>
              <a:pathLst>
                <a:path extrusionOk="0" h="49" w="10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978025" y="4348163"/>
              <a:ext cx="38100" cy="320675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109788" y="4348163"/>
              <a:ext cx="38100" cy="320675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241550" y="4238625"/>
              <a:ext cx="38100" cy="539750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2373313" y="4181475"/>
              <a:ext cx="38100" cy="654050"/>
            </a:xfrm>
            <a:custGeom>
              <a:rect b="b" l="l" r="r" t="t"/>
              <a:pathLst>
                <a:path extrusionOk="0" h="173" w="10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505075" y="3978275"/>
              <a:ext cx="38100" cy="1062037"/>
            </a:xfrm>
            <a:custGeom>
              <a:rect b="b" l="l" r="r" t="t"/>
              <a:pathLst>
                <a:path extrusionOk="0" h="281" w="10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2636838" y="4348163"/>
              <a:ext cx="38100" cy="320675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2768600" y="4238625"/>
              <a:ext cx="38100" cy="539750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2900363" y="3978275"/>
              <a:ext cx="38100" cy="1062037"/>
            </a:xfrm>
            <a:custGeom>
              <a:rect b="b" l="l" r="r" t="t"/>
              <a:pathLst>
                <a:path extrusionOk="0" h="281" w="10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036888" y="3778250"/>
              <a:ext cx="38100" cy="1462087"/>
            </a:xfrm>
            <a:custGeom>
              <a:rect b="b" l="l" r="r" t="t"/>
              <a:pathLst>
                <a:path extrusionOk="0" h="387" w="10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3168650" y="4238625"/>
              <a:ext cx="38100" cy="539750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3300413" y="4106863"/>
              <a:ext cx="38100" cy="804862"/>
            </a:xfrm>
            <a:custGeom>
              <a:rect b="b" l="l" r="r" t="t"/>
              <a:pathLst>
                <a:path extrusionOk="0" h="213" w="10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3432175" y="4329113"/>
              <a:ext cx="38100" cy="358775"/>
            </a:xfrm>
            <a:custGeom>
              <a:rect b="b" l="l" r="r" t="t"/>
              <a:pathLst>
                <a:path extrusionOk="0" h="95" w="10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3563938" y="4238625"/>
              <a:ext cx="38100" cy="539750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3695700" y="3978275"/>
              <a:ext cx="38100" cy="1062037"/>
            </a:xfrm>
            <a:custGeom>
              <a:rect b="b" l="l" r="r" t="t"/>
              <a:pathLst>
                <a:path extrusionOk="0" h="281" w="10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3827463" y="3948113"/>
              <a:ext cx="38100" cy="1125537"/>
            </a:xfrm>
            <a:custGeom>
              <a:rect b="b" l="l" r="r" t="t"/>
              <a:pathLst>
                <a:path extrusionOk="0" h="298" w="10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3959225" y="4348163"/>
              <a:ext cx="38100" cy="320675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095750" y="4181475"/>
              <a:ext cx="38100" cy="654050"/>
            </a:xfrm>
            <a:custGeom>
              <a:rect b="b" l="l" r="r" t="t"/>
              <a:pathLst>
                <a:path extrusionOk="0" h="173" w="10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27513" y="4083050"/>
              <a:ext cx="38100" cy="850900"/>
            </a:xfrm>
            <a:custGeom>
              <a:rect b="b" l="l" r="r" t="t"/>
              <a:pathLst>
                <a:path extrusionOk="0" h="225" w="10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359275" y="3902075"/>
              <a:ext cx="38100" cy="1217612"/>
            </a:xfrm>
            <a:custGeom>
              <a:rect b="b" l="l" r="r" t="t"/>
              <a:pathLst>
                <a:path extrusionOk="0" h="322" w="10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491038" y="3997325"/>
              <a:ext cx="38100" cy="1023937"/>
            </a:xfrm>
            <a:custGeom>
              <a:rect b="b" l="l" r="r" t="t"/>
              <a:pathLst>
                <a:path extrusionOk="0" h="271" w="10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622800" y="3587750"/>
              <a:ext cx="38100" cy="1841500"/>
            </a:xfrm>
            <a:custGeom>
              <a:rect b="b" l="l" r="r" t="t"/>
              <a:pathLst>
                <a:path extrusionOk="0" h="487" w="10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4754563" y="4238625"/>
              <a:ext cx="38100" cy="539750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4886325" y="4083050"/>
              <a:ext cx="38100" cy="850900"/>
            </a:xfrm>
            <a:custGeom>
              <a:rect b="b" l="l" r="r" t="t"/>
              <a:pathLst>
                <a:path extrusionOk="0" h="225" w="10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5018088" y="4329113"/>
              <a:ext cx="38100" cy="358775"/>
            </a:xfrm>
            <a:custGeom>
              <a:rect b="b" l="l" r="r" t="t"/>
              <a:pathLst>
                <a:path extrusionOk="0" h="95" w="10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5154613" y="3997325"/>
              <a:ext cx="38100" cy="1023937"/>
            </a:xfrm>
            <a:custGeom>
              <a:rect b="b" l="l" r="r" t="t"/>
              <a:pathLst>
                <a:path extrusionOk="0" h="271" w="10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5286375" y="3871913"/>
              <a:ext cx="38100" cy="1273175"/>
            </a:xfrm>
            <a:custGeom>
              <a:rect b="b" l="l" r="r" t="t"/>
              <a:pathLst>
                <a:path extrusionOk="0" h="337" w="10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5418138" y="3948113"/>
              <a:ext cx="38100" cy="1125537"/>
            </a:xfrm>
            <a:custGeom>
              <a:rect b="b" l="l" r="r" t="t"/>
              <a:pathLst>
                <a:path extrusionOk="0" h="298" w="10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5549900" y="4083050"/>
              <a:ext cx="38100" cy="850900"/>
            </a:xfrm>
            <a:custGeom>
              <a:rect b="b" l="l" r="r" t="t"/>
              <a:pathLst>
                <a:path extrusionOk="0" h="225" w="10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5681663" y="3902075"/>
              <a:ext cx="38100" cy="1217612"/>
            </a:xfrm>
            <a:custGeom>
              <a:rect b="b" l="l" r="r" t="t"/>
              <a:pathLst>
                <a:path extrusionOk="0" h="322" w="10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813425" y="4016375"/>
              <a:ext cx="38100" cy="985837"/>
            </a:xfrm>
            <a:custGeom>
              <a:rect b="b" l="l" r="r" t="t"/>
              <a:pathLst>
                <a:path extrusionOk="0" h="261" w="10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5945188" y="3587750"/>
              <a:ext cx="38100" cy="1841500"/>
            </a:xfrm>
            <a:custGeom>
              <a:rect b="b" l="l" r="r" t="t"/>
              <a:pathLst>
                <a:path extrusionOk="0" h="487" w="10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6076950" y="3225801"/>
              <a:ext cx="38100" cy="2565399"/>
            </a:xfrm>
            <a:custGeom>
              <a:rect b="b" l="l" r="r" t="t"/>
              <a:pathLst>
                <a:path extrusionOk="0" h="679" w="10">
                  <a:moveTo>
                    <a:pt x="0" y="7"/>
                  </a:moveTo>
                  <a:cubicBezTo>
                    <a:pt x="0" y="206"/>
                    <a:pt x="0" y="405"/>
                    <a:pt x="0" y="604"/>
                  </a:cubicBezTo>
                  <a:cubicBezTo>
                    <a:pt x="0" y="627"/>
                    <a:pt x="0" y="650"/>
                    <a:pt x="0" y="673"/>
                  </a:cubicBezTo>
                  <a:cubicBezTo>
                    <a:pt x="0" y="679"/>
                    <a:pt x="10" y="679"/>
                    <a:pt x="10" y="673"/>
                  </a:cubicBezTo>
                  <a:cubicBezTo>
                    <a:pt x="10" y="474"/>
                    <a:pt x="10" y="275"/>
                    <a:pt x="10" y="76"/>
                  </a:cubicBezTo>
                  <a:cubicBezTo>
                    <a:pt x="10" y="53"/>
                    <a:pt x="10" y="3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6213475" y="3587750"/>
              <a:ext cx="38100" cy="1841500"/>
            </a:xfrm>
            <a:custGeom>
              <a:rect b="b" l="l" r="r" t="t"/>
              <a:pathLst>
                <a:path extrusionOk="0" h="487" w="10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6345238" y="4016375"/>
              <a:ext cx="38100" cy="985837"/>
            </a:xfrm>
            <a:custGeom>
              <a:rect b="b" l="l" r="r" t="t"/>
              <a:pathLst>
                <a:path extrusionOk="0" h="261" w="10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6477000" y="3902075"/>
              <a:ext cx="38100" cy="1217612"/>
            </a:xfrm>
            <a:custGeom>
              <a:rect b="b" l="l" r="r" t="t"/>
              <a:pathLst>
                <a:path extrusionOk="0" h="322" w="10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6608763" y="4083050"/>
              <a:ext cx="38100" cy="850900"/>
            </a:xfrm>
            <a:custGeom>
              <a:rect b="b" l="l" r="r" t="t"/>
              <a:pathLst>
                <a:path extrusionOk="0" h="225" w="10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40525" y="3929063"/>
              <a:ext cx="38100" cy="1163637"/>
            </a:xfrm>
            <a:custGeom>
              <a:rect b="b" l="l" r="r" t="t"/>
              <a:pathLst>
                <a:path extrusionOk="0" h="308" w="10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6872288" y="3871913"/>
              <a:ext cx="38100" cy="1273175"/>
            </a:xfrm>
            <a:custGeom>
              <a:rect b="b" l="l" r="r" t="t"/>
              <a:pathLst>
                <a:path extrusionOk="0" h="337" w="10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7004050" y="4016375"/>
              <a:ext cx="38100" cy="985837"/>
            </a:xfrm>
            <a:custGeom>
              <a:rect b="b" l="l" r="r" t="t"/>
              <a:pathLst>
                <a:path extrusionOk="0" h="261" w="10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7135813" y="4310063"/>
              <a:ext cx="38100" cy="396875"/>
            </a:xfrm>
            <a:custGeom>
              <a:rect b="b" l="l" r="r" t="t"/>
              <a:pathLst>
                <a:path extrusionOk="0" h="105" w="10">
                  <a:moveTo>
                    <a:pt x="0" y="7"/>
                  </a:moveTo>
                  <a:cubicBezTo>
                    <a:pt x="0" y="38"/>
                    <a:pt x="0" y="68"/>
                    <a:pt x="0" y="99"/>
                  </a:cubicBezTo>
                  <a:cubicBezTo>
                    <a:pt x="0" y="105"/>
                    <a:pt x="10" y="105"/>
                    <a:pt x="10" y="99"/>
                  </a:cubicBezTo>
                  <a:cubicBezTo>
                    <a:pt x="10" y="68"/>
                    <a:pt x="10" y="3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7272338" y="4125913"/>
              <a:ext cx="38100" cy="766762"/>
            </a:xfrm>
            <a:custGeom>
              <a:rect b="b" l="l" r="r" t="t"/>
              <a:pathLst>
                <a:path extrusionOk="0" h="203" w="10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7404100" y="4257675"/>
              <a:ext cx="38100" cy="503237"/>
            </a:xfrm>
            <a:custGeom>
              <a:rect b="b" l="l" r="r" t="t"/>
              <a:pathLst>
                <a:path extrusionOk="0" h="133" w="10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7535863" y="3587750"/>
              <a:ext cx="38100" cy="1841500"/>
            </a:xfrm>
            <a:custGeom>
              <a:rect b="b" l="l" r="r" t="t"/>
              <a:pathLst>
                <a:path extrusionOk="0" h="487" w="10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7667625" y="4016375"/>
              <a:ext cx="38100" cy="985837"/>
            </a:xfrm>
            <a:custGeom>
              <a:rect b="b" l="l" r="r" t="t"/>
              <a:pathLst>
                <a:path extrusionOk="0" h="261" w="10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7799388" y="3929063"/>
              <a:ext cx="38100" cy="1163637"/>
            </a:xfrm>
            <a:custGeom>
              <a:rect b="b" l="l" r="r" t="t"/>
              <a:pathLst>
                <a:path extrusionOk="0" h="308" w="10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7931150" y="4083050"/>
              <a:ext cx="38100" cy="850900"/>
            </a:xfrm>
            <a:custGeom>
              <a:rect b="b" l="l" r="r" t="t"/>
              <a:pathLst>
                <a:path extrusionOk="0" h="225" w="10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8062913" y="4181475"/>
              <a:ext cx="38100" cy="654050"/>
            </a:xfrm>
            <a:custGeom>
              <a:rect b="b" l="l" r="r" t="t"/>
              <a:pathLst>
                <a:path extrusionOk="0" h="173" w="10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8194675" y="4348163"/>
              <a:ext cx="38100" cy="320675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8331200" y="3929063"/>
              <a:ext cx="36513" cy="1163637"/>
            </a:xfrm>
            <a:custGeom>
              <a:rect b="b" l="l" r="r" t="t"/>
              <a:pathLst>
                <a:path extrusionOk="0" h="308" w="10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8462963" y="4016375"/>
              <a:ext cx="38100" cy="985837"/>
            </a:xfrm>
            <a:custGeom>
              <a:rect b="b" l="l" r="r" t="t"/>
              <a:pathLst>
                <a:path extrusionOk="0" h="261" w="10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594725" y="4205288"/>
              <a:ext cx="38100" cy="608012"/>
            </a:xfrm>
            <a:custGeom>
              <a:rect b="b" l="l" r="r" t="t"/>
              <a:pathLst>
                <a:path extrusionOk="0" h="161" w="10">
                  <a:moveTo>
                    <a:pt x="0" y="7"/>
                  </a:moveTo>
                  <a:cubicBezTo>
                    <a:pt x="0" y="56"/>
                    <a:pt x="0" y="106"/>
                    <a:pt x="0" y="155"/>
                  </a:cubicBezTo>
                  <a:cubicBezTo>
                    <a:pt x="0" y="161"/>
                    <a:pt x="10" y="161"/>
                    <a:pt x="10" y="155"/>
                  </a:cubicBezTo>
                  <a:cubicBezTo>
                    <a:pt x="10" y="106"/>
                    <a:pt x="10" y="5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8726488" y="4348163"/>
              <a:ext cx="38100" cy="320675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8858250" y="4125913"/>
              <a:ext cx="38100" cy="766762"/>
            </a:xfrm>
            <a:custGeom>
              <a:rect b="b" l="l" r="r" t="t"/>
              <a:pathLst>
                <a:path extrusionOk="0" h="203" w="10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8990013" y="4257675"/>
              <a:ext cx="38100" cy="503237"/>
            </a:xfrm>
            <a:custGeom>
              <a:rect b="b" l="l" r="r" t="t"/>
              <a:pathLst>
                <a:path extrusionOk="0" h="133" w="10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9121775" y="3800475"/>
              <a:ext cx="38100" cy="1417637"/>
            </a:xfrm>
            <a:custGeom>
              <a:rect b="b" l="l" r="r" t="t"/>
              <a:pathLst>
                <a:path extrusionOk="0" h="375" w="10">
                  <a:moveTo>
                    <a:pt x="0" y="7"/>
                  </a:moveTo>
                  <a:cubicBezTo>
                    <a:pt x="0" y="128"/>
                    <a:pt x="0" y="248"/>
                    <a:pt x="0" y="369"/>
                  </a:cubicBezTo>
                  <a:cubicBezTo>
                    <a:pt x="0" y="375"/>
                    <a:pt x="10" y="375"/>
                    <a:pt x="10" y="369"/>
                  </a:cubicBezTo>
                  <a:cubicBezTo>
                    <a:pt x="10" y="248"/>
                    <a:pt x="10" y="1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9253538" y="4016375"/>
              <a:ext cx="38100" cy="985837"/>
            </a:xfrm>
            <a:custGeom>
              <a:rect b="b" l="l" r="r" t="t"/>
              <a:pathLst>
                <a:path extrusionOk="0" h="261" w="10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9390063" y="4257675"/>
              <a:ext cx="36513" cy="503237"/>
            </a:xfrm>
            <a:custGeom>
              <a:rect b="b" l="l" r="r" t="t"/>
              <a:pathLst>
                <a:path extrusionOk="0" h="133" w="10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9521825" y="4329113"/>
              <a:ext cx="38100" cy="358775"/>
            </a:xfrm>
            <a:custGeom>
              <a:rect b="b" l="l" r="r" t="t"/>
              <a:pathLst>
                <a:path extrusionOk="0" h="95" w="10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9653588" y="4016375"/>
              <a:ext cx="38100" cy="985837"/>
            </a:xfrm>
            <a:custGeom>
              <a:rect b="b" l="l" r="r" t="t"/>
              <a:pathLst>
                <a:path extrusionOk="0" h="261" w="10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9785350" y="4238625"/>
              <a:ext cx="38100" cy="539750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9917113" y="4238625"/>
              <a:ext cx="38100" cy="539750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048875" y="4367213"/>
              <a:ext cx="38100" cy="282575"/>
            </a:xfrm>
            <a:custGeom>
              <a:rect b="b" l="l" r="r" t="t"/>
              <a:pathLst>
                <a:path extrusionOk="0" h="75" w="10">
                  <a:moveTo>
                    <a:pt x="0" y="7"/>
                  </a:moveTo>
                  <a:cubicBezTo>
                    <a:pt x="0" y="28"/>
                    <a:pt x="0" y="48"/>
                    <a:pt x="0" y="69"/>
                  </a:cubicBezTo>
                  <a:cubicBezTo>
                    <a:pt x="0" y="75"/>
                    <a:pt x="10" y="75"/>
                    <a:pt x="10" y="69"/>
                  </a:cubicBezTo>
                  <a:cubicBezTo>
                    <a:pt x="10" y="48"/>
                    <a:pt x="10" y="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0180638" y="4348163"/>
              <a:ext cx="38100" cy="320675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10312400" y="4416425"/>
              <a:ext cx="38100" cy="185737"/>
            </a:xfrm>
            <a:custGeom>
              <a:rect b="b" l="l" r="r" t="t"/>
              <a:pathLst>
                <a:path extrusionOk="0" h="49" w="10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1000">
                  <a:srgbClr val="F7C68E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1"/>
          <p:cNvGrpSpPr/>
          <p:nvPr/>
        </p:nvGrpSpPr>
        <p:grpSpPr>
          <a:xfrm>
            <a:off x="5445157" y="223429"/>
            <a:ext cx="1301680" cy="1367891"/>
            <a:chOff x="5352732" y="1034055"/>
            <a:chExt cx="1442624" cy="1516005"/>
          </a:xfrm>
        </p:grpSpPr>
        <p:sp>
          <p:nvSpPr>
            <p:cNvPr id="151" name="Google Shape;151;p1"/>
            <p:cNvSpPr/>
            <p:nvPr/>
          </p:nvSpPr>
          <p:spPr>
            <a:xfrm>
              <a:off x="5352732" y="1034055"/>
              <a:ext cx="1442624" cy="1516005"/>
            </a:xfrm>
            <a:prstGeom prst="ellipse">
              <a:avLst/>
            </a:prstGeom>
            <a:solidFill>
              <a:srgbClr val="0000FF"/>
            </a:solidFill>
            <a:ln cap="flat" cmpd="sng" w="317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50800">
                <a:srgbClr val="000000">
                  <a:alpha val="9411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" name="Google Shape;152;p1"/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153" name="Google Shape;153;p1"/>
              <p:cNvSpPr/>
              <p:nvPr/>
            </p:nvSpPr>
            <p:spPr>
              <a:xfrm>
                <a:off x="5886450" y="1427163"/>
                <a:ext cx="420688" cy="841375"/>
              </a:xfrm>
              <a:custGeom>
                <a:rect b="b" l="l" r="r" t="t"/>
                <a:pathLst>
                  <a:path extrusionOk="0" h="221" w="110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>
                <a:off x="5778500" y="1971676"/>
                <a:ext cx="635000" cy="558800"/>
              </a:xfrm>
              <a:custGeom>
                <a:rect b="b" l="l" r="r" t="t"/>
                <a:pathLst>
                  <a:path extrusionOk="0" h="147" w="166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5" name="Google Shape;155;p1"/>
          <p:cNvSpPr txBox="1"/>
          <p:nvPr>
            <p:ph type="ctrTitle"/>
          </p:nvPr>
        </p:nvSpPr>
        <p:spPr>
          <a:xfrm>
            <a:off x="839320" y="3420642"/>
            <a:ext cx="103605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en-US" sz="4900">
                <a:solidFill>
                  <a:schemeClr val="lt1"/>
                </a:solidFill>
              </a:rPr>
              <a:t>TurboCRNN: A Robust and Efficient Architecture for Wake Word Detection</a:t>
            </a:r>
            <a:endParaRPr sz="4900"/>
          </a:p>
        </p:txBody>
      </p:sp>
      <p:sp>
        <p:nvSpPr>
          <p:cNvPr id="156" name="Google Shape;156;p1"/>
          <p:cNvSpPr txBox="1"/>
          <p:nvPr/>
        </p:nvSpPr>
        <p:spPr>
          <a:xfrm>
            <a:off x="2859301" y="4615335"/>
            <a:ext cx="6473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Guide: Dr. Mohanaprasad K</a:t>
            </a:r>
            <a:b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ID:</a:t>
            </a: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PC41</a:t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b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Tejeswar A Ramachandran		19BEC1439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Dhairya Lalwani			               19BEC1326</a:t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6ADF4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9c1bd4c38_1_0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  <a:br>
              <a:rPr b="1" lang="en-US" sz="7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7200">
                <a:latin typeface="Times New Roman"/>
                <a:ea typeface="Times New Roman"/>
                <a:cs typeface="Times New Roman"/>
                <a:sym typeface="Times New Roman"/>
              </a:rPr>
              <a:t>EXTRACTION</a:t>
            </a:r>
            <a:endParaRPr b="1" sz="7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9c1bd4c38_0_18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/>
              <a:t>FEATURE EXTRACTION</a:t>
            </a:r>
            <a:endParaRPr b="1" sz="5400"/>
          </a:p>
        </p:txBody>
      </p:sp>
      <p:sp>
        <p:nvSpPr>
          <p:cNvPr id="233" name="Google Shape;233;g219c1bd4c38_0_18"/>
          <p:cNvSpPr txBox="1"/>
          <p:nvPr/>
        </p:nvSpPr>
        <p:spPr>
          <a:xfrm>
            <a:off x="912567" y="1542853"/>
            <a:ext cx="10515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Mel Frequency Cepstral Coefficients (MFCCs) are the most commonly used feature extraction technique in speech recognition.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 this research, we compare the performances of MFCCs with Linear Frequency Cepstral Coefficients (LFCCs), by training the baseline and proposed models on both the features.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219c1bd4c38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575" y="3500651"/>
            <a:ext cx="10783001" cy="22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9c1bd4c38_2_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/>
              <a:t>LFCCs VS MFCCs</a:t>
            </a:r>
            <a:endParaRPr b="1" sz="5400"/>
          </a:p>
        </p:txBody>
      </p:sp>
      <p:graphicFrame>
        <p:nvGraphicFramePr>
          <p:cNvPr id="240" name="Google Shape;240;g219c1bd4c38_2_38"/>
          <p:cNvGraphicFramePr/>
          <p:nvPr/>
        </p:nvGraphicFramePr>
        <p:xfrm>
          <a:off x="1017725" y="182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{4D7443F6-9244-462A-A37D-6A14D1CA3A68}</a:tableStyleId>
              </a:tblPr>
              <a:tblGrid>
                <a:gridCol w="4370325"/>
                <a:gridCol w="1624175"/>
                <a:gridCol w="1569425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/>
                        <a:t>Proposed Model</a:t>
                      </a:r>
                      <a:endParaRPr b="1"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/>
                        <a:t>MFCC</a:t>
                      </a:r>
                      <a:endParaRPr b="1"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/>
                        <a:t>LFCC</a:t>
                      </a:r>
                      <a:endParaRPr b="1"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DNN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0.7141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0.8113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CNN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0.9374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0.9317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LSTM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0.9075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0.9692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GRU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0.9431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0.9787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>
                          <a:solidFill>
                            <a:srgbClr val="0000FF"/>
                          </a:solidFill>
                        </a:rPr>
                        <a:t>CRNN_GRU_LSTM</a:t>
                      </a:r>
                      <a:endParaRPr b="1" sz="26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0.9493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0.9815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>
                          <a:solidFill>
                            <a:srgbClr val="0000FF"/>
                          </a:solidFill>
                        </a:rPr>
                        <a:t>CRNN_GRU_GRU</a:t>
                      </a:r>
                      <a:endParaRPr b="1" sz="26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0.9663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0.982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6ADF4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9c1bd4c38_1_4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latin typeface="Times New Roman"/>
                <a:ea typeface="Times New Roman"/>
                <a:cs typeface="Times New Roman"/>
                <a:sym typeface="Times New Roman"/>
              </a:rPr>
              <a:t>NEURAL</a:t>
            </a:r>
            <a:br>
              <a:rPr b="1" lang="en-US" sz="7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7200">
                <a:latin typeface="Times New Roman"/>
                <a:ea typeface="Times New Roman"/>
                <a:cs typeface="Times New Roman"/>
                <a:sym typeface="Times New Roman"/>
              </a:rPr>
              <a:t>NETWORKS</a:t>
            </a:r>
            <a:endParaRPr b="1" sz="7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9c1bd4c38_2_3"/>
          <p:cNvSpPr txBox="1"/>
          <p:nvPr/>
        </p:nvSpPr>
        <p:spPr>
          <a:xfrm>
            <a:off x="753850" y="1254975"/>
            <a:ext cx="10372800" cy="47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Baseline Model Architectures</a:t>
            </a:r>
            <a:r>
              <a:rPr b="1" lang="en-US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DNN, CNN, LSTM, GRU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Proposed Model Architectures</a:t>
            </a:r>
            <a:r>
              <a:rPr b="1" lang="en-US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CRNN_GRU_GRU - Convolutional Layers + GRU Layer + GRU Layer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CRNN_GRU_LSTM - Convolutional Layers + GRU Layer + LSTM Layer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Experimentation on the Proposed Model Architectures</a:t>
            </a:r>
            <a:r>
              <a:rPr b="1"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br>
              <a:rPr b="1"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Multi-head Attention, L2 Regularizer, An Extra Dense Layer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1155CC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Optimizer, Loss Functions, Train-Test Split</a:t>
            </a:r>
            <a:r>
              <a:rPr b="1" lang="en-US" sz="2400">
                <a:solidFill>
                  <a:srgbClr val="1155CC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AMS Grad Optimizer, Categorical Cross Entropy</a:t>
            </a:r>
            <a:b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Split Ratio: 80% Training, 10% Validation, 10% Testing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120 Epochs, Learning Rate = 0.01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219c1bd4c38_2_3"/>
          <p:cNvSpPr txBox="1"/>
          <p:nvPr>
            <p:ph type="title"/>
          </p:nvPr>
        </p:nvSpPr>
        <p:spPr>
          <a:xfrm>
            <a:off x="685800" y="197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BASELINE &amp; PROPOSED MODELS</a:t>
            </a:r>
            <a:endParaRPr b="1" sz="5400"/>
          </a:p>
        </p:txBody>
      </p:sp>
      <p:pic>
        <p:nvPicPr>
          <p:cNvPr id="252" name="Google Shape;252;g219c1bd4c38_2_3"/>
          <p:cNvPicPr preferRelativeResize="0"/>
          <p:nvPr/>
        </p:nvPicPr>
        <p:blipFill rotWithShape="1">
          <a:blip r:embed="rId3">
            <a:alphaModFix/>
          </a:blip>
          <a:srcRect b="-13340" l="0" r="-13340" t="0"/>
          <a:stretch/>
        </p:blipFill>
        <p:spPr>
          <a:xfrm>
            <a:off x="8817925" y="3774352"/>
            <a:ext cx="3602675" cy="33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c8697b51d_0_0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5400"/>
              <a:t>CRNN MODEL ARCHITECTURES</a:t>
            </a:r>
            <a:endParaRPr b="1" sz="5400"/>
          </a:p>
        </p:txBody>
      </p:sp>
      <p:sp>
        <p:nvSpPr>
          <p:cNvPr id="258" name="Google Shape;258;g20c8697b51d_0_0"/>
          <p:cNvSpPr txBox="1"/>
          <p:nvPr/>
        </p:nvSpPr>
        <p:spPr>
          <a:xfrm>
            <a:off x="988200" y="5813100"/>
            <a:ext cx="1028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g20c8697b51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00" y="1690822"/>
            <a:ext cx="7525824" cy="20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20c8697b51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6950" y="4226685"/>
            <a:ext cx="7656897" cy="20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0c8697b51d_0_0"/>
          <p:cNvSpPr txBox="1"/>
          <p:nvPr/>
        </p:nvSpPr>
        <p:spPr>
          <a:xfrm>
            <a:off x="8886650" y="2027275"/>
            <a:ext cx="2467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CRNN_GRU_GRU Model Architecture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20c8697b51d_0_0"/>
          <p:cNvSpPr txBox="1"/>
          <p:nvPr/>
        </p:nvSpPr>
        <p:spPr>
          <a:xfrm>
            <a:off x="988200" y="4596600"/>
            <a:ext cx="2614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CRNN_GRU_LSTMModel Architecture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9c1bd4c38_2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/>
              <a:t>C</a:t>
            </a:r>
            <a:r>
              <a:rPr b="1" lang="en-US" sz="5400"/>
              <a:t>OMPARISON WITH BASELINES</a:t>
            </a:r>
            <a:endParaRPr b="1" sz="5400"/>
          </a:p>
        </p:txBody>
      </p:sp>
      <p:graphicFrame>
        <p:nvGraphicFramePr>
          <p:cNvPr id="268" name="Google Shape;268;g219c1bd4c38_2_13"/>
          <p:cNvGraphicFramePr/>
          <p:nvPr/>
        </p:nvGraphicFramePr>
        <p:xfrm>
          <a:off x="1057675" y="203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{4D7443F6-9244-462A-A37D-6A14D1CA3A68}</a:tableStyleId>
              </a:tblPr>
              <a:tblGrid>
                <a:gridCol w="3060550"/>
                <a:gridCol w="1708575"/>
                <a:gridCol w="2420400"/>
                <a:gridCol w="2502350"/>
              </a:tblGrid>
              <a:tr h="50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Models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Accuracy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False Positives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False Negatives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DNN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0.8113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338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60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CNN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0.9317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73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71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LSTM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0.9692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47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18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GRU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0.9787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25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20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00FF"/>
                          </a:solidFill>
                        </a:rPr>
                        <a:t>CRNN_GRU_LSTM</a:t>
                      </a:r>
                      <a:endParaRPr b="1"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0.9815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18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21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00FF"/>
                          </a:solidFill>
                        </a:rPr>
                        <a:t>CRNN_GRU_GRU</a:t>
                      </a:r>
                      <a:endParaRPr b="1"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0.982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18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20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19c1bd4c38_2_21"/>
          <p:cNvSpPr txBox="1"/>
          <p:nvPr>
            <p:ph type="title"/>
          </p:nvPr>
        </p:nvSpPr>
        <p:spPr>
          <a:xfrm>
            <a:off x="482300" y="81775"/>
            <a:ext cx="111831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5400"/>
              <a:t>CRNN_GRU_GRU MODEL VARIANTS</a:t>
            </a:r>
            <a:endParaRPr b="1" sz="5400"/>
          </a:p>
        </p:txBody>
      </p:sp>
      <p:graphicFrame>
        <p:nvGraphicFramePr>
          <p:cNvPr id="274" name="Google Shape;274;g219c1bd4c38_2_21"/>
          <p:cNvGraphicFramePr/>
          <p:nvPr/>
        </p:nvGraphicFramePr>
        <p:xfrm>
          <a:off x="687075" y="138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{4D7443F6-9244-462A-A37D-6A14D1CA3A68}</a:tableStyleId>
              </a:tblPr>
              <a:tblGrid>
                <a:gridCol w="382850"/>
                <a:gridCol w="4251225"/>
                <a:gridCol w="1120400"/>
                <a:gridCol w="1147775"/>
                <a:gridCol w="1161475"/>
                <a:gridCol w="1315775"/>
                <a:gridCol w="1331350"/>
              </a:tblGrid>
              <a:tr h="7048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#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Proposed CRNN_GRU_GRU Variants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Accuracy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False Positives (FP)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False Negatives (FN)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False Predictions (FP + FN)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Reduction in False Predictions (%)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352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Without Extra Dense layer, Without Attention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Baseline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00FF"/>
                          </a:solidFill>
                        </a:rPr>
                        <a:t>Without Extra Dense layer, With Attention</a:t>
                      </a:r>
                      <a:endParaRPr b="1" sz="16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0.9844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33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13.157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Without Attention, With Regularizer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0.9815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-2.631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With Attention, With Regularizer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40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-5.2631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With Extra Dense layer, Without Attention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0.9725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-52.631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00FF"/>
                          </a:solidFill>
                        </a:rPr>
                        <a:t>With Extra Dense layer, With Attention</a:t>
                      </a:r>
                      <a:endParaRPr b="1" sz="16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0.9825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25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2.631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With Extra Dense layer, With Regularizer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0.9791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25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-15.789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With Extra Dense, With Regularizer, With Attention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0.9806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-7.894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9c1bd4c38_2_25"/>
          <p:cNvSpPr txBox="1"/>
          <p:nvPr>
            <p:ph type="title"/>
          </p:nvPr>
        </p:nvSpPr>
        <p:spPr>
          <a:xfrm>
            <a:off x="533400" y="441325"/>
            <a:ext cx="11361600" cy="99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b="1" lang="en-US" sz="6000"/>
              <a:t>CRNN_GRU_LSTM MODEL VARIANTS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0" name="Google Shape;280;g219c1bd4c38_2_25"/>
          <p:cNvGraphicFramePr/>
          <p:nvPr/>
        </p:nvGraphicFramePr>
        <p:xfrm>
          <a:off x="604375" y="131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{4D7443F6-9244-462A-A37D-6A14D1CA3A68}</a:tableStyleId>
              </a:tblPr>
              <a:tblGrid>
                <a:gridCol w="443500"/>
                <a:gridCol w="4665700"/>
                <a:gridCol w="1135375"/>
                <a:gridCol w="1080625"/>
                <a:gridCol w="1244875"/>
                <a:gridCol w="1313800"/>
                <a:gridCol w="1330475"/>
              </a:tblGrid>
              <a:tr h="99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#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Proposed CRNN_GRU_LSTM Variants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Accuracy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False Positives (FP)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False Negatives (FN)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False Predictions (FP + FN)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Reduction in False Predictions (%)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Without attention, without extra Dense layer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0.9815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Baseline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00FF"/>
                          </a:solidFill>
                        </a:rPr>
                        <a:t>With attention, without extra Dense layer</a:t>
                      </a:r>
                      <a:endParaRPr b="1" sz="16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0.9829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7.692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Without attention, with regularizer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40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-2.564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With attention, with regularizer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0.9768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30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-25.641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00FF"/>
                          </a:solidFill>
                        </a:rPr>
                        <a:t>With an Extra Dense layer, without Attention</a:t>
                      </a:r>
                      <a:endParaRPr b="1" sz="16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0.9853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20.512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With an Extra Dense layer, with Attention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40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-2.564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With an Extra Dense layer, With Regularizer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0.9791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-12.82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00FF"/>
                          </a:solidFill>
                        </a:rPr>
                        <a:t>With an Extra Dense layer, with Regularizer, with Attention</a:t>
                      </a:r>
                      <a:endParaRPr b="1" sz="16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0.9829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7.692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9c1bd4c38_2_44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/>
              <a:t>250K PARAMETER BUDGET</a:t>
            </a:r>
            <a:endParaRPr b="1" sz="5400"/>
          </a:p>
        </p:txBody>
      </p:sp>
      <p:graphicFrame>
        <p:nvGraphicFramePr>
          <p:cNvPr id="286" name="Google Shape;286;g219c1bd4c38_2_44"/>
          <p:cNvGraphicFramePr/>
          <p:nvPr/>
        </p:nvGraphicFramePr>
        <p:xfrm>
          <a:off x="838200" y="1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{4D7443F6-9244-462A-A37D-6A14D1CA3A68}</a:tableStyleId>
              </a:tblPr>
              <a:tblGrid>
                <a:gridCol w="3275200"/>
                <a:gridCol w="1108200"/>
                <a:gridCol w="1314225"/>
                <a:gridCol w="1162950"/>
                <a:gridCol w="1200200"/>
                <a:gridCol w="547125"/>
                <a:gridCol w="1162925"/>
                <a:gridCol w="1217725"/>
              </a:tblGrid>
              <a:tr h="36195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Proposed Models &amp; TinyCRNN Model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Accuracy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Parameters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False Predictions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Reduction in False Predictions (%)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216175">
                <a:tc vMerge="1"/>
                <a:tc vMerge="1"/>
                <a:tc vMerge="1"/>
                <a:tc gridSpan="3" vMerge="1"/>
                <a:tc hMerge="1" vMerge="1"/>
                <a:tc hMerge="1" vMerge="1"/>
                <a:tc gridSpan="2" vMerge="1"/>
                <a:tc hMerge="1" vMerge="1"/>
              </a:tr>
              <a:tr h="704850">
                <a:tc vMerge="1"/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False Positives (FP)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False Negatives (FN)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FP + FN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With respect to CNN Baseline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With respect to DNN Baseline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975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1155CC"/>
                          </a:solidFill>
                        </a:rPr>
                        <a:t>CRNN_GRU_LSTM #5</a:t>
                      </a:r>
                      <a:endParaRPr b="1" sz="16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0.9853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220770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77.536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92.211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CRNN_GRU_LSTM #2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0.9829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332034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73.913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90.954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CRNN_GRU_LSTM #8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0.9829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335970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73.913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90.954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1155CC"/>
                          </a:solidFill>
                        </a:rPr>
                        <a:t>CRNN_GRU_GRU #2</a:t>
                      </a:r>
                      <a:endParaRPr b="1" sz="16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0.9844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249986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33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76.086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91.708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CRNN_GRU_GRU #6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0.9825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303458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25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73.188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90.703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TinyCRNN (MO Khursheed et. al.)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0.9782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247218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25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66.667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88.442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21f051860_1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INTRODUCTION</a:t>
            </a:r>
            <a:endParaRPr b="1" sz="6600"/>
          </a:p>
        </p:txBody>
      </p:sp>
      <p:pic>
        <p:nvPicPr>
          <p:cNvPr id="162" name="Google Shape;162;g1d21f051860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9359" y="2121943"/>
            <a:ext cx="3726480" cy="344443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d21f051860_1_3"/>
          <p:cNvSpPr txBox="1"/>
          <p:nvPr/>
        </p:nvSpPr>
        <p:spPr>
          <a:xfrm>
            <a:off x="774100" y="1690700"/>
            <a:ext cx="64575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Wake word detection is the task of recognizing the utterance of a keyword for activating a voice assistant. 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research aims on creating a novel wake word detection model with efficient input preprocessing and an optimized neural network architecture for accurate detection of wake word from a given audio input.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9c1bd4c38_2_50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/>
              <a:t>100K PARAMETER BUDGET</a:t>
            </a:r>
            <a:endParaRPr b="1" sz="5400"/>
          </a:p>
        </p:txBody>
      </p:sp>
      <p:graphicFrame>
        <p:nvGraphicFramePr>
          <p:cNvPr id="292" name="Google Shape;292;g219c1bd4c38_2_50"/>
          <p:cNvGraphicFramePr/>
          <p:nvPr/>
        </p:nvGraphicFramePr>
        <p:xfrm>
          <a:off x="838200" y="162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{4D7443F6-9244-462A-A37D-6A14D1CA3A68}</a:tableStyleId>
              </a:tblPr>
              <a:tblGrid>
                <a:gridCol w="3202625"/>
                <a:gridCol w="1109775"/>
                <a:gridCol w="1337225"/>
                <a:gridCol w="1096100"/>
                <a:gridCol w="1159250"/>
                <a:gridCol w="631275"/>
                <a:gridCol w="1191925"/>
                <a:gridCol w="1246700"/>
              </a:tblGrid>
              <a:tr h="36195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Proposed Models &amp; TinyCRNN Model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Accuracy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Parameters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False Predictions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Reduction in False Predictions (%)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476250">
                <a:tc vMerge="1"/>
                <a:tc vMerge="1"/>
                <a:tc vMerge="1"/>
                <a:tc gridSpan="3" vMerge="1"/>
                <a:tc hMerge="1" vMerge="1"/>
                <a:tc hMerge="1" vMerge="1"/>
                <a:tc gridSpan="2" vMerge="1"/>
                <a:tc hMerge="1" vMerge="1"/>
              </a:tr>
              <a:tr h="704850">
                <a:tc vMerge="1"/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False Positives (FP)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False Negatives (FN)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FP + FN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With respect to CNN Baseline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With respect to DNN Baseline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00FF"/>
                          </a:solidFill>
                        </a:rPr>
                        <a:t>CRNN_GRU_LSTM #5 (TurboCRNN)</a:t>
                      </a:r>
                      <a:endParaRPr b="1" sz="16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0.9839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87330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75.362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91.457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CRNN_GRU_LSTM #2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0.9825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102834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73.188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90.703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CRNN_GRU_LSTM #8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0.9815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161538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71.739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90.201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1155CC"/>
                          </a:solidFill>
                        </a:rPr>
                        <a:t>CRNN_GRU_GRU #2</a:t>
                      </a:r>
                      <a:endParaRPr b="1" sz="16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0.9839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134242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75.362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91.457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CRNN_GRU_GRU #6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0.9829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125698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73.913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90.954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TinyCRNN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0.9758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137362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63.043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87.185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" name="Google Shape;297;g219c1bd4c38_2_56"/>
          <p:cNvGraphicFramePr/>
          <p:nvPr/>
        </p:nvGraphicFramePr>
        <p:xfrm>
          <a:off x="141000" y="22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{4D7443F6-9244-462A-A37D-6A14D1CA3A68}</a:tableStyleId>
              </a:tblPr>
              <a:tblGrid>
                <a:gridCol w="5695075"/>
                <a:gridCol w="1385875"/>
                <a:gridCol w="1753975"/>
                <a:gridCol w="1385875"/>
                <a:gridCol w="1753975"/>
              </a:tblGrid>
              <a:tr h="42952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300">
                          <a:solidFill>
                            <a:srgbClr val="0000FF"/>
                          </a:solidFill>
                        </a:rPr>
                        <a:t>LATENCY ANALYSIS</a:t>
                      </a:r>
                      <a:endParaRPr b="1" sz="43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Latency (in ms) - 250k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Latency (in ms) - 100k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29525"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Parameter budget model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Parameter budget model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295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With GPU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Without GPU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With GPU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Without GPU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DNN with Attention (Baseline)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66.04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79.61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66.04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79.61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CNN with Attention (Baseline)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76.32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91.63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76.32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91.63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LSTM with Attention (Baseline)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76.21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93.03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76.21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93.03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GRU with Attention (Baseline)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73.51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104.19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73.51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104.19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CRNN_GRU_LSTM #2 (Proposed)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74.99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66.86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70.6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70.82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CRNN_GRU_LSTM #5 (Proposed)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75.4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70.77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73.9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FF"/>
                          </a:solidFill>
                        </a:rPr>
                        <a:t>80.57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CRNN_GRU_LSTM #8 (Proposed)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75.31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87.57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75.68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73.82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CRNN_GRU_GRU #2 (Proposed)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74.55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63.45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73.24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69.99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CRNN_GRU_GRU #6 (Proposed)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75.95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65.75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71.11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93.31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Tiny CRNN (MO Khursheed et. al.)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72.91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125.49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72.02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95.36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0778063610_0_57"/>
          <p:cNvSpPr txBox="1"/>
          <p:nvPr>
            <p:ph type="title"/>
          </p:nvPr>
        </p:nvSpPr>
        <p:spPr>
          <a:xfrm>
            <a:off x="838200" y="45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CONCLUSIONS</a:t>
            </a:r>
            <a:endParaRPr b="1" sz="5400"/>
          </a:p>
        </p:txBody>
      </p:sp>
      <p:sp>
        <p:nvSpPr>
          <p:cNvPr id="303" name="Google Shape;303;g20778063610_0_57"/>
          <p:cNvSpPr txBox="1"/>
          <p:nvPr/>
        </p:nvSpPr>
        <p:spPr>
          <a:xfrm>
            <a:off x="906250" y="1178775"/>
            <a:ext cx="8046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g20778063610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9400" y="3178625"/>
            <a:ext cx="3387300" cy="31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0778063610_0_57"/>
          <p:cNvSpPr txBox="1"/>
          <p:nvPr/>
        </p:nvSpPr>
        <p:spPr>
          <a:xfrm>
            <a:off x="906250" y="1305675"/>
            <a:ext cx="80469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We propose a Novel </a:t>
            </a:r>
            <a:r>
              <a:rPr b="1" lang="en-US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TurboCRNN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architecture for wake word detection.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Trained on </a:t>
            </a:r>
            <a:r>
              <a:rPr b="1" lang="en-US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Linear Frequency Cepstral Coefficients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(LFCCs)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obtained from audio data denoised using </a:t>
            </a:r>
            <a:r>
              <a:rPr b="1" lang="en-US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Wavelet Decomposition.</a:t>
            </a:r>
            <a:endParaRPr b="1" sz="2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Best Performer in the 100k Parameter budget:</a:t>
            </a:r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CRNN_GRU_LSTM Model Variant #5 - With Extra Dense Layer, Without Attention, Without Regularizer - </a:t>
            </a:r>
            <a:r>
              <a:rPr b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TurboCRNN</a:t>
            </a:r>
            <a:endParaRPr b="1"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75% and 91%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reduction in </a:t>
            </a:r>
            <a:r>
              <a:rPr b="1" lang="en-US" sz="2200">
                <a:solidFill>
                  <a:srgbClr val="6666FF"/>
                </a:solidFill>
                <a:latin typeface="Calibri"/>
                <a:ea typeface="Calibri"/>
                <a:cs typeface="Calibri"/>
                <a:sym typeface="Calibri"/>
              </a:rPr>
              <a:t>false predictions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compared to CNN and DNN baselines.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74ms and 80ms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200">
                <a:solidFill>
                  <a:srgbClr val="6666FF"/>
                </a:solidFill>
                <a:latin typeface="Calibri"/>
                <a:ea typeface="Calibri"/>
                <a:cs typeface="Calibri"/>
                <a:sym typeface="Calibri"/>
              </a:rPr>
              <a:t>latencies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presence and absence of GPU.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87k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parameters, low </a:t>
            </a:r>
            <a:r>
              <a:rPr b="1" lang="en-US" sz="2200">
                <a:solidFill>
                  <a:srgbClr val="6666FF"/>
                </a:solidFill>
                <a:latin typeface="Calibri"/>
                <a:ea typeface="Calibri"/>
                <a:cs typeface="Calibri"/>
                <a:sym typeface="Calibri"/>
              </a:rPr>
              <a:t>model complexity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96237c924f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5400"/>
              <a:t>REFERENCES</a:t>
            </a:r>
            <a:endParaRPr b="1" sz="5400"/>
          </a:p>
        </p:txBody>
      </p:sp>
      <p:sp>
        <p:nvSpPr>
          <p:cNvPr id="311" name="Google Shape;311;g196237c924f_0_6"/>
          <p:cNvSpPr txBox="1"/>
          <p:nvPr/>
        </p:nvSpPr>
        <p:spPr>
          <a:xfrm>
            <a:off x="838200" y="1674300"/>
            <a:ext cx="105156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M. O. Khursheed, C. Jose, R. Kumar, G. Fu, B. Kulis and S. K. Cheekatmalla,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"Tiny-CRNN: Streaming Wakeword Detection in a Low Footprint Setting", 2021 IEEE Automatic Speech Recognition and Understanding Workshop (ASRU), 2021, pp. 541-547, doi: 10.1109/ASRU51503.2021.9688299.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0" i="0" lang="en-US" sz="2200" u="none" cap="none" strike="noStrike">
                <a:solidFill>
                  <a:srgbClr val="333333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Wei, Y., Gong, Z., Yang, S. </a:t>
            </a:r>
            <a:r>
              <a:rPr b="0" i="1" lang="en-US" sz="2200" u="none" cap="none" strike="noStrike">
                <a:solidFill>
                  <a:srgbClr val="333333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et al.</a:t>
            </a:r>
            <a:r>
              <a:rPr b="0" i="0" lang="en-US" sz="2200" u="none" cap="none" strike="noStrike">
                <a:solidFill>
                  <a:srgbClr val="333333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 “EdgeCRNN: an edge-computing oriented model of  acoustic feature enhancement for keyword spotting”. </a:t>
            </a:r>
            <a:r>
              <a:rPr b="0" i="1" lang="en-US" sz="2200" u="none" cap="none" strike="noStrike">
                <a:solidFill>
                  <a:srgbClr val="333333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J Ambient Intell Human Comput</a:t>
            </a:r>
            <a:r>
              <a:rPr b="0" i="0" lang="en-US" sz="2200" u="none" cap="none" strike="noStrike">
                <a:solidFill>
                  <a:srgbClr val="333333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 13, 1525–1535 (2021). </a:t>
            </a:r>
            <a:r>
              <a:rPr b="0" i="0" lang="en-US" sz="2200" u="none" cap="none" strike="noStrike">
                <a:solidFill>
                  <a:schemeClr val="dk1"/>
                </a:solidFill>
                <a:highlight>
                  <a:srgbClr val="FCFCFC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https://doi.org/10.1007/s12652-021-03022-1</a:t>
            </a:r>
            <a:r>
              <a:rPr b="0" i="0" lang="en-US" sz="2200" u="none" cap="none" strike="noStrike">
                <a:solidFill>
                  <a:srgbClr val="333333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200" u="none" cap="none" strike="noStrike">
              <a:solidFill>
                <a:srgbClr val="333333"/>
              </a:solidFill>
              <a:highlight>
                <a:srgbClr val="FCFC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highlight>
                <a:srgbClr val="FCFC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0" i="0" lang="en-US" sz="2200" u="none" cap="none" strike="noStrike">
                <a:solidFill>
                  <a:srgbClr val="333333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Christin Jose, Yuriy Mishchenko, Thibaud Senechal, Anish Shah, Alex Escott, Shiv Vitaladevuni et al. “Accurate Detection of Wakeword Start and End Using a CNN”. INTERSPEECH 2020, Amazon Science, https://doi.org/10.48550/arXiv.2008.03790.</a:t>
            </a:r>
            <a:endParaRPr b="0" i="0" sz="2200" u="none" cap="none" strike="noStrike">
              <a:solidFill>
                <a:srgbClr val="333333"/>
              </a:solidFill>
              <a:highlight>
                <a:srgbClr val="FCFCF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91a5e19551_1_8"/>
          <p:cNvSpPr txBox="1"/>
          <p:nvPr>
            <p:ph type="ctrTitle"/>
          </p:nvPr>
        </p:nvSpPr>
        <p:spPr>
          <a:xfrm>
            <a:off x="915745" y="1833042"/>
            <a:ext cx="103605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THANK YOU</a:t>
            </a:r>
            <a:endParaRPr/>
          </a:p>
        </p:txBody>
      </p:sp>
      <p:pic>
        <p:nvPicPr>
          <p:cNvPr id="317" name="Google Shape;317;g191a5e19551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566875"/>
            <a:ext cx="11887201" cy="2265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838200" y="197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MOTIVATION</a:t>
            </a:r>
            <a:endParaRPr b="1" sz="5400"/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9325" y="3271627"/>
            <a:ext cx="3602675" cy="33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906250" y="1331175"/>
            <a:ext cx="7993200" cy="53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Speech is a natural human ability that doesn't require special training, enhances multitasking by freeing up the hands and eyes, and is faster and more effective at transmitting information than traditional input techniques.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industry standard for intelligent home automation systems and smart systems is a speech-to-intent conversion module to ease user-friendliness and enhance value. The word (spoken or conveyed as text) used to wake up or start computation in a smart system is defined as a wake word. Once the wake word is detected, the other sub-modules of the smart system are activated and available for use.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Even though the research in technologies surrounding wake word detection has been immense, a novel gap exists in the possibility of reducing false positives and creating a more lightweight model capable of running efficiently and directly on a low-power system such as a mobile. Existing technologies use the cloud to process the same.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EC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3"/>
          <p:cNvGrpSpPr/>
          <p:nvPr/>
        </p:nvGrpSpPr>
        <p:grpSpPr>
          <a:xfrm>
            <a:off x="5639439" y="1833739"/>
            <a:ext cx="913121" cy="916988"/>
            <a:chOff x="5352732" y="1034056"/>
            <a:chExt cx="1483360" cy="1484714"/>
          </a:xfrm>
        </p:grpSpPr>
        <p:sp>
          <p:nvSpPr>
            <p:cNvPr id="176" name="Google Shape;176;p3"/>
            <p:cNvSpPr/>
            <p:nvPr/>
          </p:nvSpPr>
          <p:spPr>
            <a:xfrm>
              <a:off x="5352732" y="1034056"/>
              <a:ext cx="1483360" cy="148471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7" name="Google Shape;177;p3"/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5886450" y="1427163"/>
                <a:ext cx="420688" cy="841375"/>
              </a:xfrm>
              <a:custGeom>
                <a:rect b="b" l="l" r="r" t="t"/>
                <a:pathLst>
                  <a:path extrusionOk="0" h="221" w="110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778500" y="1971676"/>
                <a:ext cx="635000" cy="558800"/>
              </a:xfrm>
              <a:custGeom>
                <a:rect b="b" l="l" r="r" t="t"/>
                <a:pathLst>
                  <a:path extrusionOk="0" h="147" w="166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3"/>
          <p:cNvGrpSpPr/>
          <p:nvPr/>
        </p:nvGrpSpPr>
        <p:grpSpPr>
          <a:xfrm>
            <a:off x="2081830" y="4401506"/>
            <a:ext cx="8333585" cy="1813145"/>
            <a:chOff x="1485900" y="2636912"/>
            <a:chExt cx="9460308" cy="2361788"/>
          </a:xfrm>
        </p:grpSpPr>
        <p:grpSp>
          <p:nvGrpSpPr>
            <p:cNvPr id="181" name="Google Shape;181;p3"/>
            <p:cNvGrpSpPr/>
            <p:nvPr/>
          </p:nvGrpSpPr>
          <p:grpSpPr>
            <a:xfrm>
              <a:off x="1485900" y="2636912"/>
              <a:ext cx="8408271" cy="2361788"/>
              <a:chOff x="1541463" y="3026017"/>
              <a:chExt cx="7067550" cy="1985196"/>
            </a:xfrm>
          </p:grpSpPr>
          <p:sp>
            <p:nvSpPr>
              <p:cNvPr id="182" name="Google Shape;182;p3"/>
              <p:cNvSpPr/>
              <p:nvPr/>
            </p:nvSpPr>
            <p:spPr>
              <a:xfrm>
                <a:off x="1541463" y="3026017"/>
                <a:ext cx="7008813" cy="1069975"/>
              </a:xfrm>
              <a:custGeom>
                <a:rect b="b" l="l" r="r" t="t"/>
                <a:pathLst>
                  <a:path extrusionOk="0" h="237" w="1557">
                    <a:moveTo>
                      <a:pt x="0" y="204"/>
                    </a:moveTo>
                    <a:cubicBezTo>
                      <a:pt x="0" y="204"/>
                      <a:pt x="104" y="212"/>
                      <a:pt x="160" y="138"/>
                    </a:cubicBezTo>
                    <a:cubicBezTo>
                      <a:pt x="216" y="65"/>
                      <a:pt x="271" y="84"/>
                      <a:pt x="353" y="114"/>
                    </a:cubicBezTo>
                    <a:cubicBezTo>
                      <a:pt x="436" y="145"/>
                      <a:pt x="471" y="120"/>
                      <a:pt x="521" y="74"/>
                    </a:cubicBezTo>
                    <a:cubicBezTo>
                      <a:pt x="572" y="29"/>
                      <a:pt x="628" y="0"/>
                      <a:pt x="687" y="49"/>
                    </a:cubicBezTo>
                    <a:cubicBezTo>
                      <a:pt x="745" y="98"/>
                      <a:pt x="828" y="237"/>
                      <a:pt x="952" y="126"/>
                    </a:cubicBezTo>
                    <a:cubicBezTo>
                      <a:pt x="1076" y="16"/>
                      <a:pt x="1127" y="107"/>
                      <a:pt x="1169" y="140"/>
                    </a:cubicBezTo>
                    <a:cubicBezTo>
                      <a:pt x="1212" y="173"/>
                      <a:pt x="1243" y="146"/>
                      <a:pt x="1280" y="138"/>
                    </a:cubicBezTo>
                    <a:cubicBezTo>
                      <a:pt x="1317" y="130"/>
                      <a:pt x="1363" y="160"/>
                      <a:pt x="1404" y="180"/>
                    </a:cubicBezTo>
                    <a:cubicBezTo>
                      <a:pt x="1445" y="200"/>
                      <a:pt x="1507" y="204"/>
                      <a:pt x="1557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9CC2E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1801813" y="3946000"/>
                <a:ext cx="6807200" cy="1065213"/>
              </a:xfrm>
              <a:custGeom>
                <a:rect b="b" l="l" r="r" t="t"/>
                <a:pathLst>
                  <a:path extrusionOk="0" h="236" w="1512">
                    <a:moveTo>
                      <a:pt x="1512" y="0"/>
                    </a:moveTo>
                    <a:cubicBezTo>
                      <a:pt x="1482" y="0"/>
                      <a:pt x="1454" y="4"/>
                      <a:pt x="1427" y="21"/>
                    </a:cubicBezTo>
                    <a:cubicBezTo>
                      <a:pt x="1382" y="49"/>
                      <a:pt x="1363" y="101"/>
                      <a:pt x="1324" y="134"/>
                    </a:cubicBezTo>
                    <a:cubicBezTo>
                      <a:pt x="1255" y="193"/>
                      <a:pt x="1191" y="92"/>
                      <a:pt x="1123" y="90"/>
                    </a:cubicBezTo>
                    <a:cubicBezTo>
                      <a:pt x="1059" y="87"/>
                      <a:pt x="1007" y="236"/>
                      <a:pt x="911" y="230"/>
                    </a:cubicBezTo>
                    <a:cubicBezTo>
                      <a:pt x="815" y="223"/>
                      <a:pt x="805" y="39"/>
                      <a:pt x="681" y="34"/>
                    </a:cubicBezTo>
                    <a:cubicBezTo>
                      <a:pt x="564" y="28"/>
                      <a:pt x="597" y="154"/>
                      <a:pt x="496" y="170"/>
                    </a:cubicBezTo>
                    <a:cubicBezTo>
                      <a:pt x="451" y="177"/>
                      <a:pt x="414" y="143"/>
                      <a:pt x="388" y="108"/>
                    </a:cubicBezTo>
                    <a:cubicBezTo>
                      <a:pt x="369" y="83"/>
                      <a:pt x="347" y="48"/>
                      <a:pt x="312" y="58"/>
                    </a:cubicBezTo>
                    <a:cubicBezTo>
                      <a:pt x="263" y="73"/>
                      <a:pt x="233" y="106"/>
                      <a:pt x="168" y="56"/>
                    </a:cubicBezTo>
                    <a:cubicBezTo>
                      <a:pt x="126" y="24"/>
                      <a:pt x="115" y="0"/>
                      <a:pt x="0" y="0"/>
                    </a:cubicBezTo>
                    <a:cubicBezTo>
                      <a:pt x="0" y="0"/>
                      <a:pt x="1509" y="0"/>
                      <a:pt x="1512" y="0"/>
                    </a:cubicBezTo>
                    <a:close/>
                  </a:path>
                </a:pathLst>
              </a:custGeom>
              <a:solidFill>
                <a:srgbClr val="6666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3"/>
            <p:cNvGrpSpPr/>
            <p:nvPr/>
          </p:nvGrpSpPr>
          <p:grpSpPr>
            <a:xfrm>
              <a:off x="2619148" y="2636912"/>
              <a:ext cx="8327060" cy="2175179"/>
              <a:chOff x="3648075" y="1246188"/>
              <a:chExt cx="6999288" cy="1828342"/>
            </a:xfrm>
          </p:grpSpPr>
          <p:sp>
            <p:nvSpPr>
              <p:cNvPr id="185" name="Google Shape;185;p3"/>
              <p:cNvSpPr/>
              <p:nvPr/>
            </p:nvSpPr>
            <p:spPr>
              <a:xfrm>
                <a:off x="3648075" y="1246188"/>
                <a:ext cx="6675438" cy="938213"/>
              </a:xfrm>
              <a:custGeom>
                <a:rect b="b" l="l" r="r" t="t"/>
                <a:pathLst>
                  <a:path extrusionOk="0" h="208" w="1483">
                    <a:moveTo>
                      <a:pt x="0" y="204"/>
                    </a:moveTo>
                    <a:cubicBezTo>
                      <a:pt x="0" y="204"/>
                      <a:pt x="82" y="199"/>
                      <a:pt x="129" y="154"/>
                    </a:cubicBezTo>
                    <a:cubicBezTo>
                      <a:pt x="189" y="98"/>
                      <a:pt x="235" y="49"/>
                      <a:pt x="312" y="94"/>
                    </a:cubicBezTo>
                    <a:cubicBezTo>
                      <a:pt x="397" y="143"/>
                      <a:pt x="427" y="149"/>
                      <a:pt x="511" y="75"/>
                    </a:cubicBezTo>
                    <a:cubicBezTo>
                      <a:pt x="595" y="0"/>
                      <a:pt x="629" y="14"/>
                      <a:pt x="659" y="38"/>
                    </a:cubicBezTo>
                    <a:cubicBezTo>
                      <a:pt x="704" y="75"/>
                      <a:pt x="731" y="146"/>
                      <a:pt x="810" y="157"/>
                    </a:cubicBezTo>
                    <a:cubicBezTo>
                      <a:pt x="889" y="168"/>
                      <a:pt x="945" y="58"/>
                      <a:pt x="1044" y="75"/>
                    </a:cubicBezTo>
                    <a:cubicBezTo>
                      <a:pt x="1136" y="90"/>
                      <a:pt x="1113" y="161"/>
                      <a:pt x="1209" y="150"/>
                    </a:cubicBezTo>
                    <a:cubicBezTo>
                      <a:pt x="1273" y="143"/>
                      <a:pt x="1290" y="110"/>
                      <a:pt x="1365" y="159"/>
                    </a:cubicBezTo>
                    <a:cubicBezTo>
                      <a:pt x="1441" y="208"/>
                      <a:pt x="1483" y="204"/>
                      <a:pt x="1483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3878263" y="2158542"/>
                <a:ext cx="6769100" cy="915988"/>
              </a:xfrm>
              <a:custGeom>
                <a:rect b="b" l="l" r="r" t="t"/>
                <a:pathLst>
                  <a:path extrusionOk="0" h="203" w="1504">
                    <a:moveTo>
                      <a:pt x="0" y="2"/>
                    </a:moveTo>
                    <a:cubicBezTo>
                      <a:pt x="0" y="2"/>
                      <a:pt x="53" y="0"/>
                      <a:pt x="98" y="23"/>
                    </a:cubicBezTo>
                    <a:cubicBezTo>
                      <a:pt x="143" y="46"/>
                      <a:pt x="167" y="82"/>
                      <a:pt x="233" y="61"/>
                    </a:cubicBezTo>
                    <a:cubicBezTo>
                      <a:pt x="299" y="40"/>
                      <a:pt x="308" y="37"/>
                      <a:pt x="343" y="74"/>
                    </a:cubicBezTo>
                    <a:cubicBezTo>
                      <a:pt x="378" y="111"/>
                      <a:pt x="415" y="140"/>
                      <a:pt x="495" y="115"/>
                    </a:cubicBezTo>
                    <a:cubicBezTo>
                      <a:pt x="575" y="90"/>
                      <a:pt x="552" y="25"/>
                      <a:pt x="650" y="30"/>
                    </a:cubicBezTo>
                    <a:cubicBezTo>
                      <a:pt x="748" y="35"/>
                      <a:pt x="740" y="151"/>
                      <a:pt x="864" y="177"/>
                    </a:cubicBezTo>
                    <a:cubicBezTo>
                      <a:pt x="988" y="203"/>
                      <a:pt x="1017" y="56"/>
                      <a:pt x="1096" y="68"/>
                    </a:cubicBezTo>
                    <a:cubicBezTo>
                      <a:pt x="1175" y="80"/>
                      <a:pt x="1165" y="114"/>
                      <a:pt x="1250" y="115"/>
                    </a:cubicBezTo>
                    <a:cubicBezTo>
                      <a:pt x="1335" y="116"/>
                      <a:pt x="1326" y="3"/>
                      <a:pt x="1504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adFill>
                <a:gsLst>
                  <a:gs pos="0">
                    <a:srgbClr val="5B9BD5">
                      <a:alpha val="9411"/>
                    </a:srgbClr>
                  </a:gs>
                  <a:gs pos="100000">
                    <a:srgbClr val="4472C4">
                      <a:alpha val="6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7" name="Google Shape;187;p3"/>
          <p:cNvSpPr txBox="1"/>
          <p:nvPr/>
        </p:nvSpPr>
        <p:spPr>
          <a:xfrm>
            <a:off x="1010815" y="3103922"/>
            <a:ext cx="1017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build a optimized novel</a:t>
            </a:r>
            <a:r>
              <a:rPr lang="en-US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Wake Word Detection</a:t>
            </a:r>
            <a:r>
              <a:rPr b="0" i="0" lang="en-US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model with </a:t>
            </a:r>
            <a:r>
              <a:rPr lang="en-US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minimal </a:t>
            </a:r>
            <a:r>
              <a:rPr b="0" i="0" lang="en-US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false </a:t>
            </a:r>
            <a:r>
              <a:rPr lang="en-US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predictions, reduced latency</a:t>
            </a:r>
            <a:r>
              <a:rPr b="0" i="0" lang="en-US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low complexity</a:t>
            </a:r>
            <a:r>
              <a:rPr b="0" i="0" lang="en-US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3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 txBox="1"/>
          <p:nvPr/>
        </p:nvSpPr>
        <p:spPr>
          <a:xfrm>
            <a:off x="838198" y="61024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778063610_0_63"/>
          <p:cNvSpPr txBox="1"/>
          <p:nvPr/>
        </p:nvSpPr>
        <p:spPr>
          <a:xfrm>
            <a:off x="753850" y="1407375"/>
            <a:ext cx="103728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b="1" lang="en-US" sz="22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Dataset Used: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Speech Commands Dataset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1" lang="en-US" sz="22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Dataset Details:</a:t>
            </a:r>
            <a:endParaRPr b="1" sz="22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eriod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Words in total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eriod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65000 Audio Samples in total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eriod"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.wav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LcPeriod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Almost 1 second in duration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b="1" lang="en-US" sz="22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Wake Word chosen for our Research</a:t>
            </a:r>
            <a:r>
              <a:rPr b="1" lang="en-U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Marvin</a:t>
            </a:r>
            <a:endParaRPr b="1"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 ensure balanced data distribution, 61 samples were </a:t>
            </a:r>
            <a:b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chosen at random, using a python script, from each of the </a:t>
            </a:r>
            <a:b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remaining 29 words to create the dataset for false samples.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1" lang="en-US" sz="2200">
                <a:solidFill>
                  <a:srgbClr val="1155CC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Dataset Size:</a:t>
            </a:r>
            <a:b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Marvin - 1746 Samples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False Data - 1769 Samples 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0778063610_0_63"/>
          <p:cNvSpPr txBox="1"/>
          <p:nvPr>
            <p:ph type="title"/>
          </p:nvPr>
        </p:nvSpPr>
        <p:spPr>
          <a:xfrm>
            <a:off x="685800" y="197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THE DATASET</a:t>
            </a:r>
            <a:endParaRPr b="1" sz="5400"/>
          </a:p>
        </p:txBody>
      </p:sp>
      <p:pic>
        <p:nvPicPr>
          <p:cNvPr id="195" name="Google Shape;195;g20778063610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6299" y="3332175"/>
            <a:ext cx="3490900" cy="32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9c1bd4c38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/>
              <a:t>WAKE WORD DETECTION</a:t>
            </a:r>
            <a:endParaRPr b="1" sz="5400"/>
          </a:p>
        </p:txBody>
      </p:sp>
      <p:pic>
        <p:nvPicPr>
          <p:cNvPr id="201" name="Google Shape;201;g219c1bd4c3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2120650"/>
            <a:ext cx="104965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6ADF4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9c1bd4c38_0_22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latin typeface="Times New Roman"/>
                <a:ea typeface="Times New Roman"/>
                <a:cs typeface="Times New Roman"/>
                <a:sym typeface="Times New Roman"/>
              </a:rPr>
              <a:t>AUDIO </a:t>
            </a:r>
            <a:br>
              <a:rPr b="1" lang="en-US" sz="7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7200"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endParaRPr b="1" sz="7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c8697b51d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5400"/>
              <a:t>DENOISING</a:t>
            </a:r>
            <a:endParaRPr b="1" sz="5400"/>
          </a:p>
        </p:txBody>
      </p:sp>
      <p:pic>
        <p:nvPicPr>
          <p:cNvPr id="212" name="Google Shape;212;g20c8697b51d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0300" y="1462225"/>
            <a:ext cx="2994512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0c8697b51d_0_15"/>
          <p:cNvSpPr txBox="1"/>
          <p:nvPr/>
        </p:nvSpPr>
        <p:spPr>
          <a:xfrm>
            <a:off x="838700" y="1878900"/>
            <a:ext cx="6756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Wavelet Decomposition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Using the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db4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wavelets from the Daubechies Family.</a:t>
            </a:r>
            <a:endParaRPr b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Signal is broken down into separate frequency bands.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Thresholding is performed to redact noise from the audio sample.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denoised audio sample is reconstructed by performing inverse wavelet transform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/>
          <p:nvPr>
            <p:ph type="title"/>
          </p:nvPr>
        </p:nvSpPr>
        <p:spPr>
          <a:xfrm>
            <a:off x="685800" y="288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DATA AUGMENTATION</a:t>
            </a:r>
            <a:endParaRPr b="1" sz="6600"/>
          </a:p>
        </p:txBody>
      </p:sp>
      <p:pic>
        <p:nvPicPr>
          <p:cNvPr id="219" name="Google Shape;2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6699" y="3195200"/>
            <a:ext cx="3490900" cy="32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"/>
          <p:cNvSpPr txBox="1"/>
          <p:nvPr/>
        </p:nvSpPr>
        <p:spPr>
          <a:xfrm>
            <a:off x="746200" y="1659050"/>
            <a:ext cx="6826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 AUGMENTATION TECHNIQUES IMPLEMENTED:</a:t>
            </a:r>
            <a:endParaRPr b="0" i="0" sz="2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Scaling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Pitch Scaling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White Noise Addition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Polarity Inversion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Gain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1" name="Google Shape;221;p2"/>
          <p:cNvGraphicFramePr/>
          <p:nvPr/>
        </p:nvGraphicFramePr>
        <p:xfrm>
          <a:off x="885200" y="413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{4D7443F6-9244-462A-A37D-6A14D1CA3A68}</a:tableStyleId>
              </a:tblPr>
              <a:tblGrid>
                <a:gridCol w="2357850"/>
                <a:gridCol w="2051925"/>
                <a:gridCol w="1927175"/>
              </a:tblGrid>
              <a:tr h="3619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Before Data Augmentation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After Data Augmentation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 vMerge="1"/>
                <a:tc vMerge="1"/>
                <a:tc vMerge="1"/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True Samples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1746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1155CC"/>
                          </a:solidFill>
                        </a:rPr>
                        <a:t>10476</a:t>
                      </a:r>
                      <a:endParaRPr b="1" sz="2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False Samples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1769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1155CC"/>
                          </a:solidFill>
                        </a:rPr>
                        <a:t>10614</a:t>
                      </a:r>
                      <a:endParaRPr b="1" sz="2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" name="Google Shape;222;p2"/>
          <p:cNvSpPr txBox="1"/>
          <p:nvPr/>
        </p:nvSpPr>
        <p:spPr>
          <a:xfrm>
            <a:off x="809000" y="6040875"/>
            <a:ext cx="650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TOTAL SAMPLES AFTER AUGMENTATION                       </a:t>
            </a:r>
            <a:r>
              <a:rPr b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21090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2022-11-17T08:12:21Z</dcterms:created>
  <dc:creator>Tejeswar Ramachandran</dc:creator>
</cp:coreProperties>
</file>