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Lst>
  <p:sldSz cx="18288000" cy="10287000"/>
  <p:notesSz cx="6858000" cy="9144000"/>
  <p:embeddedFontLst>
    <p:embeddedFont>
      <p:font typeface="Anton" panose="00000500000000000000"/>
      <p:regular r:id="rId14"/>
    </p:embeddedFont>
    <p:embeddedFont>
      <p:font typeface="Poppins Medium" panose="00000600000000000000"/>
      <p:regular r:id="rId15"/>
    </p:embeddedFont>
    <p:embeddedFont>
      <p:font typeface="Poppins" panose="00000500000000000000"/>
      <p:regular r:id="rId16"/>
    </p:embeddedFont>
    <p:embeddedFont>
      <p:font typeface="Calibri" panose="020F050202020403020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image" Target="../media/image6.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22.svg"/><Relationship Id="rId7"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6.svg"/><Relationship Id="rId11" Type="http://schemas.openxmlformats.org/officeDocument/2006/relationships/image" Target="../media/image15.png"/><Relationship Id="rId10" Type="http://schemas.openxmlformats.org/officeDocument/2006/relationships/image" Target="../media/image14.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 Id="rId3" Type="http://schemas.openxmlformats.org/officeDocument/2006/relationships/image" Target="../media/image23.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10.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8.svg"/><Relationship Id="rId7" Type="http://schemas.openxmlformats.org/officeDocument/2006/relationships/image" Target="../media/image2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svg"/><Relationship Id="rId15" Type="http://schemas.openxmlformats.org/officeDocument/2006/relationships/slideLayout" Target="../slideLayouts/slideLayout7.xml"/><Relationship Id="rId14" Type="http://schemas.openxmlformats.org/officeDocument/2006/relationships/image" Target="../media/image6.svg"/><Relationship Id="rId13" Type="http://schemas.openxmlformats.org/officeDocument/2006/relationships/image" Target="../media/image5.png"/><Relationship Id="rId12" Type="http://schemas.openxmlformats.org/officeDocument/2006/relationships/image" Target="../media/image16.svg"/><Relationship Id="rId11" Type="http://schemas.openxmlformats.org/officeDocument/2006/relationships/image" Target="../media/image15.png"/><Relationship Id="rId10" Type="http://schemas.openxmlformats.org/officeDocument/2006/relationships/image" Target="../media/image2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32.svg"/><Relationship Id="rId7" Type="http://schemas.openxmlformats.org/officeDocument/2006/relationships/image" Target="../media/image31.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image" Target="../media/image16.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0">
            <a:off x="-1612675" y="-477100"/>
            <a:ext cx="21513350" cy="10764100"/>
            <a:chOff x="0" y="0"/>
            <a:chExt cx="28684467" cy="14352134"/>
          </a:xfrm>
        </p:grpSpPr>
        <p:sp>
          <p:nvSpPr>
            <p:cNvPr id="3" name="Freeform 3"/>
            <p:cNvSpPr/>
            <p:nvPr/>
          </p:nvSpPr>
          <p:spPr>
            <a:xfrm>
              <a:off x="0"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4332333"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1173922" y="9657331"/>
            <a:ext cx="21801584" cy="957083"/>
            <a:chOff x="0" y="0"/>
            <a:chExt cx="5095488" cy="223690"/>
          </a:xfrm>
        </p:grpSpPr>
        <p:sp>
          <p:nvSpPr>
            <p:cNvPr id="6" name="Freeform 6"/>
            <p:cNvSpPr/>
            <p:nvPr/>
          </p:nvSpPr>
          <p:spPr>
            <a:xfrm>
              <a:off x="0" y="0"/>
              <a:ext cx="5095488" cy="223690"/>
            </a:xfrm>
            <a:custGeom>
              <a:avLst/>
              <a:gdLst/>
              <a:ahLst/>
              <a:cxnLst/>
              <a:rect l="l" t="t" r="r" b="b"/>
              <a:pathLst>
                <a:path w="5095488" h="223690">
                  <a:moveTo>
                    <a:pt x="8878" y="0"/>
                  </a:moveTo>
                  <a:lnTo>
                    <a:pt x="5086610" y="0"/>
                  </a:lnTo>
                  <a:cubicBezTo>
                    <a:pt x="5088965" y="0"/>
                    <a:pt x="5091223" y="935"/>
                    <a:pt x="5092888" y="2600"/>
                  </a:cubicBezTo>
                  <a:cubicBezTo>
                    <a:pt x="5094553" y="4265"/>
                    <a:pt x="5095488" y="6523"/>
                    <a:pt x="5095488" y="8878"/>
                  </a:cubicBezTo>
                  <a:lnTo>
                    <a:pt x="5095488" y="214813"/>
                  </a:lnTo>
                  <a:cubicBezTo>
                    <a:pt x="5095488" y="219716"/>
                    <a:pt x="5091513" y="223690"/>
                    <a:pt x="5086610" y="223690"/>
                  </a:cubicBezTo>
                  <a:lnTo>
                    <a:pt x="8878" y="223690"/>
                  </a:lnTo>
                  <a:cubicBezTo>
                    <a:pt x="6523" y="223690"/>
                    <a:pt x="4265" y="222755"/>
                    <a:pt x="2600" y="221090"/>
                  </a:cubicBezTo>
                  <a:cubicBezTo>
                    <a:pt x="935" y="219425"/>
                    <a:pt x="0" y="217167"/>
                    <a:pt x="0" y="214813"/>
                  </a:cubicBezTo>
                  <a:lnTo>
                    <a:pt x="0" y="8878"/>
                  </a:lnTo>
                  <a:cubicBezTo>
                    <a:pt x="0" y="3975"/>
                    <a:pt x="3975" y="0"/>
                    <a:pt x="8878" y="0"/>
                  </a:cubicBezTo>
                  <a:close/>
                </a:path>
              </a:pathLst>
            </a:custGeom>
            <a:solidFill>
              <a:srgbClr val="F8E7C5"/>
            </a:solidFill>
          </p:spPr>
        </p:sp>
        <p:sp>
          <p:nvSpPr>
            <p:cNvPr id="7" name="TextBox 7"/>
            <p:cNvSpPr txBox="1"/>
            <p:nvPr/>
          </p:nvSpPr>
          <p:spPr>
            <a:xfrm>
              <a:off x="0" y="28575"/>
              <a:ext cx="5095488" cy="195115"/>
            </a:xfrm>
            <a:prstGeom prst="rect">
              <a:avLst/>
            </a:prstGeom>
          </p:spPr>
          <p:txBody>
            <a:bodyPr lIns="50800" tIns="50800" rIns="50800" bIns="50800" rtlCol="0" anchor="ctr"/>
            <a:lstStyle/>
            <a:p>
              <a:pPr algn="ctr">
                <a:lnSpc>
                  <a:spcPts val="2500"/>
                </a:lnSpc>
              </a:pPr>
            </a:p>
          </p:txBody>
        </p:sp>
      </p:grpSp>
      <p:sp>
        <p:nvSpPr>
          <p:cNvPr id="8" name="TextBox 8"/>
          <p:cNvSpPr txBox="1"/>
          <p:nvPr/>
        </p:nvSpPr>
        <p:spPr>
          <a:xfrm>
            <a:off x="2646538" y="820960"/>
            <a:ext cx="10694810" cy="1343513"/>
          </a:xfrm>
          <a:prstGeom prst="rect">
            <a:avLst/>
          </a:prstGeom>
        </p:spPr>
        <p:txBody>
          <a:bodyPr lIns="0" tIns="0" rIns="0" bIns="0" rtlCol="0" anchor="t">
            <a:spAutoFit/>
          </a:bodyPr>
          <a:lstStyle/>
          <a:p>
            <a:pPr algn="l">
              <a:lnSpc>
                <a:spcPts val="10655"/>
              </a:lnSpc>
            </a:pPr>
            <a:r>
              <a:rPr lang="en-US" sz="8880">
                <a:solidFill>
                  <a:srgbClr val="FFFFFF"/>
                </a:solidFill>
                <a:latin typeface="Anton" panose="00000500000000000000"/>
                <a:ea typeface="Anton" panose="00000500000000000000"/>
                <a:cs typeface="Anton" panose="00000500000000000000"/>
                <a:sym typeface="Anton" panose="00000500000000000000"/>
              </a:rPr>
              <a:t>    EXPENSE  TRACKER</a:t>
            </a:r>
            <a:endParaRPr lang="en-US" sz="8880">
              <a:solidFill>
                <a:srgbClr val="FFFFFF"/>
              </a:solidFill>
              <a:latin typeface="Anton" panose="00000500000000000000"/>
              <a:ea typeface="Anton" panose="00000500000000000000"/>
              <a:cs typeface="Anton" panose="00000500000000000000"/>
              <a:sym typeface="Anton" panose="00000500000000000000"/>
            </a:endParaRPr>
          </a:p>
        </p:txBody>
      </p:sp>
      <p:sp>
        <p:nvSpPr>
          <p:cNvPr id="9" name="Freeform 9"/>
          <p:cNvSpPr/>
          <p:nvPr/>
        </p:nvSpPr>
        <p:spPr>
          <a:xfrm>
            <a:off x="7993943" y="2077185"/>
            <a:ext cx="9824397" cy="8413257"/>
          </a:xfrm>
          <a:custGeom>
            <a:avLst/>
            <a:gdLst/>
            <a:ahLst/>
            <a:cxnLst/>
            <a:rect l="l" t="t" r="r" b="b"/>
            <a:pathLst>
              <a:path w="9824397" h="8413257">
                <a:moveTo>
                  <a:pt x="0" y="0"/>
                </a:moveTo>
                <a:lnTo>
                  <a:pt x="9824397" y="0"/>
                </a:lnTo>
                <a:lnTo>
                  <a:pt x="9824397" y="8413256"/>
                </a:lnTo>
                <a:lnTo>
                  <a:pt x="0" y="84132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644562">
            <a:off x="-674894" y="591563"/>
            <a:ext cx="1624387" cy="3145820"/>
          </a:xfrm>
          <a:custGeom>
            <a:avLst/>
            <a:gdLst/>
            <a:ahLst/>
            <a:cxnLst/>
            <a:rect l="l" t="t" r="r" b="b"/>
            <a:pathLst>
              <a:path w="1624387" h="3145820">
                <a:moveTo>
                  <a:pt x="0" y="0"/>
                </a:moveTo>
                <a:lnTo>
                  <a:pt x="1624388" y="0"/>
                </a:lnTo>
                <a:lnTo>
                  <a:pt x="1624388" y="3145820"/>
                </a:lnTo>
                <a:lnTo>
                  <a:pt x="0" y="31458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1" name="Group 11"/>
          <p:cNvGrpSpPr/>
          <p:nvPr/>
        </p:nvGrpSpPr>
        <p:grpSpPr>
          <a:xfrm rot="0">
            <a:off x="1498711" y="7893399"/>
            <a:ext cx="6495231" cy="1108506"/>
            <a:chOff x="0" y="0"/>
            <a:chExt cx="1518072" cy="259081"/>
          </a:xfrm>
        </p:grpSpPr>
        <p:sp>
          <p:nvSpPr>
            <p:cNvPr id="12" name="Freeform 12"/>
            <p:cNvSpPr/>
            <p:nvPr/>
          </p:nvSpPr>
          <p:spPr>
            <a:xfrm>
              <a:off x="0" y="0"/>
              <a:ext cx="1518072" cy="259081"/>
            </a:xfrm>
            <a:custGeom>
              <a:avLst/>
              <a:gdLst/>
              <a:ahLst/>
              <a:cxnLst/>
              <a:rect l="l" t="t" r="r" b="b"/>
              <a:pathLst>
                <a:path w="1518072" h="259081">
                  <a:moveTo>
                    <a:pt x="29798" y="0"/>
                  </a:moveTo>
                  <a:lnTo>
                    <a:pt x="1488273" y="0"/>
                  </a:lnTo>
                  <a:cubicBezTo>
                    <a:pt x="1504731" y="0"/>
                    <a:pt x="1518072" y="13341"/>
                    <a:pt x="1518072" y="29798"/>
                  </a:cubicBezTo>
                  <a:lnTo>
                    <a:pt x="1518072" y="229283"/>
                  </a:lnTo>
                  <a:cubicBezTo>
                    <a:pt x="1518072" y="237186"/>
                    <a:pt x="1514933" y="244765"/>
                    <a:pt x="1509344" y="250353"/>
                  </a:cubicBezTo>
                  <a:cubicBezTo>
                    <a:pt x="1503756" y="255942"/>
                    <a:pt x="1496177" y="259081"/>
                    <a:pt x="1488273" y="259081"/>
                  </a:cubicBezTo>
                  <a:lnTo>
                    <a:pt x="29798" y="259081"/>
                  </a:lnTo>
                  <a:cubicBezTo>
                    <a:pt x="21895" y="259081"/>
                    <a:pt x="14316" y="255942"/>
                    <a:pt x="8728" y="250353"/>
                  </a:cubicBezTo>
                  <a:cubicBezTo>
                    <a:pt x="3139" y="244765"/>
                    <a:pt x="0" y="237186"/>
                    <a:pt x="0" y="229283"/>
                  </a:cubicBezTo>
                  <a:lnTo>
                    <a:pt x="0" y="29798"/>
                  </a:lnTo>
                  <a:cubicBezTo>
                    <a:pt x="0" y="21895"/>
                    <a:pt x="3139" y="14316"/>
                    <a:pt x="8728" y="8728"/>
                  </a:cubicBezTo>
                  <a:cubicBezTo>
                    <a:pt x="14316" y="3139"/>
                    <a:pt x="21895" y="0"/>
                    <a:pt x="29798" y="0"/>
                  </a:cubicBezTo>
                  <a:close/>
                </a:path>
              </a:pathLst>
            </a:custGeom>
            <a:solidFill>
              <a:srgbClr val="FFDE59"/>
            </a:solidFill>
          </p:spPr>
        </p:sp>
        <p:sp>
          <p:nvSpPr>
            <p:cNvPr id="13" name="TextBox 13"/>
            <p:cNvSpPr txBox="1"/>
            <p:nvPr/>
          </p:nvSpPr>
          <p:spPr>
            <a:xfrm>
              <a:off x="0" y="28575"/>
              <a:ext cx="1518072" cy="230506"/>
            </a:xfrm>
            <a:prstGeom prst="rect">
              <a:avLst/>
            </a:prstGeom>
          </p:spPr>
          <p:txBody>
            <a:bodyPr lIns="50800" tIns="50800" rIns="50800" bIns="50800" rtlCol="0" anchor="ctr"/>
            <a:lstStyle/>
            <a:p>
              <a:pPr algn="ctr">
                <a:lnSpc>
                  <a:spcPts val="2500"/>
                </a:lnSpc>
              </a:pPr>
            </a:p>
          </p:txBody>
        </p:sp>
      </p:grpSp>
      <p:sp>
        <p:nvSpPr>
          <p:cNvPr id="14" name="Freeform 14"/>
          <p:cNvSpPr/>
          <p:nvPr/>
        </p:nvSpPr>
        <p:spPr>
          <a:xfrm rot="-459008">
            <a:off x="-1460383" y="6457915"/>
            <a:ext cx="2920766" cy="4563697"/>
          </a:xfrm>
          <a:custGeom>
            <a:avLst/>
            <a:gdLst/>
            <a:ahLst/>
            <a:cxnLst/>
            <a:rect l="l" t="t" r="r" b="b"/>
            <a:pathLst>
              <a:path w="2920766" h="4563697">
                <a:moveTo>
                  <a:pt x="0" y="0"/>
                </a:moveTo>
                <a:lnTo>
                  <a:pt x="2920766" y="0"/>
                </a:lnTo>
                <a:lnTo>
                  <a:pt x="2920766" y="4563697"/>
                </a:lnTo>
                <a:lnTo>
                  <a:pt x="0" y="45636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rot="-387305">
            <a:off x="11543717" y="929070"/>
            <a:ext cx="1772339" cy="1346977"/>
          </a:xfrm>
          <a:custGeom>
            <a:avLst/>
            <a:gdLst/>
            <a:ahLst/>
            <a:cxnLst/>
            <a:rect l="l" t="t" r="r" b="b"/>
            <a:pathLst>
              <a:path w="1772339" h="1346977">
                <a:moveTo>
                  <a:pt x="0" y="0"/>
                </a:moveTo>
                <a:lnTo>
                  <a:pt x="1772339" y="0"/>
                </a:lnTo>
                <a:lnTo>
                  <a:pt x="1772339" y="1346977"/>
                </a:lnTo>
                <a:lnTo>
                  <a:pt x="0" y="134697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rot="-387305">
            <a:off x="1599964" y="722138"/>
            <a:ext cx="1772339" cy="1346977"/>
          </a:xfrm>
          <a:custGeom>
            <a:avLst/>
            <a:gdLst/>
            <a:ahLst/>
            <a:cxnLst/>
            <a:rect l="l" t="t" r="r" b="b"/>
            <a:pathLst>
              <a:path w="1772339" h="1346977">
                <a:moveTo>
                  <a:pt x="0" y="0"/>
                </a:moveTo>
                <a:lnTo>
                  <a:pt x="1772339" y="0"/>
                </a:lnTo>
                <a:lnTo>
                  <a:pt x="1772339" y="1346977"/>
                </a:lnTo>
                <a:lnTo>
                  <a:pt x="0" y="134697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17" name="Group 17"/>
          <p:cNvGrpSpPr/>
          <p:nvPr/>
        </p:nvGrpSpPr>
        <p:grpSpPr>
          <a:xfrm rot="0">
            <a:off x="8960402" y="7336874"/>
            <a:ext cx="2125921" cy="556525"/>
            <a:chOff x="0" y="0"/>
            <a:chExt cx="559913" cy="146574"/>
          </a:xfrm>
        </p:grpSpPr>
        <p:sp>
          <p:nvSpPr>
            <p:cNvPr id="18" name="Freeform 18"/>
            <p:cNvSpPr/>
            <p:nvPr/>
          </p:nvSpPr>
          <p:spPr>
            <a:xfrm>
              <a:off x="0" y="0"/>
              <a:ext cx="559913" cy="146574"/>
            </a:xfrm>
            <a:custGeom>
              <a:avLst/>
              <a:gdLst/>
              <a:ahLst/>
              <a:cxnLst/>
              <a:rect l="l" t="t" r="r" b="b"/>
              <a:pathLst>
                <a:path w="559913" h="146574">
                  <a:moveTo>
                    <a:pt x="0" y="0"/>
                  </a:moveTo>
                  <a:lnTo>
                    <a:pt x="559913" y="0"/>
                  </a:lnTo>
                  <a:lnTo>
                    <a:pt x="559913" y="146574"/>
                  </a:lnTo>
                  <a:lnTo>
                    <a:pt x="0" y="146574"/>
                  </a:lnTo>
                  <a:close/>
                </a:path>
              </a:pathLst>
            </a:custGeom>
            <a:solidFill>
              <a:srgbClr val="FFB703"/>
            </a:solidFill>
          </p:spPr>
        </p:sp>
        <p:sp>
          <p:nvSpPr>
            <p:cNvPr id="19" name="TextBox 19"/>
            <p:cNvSpPr txBox="1"/>
            <p:nvPr/>
          </p:nvSpPr>
          <p:spPr>
            <a:xfrm>
              <a:off x="0" y="28575"/>
              <a:ext cx="559913" cy="117999"/>
            </a:xfrm>
            <a:prstGeom prst="rect">
              <a:avLst/>
            </a:prstGeom>
          </p:spPr>
          <p:txBody>
            <a:bodyPr lIns="50800" tIns="50800" rIns="50800" bIns="50800" rtlCol="0" anchor="ctr"/>
            <a:lstStyle/>
            <a:p>
              <a:pPr algn="ctr">
                <a:lnSpc>
                  <a:spcPts val="2500"/>
                </a:lnSpc>
              </a:pPr>
            </a:p>
          </p:txBody>
        </p:sp>
      </p:grpSp>
      <p:sp>
        <p:nvSpPr>
          <p:cNvPr id="20" name="TextBox 20"/>
          <p:cNvSpPr txBox="1"/>
          <p:nvPr/>
        </p:nvSpPr>
        <p:spPr>
          <a:xfrm>
            <a:off x="1999877" y="8174746"/>
            <a:ext cx="5492900" cy="565018"/>
          </a:xfrm>
          <a:prstGeom prst="rect">
            <a:avLst/>
          </a:prstGeom>
        </p:spPr>
        <p:txBody>
          <a:bodyPr lIns="0" tIns="0" rIns="0" bIns="0" rtlCol="0" anchor="t">
            <a:spAutoFit/>
          </a:bodyPr>
          <a:lstStyle/>
          <a:p>
            <a:pPr algn="ctr">
              <a:lnSpc>
                <a:spcPts val="4440"/>
              </a:lnSpc>
              <a:spcBef>
                <a:spcPct val="0"/>
              </a:spcBef>
            </a:pPr>
            <a:r>
              <a:rPr lang="en-US" sz="3170" b="1">
                <a:solidFill>
                  <a:srgbClr val="222222"/>
                </a:solidFill>
                <a:latin typeface="Poppins Medium" panose="00000600000000000000"/>
                <a:ea typeface="Poppins Medium" panose="00000600000000000000"/>
                <a:cs typeface="Poppins Medium" panose="00000600000000000000"/>
                <a:sym typeface="Poppins Medium" panose="00000600000000000000"/>
              </a:rPr>
              <a:t>“Managing Money Wisely”</a:t>
            </a:r>
            <a:endParaRPr lang="en-US" sz="3170" b="1">
              <a:solidFill>
                <a:srgbClr val="222222"/>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21" name="TextBox 21"/>
          <p:cNvSpPr txBox="1"/>
          <p:nvPr/>
        </p:nvSpPr>
        <p:spPr>
          <a:xfrm>
            <a:off x="1028700" y="2399572"/>
            <a:ext cx="8925722" cy="6310474"/>
          </a:xfrm>
          <a:prstGeom prst="rect">
            <a:avLst/>
          </a:prstGeom>
        </p:spPr>
        <p:txBody>
          <a:bodyPr lIns="0" tIns="0" rIns="0" bIns="0" rtlCol="0" anchor="t">
            <a:spAutoFit/>
          </a:bodyPr>
          <a:lstStyle/>
          <a:p>
            <a:pPr algn="l">
              <a:lnSpc>
                <a:spcPts val="8280"/>
              </a:lnSpc>
            </a:pPr>
            <a:r>
              <a:rPr lang="en-US" sz="6900">
                <a:solidFill>
                  <a:srgbClr val="FFFFFF"/>
                </a:solidFill>
                <a:latin typeface="Anton" panose="00000500000000000000"/>
                <a:ea typeface="Anton" panose="00000500000000000000"/>
                <a:cs typeface="Anton" panose="00000500000000000000"/>
                <a:sym typeface="Anton" panose="00000500000000000000"/>
              </a:rPr>
              <a:t>NAME : GANDHI DHAIRYA</a:t>
            </a:r>
            <a:endParaRPr lang="en-US" sz="6900">
              <a:solidFill>
                <a:srgbClr val="FFFFFF"/>
              </a:solidFill>
              <a:latin typeface="Anton" panose="00000500000000000000"/>
              <a:ea typeface="Anton" panose="00000500000000000000"/>
              <a:cs typeface="Anton" panose="00000500000000000000"/>
              <a:sym typeface="Anton" panose="00000500000000000000"/>
            </a:endParaRPr>
          </a:p>
          <a:p>
            <a:pPr algn="l">
              <a:lnSpc>
                <a:spcPts val="8280"/>
              </a:lnSpc>
            </a:pPr>
            <a:r>
              <a:rPr lang="en-US" sz="6900">
                <a:solidFill>
                  <a:srgbClr val="FFFFFF"/>
                </a:solidFill>
                <a:latin typeface="Anton" panose="00000500000000000000"/>
                <a:ea typeface="Anton" panose="00000500000000000000"/>
                <a:cs typeface="Anton" panose="00000500000000000000"/>
                <a:sym typeface="Anton" panose="00000500000000000000"/>
              </a:rPr>
              <a:t>ENROLL : 23002171310048</a:t>
            </a:r>
            <a:endParaRPr lang="en-US" sz="6900">
              <a:solidFill>
                <a:srgbClr val="FFFFFF"/>
              </a:solidFill>
              <a:latin typeface="Anton" panose="00000500000000000000"/>
              <a:ea typeface="Anton" panose="00000500000000000000"/>
              <a:cs typeface="Anton" panose="00000500000000000000"/>
              <a:sym typeface="Anton" panose="00000500000000000000"/>
            </a:endParaRPr>
          </a:p>
          <a:p>
            <a:pPr algn="l">
              <a:lnSpc>
                <a:spcPts val="8280"/>
              </a:lnSpc>
            </a:pPr>
            <a:r>
              <a:rPr lang="en-US" sz="6900">
                <a:solidFill>
                  <a:srgbClr val="FFFFFF"/>
                </a:solidFill>
                <a:latin typeface="Anton" panose="00000500000000000000"/>
                <a:ea typeface="Anton" panose="00000500000000000000"/>
                <a:cs typeface="Anton" panose="00000500000000000000"/>
                <a:sym typeface="Anton" panose="00000500000000000000"/>
              </a:rPr>
              <a:t>ROLL_NO : 90</a:t>
            </a:r>
            <a:endParaRPr lang="en-US" sz="6900">
              <a:solidFill>
                <a:srgbClr val="FFFFFF"/>
              </a:solidFill>
              <a:latin typeface="Anton" panose="00000500000000000000"/>
              <a:ea typeface="Anton" panose="00000500000000000000"/>
              <a:cs typeface="Anton" panose="00000500000000000000"/>
              <a:sym typeface="Anton" panose="00000500000000000000"/>
            </a:endParaRPr>
          </a:p>
          <a:p>
            <a:pPr algn="l">
              <a:lnSpc>
                <a:spcPts val="8280"/>
              </a:lnSpc>
            </a:pPr>
            <a:r>
              <a:rPr lang="en-US" sz="6900">
                <a:solidFill>
                  <a:srgbClr val="FFFFFF"/>
                </a:solidFill>
                <a:latin typeface="Anton" panose="00000500000000000000"/>
                <a:ea typeface="Anton" panose="00000500000000000000"/>
                <a:cs typeface="Anton" panose="00000500000000000000"/>
                <a:sym typeface="Anton" panose="00000500000000000000"/>
              </a:rPr>
              <a:t>BATCH : D3</a:t>
            </a:r>
            <a:endParaRPr lang="en-US" sz="6900">
              <a:solidFill>
                <a:srgbClr val="FFFFFF"/>
              </a:solidFill>
              <a:latin typeface="Anton" panose="00000500000000000000"/>
              <a:ea typeface="Anton" panose="00000500000000000000"/>
              <a:cs typeface="Anton" panose="00000500000000000000"/>
              <a:sym typeface="Anton" panose="00000500000000000000"/>
            </a:endParaRPr>
          </a:p>
          <a:p>
            <a:pPr algn="l">
              <a:lnSpc>
                <a:spcPts val="8280"/>
              </a:lnSpc>
            </a:pPr>
          </a:p>
          <a:p>
            <a:pPr algn="l">
              <a:lnSpc>
                <a:spcPts val="8280"/>
              </a:lnSpc>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0">
            <a:off x="-1612675" y="-477100"/>
            <a:ext cx="21513350" cy="10764100"/>
            <a:chOff x="0" y="0"/>
            <a:chExt cx="28684467" cy="14352134"/>
          </a:xfrm>
        </p:grpSpPr>
        <p:sp>
          <p:nvSpPr>
            <p:cNvPr id="3" name="Freeform 3"/>
            <p:cNvSpPr/>
            <p:nvPr/>
          </p:nvSpPr>
          <p:spPr>
            <a:xfrm>
              <a:off x="0"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txBody>
            <a:bodyPr/>
            <a:p>
              <a:endParaRPr lang="en-GB" altLang="en-US"/>
            </a:p>
          </p:txBody>
        </p:sp>
        <p:sp>
          <p:nvSpPr>
            <p:cNvPr id="4" name="Freeform 4"/>
            <p:cNvSpPr/>
            <p:nvPr/>
          </p:nvSpPr>
          <p:spPr>
            <a:xfrm>
              <a:off x="14332333"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grpSp>
      <p:sp>
        <p:nvSpPr>
          <p:cNvPr id="5" name="TextBox 5"/>
          <p:cNvSpPr txBox="1"/>
          <p:nvPr/>
        </p:nvSpPr>
        <p:spPr>
          <a:xfrm>
            <a:off x="812800" y="3905885"/>
            <a:ext cx="10855325" cy="2593975"/>
          </a:xfrm>
          <a:prstGeom prst="rect">
            <a:avLst/>
          </a:prstGeom>
        </p:spPr>
        <p:txBody>
          <a:bodyPr lIns="0" tIns="0" rIns="0" bIns="0" rtlCol="0" anchor="t">
            <a:noAutofit/>
          </a:bodyPr>
          <a:lstStyle/>
          <a:p>
            <a:pPr algn="l">
              <a:lnSpc>
                <a:spcPts val="3890"/>
              </a:lnSpc>
            </a:pPr>
            <a:r>
              <a:rPr lang="en-US" sz="2880" b="1">
                <a:solidFill>
                  <a:srgbClr val="FFFFFF"/>
                </a:solidFill>
                <a:latin typeface="Poppins Medium" panose="00000600000000000000"/>
                <a:ea typeface="Poppins Medium" panose="00000600000000000000"/>
                <a:cs typeface="Poppins Medium" panose="00000600000000000000"/>
                <a:sym typeface="Poppins Medium" panose="00000600000000000000"/>
              </a:rPr>
              <a:t>Expense management is an important process in daily life that involves organizing, monitoring and controlling finances. By managing money well, we can achieve short-term and long-term financial goals, and reduce financial stress.</a:t>
            </a:r>
            <a:endParaRPr lang="en-US" sz="288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p:txBody>
      </p:sp>
      <p:grpSp>
        <p:nvGrpSpPr>
          <p:cNvPr id="7" name="Group 7"/>
          <p:cNvGrpSpPr/>
          <p:nvPr/>
        </p:nvGrpSpPr>
        <p:grpSpPr>
          <a:xfrm rot="0">
            <a:off x="-1173922" y="9657331"/>
            <a:ext cx="21801584" cy="957083"/>
            <a:chOff x="0" y="0"/>
            <a:chExt cx="5095488" cy="223690"/>
          </a:xfrm>
        </p:grpSpPr>
        <p:sp>
          <p:nvSpPr>
            <p:cNvPr id="8" name="Freeform 8"/>
            <p:cNvSpPr/>
            <p:nvPr/>
          </p:nvSpPr>
          <p:spPr>
            <a:xfrm>
              <a:off x="0" y="0"/>
              <a:ext cx="5095488" cy="223690"/>
            </a:xfrm>
            <a:custGeom>
              <a:avLst/>
              <a:gdLst/>
              <a:ahLst/>
              <a:cxnLst/>
              <a:rect l="l" t="t" r="r" b="b"/>
              <a:pathLst>
                <a:path w="5095488" h="223690">
                  <a:moveTo>
                    <a:pt x="8878" y="0"/>
                  </a:moveTo>
                  <a:lnTo>
                    <a:pt x="5086610" y="0"/>
                  </a:lnTo>
                  <a:cubicBezTo>
                    <a:pt x="5088965" y="0"/>
                    <a:pt x="5091223" y="935"/>
                    <a:pt x="5092888" y="2600"/>
                  </a:cubicBezTo>
                  <a:cubicBezTo>
                    <a:pt x="5094553" y="4265"/>
                    <a:pt x="5095488" y="6523"/>
                    <a:pt x="5095488" y="8878"/>
                  </a:cubicBezTo>
                  <a:lnTo>
                    <a:pt x="5095488" y="214813"/>
                  </a:lnTo>
                  <a:cubicBezTo>
                    <a:pt x="5095488" y="219716"/>
                    <a:pt x="5091513" y="223690"/>
                    <a:pt x="5086610" y="223690"/>
                  </a:cubicBezTo>
                  <a:lnTo>
                    <a:pt x="8878" y="223690"/>
                  </a:lnTo>
                  <a:cubicBezTo>
                    <a:pt x="6523" y="223690"/>
                    <a:pt x="4265" y="222755"/>
                    <a:pt x="2600" y="221090"/>
                  </a:cubicBezTo>
                  <a:cubicBezTo>
                    <a:pt x="935" y="219425"/>
                    <a:pt x="0" y="217167"/>
                    <a:pt x="0" y="214813"/>
                  </a:cubicBezTo>
                  <a:lnTo>
                    <a:pt x="0" y="8878"/>
                  </a:lnTo>
                  <a:cubicBezTo>
                    <a:pt x="0" y="3975"/>
                    <a:pt x="3975" y="0"/>
                    <a:pt x="8878" y="0"/>
                  </a:cubicBezTo>
                  <a:close/>
                </a:path>
              </a:pathLst>
            </a:custGeom>
            <a:solidFill>
              <a:srgbClr val="F8E7C5"/>
            </a:solidFill>
          </p:spPr>
        </p:sp>
        <p:sp>
          <p:nvSpPr>
            <p:cNvPr id="9" name="TextBox 9"/>
            <p:cNvSpPr txBox="1"/>
            <p:nvPr/>
          </p:nvSpPr>
          <p:spPr>
            <a:xfrm>
              <a:off x="0" y="28575"/>
              <a:ext cx="5095488" cy="195115"/>
            </a:xfrm>
            <a:prstGeom prst="rect">
              <a:avLst/>
            </a:prstGeom>
          </p:spPr>
          <p:txBody>
            <a:bodyPr lIns="50800" tIns="50800" rIns="50800" bIns="50800" rtlCol="0" anchor="ctr"/>
            <a:lstStyle/>
            <a:p>
              <a:pPr algn="ctr">
                <a:lnSpc>
                  <a:spcPts val="2500"/>
                </a:lnSpc>
              </a:pPr>
            </a:p>
          </p:txBody>
        </p:sp>
      </p:grpSp>
      <p:sp>
        <p:nvSpPr>
          <p:cNvPr id="10" name="Freeform 10"/>
          <p:cNvSpPr/>
          <p:nvPr/>
        </p:nvSpPr>
        <p:spPr>
          <a:xfrm>
            <a:off x="12028134" y="1738474"/>
            <a:ext cx="7150671" cy="7519826"/>
          </a:xfrm>
          <a:custGeom>
            <a:avLst/>
            <a:gdLst/>
            <a:ahLst/>
            <a:cxnLst/>
            <a:rect l="l" t="t" r="r" b="b"/>
            <a:pathLst>
              <a:path w="7150671" h="7519826">
                <a:moveTo>
                  <a:pt x="0" y="0"/>
                </a:moveTo>
                <a:lnTo>
                  <a:pt x="7150672" y="0"/>
                </a:lnTo>
                <a:lnTo>
                  <a:pt x="7150672" y="7519826"/>
                </a:lnTo>
                <a:lnTo>
                  <a:pt x="0" y="75198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9519400" y="5824929"/>
            <a:ext cx="5479003" cy="5160225"/>
          </a:xfrm>
          <a:custGeom>
            <a:avLst/>
            <a:gdLst/>
            <a:ahLst/>
            <a:cxnLst/>
            <a:rect l="l" t="t" r="r" b="b"/>
            <a:pathLst>
              <a:path w="5479003" h="5160225">
                <a:moveTo>
                  <a:pt x="0" y="0"/>
                </a:moveTo>
                <a:lnTo>
                  <a:pt x="5479003" y="0"/>
                </a:lnTo>
                <a:lnTo>
                  <a:pt x="5479003" y="5160225"/>
                </a:lnTo>
                <a:lnTo>
                  <a:pt x="0" y="51602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rot="925038">
            <a:off x="7235813" y="1139213"/>
            <a:ext cx="2159612" cy="2104640"/>
          </a:xfrm>
          <a:custGeom>
            <a:avLst/>
            <a:gdLst/>
            <a:ahLst/>
            <a:cxnLst/>
            <a:rect l="l" t="t" r="r" b="b"/>
            <a:pathLst>
              <a:path w="2159612" h="2104640">
                <a:moveTo>
                  <a:pt x="0" y="0"/>
                </a:moveTo>
                <a:lnTo>
                  <a:pt x="2159612" y="0"/>
                </a:lnTo>
                <a:lnTo>
                  <a:pt x="2159612" y="2104640"/>
                </a:lnTo>
                <a:lnTo>
                  <a:pt x="0" y="21046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rot="-450802">
            <a:off x="360471" y="-825354"/>
            <a:ext cx="1624387" cy="3145820"/>
          </a:xfrm>
          <a:custGeom>
            <a:avLst/>
            <a:gdLst/>
            <a:ahLst/>
            <a:cxnLst/>
            <a:rect l="l" t="t" r="r" b="b"/>
            <a:pathLst>
              <a:path w="1624387" h="3145820">
                <a:moveTo>
                  <a:pt x="0" y="0"/>
                </a:moveTo>
                <a:lnTo>
                  <a:pt x="1624388" y="0"/>
                </a:lnTo>
                <a:lnTo>
                  <a:pt x="1624388" y="3145820"/>
                </a:lnTo>
                <a:lnTo>
                  <a:pt x="0" y="314582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a:off x="-652118" y="6286317"/>
            <a:ext cx="2189068" cy="4239393"/>
          </a:xfrm>
          <a:custGeom>
            <a:avLst/>
            <a:gdLst/>
            <a:ahLst/>
            <a:cxnLst/>
            <a:rect l="l" t="t" r="r" b="b"/>
            <a:pathLst>
              <a:path w="2189068" h="4239393">
                <a:moveTo>
                  <a:pt x="0" y="0"/>
                </a:moveTo>
                <a:lnTo>
                  <a:pt x="2189068" y="0"/>
                </a:lnTo>
                <a:lnTo>
                  <a:pt x="2189068" y="4239393"/>
                </a:lnTo>
                <a:lnTo>
                  <a:pt x="0" y="423939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TextBox 16"/>
          <p:cNvSpPr txBox="1"/>
          <p:nvPr/>
        </p:nvSpPr>
        <p:spPr>
          <a:xfrm>
            <a:off x="1172665" y="2527480"/>
            <a:ext cx="5786561" cy="1289296"/>
          </a:xfrm>
          <a:prstGeom prst="rect">
            <a:avLst/>
          </a:prstGeom>
        </p:spPr>
        <p:txBody>
          <a:bodyPr lIns="0" tIns="0" rIns="0" bIns="0" rtlCol="0" anchor="t">
            <a:spAutoFit/>
          </a:bodyPr>
          <a:lstStyle/>
          <a:p>
            <a:pPr algn="l">
              <a:lnSpc>
                <a:spcPts val="10150"/>
              </a:lnSpc>
            </a:pPr>
            <a:r>
              <a:rPr lang="en-US" sz="8460">
                <a:solidFill>
                  <a:srgbClr val="FFFFFF"/>
                </a:solidFill>
                <a:latin typeface="Anton" panose="00000500000000000000"/>
                <a:ea typeface="Anton" panose="00000500000000000000"/>
                <a:cs typeface="Anton" panose="00000500000000000000"/>
                <a:sym typeface="Anton" panose="00000500000000000000"/>
              </a:rPr>
              <a:t>INTRODUCTION</a:t>
            </a:r>
            <a:endParaRPr lang="en-US" sz="8460">
              <a:solidFill>
                <a:srgbClr val="FFFFFF"/>
              </a:solidFill>
              <a:latin typeface="Anton" panose="00000500000000000000"/>
              <a:ea typeface="Anton" panose="00000500000000000000"/>
              <a:cs typeface="Anton" panose="00000500000000000000"/>
              <a:sym typeface="Anton" panose="00000500000000000000"/>
            </a:endParaRPr>
          </a:p>
        </p:txBody>
      </p:sp>
      <p:sp>
        <p:nvSpPr>
          <p:cNvPr id="17" name="Freeform 17"/>
          <p:cNvSpPr/>
          <p:nvPr/>
        </p:nvSpPr>
        <p:spPr>
          <a:xfrm rot="-387305">
            <a:off x="3912134" y="749198"/>
            <a:ext cx="1772339" cy="1346977"/>
          </a:xfrm>
          <a:custGeom>
            <a:avLst/>
            <a:gdLst/>
            <a:ahLst/>
            <a:cxnLst/>
            <a:rect l="l" t="t" r="r" b="b"/>
            <a:pathLst>
              <a:path w="1772339" h="1346977">
                <a:moveTo>
                  <a:pt x="0" y="0"/>
                </a:moveTo>
                <a:lnTo>
                  <a:pt x="1772338" y="0"/>
                </a:lnTo>
                <a:lnTo>
                  <a:pt x="1772338" y="1346978"/>
                </a:lnTo>
                <a:lnTo>
                  <a:pt x="0" y="134697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8" name="Freeform 18"/>
          <p:cNvSpPr/>
          <p:nvPr/>
        </p:nvSpPr>
        <p:spPr>
          <a:xfrm rot="-387305">
            <a:off x="15071658" y="7960561"/>
            <a:ext cx="1063624" cy="808354"/>
          </a:xfrm>
          <a:custGeom>
            <a:avLst/>
            <a:gdLst/>
            <a:ahLst/>
            <a:cxnLst/>
            <a:rect l="l" t="t" r="r" b="b"/>
            <a:pathLst>
              <a:path w="1063624" h="808354">
                <a:moveTo>
                  <a:pt x="0" y="0"/>
                </a:moveTo>
                <a:lnTo>
                  <a:pt x="1063624" y="0"/>
                </a:lnTo>
                <a:lnTo>
                  <a:pt x="1063624" y="808354"/>
                </a:lnTo>
                <a:lnTo>
                  <a:pt x="0" y="80835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0">
            <a:off x="-1612675" y="-477100"/>
            <a:ext cx="21513350" cy="10764100"/>
            <a:chOff x="0" y="0"/>
            <a:chExt cx="28684467" cy="14352134"/>
          </a:xfrm>
        </p:grpSpPr>
        <p:sp>
          <p:nvSpPr>
            <p:cNvPr id="3" name="Freeform 3"/>
            <p:cNvSpPr/>
            <p:nvPr/>
          </p:nvSpPr>
          <p:spPr>
            <a:xfrm>
              <a:off x="0"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4332333"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grpSp>
      <p:sp>
        <p:nvSpPr>
          <p:cNvPr id="5" name="Freeform 5"/>
          <p:cNvSpPr/>
          <p:nvPr/>
        </p:nvSpPr>
        <p:spPr>
          <a:xfrm>
            <a:off x="7432731" y="6979661"/>
            <a:ext cx="2765178" cy="2367998"/>
          </a:xfrm>
          <a:custGeom>
            <a:avLst/>
            <a:gdLst/>
            <a:ahLst/>
            <a:cxnLst/>
            <a:rect l="l" t="t" r="r" b="b"/>
            <a:pathLst>
              <a:path w="2765178" h="2367998">
                <a:moveTo>
                  <a:pt x="0" y="0"/>
                </a:moveTo>
                <a:lnTo>
                  <a:pt x="2765178" y="0"/>
                </a:lnTo>
                <a:lnTo>
                  <a:pt x="2765178" y="2367998"/>
                </a:lnTo>
                <a:lnTo>
                  <a:pt x="0" y="23679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1420628" y="6890302"/>
            <a:ext cx="1782457" cy="2367998"/>
          </a:xfrm>
          <a:custGeom>
            <a:avLst/>
            <a:gdLst/>
            <a:ahLst/>
            <a:cxnLst/>
            <a:rect l="l" t="t" r="r" b="b"/>
            <a:pathLst>
              <a:path w="1782457" h="2367998">
                <a:moveTo>
                  <a:pt x="0" y="0"/>
                </a:moveTo>
                <a:lnTo>
                  <a:pt x="1782456" y="0"/>
                </a:lnTo>
                <a:lnTo>
                  <a:pt x="1782456" y="2367998"/>
                </a:lnTo>
                <a:lnTo>
                  <a:pt x="0" y="236799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22284" y="7138963"/>
            <a:ext cx="2683732" cy="2049395"/>
          </a:xfrm>
          <a:custGeom>
            <a:avLst/>
            <a:gdLst/>
            <a:ahLst/>
            <a:cxnLst/>
            <a:rect l="l" t="t" r="r" b="b"/>
            <a:pathLst>
              <a:path w="2683732" h="2049395">
                <a:moveTo>
                  <a:pt x="0" y="0"/>
                </a:moveTo>
                <a:lnTo>
                  <a:pt x="2683732" y="0"/>
                </a:lnTo>
                <a:lnTo>
                  <a:pt x="2683732" y="2049395"/>
                </a:lnTo>
                <a:lnTo>
                  <a:pt x="0" y="20493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8" name="Group 8"/>
          <p:cNvGrpSpPr/>
          <p:nvPr/>
        </p:nvGrpSpPr>
        <p:grpSpPr>
          <a:xfrm rot="0">
            <a:off x="-1173922" y="9657331"/>
            <a:ext cx="21801584" cy="957083"/>
            <a:chOff x="0" y="0"/>
            <a:chExt cx="5095488" cy="223690"/>
          </a:xfrm>
        </p:grpSpPr>
        <p:sp>
          <p:nvSpPr>
            <p:cNvPr id="9" name="Freeform 9"/>
            <p:cNvSpPr/>
            <p:nvPr/>
          </p:nvSpPr>
          <p:spPr>
            <a:xfrm>
              <a:off x="0" y="0"/>
              <a:ext cx="5095488" cy="223690"/>
            </a:xfrm>
            <a:custGeom>
              <a:avLst/>
              <a:gdLst/>
              <a:ahLst/>
              <a:cxnLst/>
              <a:rect l="l" t="t" r="r" b="b"/>
              <a:pathLst>
                <a:path w="5095488" h="223690">
                  <a:moveTo>
                    <a:pt x="8878" y="0"/>
                  </a:moveTo>
                  <a:lnTo>
                    <a:pt x="5086610" y="0"/>
                  </a:lnTo>
                  <a:cubicBezTo>
                    <a:pt x="5088965" y="0"/>
                    <a:pt x="5091223" y="935"/>
                    <a:pt x="5092888" y="2600"/>
                  </a:cubicBezTo>
                  <a:cubicBezTo>
                    <a:pt x="5094553" y="4265"/>
                    <a:pt x="5095488" y="6523"/>
                    <a:pt x="5095488" y="8878"/>
                  </a:cubicBezTo>
                  <a:lnTo>
                    <a:pt x="5095488" y="214813"/>
                  </a:lnTo>
                  <a:cubicBezTo>
                    <a:pt x="5095488" y="219716"/>
                    <a:pt x="5091513" y="223690"/>
                    <a:pt x="5086610" y="223690"/>
                  </a:cubicBezTo>
                  <a:lnTo>
                    <a:pt x="8878" y="223690"/>
                  </a:lnTo>
                  <a:cubicBezTo>
                    <a:pt x="6523" y="223690"/>
                    <a:pt x="4265" y="222755"/>
                    <a:pt x="2600" y="221090"/>
                  </a:cubicBezTo>
                  <a:cubicBezTo>
                    <a:pt x="935" y="219425"/>
                    <a:pt x="0" y="217167"/>
                    <a:pt x="0" y="214813"/>
                  </a:cubicBezTo>
                  <a:lnTo>
                    <a:pt x="0" y="8878"/>
                  </a:lnTo>
                  <a:cubicBezTo>
                    <a:pt x="0" y="3975"/>
                    <a:pt x="3975" y="0"/>
                    <a:pt x="8878" y="0"/>
                  </a:cubicBezTo>
                  <a:close/>
                </a:path>
              </a:pathLst>
            </a:custGeom>
            <a:solidFill>
              <a:srgbClr val="F8E7C5"/>
            </a:solidFill>
          </p:spPr>
        </p:sp>
        <p:sp>
          <p:nvSpPr>
            <p:cNvPr id="10" name="TextBox 10"/>
            <p:cNvSpPr txBox="1"/>
            <p:nvPr/>
          </p:nvSpPr>
          <p:spPr>
            <a:xfrm>
              <a:off x="0" y="28575"/>
              <a:ext cx="5095488" cy="195115"/>
            </a:xfrm>
            <a:prstGeom prst="rect">
              <a:avLst/>
            </a:prstGeom>
          </p:spPr>
          <p:txBody>
            <a:bodyPr lIns="50800" tIns="50800" rIns="50800" bIns="50800" rtlCol="0" anchor="ctr"/>
            <a:lstStyle/>
            <a:p>
              <a:pPr algn="ctr">
                <a:lnSpc>
                  <a:spcPts val="2500"/>
                </a:lnSpc>
              </a:pPr>
            </a:p>
          </p:txBody>
        </p:sp>
      </p:grpSp>
      <p:sp>
        <p:nvSpPr>
          <p:cNvPr id="11" name="Freeform 11"/>
          <p:cNvSpPr/>
          <p:nvPr/>
        </p:nvSpPr>
        <p:spPr>
          <a:xfrm>
            <a:off x="-2350761" y="1278699"/>
            <a:ext cx="9537483" cy="8982575"/>
          </a:xfrm>
          <a:custGeom>
            <a:avLst/>
            <a:gdLst/>
            <a:ahLst/>
            <a:cxnLst/>
            <a:rect l="l" t="t" r="r" b="b"/>
            <a:pathLst>
              <a:path w="9537483" h="8982575">
                <a:moveTo>
                  <a:pt x="0" y="0"/>
                </a:moveTo>
                <a:lnTo>
                  <a:pt x="9537483" y="0"/>
                </a:lnTo>
                <a:lnTo>
                  <a:pt x="9537483" y="8982575"/>
                </a:lnTo>
                <a:lnTo>
                  <a:pt x="0" y="898257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925038">
            <a:off x="16130970" y="677235"/>
            <a:ext cx="1600331" cy="1559595"/>
          </a:xfrm>
          <a:custGeom>
            <a:avLst/>
            <a:gdLst/>
            <a:ahLst/>
            <a:cxnLst/>
            <a:rect l="l" t="t" r="r" b="b"/>
            <a:pathLst>
              <a:path w="1600331" h="1559595">
                <a:moveTo>
                  <a:pt x="0" y="0"/>
                </a:moveTo>
                <a:lnTo>
                  <a:pt x="1600330" y="0"/>
                </a:lnTo>
                <a:lnTo>
                  <a:pt x="1600330" y="1559595"/>
                </a:lnTo>
                <a:lnTo>
                  <a:pt x="0" y="155959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TextBox 13"/>
          <p:cNvSpPr txBox="1"/>
          <p:nvPr/>
        </p:nvSpPr>
        <p:spPr>
          <a:xfrm>
            <a:off x="8610600" y="952500"/>
            <a:ext cx="5956300" cy="1287145"/>
          </a:xfrm>
          <a:prstGeom prst="rect">
            <a:avLst/>
          </a:prstGeom>
        </p:spPr>
        <p:txBody>
          <a:bodyPr wrap="square" lIns="0" tIns="0" rIns="0" bIns="0" rtlCol="0" anchor="t">
            <a:spAutoFit/>
          </a:bodyPr>
          <a:lstStyle/>
          <a:p>
            <a:pPr algn="l">
              <a:lnSpc>
                <a:spcPts val="10040"/>
              </a:lnSpc>
            </a:pPr>
            <a:r>
              <a:rPr lang="en-IN" altLang="en-US" sz="8365">
                <a:solidFill>
                  <a:srgbClr val="FFFFFF"/>
                </a:solidFill>
                <a:latin typeface="Anton" panose="00000500000000000000"/>
                <a:ea typeface="Anton" panose="00000500000000000000"/>
                <a:cs typeface="Anton" panose="00000500000000000000"/>
                <a:sym typeface="Anton" panose="00000500000000000000"/>
              </a:rPr>
              <a:t>WORKING</a:t>
            </a:r>
            <a:endParaRPr lang="en-IN" altLang="en-US" sz="8365">
              <a:solidFill>
                <a:srgbClr val="FFFFFF"/>
              </a:solidFill>
              <a:latin typeface="Anton" panose="00000500000000000000"/>
              <a:ea typeface="Anton" panose="00000500000000000000"/>
              <a:cs typeface="Anton" panose="00000500000000000000"/>
              <a:sym typeface="Anton" panose="00000500000000000000"/>
            </a:endParaRPr>
          </a:p>
        </p:txBody>
      </p:sp>
      <p:sp>
        <p:nvSpPr>
          <p:cNvPr id="14" name="TextBox 14"/>
          <p:cNvSpPr txBox="1"/>
          <p:nvPr/>
        </p:nvSpPr>
        <p:spPr>
          <a:xfrm>
            <a:off x="7163105" y="2404935"/>
            <a:ext cx="10982020" cy="4206240"/>
          </a:xfrm>
          <a:prstGeom prst="rect">
            <a:avLst/>
          </a:prstGeom>
        </p:spPr>
        <p:txBody>
          <a:bodyPr lIns="0" tIns="0" rIns="0" bIns="0" rtlCol="0" anchor="t">
            <a:spAutoFit/>
          </a:bodyPr>
          <a:lstStyle/>
          <a:p>
            <a:pPr algn="l">
              <a:lnSpc>
                <a:spcPts val="3280"/>
              </a:lnSpc>
            </a:pPr>
            <a:r>
              <a:rPr lang="en-US" sz="2430" b="1">
                <a:solidFill>
                  <a:srgbClr val="FFFFFF"/>
                </a:solidFill>
                <a:latin typeface="Poppins Medium" panose="00000600000000000000"/>
                <a:ea typeface="Poppins Medium" panose="00000600000000000000"/>
                <a:cs typeface="Poppins Medium" panose="00000600000000000000"/>
                <a:sym typeface="Poppins Medium" panose="00000600000000000000"/>
              </a:rPr>
              <a:t>It is a personal finance management tool . It allows users to track expenses, set budget limits, and receive overspending alerts. Users can add bill reminders and get notifications for upcoming due payments. It also features investment tracking, simulating price changes and displaying performance trends. It includes data visualization with pie charts for expenses and line charts for investments using Matplotlib. Investment data is saved persistently in text and JSON files. The GUI has multiple tabs for easy navigation and management of finances.</a:t>
            </a:r>
            <a:endParaRPr lang="en-US" sz="243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algn="l">
              <a:lnSpc>
                <a:spcPts val="3280"/>
              </a:lnSpc>
            </a:p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0">
            <a:off x="-187076" y="-639327"/>
            <a:ext cx="21513350" cy="10764100"/>
            <a:chOff x="0" y="0"/>
            <a:chExt cx="28684467" cy="14352134"/>
          </a:xfrm>
        </p:grpSpPr>
        <p:sp>
          <p:nvSpPr>
            <p:cNvPr id="3" name="Freeform 3"/>
            <p:cNvSpPr/>
            <p:nvPr/>
          </p:nvSpPr>
          <p:spPr>
            <a:xfrm>
              <a:off x="0"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4332333"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grpSp>
      <p:sp>
        <p:nvSpPr>
          <p:cNvPr id="5" name="Freeform 5"/>
          <p:cNvSpPr/>
          <p:nvPr/>
        </p:nvSpPr>
        <p:spPr>
          <a:xfrm rot="-459008">
            <a:off x="-176636" y="5826232"/>
            <a:ext cx="2815748" cy="4399606"/>
          </a:xfrm>
          <a:custGeom>
            <a:avLst/>
            <a:gdLst/>
            <a:ahLst/>
            <a:cxnLst/>
            <a:rect l="l" t="t" r="r" b="b"/>
            <a:pathLst>
              <a:path w="2815748" h="4399606">
                <a:moveTo>
                  <a:pt x="0" y="0"/>
                </a:moveTo>
                <a:lnTo>
                  <a:pt x="2815748" y="0"/>
                </a:lnTo>
                <a:lnTo>
                  <a:pt x="2815748" y="4399606"/>
                </a:lnTo>
                <a:lnTo>
                  <a:pt x="0" y="43996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4719720" y="740051"/>
            <a:ext cx="2539580" cy="4918200"/>
          </a:xfrm>
          <a:custGeom>
            <a:avLst/>
            <a:gdLst/>
            <a:ahLst/>
            <a:cxnLst/>
            <a:rect l="l" t="t" r="r" b="b"/>
            <a:pathLst>
              <a:path w="2539580" h="4918200">
                <a:moveTo>
                  <a:pt x="0" y="0"/>
                </a:moveTo>
                <a:lnTo>
                  <a:pt x="2539580" y="0"/>
                </a:lnTo>
                <a:lnTo>
                  <a:pt x="2539580" y="4918200"/>
                </a:lnTo>
                <a:lnTo>
                  <a:pt x="0" y="4918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3117935" y="2556201"/>
            <a:ext cx="1601786" cy="3102050"/>
          </a:xfrm>
          <a:custGeom>
            <a:avLst/>
            <a:gdLst/>
            <a:ahLst/>
            <a:cxnLst/>
            <a:rect l="l" t="t" r="r" b="b"/>
            <a:pathLst>
              <a:path w="1601786" h="3102050">
                <a:moveTo>
                  <a:pt x="0" y="0"/>
                </a:moveTo>
                <a:lnTo>
                  <a:pt x="1601785" y="0"/>
                </a:lnTo>
                <a:lnTo>
                  <a:pt x="1601785" y="3102050"/>
                </a:lnTo>
                <a:lnTo>
                  <a:pt x="0" y="31020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4066382" y="1028700"/>
            <a:ext cx="10155236" cy="1289296"/>
          </a:xfrm>
          <a:prstGeom prst="rect">
            <a:avLst/>
          </a:prstGeom>
        </p:spPr>
        <p:txBody>
          <a:bodyPr lIns="0" tIns="0" rIns="0" bIns="0" rtlCol="0" anchor="t">
            <a:spAutoFit/>
          </a:bodyPr>
          <a:lstStyle/>
          <a:p>
            <a:pPr algn="l">
              <a:lnSpc>
                <a:spcPts val="10150"/>
              </a:lnSpc>
            </a:pPr>
            <a:r>
              <a:rPr lang="en-US" sz="8460">
                <a:solidFill>
                  <a:srgbClr val="FFFFFF"/>
                </a:solidFill>
                <a:latin typeface="Anton" panose="00000500000000000000"/>
                <a:ea typeface="Anton" panose="00000500000000000000"/>
                <a:cs typeface="Anton" panose="00000500000000000000"/>
                <a:sym typeface="Anton" panose="00000500000000000000"/>
              </a:rPr>
              <a:t>         FUTURE SCOPE</a:t>
            </a:r>
            <a:endParaRPr lang="en-US" sz="8460">
              <a:solidFill>
                <a:srgbClr val="FFFFFF"/>
              </a:solidFill>
              <a:latin typeface="Anton" panose="00000500000000000000"/>
              <a:ea typeface="Anton" panose="00000500000000000000"/>
              <a:cs typeface="Anton" panose="00000500000000000000"/>
              <a:sym typeface="Anton" panose="00000500000000000000"/>
            </a:endParaRPr>
          </a:p>
        </p:txBody>
      </p:sp>
      <p:grpSp>
        <p:nvGrpSpPr>
          <p:cNvPr id="9" name="Group 9"/>
          <p:cNvGrpSpPr/>
          <p:nvPr/>
        </p:nvGrpSpPr>
        <p:grpSpPr>
          <a:xfrm rot="0">
            <a:off x="-1173922" y="9657331"/>
            <a:ext cx="21801584" cy="957083"/>
            <a:chOff x="0" y="0"/>
            <a:chExt cx="5095488" cy="223690"/>
          </a:xfrm>
        </p:grpSpPr>
        <p:sp>
          <p:nvSpPr>
            <p:cNvPr id="10" name="Freeform 10"/>
            <p:cNvSpPr/>
            <p:nvPr/>
          </p:nvSpPr>
          <p:spPr>
            <a:xfrm>
              <a:off x="0" y="0"/>
              <a:ext cx="5095488" cy="223690"/>
            </a:xfrm>
            <a:custGeom>
              <a:avLst/>
              <a:gdLst/>
              <a:ahLst/>
              <a:cxnLst/>
              <a:rect l="l" t="t" r="r" b="b"/>
              <a:pathLst>
                <a:path w="5095488" h="223690">
                  <a:moveTo>
                    <a:pt x="8878" y="0"/>
                  </a:moveTo>
                  <a:lnTo>
                    <a:pt x="5086610" y="0"/>
                  </a:lnTo>
                  <a:cubicBezTo>
                    <a:pt x="5088965" y="0"/>
                    <a:pt x="5091223" y="935"/>
                    <a:pt x="5092888" y="2600"/>
                  </a:cubicBezTo>
                  <a:cubicBezTo>
                    <a:pt x="5094553" y="4265"/>
                    <a:pt x="5095488" y="6523"/>
                    <a:pt x="5095488" y="8878"/>
                  </a:cubicBezTo>
                  <a:lnTo>
                    <a:pt x="5095488" y="214813"/>
                  </a:lnTo>
                  <a:cubicBezTo>
                    <a:pt x="5095488" y="219716"/>
                    <a:pt x="5091513" y="223690"/>
                    <a:pt x="5086610" y="223690"/>
                  </a:cubicBezTo>
                  <a:lnTo>
                    <a:pt x="8878" y="223690"/>
                  </a:lnTo>
                  <a:cubicBezTo>
                    <a:pt x="6523" y="223690"/>
                    <a:pt x="4265" y="222755"/>
                    <a:pt x="2600" y="221090"/>
                  </a:cubicBezTo>
                  <a:cubicBezTo>
                    <a:pt x="935" y="219425"/>
                    <a:pt x="0" y="217167"/>
                    <a:pt x="0" y="214813"/>
                  </a:cubicBezTo>
                  <a:lnTo>
                    <a:pt x="0" y="8878"/>
                  </a:lnTo>
                  <a:cubicBezTo>
                    <a:pt x="0" y="3975"/>
                    <a:pt x="3975" y="0"/>
                    <a:pt x="8878" y="0"/>
                  </a:cubicBezTo>
                  <a:close/>
                </a:path>
              </a:pathLst>
            </a:custGeom>
            <a:solidFill>
              <a:srgbClr val="F8E7C5"/>
            </a:solidFill>
          </p:spPr>
        </p:sp>
        <p:sp>
          <p:nvSpPr>
            <p:cNvPr id="11" name="TextBox 11"/>
            <p:cNvSpPr txBox="1"/>
            <p:nvPr/>
          </p:nvSpPr>
          <p:spPr>
            <a:xfrm>
              <a:off x="0" y="28575"/>
              <a:ext cx="5095488" cy="195115"/>
            </a:xfrm>
            <a:prstGeom prst="rect">
              <a:avLst/>
            </a:prstGeom>
          </p:spPr>
          <p:txBody>
            <a:bodyPr lIns="50800" tIns="50800" rIns="50800" bIns="50800" rtlCol="0" anchor="ctr"/>
            <a:lstStyle/>
            <a:p>
              <a:pPr algn="ctr">
                <a:lnSpc>
                  <a:spcPts val="2500"/>
                </a:lnSpc>
              </a:pPr>
            </a:p>
          </p:txBody>
        </p:sp>
      </p:grpSp>
      <p:sp>
        <p:nvSpPr>
          <p:cNvPr id="12" name="Freeform 12"/>
          <p:cNvSpPr/>
          <p:nvPr/>
        </p:nvSpPr>
        <p:spPr>
          <a:xfrm rot="218407">
            <a:off x="17095961" y="5039320"/>
            <a:ext cx="1807022" cy="2823473"/>
          </a:xfrm>
          <a:custGeom>
            <a:avLst/>
            <a:gdLst/>
            <a:ahLst/>
            <a:cxnLst/>
            <a:rect l="l" t="t" r="r" b="b"/>
            <a:pathLst>
              <a:path w="1807022" h="2823473">
                <a:moveTo>
                  <a:pt x="0" y="0"/>
                </a:moveTo>
                <a:lnTo>
                  <a:pt x="1807022" y="0"/>
                </a:lnTo>
                <a:lnTo>
                  <a:pt x="1807022" y="2823473"/>
                </a:lnTo>
                <a:lnTo>
                  <a:pt x="0" y="28234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1501113" y="2241796"/>
            <a:ext cx="12155557" cy="4592494"/>
          </a:xfrm>
          <a:prstGeom prst="rect">
            <a:avLst/>
          </a:prstGeom>
        </p:spPr>
        <p:txBody>
          <a:bodyPr lIns="0" tIns="0" rIns="0" bIns="0" rtlCol="0" anchor="t">
            <a:spAutoFit/>
          </a:bodyPr>
          <a:lstStyle/>
          <a:p>
            <a:pPr marL="654685" lvl="1" indent="-327025" algn="l">
              <a:lnSpc>
                <a:spcPts val="4090"/>
              </a:lnSpc>
              <a:buFont typeface="Arial" panose="020B0604020202020204"/>
              <a:buChar char="•"/>
            </a:pPr>
            <a:r>
              <a:rPr lang="en-US" sz="3030" b="1">
                <a:solidFill>
                  <a:srgbClr val="FFFFFF"/>
                </a:solidFill>
                <a:latin typeface="Poppins Medium" panose="00000600000000000000"/>
                <a:ea typeface="Poppins Medium" panose="00000600000000000000"/>
                <a:cs typeface="Poppins Medium" panose="00000600000000000000"/>
                <a:sym typeface="Poppins Medium" panose="00000600000000000000"/>
              </a:rPr>
              <a:t>Cloud Storage &amp; Syncing – Implement cloud-based storage to sync expenses across multiple devices.</a:t>
            </a:r>
            <a:endParaRPr lang="en-US" sz="303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54685" lvl="1" indent="-327025" algn="l">
              <a:lnSpc>
                <a:spcPts val="4090"/>
              </a:lnSpc>
              <a:buFont typeface="Arial" panose="020B0604020202020204"/>
              <a:buChar char="•"/>
            </a:pPr>
            <a:r>
              <a:rPr lang="en-US" sz="3030" b="1">
                <a:solidFill>
                  <a:srgbClr val="FFFFFF"/>
                </a:solidFill>
                <a:latin typeface="Poppins Medium" panose="00000600000000000000"/>
                <a:ea typeface="Poppins Medium" panose="00000600000000000000"/>
                <a:cs typeface="Poppins Medium" panose="00000600000000000000"/>
                <a:sym typeface="Poppins Medium" panose="00000600000000000000"/>
              </a:rPr>
              <a:t>Automated Expense Tracking – Integrate with bank APIs to fetch and categorize transactions automatically.</a:t>
            </a:r>
            <a:endParaRPr lang="en-US" sz="303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54685" lvl="1" indent="-327025" algn="l">
              <a:lnSpc>
                <a:spcPts val="4090"/>
              </a:lnSpc>
              <a:buFont typeface="Arial" panose="020B0604020202020204"/>
              <a:buChar char="•"/>
            </a:pPr>
            <a:r>
              <a:rPr lang="en-US" sz="3030" b="1">
                <a:solidFill>
                  <a:srgbClr val="FFFFFF"/>
                </a:solidFill>
                <a:latin typeface="Poppins Medium" panose="00000600000000000000"/>
                <a:ea typeface="Poppins Medium" panose="00000600000000000000"/>
                <a:cs typeface="Poppins Medium" panose="00000600000000000000"/>
                <a:sym typeface="Poppins Medium" panose="00000600000000000000"/>
              </a:rPr>
              <a:t>AI-Based Budgeting Insights – Use AI to analyze spending patterns and provide smart financial advice.</a:t>
            </a:r>
            <a:endParaRPr lang="en-US" sz="303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marL="654685" lvl="1" indent="-327025" algn="l">
              <a:lnSpc>
                <a:spcPts val="4090"/>
              </a:lnSpc>
              <a:buFont typeface="Arial" panose="020B0604020202020204"/>
              <a:buChar char="•"/>
            </a:pPr>
            <a:r>
              <a:rPr lang="en-US" sz="3030" b="1">
                <a:solidFill>
                  <a:srgbClr val="FFFFFF"/>
                </a:solidFill>
                <a:latin typeface="Poppins Medium" panose="00000600000000000000"/>
                <a:ea typeface="Poppins Medium" panose="00000600000000000000"/>
                <a:cs typeface="Poppins Medium" panose="00000600000000000000"/>
                <a:sym typeface="Poppins Medium" panose="00000600000000000000"/>
              </a:rPr>
              <a:t>Mobile App Integration – Develop a mobile version or integrate with existing finance apps for better accessibility.</a:t>
            </a:r>
            <a:endParaRPr lang="en-US" sz="3030" b="1">
              <a:solidFill>
                <a:srgbClr val="FFFFFF"/>
              </a:solidFill>
              <a:latin typeface="Poppins Medium" panose="00000600000000000000"/>
              <a:ea typeface="Poppins Medium" panose="00000600000000000000"/>
              <a:cs typeface="Poppins Medium" panose="00000600000000000000"/>
              <a:sym typeface="Poppins Medium" panose="00000600000000000000"/>
            </a:endParaRPr>
          </a:p>
          <a:p>
            <a:pPr algn="l">
              <a:lnSpc>
                <a:spcPts val="4090"/>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0">
            <a:off x="-1612675" y="-477100"/>
            <a:ext cx="21513350" cy="10764100"/>
            <a:chOff x="0" y="0"/>
            <a:chExt cx="28684467" cy="14352134"/>
          </a:xfrm>
        </p:grpSpPr>
        <p:sp>
          <p:nvSpPr>
            <p:cNvPr id="3" name="Freeform 3"/>
            <p:cNvSpPr/>
            <p:nvPr/>
          </p:nvSpPr>
          <p:spPr>
            <a:xfrm>
              <a:off x="0"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4332333"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grpSp>
      <p:grpSp>
        <p:nvGrpSpPr>
          <p:cNvPr id="5" name="Group 5"/>
          <p:cNvGrpSpPr/>
          <p:nvPr/>
        </p:nvGrpSpPr>
        <p:grpSpPr>
          <a:xfrm rot="0">
            <a:off x="0" y="2747445"/>
            <a:ext cx="8770603" cy="6909886"/>
            <a:chOff x="0" y="0"/>
            <a:chExt cx="3764315" cy="2965701"/>
          </a:xfrm>
        </p:grpSpPr>
        <p:sp>
          <p:nvSpPr>
            <p:cNvPr id="6" name="Freeform 6"/>
            <p:cNvSpPr/>
            <p:nvPr/>
          </p:nvSpPr>
          <p:spPr>
            <a:xfrm>
              <a:off x="0" y="0"/>
              <a:ext cx="3764315" cy="2965701"/>
            </a:xfrm>
            <a:custGeom>
              <a:avLst/>
              <a:gdLst/>
              <a:ahLst/>
              <a:cxnLst/>
              <a:rect l="l" t="t" r="r" b="b"/>
              <a:pathLst>
                <a:path w="3764315" h="2965701">
                  <a:moveTo>
                    <a:pt x="22068" y="0"/>
                  </a:moveTo>
                  <a:lnTo>
                    <a:pt x="3742247" y="0"/>
                  </a:lnTo>
                  <a:cubicBezTo>
                    <a:pt x="3748100" y="0"/>
                    <a:pt x="3753713" y="2325"/>
                    <a:pt x="3757851" y="6464"/>
                  </a:cubicBezTo>
                  <a:cubicBezTo>
                    <a:pt x="3761990" y="10602"/>
                    <a:pt x="3764315" y="16215"/>
                    <a:pt x="3764315" y="22068"/>
                  </a:cubicBezTo>
                  <a:lnTo>
                    <a:pt x="3764315" y="2943633"/>
                  </a:lnTo>
                  <a:cubicBezTo>
                    <a:pt x="3764315" y="2949486"/>
                    <a:pt x="3761990" y="2955099"/>
                    <a:pt x="3757851" y="2959237"/>
                  </a:cubicBezTo>
                  <a:cubicBezTo>
                    <a:pt x="3753713" y="2963376"/>
                    <a:pt x="3748100" y="2965701"/>
                    <a:pt x="3742247" y="2965701"/>
                  </a:cubicBezTo>
                  <a:lnTo>
                    <a:pt x="22068" y="2965701"/>
                  </a:lnTo>
                  <a:cubicBezTo>
                    <a:pt x="16215" y="2965701"/>
                    <a:pt x="10602" y="2963376"/>
                    <a:pt x="6464" y="2959237"/>
                  </a:cubicBezTo>
                  <a:cubicBezTo>
                    <a:pt x="2325" y="2955099"/>
                    <a:pt x="0" y="2949486"/>
                    <a:pt x="0" y="2943633"/>
                  </a:cubicBezTo>
                  <a:lnTo>
                    <a:pt x="0" y="22068"/>
                  </a:lnTo>
                  <a:cubicBezTo>
                    <a:pt x="0" y="16215"/>
                    <a:pt x="2325" y="10602"/>
                    <a:pt x="6464" y="6464"/>
                  </a:cubicBezTo>
                  <a:cubicBezTo>
                    <a:pt x="10602" y="2325"/>
                    <a:pt x="16215" y="0"/>
                    <a:pt x="22068" y="0"/>
                  </a:cubicBezTo>
                  <a:close/>
                </a:path>
              </a:pathLst>
            </a:custGeom>
            <a:solidFill>
              <a:srgbClr val="FFB703"/>
            </a:solidFill>
          </p:spPr>
        </p:sp>
        <p:sp>
          <p:nvSpPr>
            <p:cNvPr id="7" name="TextBox 7"/>
            <p:cNvSpPr txBox="1"/>
            <p:nvPr/>
          </p:nvSpPr>
          <p:spPr>
            <a:xfrm>
              <a:off x="0" y="28575"/>
              <a:ext cx="3764315" cy="2937126"/>
            </a:xfrm>
            <a:prstGeom prst="rect">
              <a:avLst/>
            </a:prstGeom>
          </p:spPr>
          <p:txBody>
            <a:bodyPr lIns="50800" tIns="50800" rIns="50800" bIns="50800" rtlCol="0" anchor="ctr"/>
            <a:lstStyle/>
            <a:p>
              <a:pPr algn="ctr">
                <a:lnSpc>
                  <a:spcPts val="2500"/>
                </a:lnSpc>
              </a:pPr>
            </a:p>
          </p:txBody>
        </p:sp>
      </p:grpSp>
      <p:sp>
        <p:nvSpPr>
          <p:cNvPr id="8" name="Freeform 8"/>
          <p:cNvSpPr/>
          <p:nvPr/>
        </p:nvSpPr>
        <p:spPr>
          <a:xfrm rot="192443">
            <a:off x="8868823" y="4733851"/>
            <a:ext cx="2440861" cy="3037271"/>
          </a:xfrm>
          <a:custGeom>
            <a:avLst/>
            <a:gdLst/>
            <a:ahLst/>
            <a:cxnLst/>
            <a:rect l="l" t="t" r="r" b="b"/>
            <a:pathLst>
              <a:path w="2440861" h="3037271">
                <a:moveTo>
                  <a:pt x="0" y="0"/>
                </a:moveTo>
                <a:lnTo>
                  <a:pt x="2440861" y="0"/>
                </a:lnTo>
                <a:lnTo>
                  <a:pt x="2440861" y="3037271"/>
                </a:lnTo>
                <a:lnTo>
                  <a:pt x="0" y="3037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1143344" y="1409165"/>
            <a:ext cx="8945909" cy="1289296"/>
          </a:xfrm>
          <a:prstGeom prst="rect">
            <a:avLst/>
          </a:prstGeom>
        </p:spPr>
        <p:txBody>
          <a:bodyPr lIns="0" tIns="0" rIns="0" bIns="0" rtlCol="0" anchor="t">
            <a:spAutoFit/>
          </a:bodyPr>
          <a:lstStyle/>
          <a:p>
            <a:pPr algn="l">
              <a:lnSpc>
                <a:spcPts val="10150"/>
              </a:lnSpc>
            </a:pPr>
            <a:r>
              <a:rPr lang="en-US" sz="8460">
                <a:solidFill>
                  <a:srgbClr val="FFFFFF"/>
                </a:solidFill>
                <a:latin typeface="Anton" panose="00000500000000000000"/>
                <a:ea typeface="Anton" panose="00000500000000000000"/>
                <a:cs typeface="Anton" panose="00000500000000000000"/>
                <a:sym typeface="Anton" panose="00000500000000000000"/>
              </a:rPr>
              <a:t>ADVANTAGES</a:t>
            </a:r>
            <a:endParaRPr lang="en-US" sz="8460">
              <a:solidFill>
                <a:srgbClr val="FFFFFF"/>
              </a:solidFill>
              <a:latin typeface="Anton" panose="00000500000000000000"/>
              <a:ea typeface="Anton" panose="00000500000000000000"/>
              <a:cs typeface="Anton" panose="00000500000000000000"/>
              <a:sym typeface="Anton" panose="00000500000000000000"/>
            </a:endParaRPr>
          </a:p>
        </p:txBody>
      </p:sp>
      <p:grpSp>
        <p:nvGrpSpPr>
          <p:cNvPr id="10" name="Group 10"/>
          <p:cNvGrpSpPr/>
          <p:nvPr/>
        </p:nvGrpSpPr>
        <p:grpSpPr>
          <a:xfrm rot="0">
            <a:off x="-1173922" y="9657331"/>
            <a:ext cx="21801584" cy="957083"/>
            <a:chOff x="0" y="0"/>
            <a:chExt cx="5095488" cy="223690"/>
          </a:xfrm>
        </p:grpSpPr>
        <p:sp>
          <p:nvSpPr>
            <p:cNvPr id="11" name="Freeform 11"/>
            <p:cNvSpPr/>
            <p:nvPr/>
          </p:nvSpPr>
          <p:spPr>
            <a:xfrm>
              <a:off x="0" y="0"/>
              <a:ext cx="5095488" cy="223690"/>
            </a:xfrm>
            <a:custGeom>
              <a:avLst/>
              <a:gdLst/>
              <a:ahLst/>
              <a:cxnLst/>
              <a:rect l="l" t="t" r="r" b="b"/>
              <a:pathLst>
                <a:path w="5095488" h="223690">
                  <a:moveTo>
                    <a:pt x="8878" y="0"/>
                  </a:moveTo>
                  <a:lnTo>
                    <a:pt x="5086610" y="0"/>
                  </a:lnTo>
                  <a:cubicBezTo>
                    <a:pt x="5088965" y="0"/>
                    <a:pt x="5091223" y="935"/>
                    <a:pt x="5092888" y="2600"/>
                  </a:cubicBezTo>
                  <a:cubicBezTo>
                    <a:pt x="5094553" y="4265"/>
                    <a:pt x="5095488" y="6523"/>
                    <a:pt x="5095488" y="8878"/>
                  </a:cubicBezTo>
                  <a:lnTo>
                    <a:pt x="5095488" y="214813"/>
                  </a:lnTo>
                  <a:cubicBezTo>
                    <a:pt x="5095488" y="219716"/>
                    <a:pt x="5091513" y="223690"/>
                    <a:pt x="5086610" y="223690"/>
                  </a:cubicBezTo>
                  <a:lnTo>
                    <a:pt x="8878" y="223690"/>
                  </a:lnTo>
                  <a:cubicBezTo>
                    <a:pt x="6523" y="223690"/>
                    <a:pt x="4265" y="222755"/>
                    <a:pt x="2600" y="221090"/>
                  </a:cubicBezTo>
                  <a:cubicBezTo>
                    <a:pt x="935" y="219425"/>
                    <a:pt x="0" y="217167"/>
                    <a:pt x="0" y="214813"/>
                  </a:cubicBezTo>
                  <a:lnTo>
                    <a:pt x="0" y="8878"/>
                  </a:lnTo>
                  <a:cubicBezTo>
                    <a:pt x="0" y="3975"/>
                    <a:pt x="3975" y="0"/>
                    <a:pt x="8878" y="0"/>
                  </a:cubicBezTo>
                  <a:close/>
                </a:path>
              </a:pathLst>
            </a:custGeom>
            <a:solidFill>
              <a:srgbClr val="F8E7C5"/>
            </a:solidFill>
          </p:spPr>
        </p:sp>
        <p:sp>
          <p:nvSpPr>
            <p:cNvPr id="12" name="TextBox 12"/>
            <p:cNvSpPr txBox="1"/>
            <p:nvPr/>
          </p:nvSpPr>
          <p:spPr>
            <a:xfrm>
              <a:off x="0" y="28575"/>
              <a:ext cx="5095488" cy="195115"/>
            </a:xfrm>
            <a:prstGeom prst="rect">
              <a:avLst/>
            </a:prstGeom>
          </p:spPr>
          <p:txBody>
            <a:bodyPr lIns="50800" tIns="50800" rIns="50800" bIns="50800" rtlCol="0" anchor="ctr"/>
            <a:lstStyle/>
            <a:p>
              <a:pPr algn="ctr">
                <a:lnSpc>
                  <a:spcPts val="2500"/>
                </a:lnSpc>
              </a:pPr>
            </a:p>
          </p:txBody>
        </p:sp>
      </p:grpSp>
      <p:sp>
        <p:nvSpPr>
          <p:cNvPr id="13" name="Freeform 13"/>
          <p:cNvSpPr/>
          <p:nvPr/>
        </p:nvSpPr>
        <p:spPr>
          <a:xfrm flipH="1">
            <a:off x="10978055" y="2410756"/>
            <a:ext cx="7986765" cy="8579533"/>
          </a:xfrm>
          <a:custGeom>
            <a:avLst/>
            <a:gdLst/>
            <a:ahLst/>
            <a:cxnLst/>
            <a:rect l="l" t="t" r="r" b="b"/>
            <a:pathLst>
              <a:path w="7986765" h="8579533">
                <a:moveTo>
                  <a:pt x="7986766" y="0"/>
                </a:moveTo>
                <a:lnTo>
                  <a:pt x="0" y="0"/>
                </a:lnTo>
                <a:lnTo>
                  <a:pt x="0" y="8579533"/>
                </a:lnTo>
                <a:lnTo>
                  <a:pt x="7986766" y="8579533"/>
                </a:lnTo>
                <a:lnTo>
                  <a:pt x="7986766"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rot="-450802">
            <a:off x="8984463" y="-163745"/>
            <a:ext cx="1624387" cy="3145820"/>
          </a:xfrm>
          <a:custGeom>
            <a:avLst/>
            <a:gdLst/>
            <a:ahLst/>
            <a:cxnLst/>
            <a:rect l="l" t="t" r="r" b="b"/>
            <a:pathLst>
              <a:path w="1624387" h="3145820">
                <a:moveTo>
                  <a:pt x="0" y="0"/>
                </a:moveTo>
                <a:lnTo>
                  <a:pt x="1624388" y="0"/>
                </a:lnTo>
                <a:lnTo>
                  <a:pt x="1624388" y="3145820"/>
                </a:lnTo>
                <a:lnTo>
                  <a:pt x="0" y="314582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rot="171216">
            <a:off x="17105233" y="986931"/>
            <a:ext cx="2104892" cy="4076375"/>
          </a:xfrm>
          <a:custGeom>
            <a:avLst/>
            <a:gdLst/>
            <a:ahLst/>
            <a:cxnLst/>
            <a:rect l="l" t="t" r="r" b="b"/>
            <a:pathLst>
              <a:path w="2104892" h="4076375">
                <a:moveTo>
                  <a:pt x="0" y="0"/>
                </a:moveTo>
                <a:lnTo>
                  <a:pt x="2104892" y="0"/>
                </a:lnTo>
                <a:lnTo>
                  <a:pt x="2104892" y="4076375"/>
                </a:lnTo>
                <a:lnTo>
                  <a:pt x="0" y="407637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6"/>
          <p:cNvSpPr txBox="1"/>
          <p:nvPr/>
        </p:nvSpPr>
        <p:spPr>
          <a:xfrm>
            <a:off x="713559" y="3017621"/>
            <a:ext cx="7476490" cy="6363060"/>
          </a:xfrm>
          <a:prstGeom prst="rect">
            <a:avLst/>
          </a:prstGeom>
        </p:spPr>
        <p:txBody>
          <a:bodyPr lIns="0" tIns="0" rIns="0" bIns="0" rtlCol="0" anchor="t">
            <a:spAutoFit/>
          </a:bodyPr>
          <a:lstStyle/>
          <a:p>
            <a:pPr marL="511175" lvl="1" indent="-255905" algn="l">
              <a:lnSpc>
                <a:spcPts val="3195"/>
              </a:lnSpc>
              <a:buFont typeface="Arial" panose="020B0604020202020204"/>
              <a:buChar char="•"/>
            </a:pPr>
            <a:r>
              <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rPr>
              <a:t>Better Financial Management – Helps users track spending, categorize expenses, and stay within budget.</a:t>
            </a:r>
            <a:endPar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endParaRPr>
          </a:p>
          <a:p>
            <a:pPr marL="511175" lvl="1" indent="-255905" algn="l">
              <a:lnSpc>
                <a:spcPts val="3195"/>
              </a:lnSpc>
              <a:buFont typeface="Arial" panose="020B0604020202020204"/>
              <a:buChar char="•"/>
            </a:pPr>
            <a:r>
              <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rPr>
              <a:t>Expense Awareness – Provides insights into spending habits, reducing unnecessary expenses.</a:t>
            </a:r>
            <a:endPar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endParaRPr>
          </a:p>
          <a:p>
            <a:pPr marL="511175" lvl="1" indent="-255905" algn="l">
              <a:lnSpc>
                <a:spcPts val="3195"/>
              </a:lnSpc>
              <a:buFont typeface="Arial" panose="020B0604020202020204"/>
              <a:buChar char="•"/>
            </a:pPr>
            <a:r>
              <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rPr>
              <a:t>Bill &amp; Payment Reminders – Prevents late payments by alerting users about upcoming bills.</a:t>
            </a:r>
            <a:endPar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endParaRPr>
          </a:p>
          <a:p>
            <a:pPr marL="511175" lvl="1" indent="-255905" algn="l">
              <a:lnSpc>
                <a:spcPts val="3195"/>
              </a:lnSpc>
              <a:buFont typeface="Arial" panose="020B0604020202020204"/>
              <a:buChar char="•"/>
            </a:pPr>
            <a:r>
              <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rPr>
              <a:t>Data-Driven Decisions – Visual reports (charts &amp; graphs) help in making informed financial choices.</a:t>
            </a:r>
            <a:endPar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endParaRPr>
          </a:p>
          <a:p>
            <a:pPr marL="511175" lvl="1" indent="-255905" algn="l">
              <a:lnSpc>
                <a:spcPts val="3195"/>
              </a:lnSpc>
              <a:buFont typeface="Arial" panose="020B0604020202020204"/>
              <a:buChar char="•"/>
            </a:pPr>
            <a:r>
              <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rPr>
              <a:t>Savings &amp; Investment Planning – Encourages saving by setting financial goals and tracking investments.</a:t>
            </a:r>
            <a:endParaRPr lang="en-US" sz="2365" b="1">
              <a:solidFill>
                <a:srgbClr val="222222"/>
              </a:solidFill>
              <a:latin typeface="Poppins Medium" panose="00000600000000000000"/>
              <a:ea typeface="Poppins Medium" panose="00000600000000000000"/>
              <a:cs typeface="Poppins Medium" panose="00000600000000000000"/>
              <a:sym typeface="Poppins Medium" panose="00000600000000000000"/>
            </a:endParaRPr>
          </a:p>
          <a:p>
            <a:pPr algn="l">
              <a:lnSpc>
                <a:spcPts val="3195"/>
              </a:lnSpc>
            </a:pPr>
          </a:p>
        </p:txBody>
      </p:sp>
      <p:sp>
        <p:nvSpPr>
          <p:cNvPr id="17" name="Freeform 17"/>
          <p:cNvSpPr/>
          <p:nvPr/>
        </p:nvSpPr>
        <p:spPr>
          <a:xfrm rot="-387305">
            <a:off x="11062836" y="860480"/>
            <a:ext cx="2143561" cy="1629107"/>
          </a:xfrm>
          <a:custGeom>
            <a:avLst/>
            <a:gdLst/>
            <a:ahLst/>
            <a:cxnLst/>
            <a:rect l="l" t="t" r="r" b="b"/>
            <a:pathLst>
              <a:path w="2143561" h="1629107">
                <a:moveTo>
                  <a:pt x="0" y="0"/>
                </a:moveTo>
                <a:lnTo>
                  <a:pt x="2143561" y="0"/>
                </a:lnTo>
                <a:lnTo>
                  <a:pt x="2143561" y="1629107"/>
                </a:lnTo>
                <a:lnTo>
                  <a:pt x="0" y="162910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8" name="Freeform 18"/>
          <p:cNvSpPr/>
          <p:nvPr/>
        </p:nvSpPr>
        <p:spPr>
          <a:xfrm rot="-387305">
            <a:off x="8840701" y="8046008"/>
            <a:ext cx="1772339" cy="1346977"/>
          </a:xfrm>
          <a:custGeom>
            <a:avLst/>
            <a:gdLst/>
            <a:ahLst/>
            <a:cxnLst/>
            <a:rect l="l" t="t" r="r" b="b"/>
            <a:pathLst>
              <a:path w="1772339" h="1346977">
                <a:moveTo>
                  <a:pt x="0" y="0"/>
                </a:moveTo>
                <a:lnTo>
                  <a:pt x="1772339" y="0"/>
                </a:lnTo>
                <a:lnTo>
                  <a:pt x="1772339" y="1346978"/>
                </a:lnTo>
                <a:lnTo>
                  <a:pt x="0" y="134697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0">
            <a:off x="-1612675" y="-477100"/>
            <a:ext cx="21513350" cy="10764100"/>
            <a:chOff x="0" y="0"/>
            <a:chExt cx="28684467" cy="14352134"/>
          </a:xfrm>
        </p:grpSpPr>
        <p:sp>
          <p:nvSpPr>
            <p:cNvPr id="3" name="Freeform 3"/>
            <p:cNvSpPr/>
            <p:nvPr/>
          </p:nvSpPr>
          <p:spPr>
            <a:xfrm>
              <a:off x="0"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4332333"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grpSp>
      <p:sp>
        <p:nvSpPr>
          <p:cNvPr id="5" name="TextBox 5"/>
          <p:cNvSpPr txBox="1"/>
          <p:nvPr/>
        </p:nvSpPr>
        <p:spPr>
          <a:xfrm>
            <a:off x="3642856" y="826763"/>
            <a:ext cx="10236947" cy="1285875"/>
          </a:xfrm>
          <a:prstGeom prst="rect">
            <a:avLst/>
          </a:prstGeom>
        </p:spPr>
        <p:txBody>
          <a:bodyPr lIns="0" tIns="0" rIns="0" bIns="0" rtlCol="0" anchor="t">
            <a:spAutoFit/>
          </a:bodyPr>
          <a:lstStyle/>
          <a:p>
            <a:pPr algn="ctr">
              <a:lnSpc>
                <a:spcPts val="10150"/>
              </a:lnSpc>
            </a:pPr>
            <a:r>
              <a:rPr lang="en-US" sz="8460">
                <a:solidFill>
                  <a:srgbClr val="FFFFFF"/>
                </a:solidFill>
                <a:latin typeface="Anton" panose="00000500000000000000"/>
                <a:ea typeface="Anton" panose="00000500000000000000"/>
                <a:cs typeface="Anton" panose="00000500000000000000"/>
                <a:sym typeface="Anton" panose="00000500000000000000"/>
              </a:rPr>
              <a:t>DISADVANTAGES</a:t>
            </a:r>
            <a:endParaRPr lang="en-US" sz="8460">
              <a:solidFill>
                <a:srgbClr val="FFFFFF"/>
              </a:solidFill>
              <a:latin typeface="Anton" panose="00000500000000000000"/>
              <a:ea typeface="Anton" panose="00000500000000000000"/>
              <a:cs typeface="Anton" panose="00000500000000000000"/>
              <a:sym typeface="Anton" panose="00000500000000000000"/>
            </a:endParaRPr>
          </a:p>
        </p:txBody>
      </p:sp>
      <p:grpSp>
        <p:nvGrpSpPr>
          <p:cNvPr id="6" name="Group 6"/>
          <p:cNvGrpSpPr/>
          <p:nvPr/>
        </p:nvGrpSpPr>
        <p:grpSpPr>
          <a:xfrm rot="0">
            <a:off x="-1173922" y="9657331"/>
            <a:ext cx="21801584" cy="957083"/>
            <a:chOff x="0" y="0"/>
            <a:chExt cx="5095488" cy="223690"/>
          </a:xfrm>
        </p:grpSpPr>
        <p:sp>
          <p:nvSpPr>
            <p:cNvPr id="7" name="Freeform 7"/>
            <p:cNvSpPr/>
            <p:nvPr/>
          </p:nvSpPr>
          <p:spPr>
            <a:xfrm>
              <a:off x="0" y="0"/>
              <a:ext cx="5095488" cy="223690"/>
            </a:xfrm>
            <a:custGeom>
              <a:avLst/>
              <a:gdLst/>
              <a:ahLst/>
              <a:cxnLst/>
              <a:rect l="l" t="t" r="r" b="b"/>
              <a:pathLst>
                <a:path w="5095488" h="223690">
                  <a:moveTo>
                    <a:pt x="8878" y="0"/>
                  </a:moveTo>
                  <a:lnTo>
                    <a:pt x="5086610" y="0"/>
                  </a:lnTo>
                  <a:cubicBezTo>
                    <a:pt x="5088965" y="0"/>
                    <a:pt x="5091223" y="935"/>
                    <a:pt x="5092888" y="2600"/>
                  </a:cubicBezTo>
                  <a:cubicBezTo>
                    <a:pt x="5094553" y="4265"/>
                    <a:pt x="5095488" y="6523"/>
                    <a:pt x="5095488" y="8878"/>
                  </a:cubicBezTo>
                  <a:lnTo>
                    <a:pt x="5095488" y="214813"/>
                  </a:lnTo>
                  <a:cubicBezTo>
                    <a:pt x="5095488" y="219716"/>
                    <a:pt x="5091513" y="223690"/>
                    <a:pt x="5086610" y="223690"/>
                  </a:cubicBezTo>
                  <a:lnTo>
                    <a:pt x="8878" y="223690"/>
                  </a:lnTo>
                  <a:cubicBezTo>
                    <a:pt x="6523" y="223690"/>
                    <a:pt x="4265" y="222755"/>
                    <a:pt x="2600" y="221090"/>
                  </a:cubicBezTo>
                  <a:cubicBezTo>
                    <a:pt x="935" y="219425"/>
                    <a:pt x="0" y="217167"/>
                    <a:pt x="0" y="214813"/>
                  </a:cubicBezTo>
                  <a:lnTo>
                    <a:pt x="0" y="8878"/>
                  </a:lnTo>
                  <a:cubicBezTo>
                    <a:pt x="0" y="3975"/>
                    <a:pt x="3975" y="0"/>
                    <a:pt x="8878" y="0"/>
                  </a:cubicBezTo>
                  <a:close/>
                </a:path>
              </a:pathLst>
            </a:custGeom>
            <a:solidFill>
              <a:srgbClr val="F8E7C5"/>
            </a:solidFill>
          </p:spPr>
        </p:sp>
        <p:sp>
          <p:nvSpPr>
            <p:cNvPr id="8" name="TextBox 8"/>
            <p:cNvSpPr txBox="1"/>
            <p:nvPr/>
          </p:nvSpPr>
          <p:spPr>
            <a:xfrm>
              <a:off x="0" y="28575"/>
              <a:ext cx="5095488" cy="195115"/>
            </a:xfrm>
            <a:prstGeom prst="rect">
              <a:avLst/>
            </a:prstGeom>
          </p:spPr>
          <p:txBody>
            <a:bodyPr lIns="50800" tIns="50800" rIns="50800" bIns="50800" rtlCol="0" anchor="ctr"/>
            <a:lstStyle/>
            <a:p>
              <a:pPr algn="ctr">
                <a:lnSpc>
                  <a:spcPts val="2500"/>
                </a:lnSpc>
              </a:pPr>
            </a:p>
          </p:txBody>
        </p:sp>
      </p:grpSp>
      <p:sp>
        <p:nvSpPr>
          <p:cNvPr id="9" name="Freeform 9"/>
          <p:cNvSpPr/>
          <p:nvPr/>
        </p:nvSpPr>
        <p:spPr>
          <a:xfrm>
            <a:off x="15795297" y="4375113"/>
            <a:ext cx="3333952" cy="6456597"/>
          </a:xfrm>
          <a:custGeom>
            <a:avLst/>
            <a:gdLst/>
            <a:ahLst/>
            <a:cxnLst/>
            <a:rect l="l" t="t" r="r" b="b"/>
            <a:pathLst>
              <a:path w="3333952" h="6456597">
                <a:moveTo>
                  <a:pt x="0" y="0"/>
                </a:moveTo>
                <a:lnTo>
                  <a:pt x="3333952" y="0"/>
                </a:lnTo>
                <a:lnTo>
                  <a:pt x="3333952" y="6456596"/>
                </a:lnTo>
                <a:lnTo>
                  <a:pt x="0" y="64565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569388" y="6930119"/>
            <a:ext cx="1645718" cy="3187130"/>
          </a:xfrm>
          <a:custGeom>
            <a:avLst/>
            <a:gdLst/>
            <a:ahLst/>
            <a:cxnLst/>
            <a:rect l="l" t="t" r="r" b="b"/>
            <a:pathLst>
              <a:path w="1645718" h="3187130">
                <a:moveTo>
                  <a:pt x="0" y="0"/>
                </a:moveTo>
                <a:lnTo>
                  <a:pt x="1645718" y="0"/>
                </a:lnTo>
                <a:lnTo>
                  <a:pt x="1645718" y="3187129"/>
                </a:lnTo>
                <a:lnTo>
                  <a:pt x="0" y="31871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387305">
            <a:off x="17091631" y="2926961"/>
            <a:ext cx="1772339" cy="1346977"/>
          </a:xfrm>
          <a:custGeom>
            <a:avLst/>
            <a:gdLst/>
            <a:ahLst/>
            <a:cxnLst/>
            <a:rect l="l" t="t" r="r" b="b"/>
            <a:pathLst>
              <a:path w="1772339" h="1346977">
                <a:moveTo>
                  <a:pt x="0" y="0"/>
                </a:moveTo>
                <a:lnTo>
                  <a:pt x="1772339" y="0"/>
                </a:lnTo>
                <a:lnTo>
                  <a:pt x="1772339" y="1346978"/>
                </a:lnTo>
                <a:lnTo>
                  <a:pt x="0" y="13469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rot="-387305">
            <a:off x="-485331" y="796212"/>
            <a:ext cx="1772339" cy="1346977"/>
          </a:xfrm>
          <a:custGeom>
            <a:avLst/>
            <a:gdLst/>
            <a:ahLst/>
            <a:cxnLst/>
            <a:rect l="l" t="t" r="r" b="b"/>
            <a:pathLst>
              <a:path w="1772339" h="1346977">
                <a:moveTo>
                  <a:pt x="0" y="0"/>
                </a:moveTo>
                <a:lnTo>
                  <a:pt x="1772339" y="0"/>
                </a:lnTo>
                <a:lnTo>
                  <a:pt x="1772339" y="1346977"/>
                </a:lnTo>
                <a:lnTo>
                  <a:pt x="0" y="13469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3" name="Group 13"/>
          <p:cNvGrpSpPr/>
          <p:nvPr/>
        </p:nvGrpSpPr>
        <p:grpSpPr>
          <a:xfrm rot="0">
            <a:off x="4619900" y="2348414"/>
            <a:ext cx="8770603" cy="6909886"/>
            <a:chOff x="0" y="0"/>
            <a:chExt cx="3764315" cy="2965701"/>
          </a:xfrm>
        </p:grpSpPr>
        <p:sp>
          <p:nvSpPr>
            <p:cNvPr id="14" name="Freeform 14"/>
            <p:cNvSpPr/>
            <p:nvPr/>
          </p:nvSpPr>
          <p:spPr>
            <a:xfrm>
              <a:off x="0" y="0"/>
              <a:ext cx="3764315" cy="2965701"/>
            </a:xfrm>
            <a:custGeom>
              <a:avLst/>
              <a:gdLst/>
              <a:ahLst/>
              <a:cxnLst/>
              <a:rect l="l" t="t" r="r" b="b"/>
              <a:pathLst>
                <a:path w="3764315" h="2965701">
                  <a:moveTo>
                    <a:pt x="22068" y="0"/>
                  </a:moveTo>
                  <a:lnTo>
                    <a:pt x="3742247" y="0"/>
                  </a:lnTo>
                  <a:cubicBezTo>
                    <a:pt x="3748100" y="0"/>
                    <a:pt x="3753713" y="2325"/>
                    <a:pt x="3757851" y="6464"/>
                  </a:cubicBezTo>
                  <a:cubicBezTo>
                    <a:pt x="3761990" y="10602"/>
                    <a:pt x="3764315" y="16215"/>
                    <a:pt x="3764315" y="22068"/>
                  </a:cubicBezTo>
                  <a:lnTo>
                    <a:pt x="3764315" y="2943633"/>
                  </a:lnTo>
                  <a:cubicBezTo>
                    <a:pt x="3764315" y="2949486"/>
                    <a:pt x="3761990" y="2955099"/>
                    <a:pt x="3757851" y="2959237"/>
                  </a:cubicBezTo>
                  <a:cubicBezTo>
                    <a:pt x="3753713" y="2963376"/>
                    <a:pt x="3748100" y="2965701"/>
                    <a:pt x="3742247" y="2965701"/>
                  </a:cubicBezTo>
                  <a:lnTo>
                    <a:pt x="22068" y="2965701"/>
                  </a:lnTo>
                  <a:cubicBezTo>
                    <a:pt x="16215" y="2965701"/>
                    <a:pt x="10602" y="2963376"/>
                    <a:pt x="6464" y="2959237"/>
                  </a:cubicBezTo>
                  <a:cubicBezTo>
                    <a:pt x="2325" y="2955099"/>
                    <a:pt x="0" y="2949486"/>
                    <a:pt x="0" y="2943633"/>
                  </a:cubicBezTo>
                  <a:lnTo>
                    <a:pt x="0" y="22068"/>
                  </a:lnTo>
                  <a:cubicBezTo>
                    <a:pt x="0" y="16215"/>
                    <a:pt x="2325" y="10602"/>
                    <a:pt x="6464" y="6464"/>
                  </a:cubicBezTo>
                  <a:cubicBezTo>
                    <a:pt x="10602" y="2325"/>
                    <a:pt x="16215" y="0"/>
                    <a:pt x="22068" y="0"/>
                  </a:cubicBezTo>
                  <a:close/>
                </a:path>
              </a:pathLst>
            </a:custGeom>
            <a:solidFill>
              <a:srgbClr val="FFB703"/>
            </a:solidFill>
          </p:spPr>
        </p:sp>
        <p:sp>
          <p:nvSpPr>
            <p:cNvPr id="15" name="TextBox 15"/>
            <p:cNvSpPr txBox="1"/>
            <p:nvPr/>
          </p:nvSpPr>
          <p:spPr>
            <a:xfrm>
              <a:off x="0" y="28575"/>
              <a:ext cx="3764315" cy="2937126"/>
            </a:xfrm>
            <a:prstGeom prst="rect">
              <a:avLst/>
            </a:prstGeom>
          </p:spPr>
          <p:txBody>
            <a:bodyPr lIns="50800" tIns="50800" rIns="50800" bIns="50800" rtlCol="0" anchor="ctr"/>
            <a:lstStyle/>
            <a:p>
              <a:pPr algn="ctr">
                <a:lnSpc>
                  <a:spcPts val="2500"/>
                </a:lnSpc>
              </a:pPr>
            </a:p>
          </p:txBody>
        </p:sp>
      </p:grpSp>
      <p:sp>
        <p:nvSpPr>
          <p:cNvPr id="16" name="TextBox 16"/>
          <p:cNvSpPr txBox="1"/>
          <p:nvPr/>
        </p:nvSpPr>
        <p:spPr>
          <a:xfrm>
            <a:off x="4877930" y="3141628"/>
            <a:ext cx="8254543" cy="5266308"/>
          </a:xfrm>
          <a:prstGeom prst="rect">
            <a:avLst/>
          </a:prstGeom>
        </p:spPr>
        <p:txBody>
          <a:bodyPr lIns="0" tIns="0" rIns="0" bIns="0" rtlCol="0" anchor="t">
            <a:spAutoFit/>
          </a:bodyPr>
          <a:lstStyle/>
          <a:p>
            <a:pPr marL="564515" lvl="1" indent="-281940" algn="l">
              <a:lnSpc>
                <a:spcPts val="3530"/>
              </a:lnSpc>
              <a:buFont typeface="Arial" panose="020B0604020202020204"/>
              <a:buChar char="•"/>
            </a:pPr>
            <a:r>
              <a:rPr lang="en-US" sz="2615">
                <a:solidFill>
                  <a:srgbClr val="222222"/>
                </a:solidFill>
                <a:latin typeface="Poppins" panose="00000500000000000000"/>
                <a:ea typeface="Poppins" panose="00000500000000000000"/>
                <a:cs typeface="Poppins" panose="00000500000000000000"/>
                <a:sym typeface="Poppins" panose="00000500000000000000"/>
              </a:rPr>
              <a:t>No Automation – Requires manual entry of expenses, unlike apps that sync with bank accounts.</a:t>
            </a:r>
            <a:endParaRPr lang="en-US" sz="2615">
              <a:solidFill>
                <a:srgbClr val="222222"/>
              </a:solidFill>
              <a:latin typeface="Poppins" panose="00000500000000000000"/>
              <a:ea typeface="Poppins" panose="00000500000000000000"/>
              <a:cs typeface="Poppins" panose="00000500000000000000"/>
              <a:sym typeface="Poppins" panose="00000500000000000000"/>
            </a:endParaRPr>
          </a:p>
          <a:p>
            <a:pPr marL="564515" lvl="1" indent="-281940" algn="l">
              <a:lnSpc>
                <a:spcPts val="3530"/>
              </a:lnSpc>
              <a:buFont typeface="Arial" panose="020B0604020202020204"/>
              <a:buChar char="•"/>
            </a:pPr>
            <a:r>
              <a:rPr lang="en-US" sz="2615">
                <a:solidFill>
                  <a:srgbClr val="222222"/>
                </a:solidFill>
                <a:latin typeface="Poppins" panose="00000500000000000000"/>
                <a:ea typeface="Poppins" panose="00000500000000000000"/>
                <a:cs typeface="Poppins" panose="00000500000000000000"/>
                <a:sym typeface="Poppins" panose="00000500000000000000"/>
              </a:rPr>
              <a:t>Limited Data Security – Stores data in local text and JSON files, making it vulnerable to loss or unauthorized access.</a:t>
            </a:r>
            <a:endParaRPr lang="en-US" sz="2615">
              <a:solidFill>
                <a:srgbClr val="222222"/>
              </a:solidFill>
              <a:latin typeface="Poppins" panose="00000500000000000000"/>
              <a:ea typeface="Poppins" panose="00000500000000000000"/>
              <a:cs typeface="Poppins" panose="00000500000000000000"/>
              <a:sym typeface="Poppins" panose="00000500000000000000"/>
            </a:endParaRPr>
          </a:p>
          <a:p>
            <a:pPr marL="564515" lvl="1" indent="-281940" algn="l">
              <a:lnSpc>
                <a:spcPts val="3530"/>
              </a:lnSpc>
              <a:buFont typeface="Arial" panose="020B0604020202020204"/>
              <a:buChar char="•"/>
            </a:pPr>
            <a:r>
              <a:rPr lang="en-US" sz="2615">
                <a:solidFill>
                  <a:srgbClr val="222222"/>
                </a:solidFill>
                <a:latin typeface="Poppins" panose="00000500000000000000"/>
                <a:ea typeface="Poppins" panose="00000500000000000000"/>
                <a:cs typeface="Poppins" panose="00000500000000000000"/>
                <a:sym typeface="Poppins" panose="00000500000000000000"/>
              </a:rPr>
              <a:t>No Multi-User Support – Cannot be used by multiple users or synced across devices.</a:t>
            </a:r>
            <a:endParaRPr lang="en-US" sz="2615">
              <a:solidFill>
                <a:srgbClr val="222222"/>
              </a:solidFill>
              <a:latin typeface="Poppins" panose="00000500000000000000"/>
              <a:ea typeface="Poppins" panose="00000500000000000000"/>
              <a:cs typeface="Poppins" panose="00000500000000000000"/>
              <a:sym typeface="Poppins" panose="00000500000000000000"/>
            </a:endParaRPr>
          </a:p>
          <a:p>
            <a:pPr marL="564515" lvl="1" indent="-281940" algn="l">
              <a:lnSpc>
                <a:spcPts val="3530"/>
              </a:lnSpc>
              <a:buFont typeface="Arial" panose="020B0604020202020204"/>
              <a:buChar char="•"/>
            </a:pPr>
            <a:r>
              <a:rPr lang="en-US" sz="2615">
                <a:solidFill>
                  <a:srgbClr val="222222"/>
                </a:solidFill>
                <a:latin typeface="Poppins" panose="00000500000000000000"/>
                <a:ea typeface="Poppins" panose="00000500000000000000"/>
                <a:cs typeface="Poppins" panose="00000500000000000000"/>
                <a:sym typeface="Poppins" panose="00000500000000000000"/>
              </a:rPr>
              <a:t>Basic Investment Tracking – Simulated investment performance lacks real-time market data integration.</a:t>
            </a:r>
            <a:endParaRPr lang="en-US" sz="2615">
              <a:solidFill>
                <a:srgbClr val="222222"/>
              </a:solidFill>
              <a:latin typeface="Poppins" panose="00000500000000000000"/>
              <a:ea typeface="Poppins" panose="00000500000000000000"/>
              <a:cs typeface="Poppins" panose="00000500000000000000"/>
              <a:sym typeface="Poppins" panose="00000500000000000000"/>
            </a:endParaRPr>
          </a:p>
          <a:p>
            <a:pPr algn="l">
              <a:lnSpc>
                <a:spcPts val="3530"/>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0">
            <a:off x="-1612675" y="-477100"/>
            <a:ext cx="21513350" cy="10764100"/>
            <a:chOff x="0" y="0"/>
            <a:chExt cx="28684467" cy="14352134"/>
          </a:xfrm>
        </p:grpSpPr>
        <p:sp>
          <p:nvSpPr>
            <p:cNvPr id="3" name="Freeform 3"/>
            <p:cNvSpPr/>
            <p:nvPr/>
          </p:nvSpPr>
          <p:spPr>
            <a:xfrm>
              <a:off x="0"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4332333"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grpSp>
      <p:sp>
        <p:nvSpPr>
          <p:cNvPr id="5" name="TextBox 5"/>
          <p:cNvSpPr txBox="1"/>
          <p:nvPr/>
        </p:nvSpPr>
        <p:spPr>
          <a:xfrm>
            <a:off x="2860408" y="3478464"/>
            <a:ext cx="12677457" cy="3047400"/>
          </a:xfrm>
          <a:prstGeom prst="rect">
            <a:avLst/>
          </a:prstGeom>
        </p:spPr>
        <p:txBody>
          <a:bodyPr lIns="0" tIns="0" rIns="0" bIns="0" rtlCol="0" anchor="t">
            <a:spAutoFit/>
          </a:bodyPr>
          <a:lstStyle/>
          <a:p>
            <a:pPr algn="ctr">
              <a:lnSpc>
                <a:spcPts val="8020"/>
              </a:lnSpc>
            </a:pPr>
            <a:r>
              <a:rPr lang="en-US" sz="6685">
                <a:solidFill>
                  <a:srgbClr val="FFFFFF"/>
                </a:solidFill>
                <a:latin typeface="Anton" panose="00000500000000000000"/>
                <a:ea typeface="Anton" panose="00000500000000000000"/>
                <a:cs typeface="Anton" panose="00000500000000000000"/>
                <a:sym typeface="Anton" panose="00000500000000000000"/>
              </a:rPr>
              <a:t>“WITH GOOD PLANNING AND THE RIGHT STEPS, YOU CAN CREATE A BRIGHTER AND MORE STABLE FINANCIAL FUTURE”</a:t>
            </a:r>
            <a:endParaRPr lang="en-US" sz="6685">
              <a:solidFill>
                <a:srgbClr val="FFFFFF"/>
              </a:solidFill>
              <a:latin typeface="Anton" panose="00000500000000000000"/>
              <a:ea typeface="Anton" panose="00000500000000000000"/>
              <a:cs typeface="Anton" panose="00000500000000000000"/>
              <a:sym typeface="Anton" panose="00000500000000000000"/>
            </a:endParaRPr>
          </a:p>
        </p:txBody>
      </p:sp>
      <p:sp>
        <p:nvSpPr>
          <p:cNvPr id="6" name="Freeform 6"/>
          <p:cNvSpPr/>
          <p:nvPr/>
        </p:nvSpPr>
        <p:spPr>
          <a:xfrm rot="-459008">
            <a:off x="16677380" y="871723"/>
            <a:ext cx="2633472" cy="4114800"/>
          </a:xfrm>
          <a:custGeom>
            <a:avLst/>
            <a:gdLst/>
            <a:ahLst/>
            <a:cxnLst/>
            <a:rect l="l" t="t" r="r" b="b"/>
            <a:pathLst>
              <a:path w="2633472" h="4114800">
                <a:moveTo>
                  <a:pt x="0" y="0"/>
                </a:moveTo>
                <a:lnTo>
                  <a:pt x="2633472" y="0"/>
                </a:lnTo>
                <a:lnTo>
                  <a:pt x="263347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541163">
            <a:off x="-956664" y="1421064"/>
            <a:ext cx="2633472" cy="4114800"/>
          </a:xfrm>
          <a:custGeom>
            <a:avLst/>
            <a:gdLst/>
            <a:ahLst/>
            <a:cxnLst/>
            <a:rect l="l" t="t" r="r" b="b"/>
            <a:pathLst>
              <a:path w="2633472" h="4114800">
                <a:moveTo>
                  <a:pt x="0" y="0"/>
                </a:moveTo>
                <a:lnTo>
                  <a:pt x="2633472" y="0"/>
                </a:lnTo>
                <a:lnTo>
                  <a:pt x="263347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rot="0">
            <a:off x="-1173922" y="9657331"/>
            <a:ext cx="21801584" cy="957083"/>
            <a:chOff x="0" y="0"/>
            <a:chExt cx="5095488" cy="223690"/>
          </a:xfrm>
        </p:grpSpPr>
        <p:sp>
          <p:nvSpPr>
            <p:cNvPr id="9" name="Freeform 9"/>
            <p:cNvSpPr/>
            <p:nvPr/>
          </p:nvSpPr>
          <p:spPr>
            <a:xfrm>
              <a:off x="0" y="0"/>
              <a:ext cx="5095488" cy="223690"/>
            </a:xfrm>
            <a:custGeom>
              <a:avLst/>
              <a:gdLst/>
              <a:ahLst/>
              <a:cxnLst/>
              <a:rect l="l" t="t" r="r" b="b"/>
              <a:pathLst>
                <a:path w="5095488" h="223690">
                  <a:moveTo>
                    <a:pt x="8878" y="0"/>
                  </a:moveTo>
                  <a:lnTo>
                    <a:pt x="5086610" y="0"/>
                  </a:lnTo>
                  <a:cubicBezTo>
                    <a:pt x="5088965" y="0"/>
                    <a:pt x="5091223" y="935"/>
                    <a:pt x="5092888" y="2600"/>
                  </a:cubicBezTo>
                  <a:cubicBezTo>
                    <a:pt x="5094553" y="4265"/>
                    <a:pt x="5095488" y="6523"/>
                    <a:pt x="5095488" y="8878"/>
                  </a:cubicBezTo>
                  <a:lnTo>
                    <a:pt x="5095488" y="214813"/>
                  </a:lnTo>
                  <a:cubicBezTo>
                    <a:pt x="5095488" y="219716"/>
                    <a:pt x="5091513" y="223690"/>
                    <a:pt x="5086610" y="223690"/>
                  </a:cubicBezTo>
                  <a:lnTo>
                    <a:pt x="8878" y="223690"/>
                  </a:lnTo>
                  <a:cubicBezTo>
                    <a:pt x="6523" y="223690"/>
                    <a:pt x="4265" y="222755"/>
                    <a:pt x="2600" y="221090"/>
                  </a:cubicBezTo>
                  <a:cubicBezTo>
                    <a:pt x="935" y="219425"/>
                    <a:pt x="0" y="217167"/>
                    <a:pt x="0" y="214813"/>
                  </a:cubicBezTo>
                  <a:lnTo>
                    <a:pt x="0" y="8878"/>
                  </a:lnTo>
                  <a:cubicBezTo>
                    <a:pt x="0" y="3975"/>
                    <a:pt x="3975" y="0"/>
                    <a:pt x="8878" y="0"/>
                  </a:cubicBezTo>
                  <a:close/>
                </a:path>
              </a:pathLst>
            </a:custGeom>
            <a:solidFill>
              <a:srgbClr val="F8E7C5"/>
            </a:solidFill>
          </p:spPr>
        </p:sp>
        <p:sp>
          <p:nvSpPr>
            <p:cNvPr id="10" name="TextBox 10"/>
            <p:cNvSpPr txBox="1"/>
            <p:nvPr/>
          </p:nvSpPr>
          <p:spPr>
            <a:xfrm>
              <a:off x="0" y="28575"/>
              <a:ext cx="5095488" cy="195115"/>
            </a:xfrm>
            <a:prstGeom prst="rect">
              <a:avLst/>
            </a:prstGeom>
          </p:spPr>
          <p:txBody>
            <a:bodyPr lIns="50800" tIns="50800" rIns="50800" bIns="50800" rtlCol="0" anchor="ctr"/>
            <a:lstStyle/>
            <a:p>
              <a:pPr algn="ctr">
                <a:lnSpc>
                  <a:spcPts val="2500"/>
                </a:lnSpc>
              </a:pPr>
            </a:p>
          </p:txBody>
        </p:sp>
      </p:grpSp>
      <p:sp>
        <p:nvSpPr>
          <p:cNvPr id="11" name="Freeform 11"/>
          <p:cNvSpPr/>
          <p:nvPr/>
        </p:nvSpPr>
        <p:spPr>
          <a:xfrm>
            <a:off x="13896866" y="6281138"/>
            <a:ext cx="5036689" cy="5296710"/>
          </a:xfrm>
          <a:custGeom>
            <a:avLst/>
            <a:gdLst/>
            <a:ahLst/>
            <a:cxnLst/>
            <a:rect l="l" t="t" r="r" b="b"/>
            <a:pathLst>
              <a:path w="5036689" h="5296710">
                <a:moveTo>
                  <a:pt x="0" y="0"/>
                </a:moveTo>
                <a:lnTo>
                  <a:pt x="5036689" y="0"/>
                </a:lnTo>
                <a:lnTo>
                  <a:pt x="5036689" y="5296709"/>
                </a:lnTo>
                <a:lnTo>
                  <a:pt x="0" y="52967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flipH="1">
            <a:off x="-1405866" y="6138247"/>
            <a:ext cx="6777859" cy="5582491"/>
          </a:xfrm>
          <a:custGeom>
            <a:avLst/>
            <a:gdLst/>
            <a:ahLst/>
            <a:cxnLst/>
            <a:rect l="l" t="t" r="r" b="b"/>
            <a:pathLst>
              <a:path w="6777859" h="5582491">
                <a:moveTo>
                  <a:pt x="6777859" y="0"/>
                </a:moveTo>
                <a:lnTo>
                  <a:pt x="0" y="0"/>
                </a:lnTo>
                <a:lnTo>
                  <a:pt x="0" y="5582491"/>
                </a:lnTo>
                <a:lnTo>
                  <a:pt x="6777859" y="5582491"/>
                </a:lnTo>
                <a:lnTo>
                  <a:pt x="6777859"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a:off x="7111387" y="7182645"/>
            <a:ext cx="4065227" cy="3104355"/>
          </a:xfrm>
          <a:custGeom>
            <a:avLst/>
            <a:gdLst/>
            <a:ahLst/>
            <a:cxnLst/>
            <a:rect l="l" t="t" r="r" b="b"/>
            <a:pathLst>
              <a:path w="4065227" h="3104355">
                <a:moveTo>
                  <a:pt x="0" y="0"/>
                </a:moveTo>
                <a:lnTo>
                  <a:pt x="4065226" y="0"/>
                </a:lnTo>
                <a:lnTo>
                  <a:pt x="4065226" y="3104355"/>
                </a:lnTo>
                <a:lnTo>
                  <a:pt x="0" y="310435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Freeform 14"/>
          <p:cNvSpPr/>
          <p:nvPr/>
        </p:nvSpPr>
        <p:spPr>
          <a:xfrm rot="925038">
            <a:off x="2219937" y="1247423"/>
            <a:ext cx="1895525" cy="1847275"/>
          </a:xfrm>
          <a:custGeom>
            <a:avLst/>
            <a:gdLst/>
            <a:ahLst/>
            <a:cxnLst/>
            <a:rect l="l" t="t" r="r" b="b"/>
            <a:pathLst>
              <a:path w="1895525" h="1847275">
                <a:moveTo>
                  <a:pt x="0" y="0"/>
                </a:moveTo>
                <a:lnTo>
                  <a:pt x="1895525" y="0"/>
                </a:lnTo>
                <a:lnTo>
                  <a:pt x="1895525" y="1847275"/>
                </a:lnTo>
                <a:lnTo>
                  <a:pt x="0" y="18472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5" name="Freeform 15"/>
          <p:cNvSpPr/>
          <p:nvPr/>
        </p:nvSpPr>
        <p:spPr>
          <a:xfrm rot="413560">
            <a:off x="14662872" y="881998"/>
            <a:ext cx="1163810" cy="2253857"/>
          </a:xfrm>
          <a:custGeom>
            <a:avLst/>
            <a:gdLst/>
            <a:ahLst/>
            <a:cxnLst/>
            <a:rect l="l" t="t" r="r" b="b"/>
            <a:pathLst>
              <a:path w="1163810" h="2253857">
                <a:moveTo>
                  <a:pt x="0" y="0"/>
                </a:moveTo>
                <a:lnTo>
                  <a:pt x="1163810" y="0"/>
                </a:lnTo>
                <a:lnTo>
                  <a:pt x="1163810" y="2253857"/>
                </a:lnTo>
                <a:lnTo>
                  <a:pt x="0" y="225385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6" name="TextBox 16"/>
          <p:cNvSpPr txBox="1"/>
          <p:nvPr/>
        </p:nvSpPr>
        <p:spPr>
          <a:xfrm>
            <a:off x="4376599" y="1639827"/>
            <a:ext cx="10155236" cy="1289296"/>
          </a:xfrm>
          <a:prstGeom prst="rect">
            <a:avLst/>
          </a:prstGeom>
        </p:spPr>
        <p:txBody>
          <a:bodyPr lIns="0" tIns="0" rIns="0" bIns="0" rtlCol="0" anchor="t">
            <a:spAutoFit/>
          </a:bodyPr>
          <a:lstStyle/>
          <a:p>
            <a:pPr algn="l">
              <a:lnSpc>
                <a:spcPts val="10150"/>
              </a:lnSpc>
            </a:pPr>
            <a:r>
              <a:rPr lang="en-US" sz="8460">
                <a:solidFill>
                  <a:srgbClr val="FFFFFF"/>
                </a:solidFill>
                <a:latin typeface="Anton" panose="00000500000000000000"/>
                <a:ea typeface="Anton" panose="00000500000000000000"/>
                <a:cs typeface="Anton" panose="00000500000000000000"/>
                <a:sym typeface="Anton" panose="00000500000000000000"/>
              </a:rPr>
              <a:t>         CONCLUSION</a:t>
            </a:r>
            <a:endParaRPr lang="en-US" sz="8460">
              <a:solidFill>
                <a:srgbClr val="FFFFFF"/>
              </a:solidFill>
              <a:latin typeface="Anton" panose="00000500000000000000"/>
              <a:ea typeface="Anton" panose="00000500000000000000"/>
              <a:cs typeface="Anton" panose="00000500000000000000"/>
              <a:sym typeface="Anton"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4AAD"/>
        </a:solidFill>
        <a:effectLst/>
      </p:bgPr>
    </p:bg>
    <p:spTree>
      <p:nvGrpSpPr>
        <p:cNvPr id="1" name=""/>
        <p:cNvGrpSpPr/>
        <p:nvPr/>
      </p:nvGrpSpPr>
      <p:grpSpPr>
        <a:xfrm>
          <a:off x="0" y="0"/>
          <a:ext cx="0" cy="0"/>
          <a:chOff x="0" y="0"/>
          <a:chExt cx="0" cy="0"/>
        </a:xfrm>
      </p:grpSpPr>
      <p:grpSp>
        <p:nvGrpSpPr>
          <p:cNvPr id="2" name="Group 2"/>
          <p:cNvGrpSpPr/>
          <p:nvPr/>
        </p:nvGrpSpPr>
        <p:grpSpPr>
          <a:xfrm rot="0">
            <a:off x="-1612675" y="-477100"/>
            <a:ext cx="21513350" cy="10764100"/>
            <a:chOff x="0" y="0"/>
            <a:chExt cx="28684467" cy="14352134"/>
          </a:xfrm>
        </p:grpSpPr>
        <p:sp>
          <p:nvSpPr>
            <p:cNvPr id="3" name="Freeform 3"/>
            <p:cNvSpPr/>
            <p:nvPr/>
          </p:nvSpPr>
          <p:spPr>
            <a:xfrm>
              <a:off x="0"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4332333" y="0"/>
              <a:ext cx="14352134" cy="14352134"/>
            </a:xfrm>
            <a:custGeom>
              <a:avLst/>
              <a:gdLst/>
              <a:ahLst/>
              <a:cxnLst/>
              <a:rect l="l" t="t" r="r" b="b"/>
              <a:pathLst>
                <a:path w="14352134" h="14352134">
                  <a:moveTo>
                    <a:pt x="0" y="0"/>
                  </a:moveTo>
                  <a:lnTo>
                    <a:pt x="14352134" y="0"/>
                  </a:lnTo>
                  <a:lnTo>
                    <a:pt x="14352134" y="14352134"/>
                  </a:lnTo>
                  <a:lnTo>
                    <a:pt x="0" y="14352134"/>
                  </a:lnTo>
                  <a:lnTo>
                    <a:pt x="0" y="0"/>
                  </a:lnTo>
                  <a:close/>
                </a:path>
              </a:pathLst>
            </a:custGeom>
            <a:blipFill>
              <a:blip r:embed="rId1">
                <a:alphaModFix amt="12000"/>
                <a:extLst>
                  <a:ext uri="{96DAC541-7B7A-43D3-8B79-37D633B846F1}">
                    <asvg:svgBlip xmlns:asvg="http://schemas.microsoft.com/office/drawing/2016/SVG/main" r:embed="rId2"/>
                  </a:ext>
                </a:extLst>
              </a:blip>
              <a:stretch>
                <a:fillRect/>
              </a:stretch>
            </a:blipFill>
          </p:spPr>
        </p:sp>
      </p:grpSp>
      <p:sp>
        <p:nvSpPr>
          <p:cNvPr id="5" name="TextBox 5"/>
          <p:cNvSpPr txBox="1"/>
          <p:nvPr/>
        </p:nvSpPr>
        <p:spPr>
          <a:xfrm>
            <a:off x="2982946" y="1028700"/>
            <a:ext cx="12322109" cy="3173962"/>
          </a:xfrm>
          <a:prstGeom prst="rect">
            <a:avLst/>
          </a:prstGeom>
        </p:spPr>
        <p:txBody>
          <a:bodyPr lIns="0" tIns="0" rIns="0" bIns="0" rtlCol="0" anchor="t">
            <a:spAutoFit/>
          </a:bodyPr>
          <a:lstStyle/>
          <a:p>
            <a:pPr algn="ctr">
              <a:lnSpc>
                <a:spcPts val="25060"/>
              </a:lnSpc>
            </a:pPr>
            <a:r>
              <a:rPr lang="en-US" sz="20880">
                <a:solidFill>
                  <a:srgbClr val="FFFFFF"/>
                </a:solidFill>
                <a:latin typeface="Anton" panose="00000500000000000000"/>
                <a:ea typeface="Anton" panose="00000500000000000000"/>
                <a:cs typeface="Anton" panose="00000500000000000000"/>
                <a:sym typeface="Anton" panose="00000500000000000000"/>
              </a:rPr>
              <a:t>THANK YOU</a:t>
            </a:r>
            <a:r>
              <a:rPr lang="en-US" sz="20880">
                <a:solidFill>
                  <a:srgbClr val="FFFFFF"/>
                </a:solidFill>
                <a:latin typeface="Anton" panose="00000500000000000000"/>
                <a:ea typeface="Anton" panose="00000500000000000000"/>
                <a:cs typeface="Anton" panose="00000500000000000000"/>
                <a:sym typeface="Anton" panose="00000500000000000000"/>
              </a:rPr>
              <a:t> </a:t>
            </a:r>
            <a:endParaRPr lang="en-US" sz="20880">
              <a:solidFill>
                <a:srgbClr val="FFFFFF"/>
              </a:solidFill>
              <a:latin typeface="Anton" panose="00000500000000000000"/>
              <a:ea typeface="Anton" panose="00000500000000000000"/>
              <a:cs typeface="Anton" panose="00000500000000000000"/>
              <a:sym typeface="Anton" panose="00000500000000000000"/>
            </a:endParaRPr>
          </a:p>
        </p:txBody>
      </p:sp>
      <p:grpSp>
        <p:nvGrpSpPr>
          <p:cNvPr id="6" name="Group 6"/>
          <p:cNvGrpSpPr/>
          <p:nvPr/>
        </p:nvGrpSpPr>
        <p:grpSpPr>
          <a:xfrm rot="0">
            <a:off x="-1173922" y="9657331"/>
            <a:ext cx="21801584" cy="957083"/>
            <a:chOff x="0" y="0"/>
            <a:chExt cx="5095488" cy="223690"/>
          </a:xfrm>
        </p:grpSpPr>
        <p:sp>
          <p:nvSpPr>
            <p:cNvPr id="7" name="Freeform 7"/>
            <p:cNvSpPr/>
            <p:nvPr/>
          </p:nvSpPr>
          <p:spPr>
            <a:xfrm>
              <a:off x="0" y="0"/>
              <a:ext cx="5095488" cy="223690"/>
            </a:xfrm>
            <a:custGeom>
              <a:avLst/>
              <a:gdLst/>
              <a:ahLst/>
              <a:cxnLst/>
              <a:rect l="l" t="t" r="r" b="b"/>
              <a:pathLst>
                <a:path w="5095488" h="223690">
                  <a:moveTo>
                    <a:pt x="8878" y="0"/>
                  </a:moveTo>
                  <a:lnTo>
                    <a:pt x="5086610" y="0"/>
                  </a:lnTo>
                  <a:cubicBezTo>
                    <a:pt x="5088965" y="0"/>
                    <a:pt x="5091223" y="935"/>
                    <a:pt x="5092888" y="2600"/>
                  </a:cubicBezTo>
                  <a:cubicBezTo>
                    <a:pt x="5094553" y="4265"/>
                    <a:pt x="5095488" y="6523"/>
                    <a:pt x="5095488" y="8878"/>
                  </a:cubicBezTo>
                  <a:lnTo>
                    <a:pt x="5095488" y="214813"/>
                  </a:lnTo>
                  <a:cubicBezTo>
                    <a:pt x="5095488" y="219716"/>
                    <a:pt x="5091513" y="223690"/>
                    <a:pt x="5086610" y="223690"/>
                  </a:cubicBezTo>
                  <a:lnTo>
                    <a:pt x="8878" y="223690"/>
                  </a:lnTo>
                  <a:cubicBezTo>
                    <a:pt x="6523" y="223690"/>
                    <a:pt x="4265" y="222755"/>
                    <a:pt x="2600" y="221090"/>
                  </a:cubicBezTo>
                  <a:cubicBezTo>
                    <a:pt x="935" y="219425"/>
                    <a:pt x="0" y="217167"/>
                    <a:pt x="0" y="214813"/>
                  </a:cubicBezTo>
                  <a:lnTo>
                    <a:pt x="0" y="8878"/>
                  </a:lnTo>
                  <a:cubicBezTo>
                    <a:pt x="0" y="3975"/>
                    <a:pt x="3975" y="0"/>
                    <a:pt x="8878" y="0"/>
                  </a:cubicBezTo>
                  <a:close/>
                </a:path>
              </a:pathLst>
            </a:custGeom>
            <a:solidFill>
              <a:srgbClr val="F8E7C5"/>
            </a:solidFill>
          </p:spPr>
        </p:sp>
        <p:sp>
          <p:nvSpPr>
            <p:cNvPr id="8" name="TextBox 8"/>
            <p:cNvSpPr txBox="1"/>
            <p:nvPr/>
          </p:nvSpPr>
          <p:spPr>
            <a:xfrm>
              <a:off x="0" y="28575"/>
              <a:ext cx="5095488" cy="195115"/>
            </a:xfrm>
            <a:prstGeom prst="rect">
              <a:avLst/>
            </a:prstGeom>
          </p:spPr>
          <p:txBody>
            <a:bodyPr lIns="50800" tIns="50800" rIns="50800" bIns="50800" rtlCol="0" anchor="ctr"/>
            <a:lstStyle/>
            <a:p>
              <a:pPr algn="ctr">
                <a:lnSpc>
                  <a:spcPts val="2500"/>
                </a:lnSpc>
              </a:pPr>
            </a:p>
          </p:txBody>
        </p:sp>
      </p:grpSp>
      <p:sp>
        <p:nvSpPr>
          <p:cNvPr id="9" name="Freeform 9"/>
          <p:cNvSpPr/>
          <p:nvPr/>
        </p:nvSpPr>
        <p:spPr>
          <a:xfrm>
            <a:off x="10848433" y="3517240"/>
            <a:ext cx="8195595" cy="7018409"/>
          </a:xfrm>
          <a:custGeom>
            <a:avLst/>
            <a:gdLst/>
            <a:ahLst/>
            <a:cxnLst/>
            <a:rect l="l" t="t" r="r" b="b"/>
            <a:pathLst>
              <a:path w="8195595" h="7018409">
                <a:moveTo>
                  <a:pt x="0" y="0"/>
                </a:moveTo>
                <a:lnTo>
                  <a:pt x="8195595" y="0"/>
                </a:lnTo>
                <a:lnTo>
                  <a:pt x="8195595" y="7018409"/>
                </a:lnTo>
                <a:lnTo>
                  <a:pt x="0" y="70184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2013336" y="3393179"/>
            <a:ext cx="7972284" cy="7464956"/>
          </a:xfrm>
          <a:custGeom>
            <a:avLst/>
            <a:gdLst/>
            <a:ahLst/>
            <a:cxnLst/>
            <a:rect l="l" t="t" r="r" b="b"/>
            <a:pathLst>
              <a:path w="7972284" h="7464956">
                <a:moveTo>
                  <a:pt x="0" y="0"/>
                </a:moveTo>
                <a:lnTo>
                  <a:pt x="7972284" y="0"/>
                </a:lnTo>
                <a:lnTo>
                  <a:pt x="7972284" y="7464956"/>
                </a:lnTo>
                <a:lnTo>
                  <a:pt x="0" y="74649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6253153" y="5783294"/>
            <a:ext cx="4813619" cy="4752355"/>
          </a:xfrm>
          <a:custGeom>
            <a:avLst/>
            <a:gdLst/>
            <a:ahLst/>
            <a:cxnLst/>
            <a:rect l="l" t="t" r="r" b="b"/>
            <a:pathLst>
              <a:path w="4813619" h="4752355">
                <a:moveTo>
                  <a:pt x="0" y="0"/>
                </a:moveTo>
                <a:lnTo>
                  <a:pt x="4813619" y="0"/>
                </a:lnTo>
                <a:lnTo>
                  <a:pt x="4813619" y="4752355"/>
                </a:lnTo>
                <a:lnTo>
                  <a:pt x="0" y="47523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rot="925038">
            <a:off x="1645070" y="1708132"/>
            <a:ext cx="1895525" cy="1847275"/>
          </a:xfrm>
          <a:custGeom>
            <a:avLst/>
            <a:gdLst/>
            <a:ahLst/>
            <a:cxnLst/>
            <a:rect l="l" t="t" r="r" b="b"/>
            <a:pathLst>
              <a:path w="1895525" h="1847275">
                <a:moveTo>
                  <a:pt x="0" y="0"/>
                </a:moveTo>
                <a:lnTo>
                  <a:pt x="1895525" y="0"/>
                </a:lnTo>
                <a:lnTo>
                  <a:pt x="1895525" y="1847275"/>
                </a:lnTo>
                <a:lnTo>
                  <a:pt x="0" y="184727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rot="-387305">
            <a:off x="17329399" y="1338251"/>
            <a:ext cx="1772339" cy="1346977"/>
          </a:xfrm>
          <a:custGeom>
            <a:avLst/>
            <a:gdLst/>
            <a:ahLst/>
            <a:cxnLst/>
            <a:rect l="l" t="t" r="r" b="b"/>
            <a:pathLst>
              <a:path w="1772339" h="1346977">
                <a:moveTo>
                  <a:pt x="0" y="0"/>
                </a:moveTo>
                <a:lnTo>
                  <a:pt x="1772338" y="0"/>
                </a:lnTo>
                <a:lnTo>
                  <a:pt x="1772338" y="1346977"/>
                </a:lnTo>
                <a:lnTo>
                  <a:pt x="0" y="134697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Freeform 14"/>
          <p:cNvSpPr/>
          <p:nvPr/>
        </p:nvSpPr>
        <p:spPr>
          <a:xfrm rot="-387305">
            <a:off x="-551631" y="1451191"/>
            <a:ext cx="1772339" cy="1346977"/>
          </a:xfrm>
          <a:custGeom>
            <a:avLst/>
            <a:gdLst/>
            <a:ahLst/>
            <a:cxnLst/>
            <a:rect l="l" t="t" r="r" b="b"/>
            <a:pathLst>
              <a:path w="1772339" h="1346977">
                <a:moveTo>
                  <a:pt x="0" y="0"/>
                </a:moveTo>
                <a:lnTo>
                  <a:pt x="1772339" y="0"/>
                </a:lnTo>
                <a:lnTo>
                  <a:pt x="1772339" y="1346977"/>
                </a:lnTo>
                <a:lnTo>
                  <a:pt x="0" y="134697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2374</Words>
  <Application>WPS Presentation</Application>
  <PresentationFormat>On-screen Show (4:3)</PresentationFormat>
  <Paragraphs>51</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Anton</vt:lpstr>
      <vt:lpstr>Poppins Medium</vt:lpstr>
      <vt:lpstr>Arial</vt:lpstr>
      <vt:lpstr>Poppins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
  <cp:lastModifiedBy>jatin gandhi</cp:lastModifiedBy>
  <cp:revision>5</cp:revision>
  <dcterms:created xsi:type="dcterms:W3CDTF">2006-08-16T00:00:00Z</dcterms:created>
  <dcterms:modified xsi:type="dcterms:W3CDTF">2025-02-27T19:54:16Z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CF3FE21710D34D51AE195D860D271F03_12</vt:lpwstr>
  </property>
  <property fmtid="{D5CDD505-2E9C-101B-9397-08002B2CF9AE}" pid="3" name="KSOProductBuildVer">
    <vt:lpwstr>2057-12.2.0.19821</vt:lpwstr>
  </property>
</Properties>
</file>