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4" r:id="rId5"/>
    <p:sldId id="259" r:id="rId6"/>
    <p:sldId id="261" r:id="rId7"/>
    <p:sldId id="290" r:id="rId8"/>
    <p:sldId id="265" r:id="rId9"/>
    <p:sldId id="266" r:id="rId10"/>
    <p:sldId id="285" r:id="rId11"/>
    <p:sldId id="286" r:id="rId12"/>
    <p:sldId id="287" r:id="rId13"/>
    <p:sldId id="288" r:id="rId14"/>
    <p:sldId id="292"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361116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C0690-0424-4A7B-822D-48A5836ECC0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130756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31080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28799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320484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342462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2612793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94033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67993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20153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429401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C0690-0424-4A7B-822D-48A5836ECC0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112889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C0690-0424-4A7B-822D-48A5836ECC07}"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243349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250109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52846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8C0690-0424-4A7B-822D-48A5836ECC07}" type="datetimeFigureOut">
              <a:rPr lang="en-IN" smtClean="0"/>
              <a:t>18-04-2022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165151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C0690-0424-4A7B-822D-48A5836ECC07}"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86377-6B12-4C20-84F7-4C529ADC22AB}" type="slidenum">
              <a:rPr lang="en-IN" smtClean="0"/>
              <a:t>‹#›</a:t>
            </a:fld>
            <a:endParaRPr lang="en-IN"/>
          </a:p>
        </p:txBody>
      </p:sp>
    </p:spTree>
    <p:extLst>
      <p:ext uri="{BB962C8B-B14F-4D97-AF65-F5344CB8AC3E}">
        <p14:creationId xmlns:p14="http://schemas.microsoft.com/office/powerpoint/2010/main" val="58197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8C0690-0424-4A7B-822D-48A5836ECC07}" type="datetimeFigureOut">
              <a:rPr lang="en-IN" smtClean="0"/>
              <a:t>18-04-2022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686377-6B12-4C20-84F7-4C529ADC22AB}" type="slidenum">
              <a:rPr lang="en-IN" smtClean="0"/>
              <a:t>‹#›</a:t>
            </a:fld>
            <a:endParaRPr lang="en-IN"/>
          </a:p>
        </p:txBody>
      </p:sp>
    </p:spTree>
    <p:extLst>
      <p:ext uri="{BB962C8B-B14F-4D97-AF65-F5344CB8AC3E}">
        <p14:creationId xmlns:p14="http://schemas.microsoft.com/office/powerpoint/2010/main" val="11036712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image-based-steganography-using-python/" TargetMode="External"/><Relationship Id="rId2" Type="http://schemas.openxmlformats.org/officeDocument/2006/relationships/hyperlink" Target="https://www.geeksforgeeks.org/digital-watermarking-and-its-typ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5369-3773-4E67-BE00-802C28873698}"/>
              </a:ext>
            </a:extLst>
          </p:cNvPr>
          <p:cNvSpPr>
            <a:spLocks noGrp="1"/>
          </p:cNvSpPr>
          <p:nvPr>
            <p:ph type="ctrTitle"/>
          </p:nvPr>
        </p:nvSpPr>
        <p:spPr>
          <a:xfrm>
            <a:off x="-94268" y="157282"/>
            <a:ext cx="12192000" cy="3943378"/>
          </a:xfrm>
        </p:spPr>
        <p:txBody>
          <a:bodyPr/>
          <a:lstStyle/>
          <a:p>
            <a:pPr algn="ctr"/>
            <a:r>
              <a:rPr lang="en-US" sz="3600" dirty="0"/>
              <a:t>DATA SECURITY SYSTEMS</a:t>
            </a:r>
            <a:br>
              <a:rPr lang="en-US" sz="3600" dirty="0"/>
            </a:br>
            <a:r>
              <a:rPr lang="en-US" sz="2400" dirty="0"/>
              <a:t>PROJECT PRESENTATION</a:t>
            </a:r>
            <a:br>
              <a:rPr lang="en-US" sz="2400" dirty="0"/>
            </a:br>
            <a:r>
              <a:rPr lang="en-US" sz="2400" dirty="0"/>
              <a:t>ON</a:t>
            </a:r>
            <a:br>
              <a:rPr lang="en-US" sz="3600" dirty="0"/>
            </a:br>
            <a:br>
              <a:rPr lang="en-US" sz="3600" dirty="0"/>
            </a:br>
            <a:r>
              <a:rPr lang="en-US" sz="7000" dirty="0">
                <a:solidFill>
                  <a:schemeClr val="bg1"/>
                </a:solidFill>
              </a:rPr>
              <a:t>DIGITAL WATERMARKING</a:t>
            </a:r>
            <a:br>
              <a:rPr lang="en-US" sz="3600" dirty="0"/>
            </a:br>
            <a:endParaRPr lang="en-IN" sz="3600" dirty="0"/>
          </a:p>
        </p:txBody>
      </p:sp>
      <p:sp>
        <p:nvSpPr>
          <p:cNvPr id="3" name="Subtitle 2">
            <a:extLst>
              <a:ext uri="{FF2B5EF4-FFF2-40B4-BE49-F238E27FC236}">
                <a16:creationId xmlns:a16="http://schemas.microsoft.com/office/drawing/2014/main" id="{4E4C49AE-3217-4EC1-852A-5F4435D0EECE}"/>
              </a:ext>
            </a:extLst>
          </p:cNvPr>
          <p:cNvSpPr>
            <a:spLocks noGrp="1"/>
          </p:cNvSpPr>
          <p:nvPr>
            <p:ph type="subTitle" idx="1"/>
          </p:nvPr>
        </p:nvSpPr>
        <p:spPr>
          <a:xfrm>
            <a:off x="1588903" y="4100660"/>
            <a:ext cx="8825658" cy="2911143"/>
          </a:xfrm>
        </p:spPr>
        <p:txBody>
          <a:bodyPr>
            <a:normAutofit fontScale="70000" lnSpcReduction="20000"/>
          </a:bodyPr>
          <a:lstStyle/>
          <a:p>
            <a:pPr algn="ctr"/>
            <a:r>
              <a:rPr lang="en-US" sz="3100" dirty="0"/>
              <a:t>By</a:t>
            </a:r>
          </a:p>
          <a:p>
            <a:pPr algn="ctr"/>
            <a:r>
              <a:rPr lang="en-US" sz="3100" dirty="0"/>
              <a:t>ANURAG BEJ – 19162171004</a:t>
            </a:r>
          </a:p>
          <a:p>
            <a:pPr algn="ctr"/>
            <a:r>
              <a:rPr lang="en-US" sz="3100" dirty="0"/>
              <a:t>AMAAN BOLWALA – 19162171005</a:t>
            </a:r>
          </a:p>
          <a:p>
            <a:pPr algn="ctr"/>
            <a:r>
              <a:rPr lang="en-US" sz="3100" dirty="0"/>
              <a:t>RUDRa brahMBHATT - 191621710006</a:t>
            </a:r>
          </a:p>
          <a:p>
            <a:pPr algn="ctr"/>
            <a:r>
              <a:rPr lang="en-US" sz="3100" dirty="0"/>
              <a:t>  </a:t>
            </a:r>
            <a:r>
              <a:rPr lang="en-US" sz="3000" dirty="0"/>
              <a:t>DHAIRYA CHANGELA – 19162171007</a:t>
            </a:r>
          </a:p>
          <a:p>
            <a:pPr algn="ctr"/>
            <a:r>
              <a:rPr lang="en-US" sz="9600" dirty="0"/>
              <a:t>			</a:t>
            </a:r>
          </a:p>
          <a:p>
            <a:pPr algn="ctr"/>
            <a:endParaRPr lang="en-IN" dirty="0"/>
          </a:p>
        </p:txBody>
      </p:sp>
    </p:spTree>
    <p:extLst>
      <p:ext uri="{BB962C8B-B14F-4D97-AF65-F5344CB8AC3E}">
        <p14:creationId xmlns:p14="http://schemas.microsoft.com/office/powerpoint/2010/main" val="3211899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FE2CE-6967-4530-A881-41F53DF84876}"/>
              </a:ext>
            </a:extLst>
          </p:cNvPr>
          <p:cNvSpPr>
            <a:spLocks noGrp="1"/>
          </p:cNvSpPr>
          <p:nvPr>
            <p:ph idx="1"/>
          </p:nvPr>
        </p:nvSpPr>
        <p:spPr>
          <a:xfrm>
            <a:off x="471340" y="414780"/>
            <a:ext cx="9578513" cy="5833620"/>
          </a:xfrm>
        </p:spPr>
        <p:txBody>
          <a:bodyPr/>
          <a:lstStyle/>
          <a:p>
            <a:r>
              <a:rPr lang="en-IN" dirty="0"/>
              <a:t>Browse the image you want to hide text in.</a:t>
            </a:r>
          </a:p>
          <a:p>
            <a:endParaRPr lang="en-IN" dirty="0"/>
          </a:p>
        </p:txBody>
      </p:sp>
      <p:pic>
        <p:nvPicPr>
          <p:cNvPr id="5" name="Picture 4">
            <a:extLst>
              <a:ext uri="{FF2B5EF4-FFF2-40B4-BE49-F238E27FC236}">
                <a16:creationId xmlns:a16="http://schemas.microsoft.com/office/drawing/2014/main" id="{9FAEC278-A9A9-48BC-9722-ABAA63E8281F}"/>
              </a:ext>
            </a:extLst>
          </p:cNvPr>
          <p:cNvPicPr>
            <a:picLocks noChangeAspect="1"/>
          </p:cNvPicPr>
          <p:nvPr/>
        </p:nvPicPr>
        <p:blipFill>
          <a:blip r:embed="rId2"/>
          <a:stretch>
            <a:fillRect/>
          </a:stretch>
        </p:blipFill>
        <p:spPr>
          <a:xfrm>
            <a:off x="1569302" y="1105515"/>
            <a:ext cx="8071130" cy="5142885"/>
          </a:xfrm>
          <a:prstGeom prst="rect">
            <a:avLst/>
          </a:prstGeom>
        </p:spPr>
      </p:pic>
    </p:spTree>
    <p:extLst>
      <p:ext uri="{BB962C8B-B14F-4D97-AF65-F5344CB8AC3E}">
        <p14:creationId xmlns:p14="http://schemas.microsoft.com/office/powerpoint/2010/main" val="359388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52B91-679E-4BAD-810D-BC29B6F72B6D}"/>
              </a:ext>
            </a:extLst>
          </p:cNvPr>
          <p:cNvSpPr>
            <a:spLocks noGrp="1"/>
          </p:cNvSpPr>
          <p:nvPr>
            <p:ph idx="1"/>
          </p:nvPr>
        </p:nvSpPr>
        <p:spPr>
          <a:xfrm>
            <a:off x="650450" y="537328"/>
            <a:ext cx="9399404" cy="5711071"/>
          </a:xfrm>
        </p:spPr>
        <p:txBody>
          <a:bodyPr/>
          <a:lstStyle/>
          <a:p>
            <a:r>
              <a:rPr lang="en-IN" dirty="0"/>
              <a:t>Now Enter the text message that you want to hide with the image and provide name you want give to the encoded image file.</a:t>
            </a:r>
          </a:p>
          <a:p>
            <a:endParaRPr lang="en-IN" dirty="0"/>
          </a:p>
          <a:p>
            <a:endParaRPr lang="en-IN" dirty="0"/>
          </a:p>
          <a:p>
            <a:endParaRPr lang="en-IN" dirty="0"/>
          </a:p>
          <a:p>
            <a:endParaRPr lang="en-IN" dirty="0"/>
          </a:p>
          <a:p>
            <a:endParaRPr lang="en-IN" dirty="0"/>
          </a:p>
          <a:p>
            <a:endParaRPr lang="en-IN" dirty="0"/>
          </a:p>
          <a:p>
            <a:endParaRPr lang="en-IN" dirty="0"/>
          </a:p>
          <a:p>
            <a:r>
              <a:rPr lang="en-IN" dirty="0"/>
              <a:t>The text message is successfully embedded in the image.</a:t>
            </a:r>
          </a:p>
          <a:p>
            <a:endParaRPr lang="en-IN" dirty="0"/>
          </a:p>
        </p:txBody>
      </p:sp>
      <p:pic>
        <p:nvPicPr>
          <p:cNvPr id="4" name="Picture 3">
            <a:extLst>
              <a:ext uri="{FF2B5EF4-FFF2-40B4-BE49-F238E27FC236}">
                <a16:creationId xmlns:a16="http://schemas.microsoft.com/office/drawing/2014/main" id="{68A51936-A94D-4EC8-9C5D-54A90081D027}"/>
              </a:ext>
            </a:extLst>
          </p:cNvPr>
          <p:cNvPicPr>
            <a:picLocks noChangeAspect="1"/>
          </p:cNvPicPr>
          <p:nvPr/>
        </p:nvPicPr>
        <p:blipFill>
          <a:blip r:embed="rId2"/>
          <a:stretch>
            <a:fillRect/>
          </a:stretch>
        </p:blipFill>
        <p:spPr>
          <a:xfrm>
            <a:off x="785566" y="1429349"/>
            <a:ext cx="10755984" cy="2766034"/>
          </a:xfrm>
          <a:prstGeom prst="rect">
            <a:avLst/>
          </a:prstGeom>
        </p:spPr>
      </p:pic>
    </p:spTree>
    <p:extLst>
      <p:ext uri="{BB962C8B-B14F-4D97-AF65-F5344CB8AC3E}">
        <p14:creationId xmlns:p14="http://schemas.microsoft.com/office/powerpoint/2010/main" val="58144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E8921-7066-493A-AAE4-BDB3C65B2CCD}"/>
              </a:ext>
            </a:extLst>
          </p:cNvPr>
          <p:cNvSpPr>
            <a:spLocks noGrp="1"/>
          </p:cNvSpPr>
          <p:nvPr>
            <p:ph idx="1"/>
          </p:nvPr>
        </p:nvSpPr>
        <p:spPr>
          <a:xfrm>
            <a:off x="565608" y="556182"/>
            <a:ext cx="9484245" cy="5986020"/>
          </a:xfrm>
        </p:spPr>
        <p:txBody>
          <a:bodyPr/>
          <a:lstStyle/>
          <a:p>
            <a:r>
              <a:rPr lang="en-IN" b="1" dirty="0"/>
              <a:t>Decode:</a:t>
            </a:r>
          </a:p>
          <a:p>
            <a:endParaRPr lang="en-IN" dirty="0"/>
          </a:p>
          <a:p>
            <a:r>
              <a:rPr lang="en-IN" dirty="0"/>
              <a:t>Run the python code and select decode as translation method.</a:t>
            </a:r>
          </a:p>
          <a:p>
            <a:endParaRPr lang="en-IN" dirty="0"/>
          </a:p>
          <a:p>
            <a:endParaRPr lang="en-IN" dirty="0"/>
          </a:p>
          <a:p>
            <a:endParaRPr lang="en-IN" dirty="0"/>
          </a:p>
          <a:p>
            <a:endParaRPr lang="en-IN" dirty="0"/>
          </a:p>
          <a:p>
            <a:r>
              <a:rPr lang="en-IN" dirty="0"/>
              <a:t>Select the encoded image.</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EEC41B2-C876-4B22-9A6B-5BBC1B403100}"/>
              </a:ext>
            </a:extLst>
          </p:cNvPr>
          <p:cNvPicPr>
            <a:picLocks noChangeAspect="1"/>
          </p:cNvPicPr>
          <p:nvPr/>
        </p:nvPicPr>
        <p:blipFill>
          <a:blip r:embed="rId2"/>
          <a:stretch>
            <a:fillRect/>
          </a:stretch>
        </p:blipFill>
        <p:spPr>
          <a:xfrm>
            <a:off x="756845" y="1920220"/>
            <a:ext cx="9293008" cy="1662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345B091-E057-461A-8B51-240EFE7AC44D}"/>
              </a:ext>
            </a:extLst>
          </p:cNvPr>
          <p:cNvPicPr>
            <a:picLocks noChangeAspect="1"/>
          </p:cNvPicPr>
          <p:nvPr/>
        </p:nvPicPr>
        <p:blipFill rotWithShape="1">
          <a:blip r:embed="rId3"/>
          <a:srcRect t="9316"/>
          <a:stretch/>
        </p:blipFill>
        <p:spPr>
          <a:xfrm>
            <a:off x="756845" y="4279769"/>
            <a:ext cx="6705600" cy="156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42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9A3E-DDF6-4322-904F-A1A269FAD0CD}"/>
              </a:ext>
            </a:extLst>
          </p:cNvPr>
          <p:cNvSpPr>
            <a:spLocks noGrp="1"/>
          </p:cNvSpPr>
          <p:nvPr>
            <p:ph idx="1"/>
          </p:nvPr>
        </p:nvSpPr>
        <p:spPr>
          <a:xfrm>
            <a:off x="659876" y="575036"/>
            <a:ext cx="9389977" cy="5673364"/>
          </a:xfrm>
        </p:spPr>
        <p:txBody>
          <a:bodyPr/>
          <a:lstStyle/>
          <a:p>
            <a:r>
              <a:rPr lang="en-IN" dirty="0"/>
              <a:t>The image will be immediately decoded as soon as you select the image.</a:t>
            </a:r>
          </a:p>
          <a:p>
            <a:r>
              <a:rPr lang="en-IN" dirty="0"/>
              <a:t>Thus the encrypted text will be shown in the terminal.</a:t>
            </a:r>
          </a:p>
          <a:p>
            <a:endParaRPr lang="en-IN" dirty="0"/>
          </a:p>
        </p:txBody>
      </p:sp>
      <p:pic>
        <p:nvPicPr>
          <p:cNvPr id="4" name="Picture 3">
            <a:extLst>
              <a:ext uri="{FF2B5EF4-FFF2-40B4-BE49-F238E27FC236}">
                <a16:creationId xmlns:a16="http://schemas.microsoft.com/office/drawing/2014/main" id="{61DCE8EF-777E-4B0F-892C-E70DD88D6FA1}"/>
              </a:ext>
            </a:extLst>
          </p:cNvPr>
          <p:cNvPicPr>
            <a:picLocks noChangeAspect="1"/>
          </p:cNvPicPr>
          <p:nvPr/>
        </p:nvPicPr>
        <p:blipFill>
          <a:blip r:embed="rId2"/>
          <a:stretch>
            <a:fillRect/>
          </a:stretch>
        </p:blipFill>
        <p:spPr>
          <a:xfrm>
            <a:off x="632650" y="2157235"/>
            <a:ext cx="10926700" cy="2543530"/>
          </a:xfrm>
          <a:prstGeom prst="rect">
            <a:avLst/>
          </a:prstGeom>
        </p:spPr>
      </p:pic>
    </p:spTree>
    <p:extLst>
      <p:ext uri="{BB962C8B-B14F-4D97-AF65-F5344CB8AC3E}">
        <p14:creationId xmlns:p14="http://schemas.microsoft.com/office/powerpoint/2010/main" val="3378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A14FDE-FBA5-4A3C-891A-88154765EF3E}"/>
              </a:ext>
            </a:extLst>
          </p:cNvPr>
          <p:cNvSpPr>
            <a:spLocks noGrp="1"/>
          </p:cNvSpPr>
          <p:nvPr>
            <p:ph type="title"/>
          </p:nvPr>
        </p:nvSpPr>
        <p:spPr/>
        <p:txBody>
          <a:bodyPr/>
          <a:lstStyle/>
          <a:p>
            <a:pPr algn="ctr"/>
            <a:r>
              <a:rPr lang="en-US" dirty="0"/>
              <a:t>Final Image</a:t>
            </a:r>
            <a:endParaRPr lang="en-IN" dirty="0"/>
          </a:p>
        </p:txBody>
      </p:sp>
      <p:sp>
        <p:nvSpPr>
          <p:cNvPr id="11" name="TextBox 10">
            <a:extLst>
              <a:ext uri="{FF2B5EF4-FFF2-40B4-BE49-F238E27FC236}">
                <a16:creationId xmlns:a16="http://schemas.microsoft.com/office/drawing/2014/main" id="{2545C451-3091-4AAF-B044-CE756223A6F3}"/>
              </a:ext>
            </a:extLst>
          </p:cNvPr>
          <p:cNvSpPr txBox="1"/>
          <p:nvPr/>
        </p:nvSpPr>
        <p:spPr>
          <a:xfrm>
            <a:off x="1734532" y="5141478"/>
            <a:ext cx="3695307" cy="369332"/>
          </a:xfrm>
          <a:prstGeom prst="rect">
            <a:avLst/>
          </a:prstGeom>
          <a:noFill/>
        </p:spPr>
        <p:txBody>
          <a:bodyPr wrap="square" rtlCol="0">
            <a:spAutoFit/>
          </a:bodyPr>
          <a:lstStyle/>
          <a:p>
            <a:r>
              <a:rPr lang="en-US" dirty="0"/>
              <a:t>Normal Image</a:t>
            </a:r>
            <a:endParaRPr lang="en-IN" dirty="0"/>
          </a:p>
        </p:txBody>
      </p:sp>
      <p:sp>
        <p:nvSpPr>
          <p:cNvPr id="12" name="TextBox 11">
            <a:extLst>
              <a:ext uri="{FF2B5EF4-FFF2-40B4-BE49-F238E27FC236}">
                <a16:creationId xmlns:a16="http://schemas.microsoft.com/office/drawing/2014/main" id="{AF57D14B-F707-45CC-A49B-65E807CC445B}"/>
              </a:ext>
            </a:extLst>
          </p:cNvPr>
          <p:cNvSpPr txBox="1"/>
          <p:nvPr/>
        </p:nvSpPr>
        <p:spPr>
          <a:xfrm>
            <a:off x="6762163" y="5172192"/>
            <a:ext cx="2724347" cy="369332"/>
          </a:xfrm>
          <a:prstGeom prst="rect">
            <a:avLst/>
          </a:prstGeom>
          <a:noFill/>
        </p:spPr>
        <p:txBody>
          <a:bodyPr wrap="square" rtlCol="0">
            <a:spAutoFit/>
          </a:bodyPr>
          <a:lstStyle/>
          <a:p>
            <a:r>
              <a:rPr lang="en-US" dirty="0"/>
              <a:t>Encoded Image</a:t>
            </a:r>
            <a:endParaRPr lang="en-IN" dirty="0"/>
          </a:p>
        </p:txBody>
      </p:sp>
      <p:pic>
        <p:nvPicPr>
          <p:cNvPr id="6" name="Content Placeholder 5">
            <a:extLst>
              <a:ext uri="{FF2B5EF4-FFF2-40B4-BE49-F238E27FC236}">
                <a16:creationId xmlns:a16="http://schemas.microsoft.com/office/drawing/2014/main" id="{CCCC75C5-2F8C-40CD-9699-50687DE1BE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179" y="1716522"/>
            <a:ext cx="3496968" cy="3199726"/>
          </a:xfrm>
        </p:spPr>
      </p:pic>
      <p:pic>
        <p:nvPicPr>
          <p:cNvPr id="14" name="Content Placeholder 13">
            <a:extLst>
              <a:ext uri="{FF2B5EF4-FFF2-40B4-BE49-F238E27FC236}">
                <a16:creationId xmlns:a16="http://schemas.microsoft.com/office/drawing/2014/main" id="{651B75D8-0EBE-431A-BA0A-CB7AF2CFB09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9217" y="1765396"/>
            <a:ext cx="3583593" cy="3278988"/>
          </a:xfrm>
        </p:spPr>
      </p:pic>
    </p:spTree>
    <p:extLst>
      <p:ext uri="{BB962C8B-B14F-4D97-AF65-F5344CB8AC3E}">
        <p14:creationId xmlns:p14="http://schemas.microsoft.com/office/powerpoint/2010/main" val="188247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EFE4-A9BA-4838-8B63-8465B93A2D06}"/>
              </a:ext>
            </a:extLst>
          </p:cNvPr>
          <p:cNvSpPr>
            <a:spLocks noGrp="1"/>
          </p:cNvSpPr>
          <p:nvPr>
            <p:ph type="title"/>
          </p:nvPr>
        </p:nvSpPr>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2C1EA1EE-24FB-478B-9C1A-ED47E6EC164C}"/>
              </a:ext>
            </a:extLst>
          </p:cNvPr>
          <p:cNvSpPr>
            <a:spLocks noGrp="1"/>
          </p:cNvSpPr>
          <p:nvPr>
            <p:ph idx="1"/>
          </p:nvPr>
        </p:nvSpPr>
        <p:spPr>
          <a:xfrm>
            <a:off x="1103312" y="1853248"/>
            <a:ext cx="8946541" cy="4395151"/>
          </a:xfrm>
        </p:spPr>
        <p:txBody>
          <a:bodyPr/>
          <a:lstStyle/>
          <a:p>
            <a:r>
              <a:rPr lang="en-US" dirty="0"/>
              <a:t>In this project we conclude that we can hide secret messages in image, video, audio etc. such a way that no one, apart from the sender and intended recipient, suspects the existence of the message. </a:t>
            </a:r>
            <a:endParaRPr lang="en-IN" dirty="0"/>
          </a:p>
        </p:txBody>
      </p:sp>
    </p:spTree>
    <p:extLst>
      <p:ext uri="{BB962C8B-B14F-4D97-AF65-F5344CB8AC3E}">
        <p14:creationId xmlns:p14="http://schemas.microsoft.com/office/powerpoint/2010/main" val="322222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8E96-AB74-4FD8-BE48-FF08336AAF85}"/>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FBB4DBC6-07CF-4F29-90CF-13CD87E6689E}"/>
              </a:ext>
            </a:extLst>
          </p:cNvPr>
          <p:cNvSpPr>
            <a:spLocks noGrp="1"/>
          </p:cNvSpPr>
          <p:nvPr>
            <p:ph idx="1"/>
          </p:nvPr>
        </p:nvSpPr>
        <p:spPr/>
        <p:txBody>
          <a:bodyPr/>
          <a:lstStyle/>
          <a:p>
            <a:r>
              <a:rPr lang="en-IN" dirty="0">
                <a:hlinkClick r:id="rId2"/>
              </a:rPr>
              <a:t>https://www.geeksforgeeks.org/digital-watermarking-and-its-types/</a:t>
            </a:r>
            <a:endParaRPr lang="en-IN" dirty="0"/>
          </a:p>
          <a:p>
            <a:r>
              <a:rPr lang="en-IN" dirty="0">
                <a:hlinkClick r:id="rId3"/>
              </a:rPr>
              <a:t>https://www.geeksforgeeks.org/image-based-steganography-using-python/</a:t>
            </a:r>
            <a:endParaRPr lang="en-IN" dirty="0"/>
          </a:p>
          <a:p>
            <a:pPr marL="0" indent="0">
              <a:buNone/>
            </a:pPr>
            <a:endParaRPr lang="en-IN" dirty="0"/>
          </a:p>
        </p:txBody>
      </p:sp>
    </p:spTree>
    <p:extLst>
      <p:ext uri="{BB962C8B-B14F-4D97-AF65-F5344CB8AC3E}">
        <p14:creationId xmlns:p14="http://schemas.microsoft.com/office/powerpoint/2010/main" val="4061809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BE2B-4F8F-4441-9F19-5BDC42EC62EC}"/>
              </a:ext>
            </a:extLst>
          </p:cNvPr>
          <p:cNvSpPr>
            <a:spLocks noGrp="1"/>
          </p:cNvSpPr>
          <p:nvPr>
            <p:ph type="title"/>
          </p:nvPr>
        </p:nvSpPr>
        <p:spPr>
          <a:xfrm>
            <a:off x="646111" y="1041009"/>
            <a:ext cx="9404723" cy="5416061"/>
          </a:xfrm>
        </p:spPr>
        <p:txBody>
          <a:bodyPr/>
          <a:lstStyle/>
          <a:p>
            <a:pPr algn="ctr"/>
            <a:br>
              <a:rPr lang="en-US" sz="8800" dirty="0"/>
            </a:br>
            <a:r>
              <a:rPr lang="en-US" sz="8800" dirty="0"/>
              <a:t>     </a:t>
            </a:r>
            <a:r>
              <a:rPr lang="en-US" sz="9600" dirty="0"/>
              <a:t>THANK YOU !</a:t>
            </a:r>
            <a:endParaRPr lang="en-IN" sz="8800" dirty="0"/>
          </a:p>
        </p:txBody>
      </p:sp>
    </p:spTree>
    <p:extLst>
      <p:ext uri="{BB962C8B-B14F-4D97-AF65-F5344CB8AC3E}">
        <p14:creationId xmlns:p14="http://schemas.microsoft.com/office/powerpoint/2010/main" val="349921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16F2-09C8-4D6F-AA09-2F6E2FE1F734}"/>
              </a:ext>
            </a:extLst>
          </p:cNvPr>
          <p:cNvSpPr>
            <a:spLocks noGrp="1"/>
          </p:cNvSpPr>
          <p:nvPr>
            <p:ph type="title"/>
          </p:nvPr>
        </p:nvSpPr>
        <p:spPr>
          <a:xfrm>
            <a:off x="646111" y="452718"/>
            <a:ext cx="9404723" cy="785239"/>
          </a:xfrm>
        </p:spPr>
        <p:txBody>
          <a:bodyPr/>
          <a:lstStyle/>
          <a:p>
            <a:pPr algn="ctr"/>
            <a:r>
              <a:rPr lang="en-IN" dirty="0"/>
              <a:t>Table of Contents</a:t>
            </a:r>
            <a:br>
              <a:rPr lang="en-IN" dirty="0"/>
            </a:br>
            <a:endParaRPr lang="en-IN" dirty="0"/>
          </a:p>
        </p:txBody>
      </p:sp>
      <p:sp>
        <p:nvSpPr>
          <p:cNvPr id="3" name="Content Placeholder 2">
            <a:extLst>
              <a:ext uri="{FF2B5EF4-FFF2-40B4-BE49-F238E27FC236}">
                <a16:creationId xmlns:a16="http://schemas.microsoft.com/office/drawing/2014/main" id="{F8D20DA8-8482-450C-9E8A-4E4F830DFDAB}"/>
              </a:ext>
            </a:extLst>
          </p:cNvPr>
          <p:cNvSpPr>
            <a:spLocks noGrp="1"/>
          </p:cNvSpPr>
          <p:nvPr>
            <p:ph idx="1"/>
          </p:nvPr>
        </p:nvSpPr>
        <p:spPr>
          <a:xfrm>
            <a:off x="645130" y="1477108"/>
            <a:ext cx="9404723" cy="4928174"/>
          </a:xfrm>
        </p:spPr>
        <p:txBody>
          <a:bodyPr numCol="2" spcCol="360000">
            <a:normAutofit/>
          </a:bodyPr>
          <a:lstStyle/>
          <a:p>
            <a:r>
              <a:rPr lang="en-US" dirty="0"/>
              <a:t>Introduction</a:t>
            </a:r>
          </a:p>
          <a:p>
            <a:endParaRPr lang="en-US" dirty="0"/>
          </a:p>
          <a:p>
            <a:r>
              <a:rPr lang="en-US" dirty="0"/>
              <a:t>Objectives</a:t>
            </a:r>
          </a:p>
          <a:p>
            <a:endParaRPr lang="en-US" dirty="0"/>
          </a:p>
          <a:p>
            <a:r>
              <a:rPr lang="en-US" dirty="0"/>
              <a:t>Tools &amp; Technology</a:t>
            </a:r>
          </a:p>
          <a:p>
            <a:endParaRPr lang="en-US" dirty="0"/>
          </a:p>
          <a:p>
            <a:r>
              <a:rPr lang="en-US" dirty="0"/>
              <a:t>Application</a:t>
            </a:r>
          </a:p>
          <a:p>
            <a:pPr marL="0" indent="0">
              <a:buNone/>
            </a:pPr>
            <a:endParaRPr lang="en-US" dirty="0"/>
          </a:p>
          <a:p>
            <a:r>
              <a:rPr lang="en-US" dirty="0"/>
              <a:t>Flowchart</a:t>
            </a:r>
          </a:p>
          <a:p>
            <a:endParaRPr lang="en-US" dirty="0"/>
          </a:p>
          <a:p>
            <a:r>
              <a:rPr lang="en-US" dirty="0"/>
              <a:t>Implementation Details</a:t>
            </a:r>
          </a:p>
          <a:p>
            <a:r>
              <a:rPr lang="en-US" dirty="0"/>
              <a:t>Conclusion</a:t>
            </a:r>
          </a:p>
          <a:p>
            <a:endParaRPr lang="en-US" dirty="0"/>
          </a:p>
          <a:p>
            <a:r>
              <a:rPr lang="en-US" dirty="0"/>
              <a:t>Reference</a:t>
            </a:r>
          </a:p>
        </p:txBody>
      </p:sp>
    </p:spTree>
    <p:extLst>
      <p:ext uri="{BB962C8B-B14F-4D97-AF65-F5344CB8AC3E}">
        <p14:creationId xmlns:p14="http://schemas.microsoft.com/office/powerpoint/2010/main" val="268466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7B59-CB3B-4D35-960C-D6D8C74EAA8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A01B0459-CB57-46F5-9F4F-16EBA9F94932}"/>
              </a:ext>
            </a:extLst>
          </p:cNvPr>
          <p:cNvSpPr>
            <a:spLocks noGrp="1"/>
          </p:cNvSpPr>
          <p:nvPr>
            <p:ph idx="1"/>
          </p:nvPr>
        </p:nvSpPr>
        <p:spPr>
          <a:xfrm>
            <a:off x="1103312" y="1621410"/>
            <a:ext cx="8946541" cy="4977353"/>
          </a:xfrm>
        </p:spPr>
        <p:txBody>
          <a:bodyPr>
            <a:normAutofit/>
          </a:bodyPr>
          <a:lstStyle/>
          <a:p>
            <a:r>
              <a:rPr lang="en-US" dirty="0"/>
              <a:t>Digital Watermarking is the process of embedding information into digital multimedia content (i.e. image, audio, video, document etc.) such that the information can later be extracted for a variety of purposes including copy prevention and control.</a:t>
            </a:r>
          </a:p>
          <a:p>
            <a:r>
              <a:rPr lang="en-US" dirty="0"/>
              <a:t>Digital watermarking is divided into two types such as visible watermark and invisible watermark.</a:t>
            </a:r>
          </a:p>
          <a:p>
            <a:r>
              <a:rPr lang="en-US" dirty="0"/>
              <a:t>I. Visible Watermark:  This watermarks are visible. It can be a logo or a text that denotes a digital medium's owner.</a:t>
            </a:r>
          </a:p>
          <a:p>
            <a:r>
              <a:rPr lang="en-US" dirty="0"/>
              <a:t>II. Invisible Watermark:  These watermarks are embedded in the media and use steganography technique. They are not perceptible to a human observer.</a:t>
            </a:r>
          </a:p>
          <a:p>
            <a:endParaRPr lang="en-US" dirty="0"/>
          </a:p>
        </p:txBody>
      </p:sp>
    </p:spTree>
    <p:extLst>
      <p:ext uri="{BB962C8B-B14F-4D97-AF65-F5344CB8AC3E}">
        <p14:creationId xmlns:p14="http://schemas.microsoft.com/office/powerpoint/2010/main" val="225032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3DEE5C5-BD50-479F-9033-8D67CBA6462B}"/>
              </a:ext>
            </a:extLst>
          </p:cNvPr>
          <p:cNvSpPr>
            <a:spLocks noGrp="1"/>
          </p:cNvSpPr>
          <p:nvPr>
            <p:ph idx="1"/>
          </p:nvPr>
        </p:nvSpPr>
        <p:spPr>
          <a:xfrm>
            <a:off x="1103312" y="631596"/>
            <a:ext cx="8946541" cy="5616803"/>
          </a:xfrm>
        </p:spPr>
        <p:txBody>
          <a:bodyPr/>
          <a:lstStyle/>
          <a:p>
            <a:r>
              <a:rPr lang="en-IN" dirty="0"/>
              <a:t>In order to perform Invisible watermarking we are using “Least Significant Bit Steganography” technique to hide text messages in image.</a:t>
            </a:r>
          </a:p>
          <a:p>
            <a:r>
              <a:rPr lang="en-US" dirty="0"/>
              <a:t>Least Significant Bit steganography is one such technique in which least significant bit of pixels of the image is replaced with data bits. This approach has the advantage that it is simplest one to understand, easy to implement and results in stego-images that contain embedded data as hidden.</a:t>
            </a:r>
            <a:endParaRPr lang="en-IN" dirty="0"/>
          </a:p>
          <a:p>
            <a:endParaRPr lang="en-IN" dirty="0"/>
          </a:p>
        </p:txBody>
      </p:sp>
      <p:pic>
        <p:nvPicPr>
          <p:cNvPr id="8" name="Picture 7">
            <a:extLst>
              <a:ext uri="{FF2B5EF4-FFF2-40B4-BE49-F238E27FC236}">
                <a16:creationId xmlns:a16="http://schemas.microsoft.com/office/drawing/2014/main" id="{D5E93534-904A-48F0-BFAE-6A860BA63BC4}"/>
              </a:ext>
            </a:extLst>
          </p:cNvPr>
          <p:cNvPicPr>
            <a:picLocks noChangeAspect="1"/>
          </p:cNvPicPr>
          <p:nvPr/>
        </p:nvPicPr>
        <p:blipFill rotWithShape="1">
          <a:blip r:embed="rId2">
            <a:extLst>
              <a:ext uri="{28A0092B-C50C-407E-A947-70E740481C1C}">
                <a14:useLocalDpi xmlns:a14="http://schemas.microsoft.com/office/drawing/2010/main" val="0"/>
              </a:ext>
            </a:extLst>
          </a:blip>
          <a:srcRect l="17570" t="30515" r="15335" b="19863"/>
          <a:stretch/>
        </p:blipFill>
        <p:spPr>
          <a:xfrm>
            <a:off x="1486480" y="3318234"/>
            <a:ext cx="7949751" cy="3307205"/>
          </a:xfrm>
          <a:prstGeom prst="rect">
            <a:avLst/>
          </a:prstGeom>
        </p:spPr>
      </p:pic>
    </p:spTree>
    <p:extLst>
      <p:ext uri="{BB962C8B-B14F-4D97-AF65-F5344CB8AC3E}">
        <p14:creationId xmlns:p14="http://schemas.microsoft.com/office/powerpoint/2010/main" val="363366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CBF2-2C53-48FC-B3BA-09B9A13D0949}"/>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CED4EADD-B036-4DA7-9A06-6CB0A4860C75}"/>
              </a:ext>
            </a:extLst>
          </p:cNvPr>
          <p:cNvSpPr>
            <a:spLocks noGrp="1"/>
          </p:cNvSpPr>
          <p:nvPr>
            <p:ph idx="1"/>
          </p:nvPr>
        </p:nvSpPr>
        <p:spPr/>
        <p:txBody>
          <a:bodyPr/>
          <a:lstStyle/>
          <a:p>
            <a:r>
              <a:rPr lang="en-US" dirty="0"/>
              <a:t>Let user select the image for message to hide in it.</a:t>
            </a:r>
          </a:p>
          <a:p>
            <a:r>
              <a:rPr lang="en-US" dirty="0"/>
              <a:t>Get message from user that he want to hide</a:t>
            </a:r>
          </a:p>
          <a:p>
            <a:r>
              <a:rPr lang="en-US" dirty="0"/>
              <a:t>Perform Steganography technique to encrypt/decrypt message</a:t>
            </a:r>
          </a:p>
          <a:p>
            <a:endParaRPr lang="en-US" dirty="0"/>
          </a:p>
          <a:p>
            <a:endParaRPr lang="en-IN" dirty="0"/>
          </a:p>
        </p:txBody>
      </p:sp>
    </p:spTree>
    <p:extLst>
      <p:ext uri="{BB962C8B-B14F-4D97-AF65-F5344CB8AC3E}">
        <p14:creationId xmlns:p14="http://schemas.microsoft.com/office/powerpoint/2010/main" val="372828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D14F-E336-4795-BFC3-840D6847201B}"/>
              </a:ext>
            </a:extLst>
          </p:cNvPr>
          <p:cNvSpPr>
            <a:spLocks noGrp="1"/>
          </p:cNvSpPr>
          <p:nvPr>
            <p:ph type="title"/>
          </p:nvPr>
        </p:nvSpPr>
        <p:spPr/>
        <p:txBody>
          <a:bodyPr/>
          <a:lstStyle/>
          <a:p>
            <a:pPr algn="ctr"/>
            <a:r>
              <a:rPr lang="en-IN" dirty="0"/>
              <a:t>TOOLS &amp; TECHNOLOGY</a:t>
            </a:r>
          </a:p>
        </p:txBody>
      </p:sp>
      <p:sp>
        <p:nvSpPr>
          <p:cNvPr id="3" name="Content Placeholder 2">
            <a:extLst>
              <a:ext uri="{FF2B5EF4-FFF2-40B4-BE49-F238E27FC236}">
                <a16:creationId xmlns:a16="http://schemas.microsoft.com/office/drawing/2014/main" id="{05604253-FA02-4FE3-AB03-38BCC1164C7D}"/>
              </a:ext>
            </a:extLst>
          </p:cNvPr>
          <p:cNvSpPr>
            <a:spLocks noGrp="1"/>
          </p:cNvSpPr>
          <p:nvPr>
            <p:ph idx="1"/>
          </p:nvPr>
        </p:nvSpPr>
        <p:spPr/>
        <p:txBody>
          <a:bodyPr/>
          <a:lstStyle/>
          <a:p>
            <a:r>
              <a:rPr lang="en-IN" dirty="0"/>
              <a:t>Any python IDE (i.e. VS Code)</a:t>
            </a:r>
          </a:p>
          <a:p>
            <a:endParaRPr lang="en-IN" dirty="0"/>
          </a:p>
        </p:txBody>
      </p:sp>
    </p:spTree>
    <p:extLst>
      <p:ext uri="{BB962C8B-B14F-4D97-AF65-F5344CB8AC3E}">
        <p14:creationId xmlns:p14="http://schemas.microsoft.com/office/powerpoint/2010/main" val="268546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4A32-3D93-44CC-9A74-4D04F041779D}"/>
              </a:ext>
            </a:extLst>
          </p:cNvPr>
          <p:cNvSpPr>
            <a:spLocks noGrp="1"/>
          </p:cNvSpPr>
          <p:nvPr>
            <p:ph type="title"/>
          </p:nvPr>
        </p:nvSpPr>
        <p:spPr/>
        <p:txBody>
          <a:bodyPr/>
          <a:lstStyle/>
          <a:p>
            <a:pPr algn="ctr"/>
            <a:r>
              <a:rPr lang="en-IN" dirty="0"/>
              <a:t>APPLICATION</a:t>
            </a:r>
          </a:p>
        </p:txBody>
      </p:sp>
      <p:sp>
        <p:nvSpPr>
          <p:cNvPr id="3" name="Content Placeholder 2">
            <a:extLst>
              <a:ext uri="{FF2B5EF4-FFF2-40B4-BE49-F238E27FC236}">
                <a16:creationId xmlns:a16="http://schemas.microsoft.com/office/drawing/2014/main" id="{81EE94DC-873F-4315-9265-2BDFF6BCA84C}"/>
              </a:ext>
            </a:extLst>
          </p:cNvPr>
          <p:cNvSpPr>
            <a:spLocks noGrp="1"/>
          </p:cNvSpPr>
          <p:nvPr>
            <p:ph idx="1"/>
          </p:nvPr>
        </p:nvSpPr>
        <p:spPr>
          <a:xfrm>
            <a:off x="1103312" y="1574276"/>
            <a:ext cx="8946541" cy="4674123"/>
          </a:xfrm>
        </p:spPr>
        <p:txBody>
          <a:bodyPr>
            <a:normAutofit/>
          </a:bodyPr>
          <a:lstStyle/>
          <a:p>
            <a:r>
              <a:rPr lang="en-US" dirty="0"/>
              <a:t>Watermarks are used in forensics. Tampered evidence is unacceptable in forensics and Watermarked images are acceptable.</a:t>
            </a:r>
          </a:p>
          <a:p>
            <a:r>
              <a:rPr lang="en-US" dirty="0"/>
              <a:t>This is used by brands. The Digital Watermarking is done so that the authority of the digital media is intact.</a:t>
            </a:r>
          </a:p>
          <a:p>
            <a:r>
              <a:rPr lang="en-US" dirty="0"/>
              <a:t>Digital Watermarking prevents copying of the data.</a:t>
            </a:r>
          </a:p>
          <a:p>
            <a:r>
              <a:rPr lang="en-US" dirty="0"/>
              <a:t>Video editing software use watermarks so that people buy the full version of it.</a:t>
            </a:r>
          </a:p>
          <a:p>
            <a:r>
              <a:rPr lang="en-US" dirty="0"/>
              <a:t>It is used in video authentication. News channels often show videos of other agencies which are watermarked. It is also used for ID card security.</a:t>
            </a:r>
          </a:p>
          <a:p>
            <a:r>
              <a:rPr lang="en-US" dirty="0"/>
              <a:t>It is used for content management in social media.</a:t>
            </a:r>
            <a:endParaRPr lang="en-IN" dirty="0"/>
          </a:p>
        </p:txBody>
      </p:sp>
    </p:spTree>
    <p:extLst>
      <p:ext uri="{BB962C8B-B14F-4D97-AF65-F5344CB8AC3E}">
        <p14:creationId xmlns:p14="http://schemas.microsoft.com/office/powerpoint/2010/main" val="332445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FE37-4314-4C34-805D-5136AEF3B848}"/>
              </a:ext>
            </a:extLst>
          </p:cNvPr>
          <p:cNvSpPr>
            <a:spLocks noGrp="1"/>
          </p:cNvSpPr>
          <p:nvPr>
            <p:ph type="title"/>
          </p:nvPr>
        </p:nvSpPr>
        <p:spPr>
          <a:xfrm>
            <a:off x="646111" y="452718"/>
            <a:ext cx="9404723" cy="989583"/>
          </a:xfrm>
        </p:spPr>
        <p:txBody>
          <a:bodyPr/>
          <a:lstStyle/>
          <a:p>
            <a:pPr algn="ctr"/>
            <a:r>
              <a:rPr lang="en-US" dirty="0"/>
              <a:t>Flowchart</a:t>
            </a:r>
            <a:br>
              <a:rPr lang="en-US" dirty="0"/>
            </a:br>
            <a:br>
              <a:rPr lang="en-US" dirty="0"/>
            </a:br>
            <a:endParaRPr lang="en-IN" dirty="0"/>
          </a:p>
        </p:txBody>
      </p:sp>
      <p:pic>
        <p:nvPicPr>
          <p:cNvPr id="4" name="Picture 3">
            <a:extLst>
              <a:ext uri="{FF2B5EF4-FFF2-40B4-BE49-F238E27FC236}">
                <a16:creationId xmlns:a16="http://schemas.microsoft.com/office/drawing/2014/main" id="{C5020A95-A58F-4564-B0CC-ADE05E7A9E57}"/>
              </a:ext>
            </a:extLst>
          </p:cNvPr>
          <p:cNvPicPr>
            <a:picLocks noChangeAspect="1"/>
          </p:cNvPicPr>
          <p:nvPr/>
        </p:nvPicPr>
        <p:blipFill>
          <a:blip r:embed="rId2"/>
          <a:stretch>
            <a:fillRect/>
          </a:stretch>
        </p:blipFill>
        <p:spPr>
          <a:xfrm>
            <a:off x="3148086" y="1985869"/>
            <a:ext cx="5895827" cy="4266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068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34FF-E6D2-459D-A2DC-312FDCD6FA2D}"/>
              </a:ext>
            </a:extLst>
          </p:cNvPr>
          <p:cNvSpPr>
            <a:spLocks noGrp="1"/>
          </p:cNvSpPr>
          <p:nvPr>
            <p:ph type="title"/>
          </p:nvPr>
        </p:nvSpPr>
        <p:spPr>
          <a:xfrm>
            <a:off x="683819" y="229479"/>
            <a:ext cx="9404723" cy="1400530"/>
          </a:xfrm>
        </p:spPr>
        <p:txBody>
          <a:bodyPr/>
          <a:lstStyle/>
          <a:p>
            <a:pPr algn="ctr"/>
            <a:r>
              <a:rPr lang="en-US" dirty="0"/>
              <a:t>Implementation Details</a:t>
            </a:r>
            <a:br>
              <a:rPr lang="en-US" dirty="0"/>
            </a:br>
            <a:endParaRPr lang="en-IN" dirty="0"/>
          </a:p>
        </p:txBody>
      </p:sp>
      <p:sp>
        <p:nvSpPr>
          <p:cNvPr id="3" name="Content Placeholder 2">
            <a:extLst>
              <a:ext uri="{FF2B5EF4-FFF2-40B4-BE49-F238E27FC236}">
                <a16:creationId xmlns:a16="http://schemas.microsoft.com/office/drawing/2014/main" id="{217786D2-DABB-4A97-A6D5-109DA1C210E5}"/>
              </a:ext>
            </a:extLst>
          </p:cNvPr>
          <p:cNvSpPr>
            <a:spLocks noGrp="1"/>
          </p:cNvSpPr>
          <p:nvPr>
            <p:ph idx="1"/>
          </p:nvPr>
        </p:nvSpPr>
        <p:spPr>
          <a:xfrm>
            <a:off x="188536" y="1263193"/>
            <a:ext cx="11821212" cy="5476972"/>
          </a:xfrm>
        </p:spPr>
        <p:txBody>
          <a:bodyPr/>
          <a:lstStyle/>
          <a:p>
            <a:r>
              <a:rPr lang="en-US" b="1" dirty="0"/>
              <a:t>Encode:</a:t>
            </a:r>
          </a:p>
          <a:p>
            <a:endParaRPr lang="en-US" dirty="0"/>
          </a:p>
          <a:p>
            <a:r>
              <a:rPr lang="en-US" dirty="0"/>
              <a:t>Run the python code and select encode as translation method.</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225601BC-D24C-4E8E-B303-1A24097C9FB2}"/>
              </a:ext>
            </a:extLst>
          </p:cNvPr>
          <p:cNvPicPr>
            <a:picLocks noChangeAspect="1"/>
          </p:cNvPicPr>
          <p:nvPr/>
        </p:nvPicPr>
        <p:blipFill>
          <a:blip r:embed="rId2"/>
          <a:stretch>
            <a:fillRect/>
          </a:stretch>
        </p:blipFill>
        <p:spPr>
          <a:xfrm>
            <a:off x="152400" y="2663723"/>
            <a:ext cx="11887200" cy="1553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4550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469</TotalTime>
  <Words>562</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DATA SECURITY SYSTEMS PROJECT PRESENTATION ON  DIGITAL WATERMARKING </vt:lpstr>
      <vt:lpstr>Table of Contents </vt:lpstr>
      <vt:lpstr>INTRODUCTION</vt:lpstr>
      <vt:lpstr>PowerPoint Presentation</vt:lpstr>
      <vt:lpstr>OBJECTIVES</vt:lpstr>
      <vt:lpstr>TOOLS &amp; TECHNOLOGY</vt:lpstr>
      <vt:lpstr>APPLICATION</vt:lpstr>
      <vt:lpstr>Flowchart  </vt:lpstr>
      <vt:lpstr>Implementation Details </vt:lpstr>
      <vt:lpstr>PowerPoint Presentation</vt:lpstr>
      <vt:lpstr>PowerPoint Presentation</vt:lpstr>
      <vt:lpstr>PowerPoint Presentation</vt:lpstr>
      <vt:lpstr>PowerPoint Presentation</vt:lpstr>
      <vt:lpstr>Final Image</vt:lpstr>
      <vt:lpstr>CONCLUSION </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WATERMARKING</dc:title>
  <dc:creator>Dhairya Patel</dc:creator>
  <cp:lastModifiedBy>Dhairya Patel</cp:lastModifiedBy>
  <cp:revision>36</cp:revision>
  <dcterms:created xsi:type="dcterms:W3CDTF">2021-07-05T04:24:24Z</dcterms:created>
  <dcterms:modified xsi:type="dcterms:W3CDTF">2022-04-18T06:19:51Z</dcterms:modified>
</cp:coreProperties>
</file>