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6" r:id="rId5"/>
    <p:sldId id="268" r:id="rId6"/>
    <p:sldId id="271" r:id="rId7"/>
    <p:sldId id="272" r:id="rId8"/>
    <p:sldId id="276" r:id="rId9"/>
    <p:sldId id="273" r:id="rId10"/>
    <p:sldId id="275" r:id="rId11"/>
    <p:sldId id="277" r:id="rId12"/>
    <p:sldId id="278" r:id="rId13"/>
    <p:sldId id="279" r:id="rId14"/>
    <p:sldId id="281" r:id="rId15"/>
    <p:sldId id="282" r:id="rId16"/>
    <p:sldId id="283" r:id="rId17"/>
    <p:sldId id="284"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E3C3EB-D028-4CEC-80C3-225A923DE252}">
          <p14:sldIdLst>
            <p14:sldId id="256"/>
            <p14:sldId id="268"/>
            <p14:sldId id="271"/>
            <p14:sldId id="272"/>
            <p14:sldId id="276"/>
            <p14:sldId id="273"/>
            <p14:sldId id="275"/>
            <p14:sldId id="277"/>
            <p14:sldId id="278"/>
            <p14:sldId id="279"/>
            <p14:sldId id="281"/>
            <p14:sldId id="282"/>
            <p14:sldId id="283"/>
            <p14:sldId id="284"/>
            <p14:sldId id="285"/>
            <p14:sldId id="286"/>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0" autoAdjust="0"/>
    <p:restoredTop sz="67463" autoAdjust="0"/>
  </p:normalViewPr>
  <p:slideViewPr>
    <p:cSldViewPr snapToGrid="0">
      <p:cViewPr varScale="1">
        <p:scale>
          <a:sx n="114" d="100"/>
          <a:sy n="114" d="100"/>
        </p:scale>
        <p:origin x="618" y="11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9T17:41:13.597"/>
    </inkml:context>
    <inkml:brush xml:id="br0">
      <inkml:brushProperty name="width" value="0.05" units="cm"/>
      <inkml:brushProperty name="height" value="0.05" units="cm"/>
      <inkml:brushProperty name="ignorePressure" value="1"/>
    </inkml:brush>
  </inkml:definitions>
  <inkml:trace contextRef="#ctx0" brushRef="#br0">0 87,'18'-1,"0"0,-1-2,22-5,40-6,123-15,-108 14,-68 10,0 1,27-2,490 5,-258 3,-263-1,0 2,37 7,-36-4,1-2,25 1,-17-4,-1 1,61 12,-44-5,-26-7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29T17:41:14.559"/>
    </inkml:context>
    <inkml:brush xml:id="br0">
      <inkml:brushProperty name="width" value="0.05" units="cm"/>
      <inkml:brushProperty name="height" value="0.05" units="cm"/>
      <inkml:brushProperty name="ignorePressure" value="1"/>
    </inkml:brush>
  </inkml:definitions>
  <inkml:trace contextRef="#ctx0" brushRef="#br0">1 0,'0'2,"1"1,-1-1,1 0,0 0,0 0,-1 1,1-1,1 0,-1 0,0-1,0 1,1 0,-1 0,1 0,0-1,-1 1,3 0,38 28,-22-18,138 87,-27-21,-110-64,-14-10,0 0,-1 1,0-1,1 1,8 10,-14-13,1 0,0 1,-1 0,1-1,-1 1,0 0,0 0,0-1,0 1,-1 0,1 0,-1 0,0 0,0 0,0 0,0 0,0 0,-1 0,0 3,-3 7,0 0,-1 0,-1-1,0 0,0 0,-1 0,-1-1,0 0,0-1,-1 0,-1 0,-10 9,2-1,0 1,-14 22,-82 99,-9-2,113-124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ECF21A4-E71B-4D3A-AF45-E989C23A7BB1}" type="datetimeFigureOut">
              <a:rPr lang="en-US" smtClean="0"/>
              <a:t>3/30/2021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1459240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5430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0005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84217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ECF21A4-E71B-4D3A-AF45-E989C23A7BB1}" type="datetimeFigureOut">
              <a:rPr lang="en-US" smtClean="0"/>
              <a:t>3/30/2021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479148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3207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0427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8591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9028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ECF21A4-E71B-4D3A-AF45-E989C23A7BB1}" type="datetimeFigureOut">
              <a:rPr lang="en-US" smtClean="0"/>
              <a:t>3/30/2021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6AF1B4E-90EC-4A51-B6E5-B702C054ECB0}"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735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ECF21A4-E71B-4D3A-AF45-E989C23A7BB1}" type="datetimeFigureOut">
              <a:rPr lang="en-US" smtClean="0"/>
              <a:t>3/30/2021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6AF1B4E-90EC-4A51-B6E5-B702C054ECB0}"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2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ECF21A4-E71B-4D3A-AF45-E989C23A7BB1}" type="datetimeFigureOut">
              <a:rPr lang="en-US" smtClean="0"/>
              <a:t>3/30/2021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762347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ngodb.com/nosql-explained/nosql-vs-sql" TargetMode="External"/><Relationship Id="rId2" Type="http://schemas.openxmlformats.org/officeDocument/2006/relationships/hyperlink" Target="https://ieeexplore.ieee.org/document/860601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2677693" y="2302583"/>
            <a:ext cx="7406781" cy="1804959"/>
          </a:xfrm>
        </p:spPr>
        <p:txBody>
          <a:bodyPr anchor="t">
            <a:noAutofit/>
          </a:bodyPr>
          <a:lstStyle/>
          <a:p>
            <a:pPr algn="l"/>
            <a:r>
              <a:rPr lang="en-US" sz="4400" dirty="0">
                <a:latin typeface="Franklin Gothic Book" panose="020B0503020102020204" pitchFamily="34" charset="0"/>
                <a:cs typeface="Segoe UI" panose="020B0502040204020203" pitchFamily="34" charset="0"/>
              </a:rPr>
              <a:t>Migrating from SQL to NOSQL Database: Practices</a:t>
            </a: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and Analysis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677694" y="4107542"/>
            <a:ext cx="2154366" cy="576738"/>
          </a:xfrm>
        </p:spPr>
        <p:txBody>
          <a:bodyPr anchor="b">
            <a:normAutofit fontScale="92500" lnSpcReduction="20000"/>
          </a:bodyPr>
          <a:lstStyle/>
          <a:p>
            <a:pPr algn="l"/>
            <a:r>
              <a:rPr lang="en-US" sz="2000" dirty="0">
                <a:latin typeface="Franklin Gothic Book" panose="020B0503020102020204" pitchFamily="34" charset="0"/>
              </a:rPr>
              <a:t>-Sameer Wadhwa</a:t>
            </a:r>
          </a:p>
          <a:p>
            <a:pPr algn="l"/>
            <a:r>
              <a:rPr lang="en-US" sz="2000" dirty="0">
                <a:latin typeface="Franklin Gothic Book" panose="020B0503020102020204" pitchFamily="34" charset="0"/>
              </a:rPr>
              <a:t>1911131 B4</a:t>
            </a:r>
          </a:p>
        </p:txBody>
      </p:sp>
      <p:sp>
        <p:nvSpPr>
          <p:cNvPr id="4" name="Subtitle 2">
            <a:extLst>
              <a:ext uri="{FF2B5EF4-FFF2-40B4-BE49-F238E27FC236}">
                <a16:creationId xmlns:a16="http://schemas.microsoft.com/office/drawing/2014/main" id="{86C3233C-A69A-4F91-8CAE-F3D5042AF407}"/>
              </a:ext>
            </a:extLst>
          </p:cNvPr>
          <p:cNvSpPr txBox="1">
            <a:spLocks/>
          </p:cNvSpPr>
          <p:nvPr/>
        </p:nvSpPr>
        <p:spPr>
          <a:xfrm>
            <a:off x="8246378" y="4107542"/>
            <a:ext cx="2232870" cy="57673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US" dirty="0">
                <a:latin typeface="Franklin Gothic Book" panose="020B0503020102020204" pitchFamily="34" charset="0"/>
              </a:rPr>
              <a:t>Authors:</a:t>
            </a:r>
          </a:p>
          <a:p>
            <a:pPr algn="l"/>
            <a:r>
              <a:rPr lang="en-US" dirty="0">
                <a:latin typeface="Franklin Gothic Book" panose="020B0503020102020204" pitchFamily="34" charset="0"/>
              </a:rPr>
              <a:t>Fatima Yassine</a:t>
            </a:r>
          </a:p>
          <a:p>
            <a:pPr algn="l"/>
            <a:r>
              <a:rPr lang="en-US" dirty="0" err="1">
                <a:latin typeface="Franklin Gothic Book" panose="020B0503020102020204" pitchFamily="34" charset="0"/>
              </a:rPr>
              <a:t>Mamoun</a:t>
            </a:r>
            <a:r>
              <a:rPr lang="en-US" dirty="0">
                <a:latin typeface="Franklin Gothic Book" panose="020B0503020102020204" pitchFamily="34" charset="0"/>
              </a:rPr>
              <a:t> Adel </a:t>
            </a:r>
            <a:r>
              <a:rPr lang="en-US" dirty="0" err="1">
                <a:latin typeface="Franklin Gothic Book" panose="020B0503020102020204" pitchFamily="34" charset="0"/>
              </a:rPr>
              <a:t>Awad</a:t>
            </a:r>
            <a:endParaRPr lang="en-US" dirty="0">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BC7028-D35F-4D15-966A-7CF03CD7B4B3}"/>
              </a:ext>
            </a:extLst>
          </p:cNvPr>
          <p:cNvSpPr txBox="1"/>
          <p:nvPr/>
        </p:nvSpPr>
        <p:spPr>
          <a:xfrm>
            <a:off x="1486632" y="685657"/>
            <a:ext cx="6097712" cy="1083374"/>
          </a:xfrm>
          <a:prstGeom prst="rect">
            <a:avLst/>
          </a:prstGeom>
          <a:noFill/>
        </p:spPr>
        <p:txBody>
          <a:bodyPr wrap="square">
            <a:spAutoFit/>
          </a:bodyPr>
          <a:lstStyle/>
          <a:p>
            <a:pPr>
              <a:lnSpc>
                <a:spcPct val="107000"/>
              </a:lnSpc>
              <a:spcAft>
                <a:spcPts val="800"/>
              </a:spcAft>
            </a:pPr>
            <a:r>
              <a:rPr lang="en-IN" sz="2800" u="sng" dirty="0">
                <a:latin typeface="Cambria" panose="02040503050406030204" pitchFamily="18" charset="0"/>
                <a:ea typeface="Cambria" panose="02040503050406030204" pitchFamily="18" charset="0"/>
                <a:cs typeface="Times New Roman" panose="02020603050405020304" pitchFamily="18" charset="0"/>
              </a:rPr>
              <a:t>C</a:t>
            </a:r>
            <a:r>
              <a:rPr lang="en-IN" sz="2800" u="sng" dirty="0">
                <a:effectLst/>
                <a:latin typeface="Cambria" panose="02040503050406030204" pitchFamily="18" charset="0"/>
                <a:ea typeface="Cambria" panose="02040503050406030204" pitchFamily="18" charset="0"/>
                <a:cs typeface="Times New Roman" panose="02020603050405020304" pitchFamily="18" charset="0"/>
              </a:rPr>
              <a:t>. Query Description</a:t>
            </a:r>
          </a:p>
          <a:p>
            <a:pPr>
              <a:lnSpc>
                <a:spcPct val="107000"/>
              </a:lnSpc>
              <a:spcAft>
                <a:spcPts val="800"/>
              </a:spcAft>
            </a:pPr>
            <a:endParaRPr lang="en-IN" sz="2800" u="sng"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B0C0FA-26CB-41A7-BD2C-B19502378B22}"/>
              </a:ext>
            </a:extLst>
          </p:cNvPr>
          <p:cNvSpPr txBox="1"/>
          <p:nvPr/>
        </p:nvSpPr>
        <p:spPr>
          <a:xfrm>
            <a:off x="1281149" y="1276913"/>
            <a:ext cx="8530119" cy="1644233"/>
          </a:xfrm>
          <a:prstGeom prst="rect">
            <a:avLst/>
          </a:prstGeom>
          <a:noFill/>
        </p:spPr>
        <p:txBody>
          <a:bodyPr wrap="square">
            <a:spAutoFit/>
          </a:bodyPr>
          <a:lstStyle/>
          <a:p>
            <a:pPr>
              <a:lnSpc>
                <a:spcPct val="107000"/>
              </a:lnSpc>
              <a:spcAft>
                <a:spcPts val="800"/>
              </a:spcAft>
            </a:pPr>
            <a:r>
              <a:rPr lang="en-IN" sz="2400" dirty="0">
                <a:effectLst/>
                <a:latin typeface="Cambria" panose="02040503050406030204" pitchFamily="18" charset="0"/>
                <a:ea typeface="Cambria" panose="02040503050406030204" pitchFamily="18" charset="0"/>
                <a:cs typeface="Times New Roman" panose="02020603050405020304" pitchFamily="18" charset="0"/>
              </a:rPr>
              <a:t>To compute the performance of each NoSQL structure, benchmark retrieval queries are developed. In this benchmark queries, we considered different complexity levels of retrieval including indexing, joining tables, and aggregations.</a:t>
            </a:r>
          </a:p>
        </p:txBody>
      </p:sp>
    </p:spTree>
    <p:extLst>
      <p:ext uri="{BB962C8B-B14F-4D97-AF65-F5344CB8AC3E}">
        <p14:creationId xmlns:p14="http://schemas.microsoft.com/office/powerpoint/2010/main" val="280050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93BFDC-85BE-49F9-B9DF-18729161E73E}"/>
              </a:ext>
            </a:extLst>
          </p:cNvPr>
          <p:cNvSpPr txBox="1"/>
          <p:nvPr/>
        </p:nvSpPr>
        <p:spPr>
          <a:xfrm>
            <a:off x="4372325" y="424324"/>
            <a:ext cx="6097836" cy="707886"/>
          </a:xfrm>
          <a:prstGeom prst="rect">
            <a:avLst/>
          </a:prstGeom>
          <a:noFill/>
        </p:spPr>
        <p:txBody>
          <a:bodyPr wrap="square">
            <a:spAutoFit/>
          </a:bodyPr>
          <a:lstStyle/>
          <a:p>
            <a:r>
              <a:rPr lang="en-US" sz="4000" b="1" dirty="0">
                <a:latin typeface="Franklin Gothic Book" panose="020B0503020102020204" pitchFamily="34" charset="0"/>
                <a:cs typeface="Segoe UI" panose="020B0502040204020203" pitchFamily="34" charset="0"/>
              </a:rPr>
              <a:t>Experiments</a:t>
            </a:r>
            <a:endParaRPr lang="en-IN" sz="4000" dirty="0"/>
          </a:p>
        </p:txBody>
      </p:sp>
      <p:sp>
        <p:nvSpPr>
          <p:cNvPr id="8" name="TextBox 7">
            <a:extLst>
              <a:ext uri="{FF2B5EF4-FFF2-40B4-BE49-F238E27FC236}">
                <a16:creationId xmlns:a16="http://schemas.microsoft.com/office/drawing/2014/main" id="{A44A5195-1135-46E8-B3F5-5C1E36AD870C}"/>
              </a:ext>
            </a:extLst>
          </p:cNvPr>
          <p:cNvSpPr txBox="1"/>
          <p:nvPr/>
        </p:nvSpPr>
        <p:spPr>
          <a:xfrm>
            <a:off x="1127589" y="1335908"/>
            <a:ext cx="6097712" cy="523220"/>
          </a:xfrm>
          <a:prstGeom prst="rect">
            <a:avLst/>
          </a:prstGeom>
          <a:noFill/>
        </p:spPr>
        <p:txBody>
          <a:bodyPr wrap="square">
            <a:spAutoFit/>
          </a:bodyPr>
          <a:lstStyle/>
          <a:p>
            <a:r>
              <a:rPr lang="en-IN" sz="2800" dirty="0">
                <a:effectLst/>
                <a:latin typeface="Cambria" panose="02040503050406030204" pitchFamily="18" charset="0"/>
                <a:ea typeface="Cambria" panose="02040503050406030204" pitchFamily="18" charset="0"/>
                <a:cs typeface="Times New Roman" panose="02020603050405020304" pitchFamily="18" charset="0"/>
              </a:rPr>
              <a:t>A. Setup</a:t>
            </a:r>
            <a:endParaRPr lang="en-IN" sz="28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3EE7FAF5-0C62-4CEA-9C48-A2B2C8A4BFD4}"/>
              </a:ext>
            </a:extLst>
          </p:cNvPr>
          <p:cNvSpPr txBox="1"/>
          <p:nvPr/>
        </p:nvSpPr>
        <p:spPr>
          <a:xfrm>
            <a:off x="1476909" y="2001270"/>
            <a:ext cx="9444519" cy="2373598"/>
          </a:xfrm>
          <a:prstGeom prst="rect">
            <a:avLst/>
          </a:prstGeom>
          <a:noFill/>
        </p:spPr>
        <p:txBody>
          <a:bodyPr wrap="square">
            <a:spAutoFit/>
          </a:bodyPr>
          <a:lstStyle/>
          <a:p>
            <a:pPr>
              <a:lnSpc>
                <a:spcPct val="107000"/>
              </a:lnSpc>
              <a:spcAft>
                <a:spcPts val="800"/>
              </a:spcAft>
            </a:pPr>
            <a:r>
              <a:rPr lang="en-IN" sz="2000" dirty="0">
                <a:effectLst/>
                <a:latin typeface="Cambria" panose="02040503050406030204" pitchFamily="18" charset="0"/>
                <a:ea typeface="Cambria" panose="02040503050406030204" pitchFamily="18" charset="0"/>
                <a:cs typeface="Times New Roman" panose="02020603050405020304" pitchFamily="18" charset="0"/>
              </a:rPr>
              <a:t>MySQL server version 5.7.17 </a:t>
            </a:r>
            <a:r>
              <a:rPr lang="en-IN" sz="2000" u="sng" dirty="0">
                <a:effectLst/>
                <a:latin typeface="Cambria" panose="02040503050406030204" pitchFamily="18" charset="0"/>
                <a:ea typeface="Cambria" panose="02040503050406030204" pitchFamily="18" charset="0"/>
                <a:cs typeface="Times New Roman" panose="02020603050405020304" pitchFamily="18" charset="0"/>
              </a:rPr>
              <a:t>MySQL Community Server (GPL) </a:t>
            </a:r>
            <a:r>
              <a:rPr lang="en-IN" sz="2000" dirty="0">
                <a:effectLst/>
                <a:latin typeface="Cambria" panose="02040503050406030204" pitchFamily="18" charset="0"/>
                <a:ea typeface="Cambria" panose="02040503050406030204" pitchFamily="18" charset="0"/>
                <a:cs typeface="Times New Roman" panose="02020603050405020304" pitchFamily="18" charset="0"/>
              </a:rPr>
              <a:t>for relational database and MongoDB version v3.4.1. Both databases are running on MacBook Pro (13-inch, Mid 2010) with 2.4 GHz Intel Core 2 Duo processor, 4 GB 1067 MHz DDR3. We use Java to develop the API for managing the communication with the DBs through NetBeans IDE 8.2. The library used to access MySQL server DB for java API is “mysql-connector-java-5.1.40-bin.jar”, and the other one used to access MongoDB is “mongo-java-driver-3.4.1.jar”.</a:t>
            </a:r>
          </a:p>
        </p:txBody>
      </p:sp>
    </p:spTree>
    <p:extLst>
      <p:ext uri="{BB962C8B-B14F-4D97-AF65-F5344CB8AC3E}">
        <p14:creationId xmlns:p14="http://schemas.microsoft.com/office/powerpoint/2010/main" val="321449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D4CCB-EA75-4858-B35E-90E4F55ED6F1}"/>
              </a:ext>
            </a:extLst>
          </p:cNvPr>
          <p:cNvSpPr txBox="1"/>
          <p:nvPr/>
        </p:nvSpPr>
        <p:spPr>
          <a:xfrm>
            <a:off x="3932434" y="479267"/>
            <a:ext cx="6097712" cy="532903"/>
          </a:xfrm>
          <a:prstGeom prst="rect">
            <a:avLst/>
          </a:prstGeom>
          <a:noFill/>
        </p:spPr>
        <p:txBody>
          <a:bodyPr wrap="square">
            <a:sp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B. Results and Analysis</a:t>
            </a:r>
          </a:p>
        </p:txBody>
      </p:sp>
      <p:sp>
        <p:nvSpPr>
          <p:cNvPr id="4" name="TextBox 3">
            <a:extLst>
              <a:ext uri="{FF2B5EF4-FFF2-40B4-BE49-F238E27FC236}">
                <a16:creationId xmlns:a16="http://schemas.microsoft.com/office/drawing/2014/main" id="{FAEE6939-8D02-44DD-8756-D17D7F5E3CC3}"/>
              </a:ext>
            </a:extLst>
          </p:cNvPr>
          <p:cNvSpPr txBox="1"/>
          <p:nvPr/>
        </p:nvSpPr>
        <p:spPr>
          <a:xfrm>
            <a:off x="778267" y="1187792"/>
            <a:ext cx="10913724" cy="1385636"/>
          </a:xfrm>
          <a:prstGeom prst="rect">
            <a:avLst/>
          </a:prstGeom>
          <a:noFill/>
        </p:spPr>
        <p:txBody>
          <a:bodyPr wrap="square">
            <a:spAutoFit/>
          </a:bodyPr>
          <a:lstStyle/>
          <a:p>
            <a:pPr>
              <a:lnSpc>
                <a:spcPct val="107000"/>
              </a:lnSpc>
              <a:spcAft>
                <a:spcPts val="800"/>
              </a:spcAft>
            </a:pPr>
            <a:r>
              <a:rPr lang="en-IN" sz="2000" b="1" dirty="0">
                <a:effectLst/>
                <a:latin typeface="Cambria" panose="02040503050406030204" pitchFamily="18" charset="0"/>
                <a:ea typeface="Cambria" panose="02040503050406030204" pitchFamily="18" charset="0"/>
                <a:cs typeface="Times New Roman" panose="02020603050405020304" pitchFamily="18" charset="0"/>
              </a:rPr>
              <a:t>Query 1</a:t>
            </a:r>
            <a:r>
              <a:rPr lang="en-IN" sz="2000" dirty="0">
                <a:effectLst/>
                <a:latin typeface="Cambria" panose="02040503050406030204" pitchFamily="18" charset="0"/>
                <a:ea typeface="Cambria" panose="02040503050406030204" pitchFamily="18" charset="0"/>
                <a:cs typeface="Times New Roman" panose="02020603050405020304" pitchFamily="18" charset="0"/>
              </a:rPr>
              <a:t>. MySQL database achieved better retrieval time compared with all MongoDB structures. Query 1 retrieves all the information about one employee. Retrieval times of MongoDB structure 1 (M1) and structure 2 (M2) are very close while structure 3 (M3) took 28 hours because MongoDB structure 3 uses references to lookup data.</a:t>
            </a:r>
          </a:p>
        </p:txBody>
      </p:sp>
      <p:pic>
        <p:nvPicPr>
          <p:cNvPr id="6" name="Picture 5">
            <a:extLst>
              <a:ext uri="{FF2B5EF4-FFF2-40B4-BE49-F238E27FC236}">
                <a16:creationId xmlns:a16="http://schemas.microsoft.com/office/drawing/2014/main" id="{A336C9F2-D196-4457-9045-242CC6633FBE}"/>
              </a:ext>
            </a:extLst>
          </p:cNvPr>
          <p:cNvPicPr>
            <a:picLocks noChangeAspect="1"/>
          </p:cNvPicPr>
          <p:nvPr/>
        </p:nvPicPr>
        <p:blipFill>
          <a:blip r:embed="rId2"/>
          <a:stretch>
            <a:fillRect/>
          </a:stretch>
        </p:blipFill>
        <p:spPr>
          <a:xfrm>
            <a:off x="2423552" y="2749050"/>
            <a:ext cx="6720447" cy="3687823"/>
          </a:xfrm>
          <a:prstGeom prst="rect">
            <a:avLst/>
          </a:prstGeom>
        </p:spPr>
      </p:pic>
    </p:spTree>
    <p:extLst>
      <p:ext uri="{BB962C8B-B14F-4D97-AF65-F5344CB8AC3E}">
        <p14:creationId xmlns:p14="http://schemas.microsoft.com/office/powerpoint/2010/main" val="112472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2D1-DC84-43E9-8EFF-1E243A99C152}"/>
              </a:ext>
            </a:extLst>
          </p:cNvPr>
          <p:cNvSpPr txBox="1"/>
          <p:nvPr/>
        </p:nvSpPr>
        <p:spPr>
          <a:xfrm>
            <a:off x="891283" y="568170"/>
            <a:ext cx="10831530" cy="2308324"/>
          </a:xfrm>
          <a:prstGeom prst="rect">
            <a:avLst/>
          </a:prstGeom>
          <a:noFill/>
        </p:spPr>
        <p:txBody>
          <a:bodyPr wrap="square">
            <a:spAutoFit/>
          </a:bodyPr>
          <a:lstStyle/>
          <a:p>
            <a:r>
              <a:rPr lang="en-IN" sz="1800" b="1" dirty="0">
                <a:effectLst/>
                <a:latin typeface="Cambria" panose="02040503050406030204" pitchFamily="18" charset="0"/>
                <a:ea typeface="Cambria" panose="02040503050406030204" pitchFamily="18" charset="0"/>
                <a:cs typeface="Times New Roman" panose="02020603050405020304" pitchFamily="18" charset="0"/>
              </a:rPr>
              <a:t>Query 2</a:t>
            </a:r>
            <a:r>
              <a:rPr lang="en-IN" sz="1800" dirty="0">
                <a:effectLst/>
                <a:latin typeface="Cambria" panose="02040503050406030204" pitchFamily="18" charset="0"/>
                <a:ea typeface="Cambria" panose="02040503050406030204" pitchFamily="18" charset="0"/>
                <a:cs typeface="Times New Roman" panose="02020603050405020304" pitchFamily="18" charset="0"/>
              </a:rPr>
              <a:t>. MongoDB structure 2 (M2) outperformed other structures and MySQL with 1.92 milliseconds. The retrieval time of MongoDB structure 1 (M1) execution time was very close to MongoDB structure 2 (M2) execution time. We observe that a noticeable increase in the execution time of the same query in MySQL structure, </a:t>
            </a:r>
            <a:r>
              <a:rPr lang="en-IN" sz="1800" u="sng" dirty="0">
                <a:effectLst/>
                <a:latin typeface="Cambria" panose="02040503050406030204" pitchFamily="18" charset="0"/>
                <a:ea typeface="Cambria" panose="02040503050406030204" pitchFamily="18" charset="0"/>
                <a:cs typeface="Times New Roman" panose="02020603050405020304" pitchFamily="18" charset="0"/>
              </a:rPr>
              <a:t>as the query will access projects and </a:t>
            </a:r>
            <a:r>
              <a:rPr lang="en-IN" sz="1800" u="sng" dirty="0" err="1">
                <a:effectLst/>
                <a:latin typeface="Cambria" panose="02040503050406030204" pitchFamily="18" charset="0"/>
                <a:ea typeface="Cambria" panose="02040503050406030204" pitchFamily="18" charset="0"/>
                <a:cs typeface="Times New Roman" panose="02020603050405020304" pitchFamily="18" charset="0"/>
              </a:rPr>
              <a:t>works_on</a:t>
            </a:r>
            <a:r>
              <a:rPr lang="en-IN" sz="1800" u="sng" dirty="0">
                <a:effectLst/>
                <a:latin typeface="Cambria" panose="02040503050406030204" pitchFamily="18" charset="0"/>
                <a:ea typeface="Cambria" panose="02040503050406030204" pitchFamily="18" charset="0"/>
                <a:cs typeface="Times New Roman" panose="02020603050405020304" pitchFamily="18" charset="0"/>
              </a:rPr>
              <a:t> tables to find employee id then it will get all the information related to that employee</a:t>
            </a:r>
            <a:r>
              <a:rPr lang="en-IN" sz="1800" dirty="0">
                <a:effectLst/>
                <a:latin typeface="Cambria" panose="02040503050406030204" pitchFamily="18" charset="0"/>
                <a:ea typeface="Cambria" panose="02040503050406030204" pitchFamily="18" charset="0"/>
                <a:cs typeface="Times New Roman" panose="02020603050405020304" pitchFamily="18" charset="0"/>
              </a:rPr>
              <a:t>. All of the three previous structures execution time was very short compared with the execution time of MongoDB structure 3 (M3) which reached about 24 hours to get the results. The reason behind the very high execution time in structures 3 (M3) is the reference relationship between the collections and the need to access all the collections after finding the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employeeID</a:t>
            </a:r>
            <a:r>
              <a:rPr lang="en-IN" sz="1800" dirty="0">
                <a:effectLst/>
                <a:latin typeface="Cambria" panose="02040503050406030204" pitchFamily="18" charset="0"/>
                <a:ea typeface="Cambria" panose="02040503050406030204" pitchFamily="18" charset="0"/>
                <a:cs typeface="Times New Roman" panose="02020603050405020304" pitchFamily="18" charset="0"/>
              </a:rPr>
              <a:t> required</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98C8706-6F62-40EF-838D-A0E202A6ED4A}"/>
              </a:ext>
            </a:extLst>
          </p:cNvPr>
          <p:cNvPicPr>
            <a:picLocks noChangeAspect="1"/>
          </p:cNvPicPr>
          <p:nvPr/>
        </p:nvPicPr>
        <p:blipFill>
          <a:blip r:embed="rId2"/>
          <a:stretch>
            <a:fillRect/>
          </a:stretch>
        </p:blipFill>
        <p:spPr>
          <a:xfrm>
            <a:off x="2687080" y="3102796"/>
            <a:ext cx="5863367" cy="3287731"/>
          </a:xfrm>
          <a:prstGeom prst="rect">
            <a:avLst/>
          </a:prstGeom>
        </p:spPr>
      </p:pic>
    </p:spTree>
    <p:extLst>
      <p:ext uri="{BB962C8B-B14F-4D97-AF65-F5344CB8AC3E}">
        <p14:creationId xmlns:p14="http://schemas.microsoft.com/office/powerpoint/2010/main" val="111145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2D1-DC84-43E9-8EFF-1E243A99C152}"/>
              </a:ext>
            </a:extLst>
          </p:cNvPr>
          <p:cNvSpPr txBox="1"/>
          <p:nvPr/>
        </p:nvSpPr>
        <p:spPr>
          <a:xfrm>
            <a:off x="891283" y="568170"/>
            <a:ext cx="10831530" cy="1754326"/>
          </a:xfrm>
          <a:prstGeom prst="rect">
            <a:avLst/>
          </a:prstGeom>
          <a:noFill/>
        </p:spPr>
        <p:txBody>
          <a:bodyPr wrap="square">
            <a:spAutoFit/>
          </a:bodyPr>
          <a:lstStyle/>
          <a:p>
            <a:r>
              <a:rPr lang="en-IN" sz="1800" b="1" dirty="0">
                <a:effectLst/>
                <a:latin typeface="Cambria" panose="02040503050406030204" pitchFamily="18" charset="0"/>
                <a:ea typeface="Cambria" panose="02040503050406030204" pitchFamily="18" charset="0"/>
                <a:cs typeface="Times New Roman" panose="02020603050405020304" pitchFamily="18" charset="0"/>
              </a:rPr>
              <a:t>Query 3</a:t>
            </a: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For Query 3, MySQL database structure recorded the longest time. The time needed to retrieve data was about 65.95 milliseconds because in MySQL </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the process will join two tables namely, </a:t>
            </a:r>
            <a:r>
              <a:rPr lang="en-IN" sz="1800" u="sng" dirty="0" err="1">
                <a:effectLst/>
                <a:latin typeface="Calibri" panose="020F0502020204030204" pitchFamily="34" charset="0"/>
                <a:ea typeface="Calibri" panose="020F0502020204030204" pitchFamily="34" charset="0"/>
                <a:cs typeface="Times New Roman" panose="02020603050405020304" pitchFamily="18" charset="0"/>
              </a:rPr>
              <a:t>Works_on</a:t>
            </a:r>
            <a:r>
              <a:rPr lang="en-IN" sz="1800" u="sng" dirty="0">
                <a:effectLst/>
                <a:latin typeface="Calibri" panose="020F0502020204030204" pitchFamily="34" charset="0"/>
                <a:ea typeface="Calibri" panose="020F0502020204030204" pitchFamily="34" charset="0"/>
                <a:cs typeface="Times New Roman" panose="02020603050405020304" pitchFamily="18" charset="0"/>
              </a:rPr>
              <a:t> table and Project table on an non-key fields.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MongoDB structures M1, M2, and M3, results were close to each other. We can conclude that any representation in MongoDB is better than MySQL representation of data in executing this kind of queries that does not rely on key data.</a:t>
            </a:r>
          </a:p>
          <a:p>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6AD40B7-7ADE-47F3-A7A0-1828923965CA}"/>
              </a:ext>
            </a:extLst>
          </p:cNvPr>
          <p:cNvPicPr>
            <a:picLocks noChangeAspect="1"/>
          </p:cNvPicPr>
          <p:nvPr/>
        </p:nvPicPr>
        <p:blipFill>
          <a:blip r:embed="rId2"/>
          <a:stretch>
            <a:fillRect/>
          </a:stretch>
        </p:blipFill>
        <p:spPr>
          <a:xfrm>
            <a:off x="1220869" y="2416885"/>
            <a:ext cx="6936812" cy="3668934"/>
          </a:xfrm>
          <a:prstGeom prst="rect">
            <a:avLst/>
          </a:prstGeom>
        </p:spPr>
      </p:pic>
    </p:spTree>
    <p:extLst>
      <p:ext uri="{BB962C8B-B14F-4D97-AF65-F5344CB8AC3E}">
        <p14:creationId xmlns:p14="http://schemas.microsoft.com/office/powerpoint/2010/main" val="28111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2D1-DC84-43E9-8EFF-1E243A99C152}"/>
              </a:ext>
            </a:extLst>
          </p:cNvPr>
          <p:cNvSpPr txBox="1"/>
          <p:nvPr/>
        </p:nvSpPr>
        <p:spPr>
          <a:xfrm>
            <a:off x="973476" y="1009958"/>
            <a:ext cx="10831530" cy="369332"/>
          </a:xfrm>
          <a:prstGeom prst="rect">
            <a:avLst/>
          </a:prstGeom>
          <a:noFill/>
        </p:spPr>
        <p:txBody>
          <a:bodyPr wrap="square">
            <a:spAutoFit/>
          </a:bodyPr>
          <a:lstStyle/>
          <a:p>
            <a:r>
              <a:rPr lang="en-IN" dirty="0">
                <a:latin typeface="Cambria" panose="02040503050406030204" pitchFamily="18" charset="0"/>
                <a:ea typeface="Cambria" panose="02040503050406030204" pitchFamily="18" charset="0"/>
                <a:cs typeface="Times New Roman" panose="02020603050405020304" pitchFamily="18" charset="0"/>
              </a:rPr>
              <a:t>Like the above queries, 2 more queries were tested. And the average time of all queries is shown below</a:t>
            </a: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7229788-38CC-4621-AB26-164C23B5AAC8}"/>
              </a:ext>
            </a:extLst>
          </p:cNvPr>
          <p:cNvPicPr>
            <a:picLocks noChangeAspect="1"/>
          </p:cNvPicPr>
          <p:nvPr/>
        </p:nvPicPr>
        <p:blipFill>
          <a:blip r:embed="rId2"/>
          <a:stretch>
            <a:fillRect/>
          </a:stretch>
        </p:blipFill>
        <p:spPr>
          <a:xfrm>
            <a:off x="638473" y="1713673"/>
            <a:ext cx="7776062" cy="4224790"/>
          </a:xfrm>
          <a:prstGeom prst="rect">
            <a:avLst/>
          </a:prstGeom>
        </p:spPr>
      </p:pic>
      <p:sp>
        <p:nvSpPr>
          <p:cNvPr id="6" name="TextBox 5">
            <a:extLst>
              <a:ext uri="{FF2B5EF4-FFF2-40B4-BE49-F238E27FC236}">
                <a16:creationId xmlns:a16="http://schemas.microsoft.com/office/drawing/2014/main" id="{53711E38-84AE-4C42-953E-D0C4C4FA81A4}"/>
              </a:ext>
            </a:extLst>
          </p:cNvPr>
          <p:cNvSpPr txBox="1"/>
          <p:nvPr/>
        </p:nvSpPr>
        <p:spPr>
          <a:xfrm>
            <a:off x="8578921" y="1713673"/>
            <a:ext cx="3384434" cy="3034420"/>
          </a:xfrm>
          <a:prstGeom prst="rect">
            <a:avLst/>
          </a:prstGeom>
          <a:noFill/>
        </p:spPr>
        <p:txBody>
          <a:bodyPr wrap="square">
            <a:spAutoFit/>
          </a:bodyPr>
          <a:lstStyle/>
          <a:p>
            <a:pPr>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Overall, results show that using embedded structures along with references would make retrieval times reasonable and can easily outperform relational databases. Additionally, designing NoSQL with only references or embedded documents makes searching/retrieval worse than relational databases</a:t>
            </a:r>
          </a:p>
        </p:txBody>
      </p:sp>
    </p:spTree>
    <p:extLst>
      <p:ext uri="{BB962C8B-B14F-4D97-AF65-F5344CB8AC3E}">
        <p14:creationId xmlns:p14="http://schemas.microsoft.com/office/powerpoint/2010/main" val="4470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BFE256-E214-4B43-9F70-2B838760523E}"/>
              </a:ext>
            </a:extLst>
          </p:cNvPr>
          <p:cNvSpPr txBox="1"/>
          <p:nvPr/>
        </p:nvSpPr>
        <p:spPr>
          <a:xfrm>
            <a:off x="952500" y="1877602"/>
            <a:ext cx="10287000" cy="3785652"/>
          </a:xfrm>
          <a:prstGeom prst="rect">
            <a:avLst/>
          </a:prstGeom>
          <a:noFill/>
        </p:spPr>
        <p:txBody>
          <a:bodyPr wrap="square">
            <a:spAutoFit/>
          </a:bodyPr>
          <a:lstStyle/>
          <a:p>
            <a:pPr marL="342900" indent="-342900">
              <a:buFont typeface="Arial" panose="020B0604020202020204" pitchFamily="34" charset="0"/>
              <a:buChar char="•"/>
            </a:pPr>
            <a:r>
              <a:rPr lang="en-IN" sz="2400" dirty="0">
                <a:effectLst/>
                <a:latin typeface="Cambria" panose="02040503050406030204" pitchFamily="18" charset="0"/>
                <a:ea typeface="Cambria" panose="02040503050406030204" pitchFamily="18" charset="0"/>
                <a:cs typeface="Times New Roman" panose="02020603050405020304" pitchFamily="18" charset="0"/>
              </a:rPr>
              <a:t>In this paper, we investigated different NoSQL structures to represent relational databases. MongoDB for NoSQL and MySQL database as a relational database. The experiments are based on three NoSQL structures that include embedding documents only, referencing documents only, and both. </a:t>
            </a:r>
          </a:p>
          <a:p>
            <a:pPr marL="342900" indent="-342900">
              <a:buFont typeface="Arial" panose="020B0604020202020204" pitchFamily="34" charset="0"/>
              <a:buChar char="•"/>
            </a:pPr>
            <a:r>
              <a:rPr lang="en-IN" sz="2400" dirty="0">
                <a:effectLst/>
                <a:latin typeface="Cambria" panose="02040503050406030204" pitchFamily="18" charset="0"/>
                <a:ea typeface="Cambria" panose="02040503050406030204" pitchFamily="18" charset="0"/>
                <a:cs typeface="Times New Roman" panose="02020603050405020304" pitchFamily="18" charset="0"/>
              </a:rPr>
              <a:t>We used large number of records and a set of five queries as a benchmark to measure retrieval time. Our benchmark database contains five tables and variety of relationships that include many-to-one, and many-to-many. </a:t>
            </a:r>
          </a:p>
          <a:p>
            <a:pPr marL="342900" indent="-342900">
              <a:buFont typeface="Arial" panose="020B0604020202020204" pitchFamily="34" charset="0"/>
              <a:buChar char="•"/>
            </a:pPr>
            <a:r>
              <a:rPr lang="en-IN" sz="2400" dirty="0">
                <a:effectLst/>
                <a:latin typeface="Cambria" panose="02040503050406030204" pitchFamily="18" charset="0"/>
                <a:ea typeface="Cambria" panose="02040503050406030204" pitchFamily="18" charset="0"/>
                <a:cs typeface="Times New Roman" panose="02020603050405020304" pitchFamily="18" charset="0"/>
              </a:rPr>
              <a:t>The final finding of this research indicates that using both embedding and referencing of documents </a:t>
            </a:r>
            <a:endParaRPr lang="en-IN" sz="24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5F52FC38-D968-4C6E-915B-302407F96755}"/>
              </a:ext>
            </a:extLst>
          </p:cNvPr>
          <p:cNvSpPr txBox="1"/>
          <p:nvPr/>
        </p:nvSpPr>
        <p:spPr>
          <a:xfrm>
            <a:off x="4300406" y="681178"/>
            <a:ext cx="6097836" cy="707886"/>
          </a:xfrm>
          <a:prstGeom prst="rect">
            <a:avLst/>
          </a:prstGeom>
          <a:noFill/>
        </p:spPr>
        <p:txBody>
          <a:bodyPr wrap="square">
            <a:spAutoFit/>
          </a:bodyPr>
          <a:lstStyle/>
          <a:p>
            <a:r>
              <a:rPr lang="en-US" sz="4000" b="1" dirty="0">
                <a:latin typeface="Franklin Gothic Book" panose="020B0503020102020204" pitchFamily="34" charset="0"/>
                <a:cs typeface="Segoe UI" panose="020B0502040204020203" pitchFamily="34" charset="0"/>
              </a:rPr>
              <a:t>Conclusion</a:t>
            </a:r>
            <a:endParaRPr lang="en-IN" sz="4000" dirty="0"/>
          </a:p>
        </p:txBody>
      </p:sp>
    </p:spTree>
    <p:extLst>
      <p:ext uri="{BB962C8B-B14F-4D97-AF65-F5344CB8AC3E}">
        <p14:creationId xmlns:p14="http://schemas.microsoft.com/office/powerpoint/2010/main" val="118122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98F65-8459-466F-BBC9-8F886A1B6C46}"/>
              </a:ext>
            </a:extLst>
          </p:cNvPr>
          <p:cNvSpPr txBox="1"/>
          <p:nvPr/>
        </p:nvSpPr>
        <p:spPr>
          <a:xfrm>
            <a:off x="4033278" y="578437"/>
            <a:ext cx="6097836" cy="707886"/>
          </a:xfrm>
          <a:prstGeom prst="rect">
            <a:avLst/>
          </a:prstGeom>
          <a:noFill/>
        </p:spPr>
        <p:txBody>
          <a:bodyPr wrap="square">
            <a:spAutoFit/>
          </a:bodyPr>
          <a:lstStyle/>
          <a:p>
            <a:r>
              <a:rPr lang="en-US" sz="4000" b="1" dirty="0">
                <a:latin typeface="Franklin Gothic Book" panose="020B0503020102020204" pitchFamily="34" charset="0"/>
                <a:cs typeface="Segoe UI" panose="020B0502040204020203" pitchFamily="34" charset="0"/>
              </a:rPr>
              <a:t>References</a:t>
            </a:r>
            <a:endParaRPr lang="en-IN" sz="4000" dirty="0"/>
          </a:p>
        </p:txBody>
      </p:sp>
      <p:sp>
        <p:nvSpPr>
          <p:cNvPr id="4" name="TextBox 3">
            <a:extLst>
              <a:ext uri="{FF2B5EF4-FFF2-40B4-BE49-F238E27FC236}">
                <a16:creationId xmlns:a16="http://schemas.microsoft.com/office/drawing/2014/main" id="{386C7178-E504-4FFD-B54F-7FE1CCBE1196}"/>
              </a:ext>
            </a:extLst>
          </p:cNvPr>
          <p:cNvSpPr txBox="1"/>
          <p:nvPr/>
        </p:nvSpPr>
        <p:spPr>
          <a:xfrm>
            <a:off x="1641296" y="1767424"/>
            <a:ext cx="8961633" cy="2308324"/>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extLst>
                    <a:ext uri="{A12FA001-AC4F-418D-AE19-62706E023703}">
                      <ahyp:hlinkClr xmlns:ahyp="http://schemas.microsoft.com/office/drawing/2018/hyperlinkcolor" val="tx"/>
                    </a:ext>
                  </a:extLst>
                </a:hlinkClick>
              </a:rPr>
              <a:t>https://ieeexplore.ieee.org/document/8606019</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extLst>
                    <a:ext uri="{A12FA001-AC4F-418D-AE19-62706E023703}">
                      <ahyp:hlinkClr xmlns:ahyp="http://schemas.microsoft.com/office/drawing/2018/hyperlinkcolor" val="tx"/>
                    </a:ext>
                  </a:extLst>
                </a:hlinkClick>
              </a:rPr>
              <a:t>https://www.mongodb.com/nosql-explained/nosql-vs-sql</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https://blog.timescale.com/blog/why-sql-beating-nosql-what-this-means-for-future-of-data-time-series-database-348b777b847a/</a:t>
            </a:r>
          </a:p>
          <a:p>
            <a:endParaRPr lang="en-IN" dirty="0"/>
          </a:p>
          <a:p>
            <a:endParaRPr lang="en-IN" dirty="0"/>
          </a:p>
        </p:txBody>
      </p:sp>
    </p:spTree>
    <p:extLst>
      <p:ext uri="{BB962C8B-B14F-4D97-AF65-F5344CB8AC3E}">
        <p14:creationId xmlns:p14="http://schemas.microsoft.com/office/powerpoint/2010/main" val="3596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4231053" y="29029"/>
            <a:ext cx="3403461" cy="1325563"/>
          </a:xfrm>
        </p:spPr>
        <p:txBody>
          <a:bodyPr/>
          <a:lstStyle/>
          <a:p>
            <a:r>
              <a:rPr lang="en-US" b="1" dirty="0">
                <a:latin typeface="Franklin Gothic Book" panose="020B0503020102020204" pitchFamily="34" charset="0"/>
                <a:cs typeface="Segoe UI" panose="020B0502040204020203" pitchFamily="34" charset="0"/>
              </a:rPr>
              <a:t>Introduction</a:t>
            </a:r>
          </a:p>
        </p:txBody>
      </p:sp>
      <p:sp>
        <p:nvSpPr>
          <p:cNvPr id="12" name="TextBox 11">
            <a:extLst>
              <a:ext uri="{FF2B5EF4-FFF2-40B4-BE49-F238E27FC236}">
                <a16:creationId xmlns:a16="http://schemas.microsoft.com/office/drawing/2014/main" id="{EC418BD8-7256-4E82-9AEC-AF94DEE8887A}"/>
              </a:ext>
            </a:extLst>
          </p:cNvPr>
          <p:cNvSpPr txBox="1"/>
          <p:nvPr/>
        </p:nvSpPr>
        <p:spPr>
          <a:xfrm>
            <a:off x="733111" y="1150199"/>
            <a:ext cx="11034487" cy="5755422"/>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The use of NoSQL Databases has become an industrial trend in cloud computing, web applications, IoT, and big data.</a:t>
            </a: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The adoption of NoSQL DB is the response of the tremendous growth of data that requires faster data access and analysis</a:t>
            </a: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NoSQL is non-relational, schema less, and can handle unstructured and different types of data efficiently. Unstructured data is defined as information that is organized in a predefined manner without a predefined data model like body of the email, blobs, audio and video. </a:t>
            </a: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It does not support the join query and has less powerful query language to retrieve data than the relational DB.</a:t>
            </a: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In other words, NoSQL has no common query language available; hence, it needs custom API to interact with to be able to communicate with the data.</a:t>
            </a: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NoSQL solved the mismatch between the relational DB and the OOP.</a:t>
            </a: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8E5AC9-421F-40EB-AA08-6A4745052F8E}"/>
              </a:ext>
            </a:extLst>
          </p:cNvPr>
          <p:cNvSpPr txBox="1"/>
          <p:nvPr/>
        </p:nvSpPr>
        <p:spPr>
          <a:xfrm>
            <a:off x="718456" y="674400"/>
            <a:ext cx="11110685" cy="5509200"/>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However, migration from SQL to NoSQL structure appears to be challenging task because it requires validating the system requirements and maintaining same functionality and data integrity of the new NoSQL DB schema</a:t>
            </a:r>
          </a:p>
          <a:p>
            <a:pPr marL="342900" indent="-342900">
              <a:spcBef>
                <a:spcPts val="600"/>
              </a:spcBef>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migration process has two requirements: First, changing and developing the design. Second, migrating the data . </a:t>
            </a:r>
          </a:p>
          <a:p>
            <a:pPr marL="342900" indent="-342900">
              <a:spcBef>
                <a:spcPts val="600"/>
              </a:spcBef>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migration of the data is relatively easier task that the design which has to assure validity, integrity, and performance. NoSQL design can be achieved either by an expert or by using tools.</a:t>
            </a:r>
          </a:p>
          <a:p>
            <a:pPr marL="342900" indent="-342900">
              <a:spcBef>
                <a:spcPts val="600"/>
              </a:spcBef>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Because NoSQL DBMS does not support join queries and has no notion of foreign keys, the efficacy of NoSQL design depends on how to model efficiently the relationships in the relational database (SQL). </a:t>
            </a:r>
          </a:p>
          <a:p>
            <a:pPr marL="342900" indent="-342900">
              <a:spcBef>
                <a:spcPts val="600"/>
              </a:spcBef>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There are three ways to model such relationships, namely, embedding, referencing, and mix of embedding and referencing</a:t>
            </a:r>
          </a:p>
        </p:txBody>
      </p:sp>
    </p:spTree>
    <p:extLst>
      <p:ext uri="{BB962C8B-B14F-4D97-AF65-F5344CB8AC3E}">
        <p14:creationId xmlns:p14="http://schemas.microsoft.com/office/powerpoint/2010/main" val="13954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5CA7-355C-4920-8D68-E45D8A7BC514}"/>
              </a:ext>
            </a:extLst>
          </p:cNvPr>
          <p:cNvSpPr txBox="1">
            <a:spLocks/>
          </p:cNvSpPr>
          <p:nvPr/>
        </p:nvSpPr>
        <p:spPr>
          <a:xfrm>
            <a:off x="609601" y="522515"/>
            <a:ext cx="11756571" cy="1325563"/>
          </a:xfrm>
          <a:prstGeom prst="rect">
            <a:avLst/>
          </a:prstGeom>
        </p:spPr>
        <p:txBody>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en-IN" b="1" dirty="0">
              <a:latin typeface="Franklin Gothic Book" panose="020B0503020102020204" pitchFamily="34" charset="0"/>
              <a:cs typeface="Segoe UI" panose="020B0502040204020203" pitchFamily="34" charset="0"/>
            </a:endParaRPr>
          </a:p>
        </p:txBody>
      </p:sp>
      <p:sp>
        <p:nvSpPr>
          <p:cNvPr id="4" name="TextBox 3">
            <a:extLst>
              <a:ext uri="{FF2B5EF4-FFF2-40B4-BE49-F238E27FC236}">
                <a16:creationId xmlns:a16="http://schemas.microsoft.com/office/drawing/2014/main" id="{7E49CFAF-5862-4724-85A5-71A8BD153875}"/>
              </a:ext>
            </a:extLst>
          </p:cNvPr>
          <p:cNvSpPr txBox="1"/>
          <p:nvPr/>
        </p:nvSpPr>
        <p:spPr>
          <a:xfrm>
            <a:off x="1667089" y="528708"/>
            <a:ext cx="9641593" cy="707886"/>
          </a:xfrm>
          <a:prstGeom prst="rect">
            <a:avLst/>
          </a:prstGeom>
          <a:noFill/>
        </p:spPr>
        <p:txBody>
          <a:bodyPr wrap="square">
            <a:spAutoFit/>
          </a:bodyPr>
          <a:lstStyle/>
          <a:p>
            <a:r>
              <a:rPr lang="en-US" sz="4000" b="1" dirty="0">
                <a:latin typeface="Franklin Gothic Book" panose="020B0503020102020204" pitchFamily="34" charset="0"/>
                <a:cs typeface="Segoe UI" panose="020B0502040204020203" pitchFamily="34" charset="0"/>
              </a:rPr>
              <a:t>Problem statement given in the paper</a:t>
            </a:r>
            <a:endParaRPr lang="en-IN" sz="4000" dirty="0"/>
          </a:p>
        </p:txBody>
      </p:sp>
      <p:sp>
        <p:nvSpPr>
          <p:cNvPr id="8" name="TextBox 7">
            <a:extLst>
              <a:ext uri="{FF2B5EF4-FFF2-40B4-BE49-F238E27FC236}">
                <a16:creationId xmlns:a16="http://schemas.microsoft.com/office/drawing/2014/main" id="{6A5265D6-7D6A-4CD5-AE28-D8BE2EFF4861}"/>
              </a:ext>
            </a:extLst>
          </p:cNvPr>
          <p:cNvSpPr txBox="1"/>
          <p:nvPr/>
        </p:nvSpPr>
        <p:spPr>
          <a:xfrm>
            <a:off x="2297016" y="1660791"/>
            <a:ext cx="7067322" cy="1938992"/>
          </a:xfrm>
          <a:prstGeom prst="rect">
            <a:avLst/>
          </a:prstGeom>
          <a:noFill/>
        </p:spPr>
        <p:txBody>
          <a:bodyPr wrap="square">
            <a:spAutoFit/>
          </a:bodyPr>
          <a:lstStyle/>
          <a:p>
            <a:pPr>
              <a:spcBef>
                <a:spcPts val="600"/>
              </a:spcBef>
              <a:spcAft>
                <a:spcPts val="600"/>
              </a:spcAft>
            </a:pPr>
            <a:r>
              <a:rPr lang="en-US" sz="2400" dirty="0">
                <a:latin typeface="Cambria" panose="02040503050406030204" pitchFamily="18" charset="0"/>
                <a:ea typeface="Cambria" panose="02040503050406030204" pitchFamily="18" charset="0"/>
              </a:rPr>
              <a:t>Given a well-designed relational database r and a transformation function T that converts a relational database into a NoSQL database, select the transformation that achieves the best performance in term of retrieval time. </a:t>
            </a:r>
          </a:p>
        </p:txBody>
      </p:sp>
      <p:pic>
        <p:nvPicPr>
          <p:cNvPr id="10" name="Picture 9">
            <a:extLst>
              <a:ext uri="{FF2B5EF4-FFF2-40B4-BE49-F238E27FC236}">
                <a16:creationId xmlns:a16="http://schemas.microsoft.com/office/drawing/2014/main" id="{7466ACE6-EEB8-474E-B9A8-331504C535CA}"/>
              </a:ext>
            </a:extLst>
          </p:cNvPr>
          <p:cNvPicPr>
            <a:picLocks noChangeAspect="1"/>
          </p:cNvPicPr>
          <p:nvPr/>
        </p:nvPicPr>
        <p:blipFill>
          <a:blip r:embed="rId2"/>
          <a:stretch>
            <a:fillRect/>
          </a:stretch>
        </p:blipFill>
        <p:spPr>
          <a:xfrm>
            <a:off x="4122978" y="3734149"/>
            <a:ext cx="2724233" cy="537173"/>
          </a:xfrm>
          <a:prstGeom prst="rect">
            <a:avLst/>
          </a:prstGeom>
        </p:spPr>
      </p:pic>
      <p:sp>
        <p:nvSpPr>
          <p:cNvPr id="12" name="TextBox 11">
            <a:extLst>
              <a:ext uri="{FF2B5EF4-FFF2-40B4-BE49-F238E27FC236}">
                <a16:creationId xmlns:a16="http://schemas.microsoft.com/office/drawing/2014/main" id="{664727D5-3309-43EF-A1D8-5CFE0CB87236}"/>
              </a:ext>
            </a:extLst>
          </p:cNvPr>
          <p:cNvSpPr txBox="1"/>
          <p:nvPr/>
        </p:nvSpPr>
        <p:spPr>
          <a:xfrm>
            <a:off x="2109729" y="4405689"/>
            <a:ext cx="7067321" cy="1569660"/>
          </a:xfrm>
          <a:prstGeom prst="rect">
            <a:avLst/>
          </a:prstGeom>
          <a:noFill/>
        </p:spPr>
        <p:txBody>
          <a:bodyPr wrap="square">
            <a:spAutoFit/>
          </a:bodyPr>
          <a:lstStyle/>
          <a:p>
            <a:r>
              <a:rPr lang="en-US" sz="2400" dirty="0">
                <a:latin typeface="Cambria" panose="02040503050406030204" pitchFamily="18" charset="0"/>
                <a:ea typeface="Cambria" panose="02040503050406030204" pitchFamily="18" charset="0"/>
              </a:rPr>
              <a:t>Where r is a relational database, T is the transformation function from relational schema to NoSQL structure such that T(r)= </a:t>
            </a:r>
            <a:r>
              <a:rPr lang="en-US" sz="2400" dirty="0" err="1">
                <a:latin typeface="Cambria" panose="02040503050406030204" pitchFamily="18" charset="0"/>
                <a:ea typeface="Cambria" panose="02040503050406030204" pitchFamily="18" charset="0"/>
              </a:rPr>
              <a:t>s∈S</a:t>
            </a:r>
            <a:r>
              <a:rPr lang="en-US" sz="2400" dirty="0">
                <a:latin typeface="Cambria" panose="02040503050406030204" pitchFamily="18" charset="0"/>
                <a:ea typeface="Cambria" panose="02040503050406030204" pitchFamily="18" charset="0"/>
              </a:rPr>
              <a:t>, and S is the set of all different NoSQL structures.</a:t>
            </a:r>
            <a:endParaRPr lang="en-IN" sz="2400" dirty="0"/>
          </a:p>
        </p:txBody>
      </p:sp>
    </p:spTree>
    <p:extLst>
      <p:ext uri="{BB962C8B-B14F-4D97-AF65-F5344CB8AC3E}">
        <p14:creationId xmlns:p14="http://schemas.microsoft.com/office/powerpoint/2010/main" val="57793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65891-9F01-4A81-9C6F-02A6829D12C4}"/>
              </a:ext>
            </a:extLst>
          </p:cNvPr>
          <p:cNvSpPr txBox="1"/>
          <p:nvPr/>
        </p:nvSpPr>
        <p:spPr>
          <a:xfrm>
            <a:off x="2892846" y="470838"/>
            <a:ext cx="6097836" cy="707886"/>
          </a:xfrm>
          <a:prstGeom prst="rect">
            <a:avLst/>
          </a:prstGeom>
          <a:noFill/>
        </p:spPr>
        <p:txBody>
          <a:bodyPr wrap="square">
            <a:spAutoFit/>
          </a:bodyPr>
          <a:lstStyle/>
          <a:p>
            <a:r>
              <a:rPr lang="en-US" sz="4000" b="1" dirty="0">
                <a:latin typeface="Franklin Gothic Book" panose="020B0503020102020204" pitchFamily="34" charset="0"/>
                <a:cs typeface="Segoe UI" panose="020B0502040204020203" pitchFamily="34" charset="0"/>
              </a:rPr>
              <a:t>Methodology and Analysis</a:t>
            </a:r>
            <a:endParaRPr lang="en-IN" sz="4000" dirty="0"/>
          </a:p>
        </p:txBody>
      </p:sp>
      <p:sp>
        <p:nvSpPr>
          <p:cNvPr id="7" name="TextBox 6">
            <a:extLst>
              <a:ext uri="{FF2B5EF4-FFF2-40B4-BE49-F238E27FC236}">
                <a16:creationId xmlns:a16="http://schemas.microsoft.com/office/drawing/2014/main" id="{1A1B36A6-BBF4-40A2-B128-F366FAD20372}"/>
              </a:ext>
            </a:extLst>
          </p:cNvPr>
          <p:cNvSpPr txBox="1"/>
          <p:nvPr/>
        </p:nvSpPr>
        <p:spPr>
          <a:xfrm>
            <a:off x="2196100" y="2090172"/>
            <a:ext cx="7841752" cy="2246769"/>
          </a:xfrm>
          <a:prstGeom prst="rect">
            <a:avLst/>
          </a:prstGeom>
          <a:noFill/>
        </p:spPr>
        <p:txBody>
          <a:bodyPr wrap="square">
            <a:spAutoFit/>
          </a:bodyPr>
          <a:lstStyle/>
          <a:p>
            <a:r>
              <a:rPr lang="en-US" sz="2800" dirty="0">
                <a:latin typeface="Cambria" panose="02040503050406030204" pitchFamily="18" charset="0"/>
                <a:ea typeface="Cambria" panose="02040503050406030204" pitchFamily="18" charset="0"/>
              </a:rPr>
              <a:t>In this section, the methodology and analysis setup for comparing between NoSQL different structures. First, we present the relational model. Next, we present the NoSQL model using MongoDB.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545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12620-E9B4-47C8-AC61-D51235DC655E}"/>
              </a:ext>
            </a:extLst>
          </p:cNvPr>
          <p:cNvSpPr txBox="1"/>
          <p:nvPr/>
        </p:nvSpPr>
        <p:spPr>
          <a:xfrm>
            <a:off x="1486632" y="1444640"/>
            <a:ext cx="8910263" cy="853888"/>
          </a:xfrm>
          <a:prstGeom prst="rect">
            <a:avLst/>
          </a:prstGeom>
          <a:noFill/>
        </p:spPr>
        <p:txBody>
          <a:bodyPr wrap="square">
            <a:spAutoFit/>
          </a:bodyPr>
          <a:lstStyle/>
          <a:p>
            <a:pPr>
              <a:lnSpc>
                <a:spcPct val="107000"/>
              </a:lnSpc>
              <a:spcAft>
                <a:spcPts val="800"/>
              </a:spcAft>
            </a:pPr>
            <a:r>
              <a:rPr lang="en-IN" sz="2400" dirty="0">
                <a:effectLst/>
                <a:latin typeface="Cambria" panose="02040503050406030204" pitchFamily="18" charset="0"/>
                <a:ea typeface="Cambria" panose="02040503050406030204" pitchFamily="18" charset="0"/>
                <a:cs typeface="Times New Roman" panose="02020603050405020304" pitchFamily="18" charset="0"/>
              </a:rPr>
              <a:t>A standard benchmark database named Employee is used. The entity-relationship diagram (ERD) is shown below. </a:t>
            </a:r>
          </a:p>
        </p:txBody>
      </p:sp>
      <p:pic>
        <p:nvPicPr>
          <p:cNvPr id="6" name="Picture 5">
            <a:extLst>
              <a:ext uri="{FF2B5EF4-FFF2-40B4-BE49-F238E27FC236}">
                <a16:creationId xmlns:a16="http://schemas.microsoft.com/office/drawing/2014/main" id="{DFD887C1-1F61-47C5-8FB6-C484F8991453}"/>
              </a:ext>
            </a:extLst>
          </p:cNvPr>
          <p:cNvPicPr>
            <a:picLocks noChangeAspect="1"/>
          </p:cNvPicPr>
          <p:nvPr/>
        </p:nvPicPr>
        <p:blipFill>
          <a:blip r:embed="rId2"/>
          <a:stretch>
            <a:fillRect/>
          </a:stretch>
        </p:blipFill>
        <p:spPr>
          <a:xfrm>
            <a:off x="2090121" y="2580483"/>
            <a:ext cx="6674530" cy="3459112"/>
          </a:xfrm>
          <a:prstGeom prst="rect">
            <a:avLst/>
          </a:prstGeom>
        </p:spPr>
      </p:pic>
      <p:sp>
        <p:nvSpPr>
          <p:cNvPr id="10" name="TextBox 9">
            <a:extLst>
              <a:ext uri="{FF2B5EF4-FFF2-40B4-BE49-F238E27FC236}">
                <a16:creationId xmlns:a16="http://schemas.microsoft.com/office/drawing/2014/main" id="{A6BC7028-D35F-4D15-966A-7CF03CD7B4B3}"/>
              </a:ext>
            </a:extLst>
          </p:cNvPr>
          <p:cNvSpPr txBox="1"/>
          <p:nvPr/>
        </p:nvSpPr>
        <p:spPr>
          <a:xfrm>
            <a:off x="1568825" y="818405"/>
            <a:ext cx="6097712" cy="519758"/>
          </a:xfrm>
          <a:prstGeom prst="rect">
            <a:avLst/>
          </a:prstGeom>
          <a:noFill/>
        </p:spPr>
        <p:txBody>
          <a:bodyPr wrap="square">
            <a:spAutoFit/>
          </a:bodyPr>
          <a:lstStyle/>
          <a:p>
            <a:pPr>
              <a:lnSpc>
                <a:spcPct val="107000"/>
              </a:lnSpc>
              <a:spcAft>
                <a:spcPts val="800"/>
              </a:spcAft>
            </a:pPr>
            <a:r>
              <a:rPr lang="en-IN" sz="2800" u="sng" dirty="0">
                <a:effectLst/>
                <a:latin typeface="Cambria" panose="02040503050406030204" pitchFamily="18" charset="0"/>
                <a:ea typeface="Cambria" panose="02040503050406030204" pitchFamily="18" charset="0"/>
                <a:cs typeface="Times New Roman" panose="02020603050405020304" pitchFamily="18" charset="0"/>
              </a:rPr>
              <a:t>A. Relational Database</a:t>
            </a:r>
          </a:p>
        </p:txBody>
      </p:sp>
    </p:spTree>
    <p:extLst>
      <p:ext uri="{BB962C8B-B14F-4D97-AF65-F5344CB8AC3E}">
        <p14:creationId xmlns:p14="http://schemas.microsoft.com/office/powerpoint/2010/main" val="71234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BC7028-D35F-4D15-966A-7CF03CD7B4B3}"/>
              </a:ext>
            </a:extLst>
          </p:cNvPr>
          <p:cNvSpPr txBox="1"/>
          <p:nvPr/>
        </p:nvSpPr>
        <p:spPr>
          <a:xfrm>
            <a:off x="1486632" y="685657"/>
            <a:ext cx="6097712" cy="1083374"/>
          </a:xfrm>
          <a:prstGeom prst="rect">
            <a:avLst/>
          </a:prstGeom>
          <a:noFill/>
        </p:spPr>
        <p:txBody>
          <a:bodyPr wrap="square">
            <a:spAutoFit/>
          </a:bodyPr>
          <a:lstStyle/>
          <a:p>
            <a:pPr>
              <a:lnSpc>
                <a:spcPct val="107000"/>
              </a:lnSpc>
              <a:spcAft>
                <a:spcPts val="800"/>
              </a:spcAft>
            </a:pPr>
            <a:r>
              <a:rPr lang="en-IN" sz="2800" u="sng" dirty="0">
                <a:latin typeface="Cambria" panose="02040503050406030204" pitchFamily="18" charset="0"/>
                <a:ea typeface="Cambria" panose="02040503050406030204" pitchFamily="18" charset="0"/>
                <a:cs typeface="Times New Roman" panose="02020603050405020304" pitchFamily="18" charset="0"/>
              </a:rPr>
              <a:t>B</a:t>
            </a:r>
            <a:r>
              <a:rPr lang="en-IN" sz="2800" u="sng" dirty="0">
                <a:effectLst/>
                <a:latin typeface="Cambria" panose="02040503050406030204" pitchFamily="18" charset="0"/>
                <a:ea typeface="Cambria" panose="02040503050406030204" pitchFamily="18" charset="0"/>
                <a:cs typeface="Times New Roman" panose="02020603050405020304" pitchFamily="18" charset="0"/>
              </a:rPr>
              <a:t>. MongoDB Structure </a:t>
            </a:r>
          </a:p>
          <a:p>
            <a:pPr>
              <a:lnSpc>
                <a:spcPct val="107000"/>
              </a:lnSpc>
              <a:spcAft>
                <a:spcPts val="800"/>
              </a:spcAft>
            </a:pPr>
            <a:endParaRPr lang="en-IN" sz="2800" u="sng"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B0C0FA-26CB-41A7-BD2C-B19502378B22}"/>
              </a:ext>
            </a:extLst>
          </p:cNvPr>
          <p:cNvSpPr txBox="1"/>
          <p:nvPr/>
        </p:nvSpPr>
        <p:spPr>
          <a:xfrm>
            <a:off x="1486632" y="1449410"/>
            <a:ext cx="8530119" cy="1724318"/>
          </a:xfrm>
          <a:prstGeom prst="rect">
            <a:avLst/>
          </a:prstGeom>
          <a:noFill/>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 converting a relation database into NoSQL model, MongoDB has two ways of modelling relationships between relations/entities, namely, embedding and referencing. In this paper, Employee database has been transformed into three MongoDB-based NoSQL structures. The first structure is based on embedding all the data about employees in one collection called Employee Collection. </a:t>
            </a:r>
          </a:p>
        </p:txBody>
      </p:sp>
      <p:pic>
        <p:nvPicPr>
          <p:cNvPr id="8" name="Picture 7">
            <a:extLst>
              <a:ext uri="{FF2B5EF4-FFF2-40B4-BE49-F238E27FC236}">
                <a16:creationId xmlns:a16="http://schemas.microsoft.com/office/drawing/2014/main" id="{C12C2A8F-DBE4-482D-BA36-60CF4A95BCB3}"/>
              </a:ext>
            </a:extLst>
          </p:cNvPr>
          <p:cNvPicPr>
            <a:picLocks noChangeAspect="1"/>
          </p:cNvPicPr>
          <p:nvPr/>
        </p:nvPicPr>
        <p:blipFill>
          <a:blip r:embed="rId2"/>
          <a:stretch>
            <a:fillRect/>
          </a:stretch>
        </p:blipFill>
        <p:spPr>
          <a:xfrm>
            <a:off x="1110959" y="3455673"/>
            <a:ext cx="5182323" cy="2534004"/>
          </a:xfrm>
          <a:prstGeom prst="rect">
            <a:avLst/>
          </a:prstGeom>
        </p:spPr>
      </p:pic>
      <p:pic>
        <p:nvPicPr>
          <p:cNvPr id="11" name="Picture 10">
            <a:extLst>
              <a:ext uri="{FF2B5EF4-FFF2-40B4-BE49-F238E27FC236}">
                <a16:creationId xmlns:a16="http://schemas.microsoft.com/office/drawing/2014/main" id="{8BD8E84D-D7E4-42B9-8628-4023B26EF8EF}"/>
              </a:ext>
            </a:extLst>
          </p:cNvPr>
          <p:cNvPicPr>
            <a:picLocks noChangeAspect="1"/>
          </p:cNvPicPr>
          <p:nvPr/>
        </p:nvPicPr>
        <p:blipFill>
          <a:blip r:embed="rId3"/>
          <a:stretch>
            <a:fillRect/>
          </a:stretch>
        </p:blipFill>
        <p:spPr>
          <a:xfrm>
            <a:off x="7584344" y="3214942"/>
            <a:ext cx="2345359" cy="3015465"/>
          </a:xfrm>
          <a:prstGeom prst="rect">
            <a:avLst/>
          </a:prstGeom>
        </p:spPr>
      </p:pic>
      <p:grpSp>
        <p:nvGrpSpPr>
          <p:cNvPr id="14" name="Group 13">
            <a:extLst>
              <a:ext uri="{FF2B5EF4-FFF2-40B4-BE49-F238E27FC236}">
                <a16:creationId xmlns:a16="http://schemas.microsoft.com/office/drawing/2014/main" id="{1126ECDE-F97B-4AB7-AF2D-47F1D03B7483}"/>
              </a:ext>
            </a:extLst>
          </p:cNvPr>
          <p:cNvGrpSpPr/>
          <p:nvPr/>
        </p:nvGrpSpPr>
        <p:grpSpPr>
          <a:xfrm>
            <a:off x="6462186" y="4366270"/>
            <a:ext cx="749880" cy="321840"/>
            <a:chOff x="6462186" y="4366270"/>
            <a:chExt cx="749880" cy="32184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EEA5253-E333-46B6-B804-8144F5E47392}"/>
                    </a:ext>
                  </a:extLst>
                </p14:cNvPr>
                <p14:cNvContentPartPr/>
                <p14:nvPr/>
              </p14:nvContentPartPr>
              <p14:xfrm>
                <a:off x="6462186" y="4499110"/>
                <a:ext cx="657000" cy="31680"/>
              </p14:xfrm>
            </p:contentPart>
          </mc:Choice>
          <mc:Fallback xmlns="">
            <p:pic>
              <p:nvPicPr>
                <p:cNvPr id="12" name="Ink 11">
                  <a:extLst>
                    <a:ext uri="{FF2B5EF4-FFF2-40B4-BE49-F238E27FC236}">
                      <a16:creationId xmlns:a16="http://schemas.microsoft.com/office/drawing/2014/main" id="{EEEA5253-E333-46B6-B804-8144F5E47392}"/>
                    </a:ext>
                  </a:extLst>
                </p:cNvPr>
                <p:cNvPicPr/>
                <p:nvPr/>
              </p:nvPicPr>
              <p:blipFill>
                <a:blip r:embed="rId5"/>
                <a:stretch>
                  <a:fillRect/>
                </a:stretch>
              </p:blipFill>
              <p:spPr>
                <a:xfrm>
                  <a:off x="6453186" y="4490110"/>
                  <a:ext cx="6746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153E4A5-6BBB-421A-9AA8-3765AEF5CD08}"/>
                    </a:ext>
                  </a:extLst>
                </p14:cNvPr>
                <p14:cNvContentPartPr/>
                <p14:nvPr/>
              </p14:nvContentPartPr>
              <p14:xfrm>
                <a:off x="7047546" y="4366270"/>
                <a:ext cx="164520" cy="321840"/>
              </p14:xfrm>
            </p:contentPart>
          </mc:Choice>
          <mc:Fallback xmlns="">
            <p:pic>
              <p:nvPicPr>
                <p:cNvPr id="13" name="Ink 12">
                  <a:extLst>
                    <a:ext uri="{FF2B5EF4-FFF2-40B4-BE49-F238E27FC236}">
                      <a16:creationId xmlns:a16="http://schemas.microsoft.com/office/drawing/2014/main" id="{9153E4A5-6BBB-421A-9AA8-3765AEF5CD08}"/>
                    </a:ext>
                  </a:extLst>
                </p:cNvPr>
                <p:cNvPicPr/>
                <p:nvPr/>
              </p:nvPicPr>
              <p:blipFill>
                <a:blip r:embed="rId7"/>
                <a:stretch>
                  <a:fillRect/>
                </a:stretch>
              </p:blipFill>
              <p:spPr>
                <a:xfrm>
                  <a:off x="7038906" y="4357270"/>
                  <a:ext cx="182160" cy="339480"/>
                </a:xfrm>
                <a:prstGeom prst="rect">
                  <a:avLst/>
                </a:prstGeom>
              </p:spPr>
            </p:pic>
          </mc:Fallback>
        </mc:AlternateContent>
      </p:grpSp>
    </p:spTree>
    <p:extLst>
      <p:ext uri="{BB962C8B-B14F-4D97-AF65-F5344CB8AC3E}">
        <p14:creationId xmlns:p14="http://schemas.microsoft.com/office/powerpoint/2010/main" val="339219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BC7028-D35F-4D15-966A-7CF03CD7B4B3}"/>
              </a:ext>
            </a:extLst>
          </p:cNvPr>
          <p:cNvSpPr txBox="1"/>
          <p:nvPr/>
        </p:nvSpPr>
        <p:spPr>
          <a:xfrm>
            <a:off x="1486632" y="685657"/>
            <a:ext cx="6097712" cy="1083374"/>
          </a:xfrm>
          <a:prstGeom prst="rect">
            <a:avLst/>
          </a:prstGeom>
          <a:noFill/>
        </p:spPr>
        <p:txBody>
          <a:bodyPr wrap="square">
            <a:spAutoFit/>
          </a:bodyPr>
          <a:lstStyle/>
          <a:p>
            <a:pPr>
              <a:lnSpc>
                <a:spcPct val="107000"/>
              </a:lnSpc>
              <a:spcAft>
                <a:spcPts val="800"/>
              </a:spcAft>
            </a:pPr>
            <a:r>
              <a:rPr lang="en-IN" sz="2800" u="sng" dirty="0">
                <a:latin typeface="Cambria" panose="02040503050406030204" pitchFamily="18" charset="0"/>
                <a:ea typeface="Cambria" panose="02040503050406030204" pitchFamily="18" charset="0"/>
                <a:cs typeface="Times New Roman" panose="02020603050405020304" pitchFamily="18" charset="0"/>
              </a:rPr>
              <a:t>B</a:t>
            </a:r>
            <a:r>
              <a:rPr lang="en-IN" sz="2800" u="sng" dirty="0">
                <a:effectLst/>
                <a:latin typeface="Cambria" panose="02040503050406030204" pitchFamily="18" charset="0"/>
                <a:ea typeface="Cambria" panose="02040503050406030204" pitchFamily="18" charset="0"/>
                <a:cs typeface="Times New Roman" panose="02020603050405020304" pitchFamily="18" charset="0"/>
              </a:rPr>
              <a:t>. MongoDB Structure </a:t>
            </a:r>
          </a:p>
          <a:p>
            <a:pPr>
              <a:lnSpc>
                <a:spcPct val="107000"/>
              </a:lnSpc>
              <a:spcAft>
                <a:spcPts val="800"/>
              </a:spcAft>
            </a:pPr>
            <a:endParaRPr lang="en-IN" sz="2800" u="sng"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B0C0FA-26CB-41A7-BD2C-B19502378B22}"/>
              </a:ext>
            </a:extLst>
          </p:cNvPr>
          <p:cNvSpPr txBox="1"/>
          <p:nvPr/>
        </p:nvSpPr>
        <p:spPr>
          <a:xfrm>
            <a:off x="1281149" y="1276913"/>
            <a:ext cx="8530119" cy="2382960"/>
          </a:xfrm>
          <a:prstGeom prst="rect">
            <a:avLst/>
          </a:prstGeom>
          <a:noFill/>
        </p:spPr>
        <p:txBody>
          <a:bodyPr wrap="square">
            <a:spAutoFit/>
          </a:bodyPr>
          <a:lstStyle/>
          <a:p>
            <a:pPr>
              <a:lnSpc>
                <a:spcPct val="107000"/>
              </a:lnSpc>
              <a:spcAft>
                <a:spcPts val="800"/>
              </a:spcAft>
            </a:pPr>
            <a:r>
              <a:rPr lang="en-US" sz="2000" dirty="0">
                <a:latin typeface="Calibri" panose="020F0502020204030204" pitchFamily="34" charset="0"/>
                <a:cs typeface="Calibri" panose="020F0502020204030204" pitchFamily="34" charset="0"/>
              </a:rPr>
              <a:t>The second NoSQL structure divides the data into two collections. The first collection is the Department collection and it contains information about departments and their projects. Project information is represented as an embedded collection in the department collection. The second collection is the employee collection contains information about employees, their departments and projects information using references, and the children information as an embedded document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6DD195A5-F647-4A73-A606-9691DFD97422}"/>
              </a:ext>
            </a:extLst>
          </p:cNvPr>
          <p:cNvPicPr>
            <a:picLocks noChangeAspect="1"/>
          </p:cNvPicPr>
          <p:nvPr/>
        </p:nvPicPr>
        <p:blipFill>
          <a:blip r:embed="rId2"/>
          <a:stretch>
            <a:fillRect/>
          </a:stretch>
        </p:blipFill>
        <p:spPr>
          <a:xfrm>
            <a:off x="2381378" y="3737225"/>
            <a:ext cx="6495495" cy="2724530"/>
          </a:xfrm>
          <a:prstGeom prst="rect">
            <a:avLst/>
          </a:prstGeom>
        </p:spPr>
      </p:pic>
    </p:spTree>
    <p:extLst>
      <p:ext uri="{BB962C8B-B14F-4D97-AF65-F5344CB8AC3E}">
        <p14:creationId xmlns:p14="http://schemas.microsoft.com/office/powerpoint/2010/main" val="156740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BC7028-D35F-4D15-966A-7CF03CD7B4B3}"/>
              </a:ext>
            </a:extLst>
          </p:cNvPr>
          <p:cNvSpPr txBox="1"/>
          <p:nvPr/>
        </p:nvSpPr>
        <p:spPr>
          <a:xfrm>
            <a:off x="1486632" y="685657"/>
            <a:ext cx="6097712" cy="1083374"/>
          </a:xfrm>
          <a:prstGeom prst="rect">
            <a:avLst/>
          </a:prstGeom>
          <a:noFill/>
        </p:spPr>
        <p:txBody>
          <a:bodyPr wrap="square">
            <a:spAutoFit/>
          </a:bodyPr>
          <a:lstStyle/>
          <a:p>
            <a:pPr>
              <a:lnSpc>
                <a:spcPct val="107000"/>
              </a:lnSpc>
              <a:spcAft>
                <a:spcPts val="800"/>
              </a:spcAft>
            </a:pPr>
            <a:r>
              <a:rPr lang="en-IN" sz="2800" u="sng" dirty="0">
                <a:latin typeface="Cambria" panose="02040503050406030204" pitchFamily="18" charset="0"/>
                <a:ea typeface="Cambria" panose="02040503050406030204" pitchFamily="18" charset="0"/>
                <a:cs typeface="Times New Roman" panose="02020603050405020304" pitchFamily="18" charset="0"/>
              </a:rPr>
              <a:t>B</a:t>
            </a:r>
            <a:r>
              <a:rPr lang="en-IN" sz="2800" u="sng" dirty="0">
                <a:effectLst/>
                <a:latin typeface="Cambria" panose="02040503050406030204" pitchFamily="18" charset="0"/>
                <a:ea typeface="Cambria" panose="02040503050406030204" pitchFamily="18" charset="0"/>
                <a:cs typeface="Times New Roman" panose="02020603050405020304" pitchFamily="18" charset="0"/>
              </a:rPr>
              <a:t>. MongoDB Structure </a:t>
            </a:r>
          </a:p>
          <a:p>
            <a:pPr>
              <a:lnSpc>
                <a:spcPct val="107000"/>
              </a:lnSpc>
              <a:spcAft>
                <a:spcPts val="800"/>
              </a:spcAft>
            </a:pPr>
            <a:endParaRPr lang="en-IN" sz="2800" u="sng"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B0C0FA-26CB-41A7-BD2C-B19502378B22}"/>
              </a:ext>
            </a:extLst>
          </p:cNvPr>
          <p:cNvSpPr txBox="1"/>
          <p:nvPr/>
        </p:nvSpPr>
        <p:spPr>
          <a:xfrm>
            <a:off x="1281149" y="1276913"/>
            <a:ext cx="8530119" cy="726994"/>
          </a:xfrm>
          <a:prstGeom prst="rect">
            <a:avLst/>
          </a:prstGeom>
          <a:noFill/>
        </p:spPr>
        <p:txBody>
          <a:bodyPr wrap="square">
            <a:spAutoFit/>
          </a:bodyPr>
          <a:lstStyle/>
          <a:p>
            <a:pPr>
              <a:lnSpc>
                <a:spcPct val="107000"/>
              </a:lnSpc>
              <a:spcAft>
                <a:spcPts val="800"/>
              </a:spcAft>
            </a:pPr>
            <a:r>
              <a:rPr lang="en-IN" sz="2000" dirty="0">
                <a:effectLst/>
                <a:latin typeface="Cambria" panose="02040503050406030204" pitchFamily="18" charset="0"/>
                <a:ea typeface="Cambria" panose="02040503050406030204" pitchFamily="18" charset="0"/>
                <a:cs typeface="Times New Roman" panose="02020603050405020304" pitchFamily="18" charset="0"/>
              </a:rPr>
              <a:t>The last NoSQL structure represents each relational table into separate collection. All relationships are implemented using references. </a:t>
            </a:r>
          </a:p>
        </p:txBody>
      </p:sp>
      <p:pic>
        <p:nvPicPr>
          <p:cNvPr id="3" name="Picture 2">
            <a:extLst>
              <a:ext uri="{FF2B5EF4-FFF2-40B4-BE49-F238E27FC236}">
                <a16:creationId xmlns:a16="http://schemas.microsoft.com/office/drawing/2014/main" id="{E8F4665D-87C1-4BFF-97AF-F63C8E0DEB61}"/>
              </a:ext>
            </a:extLst>
          </p:cNvPr>
          <p:cNvPicPr>
            <a:picLocks noChangeAspect="1"/>
          </p:cNvPicPr>
          <p:nvPr/>
        </p:nvPicPr>
        <p:blipFill>
          <a:blip r:embed="rId2"/>
          <a:stretch>
            <a:fillRect/>
          </a:stretch>
        </p:blipFill>
        <p:spPr>
          <a:xfrm>
            <a:off x="2547992" y="2360286"/>
            <a:ext cx="5126804" cy="3760435"/>
          </a:xfrm>
          <a:prstGeom prst="rect">
            <a:avLst/>
          </a:prstGeom>
        </p:spPr>
      </p:pic>
    </p:spTree>
    <p:extLst>
      <p:ext uri="{BB962C8B-B14F-4D97-AF65-F5344CB8AC3E}">
        <p14:creationId xmlns:p14="http://schemas.microsoft.com/office/powerpoint/2010/main" val="4257539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TM03457510[[fn=Savon]]</Template>
  <TotalTime>238</TotalTime>
  <Words>1281</Words>
  <Application>Microsoft Office PowerPoint</Application>
  <PresentationFormat>Widescreen</PresentationFormat>
  <Paragraphs>53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Century Gothic</vt:lpstr>
      <vt:lpstr>Franklin Gothic Book</vt:lpstr>
      <vt:lpstr>Garamond</vt:lpstr>
      <vt:lpstr>Savon</vt:lpstr>
      <vt:lpstr>Migrating from SQL to NOSQL Database: Practices and Analysis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from SQL to NOSQL Database: Practices and Analysis</dc:title>
  <dc:creator>Sameer Wadhwa</dc:creator>
  <cp:lastModifiedBy>Sameer Wadhwa</cp:lastModifiedBy>
  <cp:revision>16</cp:revision>
  <dcterms:created xsi:type="dcterms:W3CDTF">2021-03-28T15:45:56Z</dcterms:created>
  <dcterms:modified xsi:type="dcterms:W3CDTF">2021-03-30T09:00:04Z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