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0"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911119_SY_SHAH DHAIRYA SANJAY" initials="1DS" lastIdx="1" clrIdx="0">
    <p:extLst>
      <p:ext uri="{19B8F6BF-5375-455C-9EA6-DF929625EA0E}">
        <p15:presenceInfo xmlns:p15="http://schemas.microsoft.com/office/powerpoint/2012/main" userId="1911119_SY_SHAH DHAIRYA SANJ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3/30/2021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3/30/2021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4074-2376-4A09-807C-57E71FF1F589}"/>
              </a:ext>
            </a:extLst>
          </p:cNvPr>
          <p:cNvSpPr>
            <a:spLocks noGrp="1"/>
          </p:cNvSpPr>
          <p:nvPr>
            <p:ph type="ctrTitle"/>
          </p:nvPr>
        </p:nvSpPr>
        <p:spPr>
          <a:xfrm>
            <a:off x="810001" y="561975"/>
            <a:ext cx="10572000" cy="2867025"/>
          </a:xfrm>
        </p:spPr>
        <p:txBody>
          <a:bodyPr/>
          <a:lstStyle/>
          <a:p>
            <a:r>
              <a:rPr lang="en-US" sz="4600" b="1" i="0" u="none" strike="noStrike" baseline="0" dirty="0">
                <a:latin typeface="TimesNewRomanPS-BoldMT"/>
              </a:rPr>
              <a:t>Design and Implementation of Software Data Management on Acquiring Training</a:t>
            </a:r>
            <a:br>
              <a:rPr lang="en-US" sz="4600" b="1" i="0" u="none" strike="noStrike" baseline="0" dirty="0">
                <a:latin typeface="TimesNewRomanPS-BoldMT"/>
              </a:rPr>
            </a:br>
            <a:r>
              <a:rPr lang="en-IN" sz="4600" b="1" i="0" u="none" strike="noStrike" baseline="0" dirty="0">
                <a:latin typeface="TimesNewRomanPS-BoldMT"/>
              </a:rPr>
              <a:t>System</a:t>
            </a:r>
            <a:endParaRPr lang="en-IN" sz="4600" dirty="0"/>
          </a:p>
        </p:txBody>
      </p:sp>
      <p:sp>
        <p:nvSpPr>
          <p:cNvPr id="3" name="Subtitle 2">
            <a:extLst>
              <a:ext uri="{FF2B5EF4-FFF2-40B4-BE49-F238E27FC236}">
                <a16:creationId xmlns:a16="http://schemas.microsoft.com/office/drawing/2014/main" id="{A0DE0AE9-CEF7-4E5A-9A0B-0C8FE3FBA4EC}"/>
              </a:ext>
            </a:extLst>
          </p:cNvPr>
          <p:cNvSpPr>
            <a:spLocks noGrp="1"/>
          </p:cNvSpPr>
          <p:nvPr>
            <p:ph type="subTitle" idx="1"/>
          </p:nvPr>
        </p:nvSpPr>
        <p:spPr>
          <a:xfrm>
            <a:off x="1276351" y="5280846"/>
            <a:ext cx="2543174" cy="1262829"/>
          </a:xfrm>
        </p:spPr>
        <p:txBody>
          <a:bodyPr>
            <a:noAutofit/>
          </a:bodyPr>
          <a:lstStyle/>
          <a:p>
            <a:r>
              <a:rPr lang="en-IN" sz="2800" dirty="0"/>
              <a:t>Dhairya Shah </a:t>
            </a:r>
          </a:p>
          <a:p>
            <a:r>
              <a:rPr lang="en-IN" sz="2800" dirty="0"/>
              <a:t>1911119 - B4</a:t>
            </a:r>
          </a:p>
        </p:txBody>
      </p:sp>
    </p:spTree>
    <p:extLst>
      <p:ext uri="{BB962C8B-B14F-4D97-AF65-F5344CB8AC3E}">
        <p14:creationId xmlns:p14="http://schemas.microsoft.com/office/powerpoint/2010/main" val="100493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5A50-4999-416B-9286-D317C6AD05AA}"/>
              </a:ext>
            </a:extLst>
          </p:cNvPr>
          <p:cNvSpPr>
            <a:spLocks noGrp="1"/>
          </p:cNvSpPr>
          <p:nvPr>
            <p:ph type="title"/>
          </p:nvPr>
        </p:nvSpPr>
        <p:spPr/>
        <p:txBody>
          <a:bodyPr/>
          <a:lstStyle/>
          <a:p>
            <a:r>
              <a:rPr lang="en-IN" sz="4600" dirty="0"/>
              <a:t>CONCLUSION</a:t>
            </a:r>
            <a:r>
              <a:rPr lang="en-IN" dirty="0"/>
              <a:t> </a:t>
            </a:r>
          </a:p>
        </p:txBody>
      </p:sp>
      <p:sp>
        <p:nvSpPr>
          <p:cNvPr id="3" name="Content Placeholder 2">
            <a:extLst>
              <a:ext uri="{FF2B5EF4-FFF2-40B4-BE49-F238E27FC236}">
                <a16:creationId xmlns:a16="http://schemas.microsoft.com/office/drawing/2014/main" id="{5D691008-0CEF-4305-9AE2-21216B8A1946}"/>
              </a:ext>
            </a:extLst>
          </p:cNvPr>
          <p:cNvSpPr>
            <a:spLocks noGrp="1"/>
          </p:cNvSpPr>
          <p:nvPr>
            <p:ph idx="1"/>
          </p:nvPr>
        </p:nvSpPr>
        <p:spPr>
          <a:xfrm>
            <a:off x="818712" y="2143125"/>
            <a:ext cx="10554574" cy="4419600"/>
          </a:xfrm>
        </p:spPr>
        <p:txBody>
          <a:bodyPr>
            <a:noAutofit/>
          </a:bodyPr>
          <a:lstStyle/>
          <a:p>
            <a:pPr algn="l"/>
            <a:r>
              <a:rPr lang="en-IN" sz="2200" dirty="0">
                <a:latin typeface="Times-Roman"/>
              </a:rPr>
              <a:t>The missile acquiring training system was developed successfully and it solved the problem that the military and </a:t>
            </a:r>
            <a:r>
              <a:rPr lang="en-US" sz="2200" dirty="0">
                <a:latin typeface="Times-Roman"/>
              </a:rPr>
              <a:t>colleges acquiring professional teaching and training didn’t have supporting maintenance training equipment, and relied on the actual equipment for training, which had large loss of main equipment and low safety factor</a:t>
            </a:r>
            <a:r>
              <a:rPr lang="en-IN" sz="2200" dirty="0">
                <a:latin typeface="Times-Roman"/>
              </a:rPr>
              <a:t>.</a:t>
            </a:r>
          </a:p>
          <a:p>
            <a:pPr algn="l"/>
            <a:r>
              <a:rPr lang="en-IN" sz="2200" dirty="0">
                <a:latin typeface="Times-Roman"/>
              </a:rPr>
              <a:t>Also the reliability and maintainability of </a:t>
            </a:r>
            <a:r>
              <a:rPr lang="en-US" sz="2200" dirty="0">
                <a:latin typeface="Times-Roman"/>
              </a:rPr>
              <a:t>equipment use had been improved</a:t>
            </a:r>
            <a:r>
              <a:rPr lang="en-IN" sz="2200" dirty="0">
                <a:latin typeface="Times-Roman"/>
              </a:rPr>
              <a:t> </a:t>
            </a:r>
            <a:r>
              <a:rPr lang="en-US" sz="2200" dirty="0">
                <a:latin typeface="Times-Roman"/>
              </a:rPr>
              <a:t>which can meet the needs </a:t>
            </a:r>
            <a:r>
              <a:rPr lang="en-IN" sz="2200" dirty="0">
                <a:latin typeface="Times-Roman"/>
              </a:rPr>
              <a:t>of military training.</a:t>
            </a:r>
          </a:p>
          <a:p>
            <a:r>
              <a:rPr lang="en-IN" sz="2200" dirty="0">
                <a:latin typeface="Times-Roman"/>
              </a:rPr>
              <a:t>The factors considered while selecting the database were openness, security, reliability, parallelism and operability.</a:t>
            </a:r>
          </a:p>
          <a:p>
            <a:pPr algn="l"/>
            <a:r>
              <a:rPr lang="en-US" sz="2200" dirty="0">
                <a:latin typeface="Times-Roman"/>
              </a:rPr>
              <a:t>This paper had given a data mining module implementation method for a missile targeting training system, which solved the problem of data </a:t>
            </a:r>
            <a:r>
              <a:rPr lang="en-IN" sz="2200" dirty="0">
                <a:latin typeface="Times-Roman"/>
              </a:rPr>
              <a:t>management security and reliability.</a:t>
            </a:r>
            <a:endParaRPr lang="en-US" sz="2200" dirty="0">
              <a:latin typeface="Times-Roman"/>
            </a:endParaRPr>
          </a:p>
        </p:txBody>
      </p:sp>
    </p:spTree>
    <p:extLst>
      <p:ext uri="{BB962C8B-B14F-4D97-AF65-F5344CB8AC3E}">
        <p14:creationId xmlns:p14="http://schemas.microsoft.com/office/powerpoint/2010/main" val="74553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CA09-9937-4A93-A7AB-F0AA3FF5EB6C}"/>
              </a:ext>
            </a:extLst>
          </p:cNvPr>
          <p:cNvSpPr>
            <a:spLocks noGrp="1"/>
          </p:cNvSpPr>
          <p:nvPr>
            <p:ph type="title"/>
          </p:nvPr>
        </p:nvSpPr>
        <p:spPr/>
        <p:txBody>
          <a:bodyPr/>
          <a:lstStyle/>
          <a:p>
            <a:r>
              <a:rPr lang="en-IN" sz="4600" dirty="0"/>
              <a:t>REFERENCES</a:t>
            </a:r>
          </a:p>
        </p:txBody>
      </p:sp>
      <p:sp>
        <p:nvSpPr>
          <p:cNvPr id="3" name="Content Placeholder 2">
            <a:extLst>
              <a:ext uri="{FF2B5EF4-FFF2-40B4-BE49-F238E27FC236}">
                <a16:creationId xmlns:a16="http://schemas.microsoft.com/office/drawing/2014/main" id="{ED86BB97-8AB5-408A-B1A0-722E5A0E13B2}"/>
              </a:ext>
            </a:extLst>
          </p:cNvPr>
          <p:cNvSpPr>
            <a:spLocks noGrp="1"/>
          </p:cNvSpPr>
          <p:nvPr>
            <p:ph idx="1"/>
          </p:nvPr>
        </p:nvSpPr>
        <p:spPr/>
        <p:txBody>
          <a:bodyPr>
            <a:normAutofit/>
          </a:bodyPr>
          <a:lstStyle/>
          <a:p>
            <a:r>
              <a:rPr lang="en-IN" sz="2400" dirty="0">
                <a:latin typeface="Times-Roman"/>
              </a:rPr>
              <a:t>IEEE PAPER - X. </a:t>
            </a:r>
            <a:r>
              <a:rPr lang="en-IN" sz="2400" dirty="0" err="1">
                <a:latin typeface="Times-Roman"/>
              </a:rPr>
              <a:t>Xue</a:t>
            </a:r>
            <a:r>
              <a:rPr lang="en-IN" sz="2400" dirty="0">
                <a:latin typeface="Times-Roman"/>
              </a:rPr>
              <a:t>, X. Cheng, W. Peng, F. Lu and P. Wang, "Design and Implementation of Software Data Management on Acquiring Training System," 2019 IEEE 4th International Conference on Computer and Communication Systems (ICCCS), Singapore, 2019, pp. 145-148, </a:t>
            </a:r>
            <a:r>
              <a:rPr lang="en-IN" sz="2400" dirty="0" err="1">
                <a:latin typeface="Times-Roman"/>
              </a:rPr>
              <a:t>doi</a:t>
            </a:r>
            <a:r>
              <a:rPr lang="en-IN" sz="2400" dirty="0">
                <a:latin typeface="Times-Roman"/>
              </a:rPr>
              <a:t>: 10.1109/CCOMS.</a:t>
            </a:r>
            <a:r>
              <a:rPr lang="en-IN" sz="2400">
                <a:latin typeface="Times-Roman"/>
              </a:rPr>
              <a:t>2019.8821715.</a:t>
            </a:r>
            <a:endParaRPr lang="en-IN" sz="2400" dirty="0">
              <a:latin typeface="Times-Roman"/>
            </a:endParaRPr>
          </a:p>
          <a:p>
            <a:endParaRPr lang="en-IN" sz="2400" dirty="0">
              <a:latin typeface="Times-Roman"/>
            </a:endParaRPr>
          </a:p>
        </p:txBody>
      </p:sp>
    </p:spTree>
    <p:extLst>
      <p:ext uri="{BB962C8B-B14F-4D97-AF65-F5344CB8AC3E}">
        <p14:creationId xmlns:p14="http://schemas.microsoft.com/office/powerpoint/2010/main" val="43804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895AB9-403D-40CA-8DAD-77667A3EE033}"/>
              </a:ext>
            </a:extLst>
          </p:cNvPr>
          <p:cNvSpPr txBox="1"/>
          <p:nvPr/>
        </p:nvSpPr>
        <p:spPr>
          <a:xfrm>
            <a:off x="2310348" y="2767280"/>
            <a:ext cx="7571303" cy="1323439"/>
          </a:xfrm>
          <a:prstGeom prst="rect">
            <a:avLst/>
          </a:prstGeom>
          <a:noFill/>
        </p:spPr>
        <p:txBody>
          <a:bodyPr vert="horz" wrap="square" rtlCol="0" anchor="t" anchorCtr="1">
            <a:spAutoFit/>
          </a:bodyPr>
          <a:lstStyle/>
          <a:p>
            <a:r>
              <a:rPr lang="en-IN" sz="8000" b="1" dirty="0">
                <a:solidFill>
                  <a:srgbClr val="FEFEFE"/>
                </a:solidFill>
                <a:latin typeface="+mj-lt"/>
                <a:ea typeface="+mj-ea"/>
                <a:cs typeface="+mj-cs"/>
              </a:rPr>
              <a:t>Thank You</a:t>
            </a:r>
          </a:p>
        </p:txBody>
      </p:sp>
    </p:spTree>
    <p:extLst>
      <p:ext uri="{BB962C8B-B14F-4D97-AF65-F5344CB8AC3E}">
        <p14:creationId xmlns:p14="http://schemas.microsoft.com/office/powerpoint/2010/main" val="326954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89D3-1E77-4EBB-830C-01C8A9D9FB31}"/>
              </a:ext>
            </a:extLst>
          </p:cNvPr>
          <p:cNvSpPr>
            <a:spLocks noGrp="1"/>
          </p:cNvSpPr>
          <p:nvPr>
            <p:ph type="title"/>
          </p:nvPr>
        </p:nvSpPr>
        <p:spPr/>
        <p:txBody>
          <a:bodyPr/>
          <a:lstStyle/>
          <a:p>
            <a:r>
              <a:rPr lang="en-IN" sz="4600" dirty="0"/>
              <a:t>INTRODUCTION</a:t>
            </a:r>
          </a:p>
        </p:txBody>
      </p:sp>
      <p:sp>
        <p:nvSpPr>
          <p:cNvPr id="3" name="Content Placeholder 2">
            <a:extLst>
              <a:ext uri="{FF2B5EF4-FFF2-40B4-BE49-F238E27FC236}">
                <a16:creationId xmlns:a16="http://schemas.microsoft.com/office/drawing/2014/main" id="{8770459C-1010-4039-B921-B4F99F91A240}"/>
              </a:ext>
            </a:extLst>
          </p:cNvPr>
          <p:cNvSpPr>
            <a:spLocks noGrp="1"/>
          </p:cNvSpPr>
          <p:nvPr>
            <p:ph idx="1"/>
          </p:nvPr>
        </p:nvSpPr>
        <p:spPr>
          <a:xfrm>
            <a:off x="818712" y="2095500"/>
            <a:ext cx="10554574" cy="4191000"/>
          </a:xfrm>
        </p:spPr>
        <p:txBody>
          <a:bodyPr>
            <a:normAutofit/>
          </a:bodyPr>
          <a:lstStyle/>
          <a:p>
            <a:pPr algn="l"/>
            <a:r>
              <a:rPr lang="en-US" sz="2400" dirty="0">
                <a:latin typeface="Times-Roman"/>
              </a:rPr>
              <a:t>A missile acquiring training system mainly simulates the function of the acquiring subsystem, and performs the required calculations before the missile launch.</a:t>
            </a:r>
          </a:p>
          <a:p>
            <a:pPr algn="l"/>
            <a:r>
              <a:rPr lang="en-IN" sz="2400" dirty="0">
                <a:latin typeface="Times-Roman"/>
              </a:rPr>
              <a:t>The various </a:t>
            </a:r>
            <a:r>
              <a:rPr lang="en-US" sz="2400" dirty="0">
                <a:latin typeface="Times-Roman"/>
              </a:rPr>
              <a:t>operations of the system are database-centric.</a:t>
            </a:r>
          </a:p>
          <a:p>
            <a:pPr algn="l"/>
            <a:r>
              <a:rPr lang="en-IN" sz="2400" dirty="0">
                <a:latin typeface="Times-Roman"/>
              </a:rPr>
              <a:t>The database </a:t>
            </a:r>
            <a:r>
              <a:rPr lang="en-US" sz="2400" dirty="0">
                <a:latin typeface="Times-Roman"/>
              </a:rPr>
              <a:t>management and daily maintenance ensure the important operation of the system and data security.</a:t>
            </a:r>
          </a:p>
          <a:p>
            <a:r>
              <a:rPr lang="en-US" sz="2400" dirty="0">
                <a:latin typeface="Times-Roman"/>
              </a:rPr>
              <a:t>The security and confidentiality of the database is a </a:t>
            </a:r>
            <a:r>
              <a:rPr lang="en-IN" sz="2400" dirty="0">
                <a:latin typeface="Times-Roman"/>
              </a:rPr>
              <a:t>global problem.</a:t>
            </a:r>
          </a:p>
          <a:p>
            <a:r>
              <a:rPr lang="en-IN" sz="2400" dirty="0">
                <a:latin typeface="Times-Roman"/>
              </a:rPr>
              <a:t>Due </a:t>
            </a:r>
            <a:r>
              <a:rPr lang="en-US" sz="2400" dirty="0">
                <a:latin typeface="Times-Roman"/>
              </a:rPr>
              <a:t>to the characteristics of the targeting training system, the security of the database includes identity authentication, access control and data backup.</a:t>
            </a:r>
            <a:endParaRPr lang="en-IN" sz="2400" dirty="0">
              <a:latin typeface="Times-Roman"/>
            </a:endParaRPr>
          </a:p>
        </p:txBody>
      </p:sp>
    </p:spTree>
    <p:extLst>
      <p:ext uri="{BB962C8B-B14F-4D97-AF65-F5344CB8AC3E}">
        <p14:creationId xmlns:p14="http://schemas.microsoft.com/office/powerpoint/2010/main" val="301601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F2D4-4A3A-4D41-AC9F-62FAF0D9354A}"/>
              </a:ext>
            </a:extLst>
          </p:cNvPr>
          <p:cNvSpPr>
            <a:spLocks noGrp="1"/>
          </p:cNvSpPr>
          <p:nvPr>
            <p:ph type="title"/>
          </p:nvPr>
        </p:nvSpPr>
        <p:spPr/>
        <p:txBody>
          <a:bodyPr/>
          <a:lstStyle/>
          <a:p>
            <a:r>
              <a:rPr lang="en-IN" sz="4600" dirty="0"/>
              <a:t>INTRODUCTION</a:t>
            </a:r>
            <a:r>
              <a:rPr lang="en-IN" dirty="0"/>
              <a:t>  </a:t>
            </a:r>
          </a:p>
        </p:txBody>
      </p:sp>
      <p:sp>
        <p:nvSpPr>
          <p:cNvPr id="3" name="Content Placeholder 2">
            <a:extLst>
              <a:ext uri="{FF2B5EF4-FFF2-40B4-BE49-F238E27FC236}">
                <a16:creationId xmlns:a16="http://schemas.microsoft.com/office/drawing/2014/main" id="{2AB20ACB-ED5B-4703-A060-6D7D66AFD3FF}"/>
              </a:ext>
            </a:extLst>
          </p:cNvPr>
          <p:cNvSpPr>
            <a:spLocks noGrp="1"/>
          </p:cNvSpPr>
          <p:nvPr>
            <p:ph idx="1"/>
          </p:nvPr>
        </p:nvSpPr>
        <p:spPr>
          <a:xfrm>
            <a:off x="818712" y="2124076"/>
            <a:ext cx="10554574" cy="4286736"/>
          </a:xfrm>
        </p:spPr>
        <p:txBody>
          <a:bodyPr>
            <a:normAutofit/>
          </a:bodyPr>
          <a:lstStyle/>
          <a:p>
            <a:r>
              <a:rPr lang="en-IN" sz="2400" dirty="0">
                <a:latin typeface="Times-Roman"/>
              </a:rPr>
              <a:t>The database of this </a:t>
            </a:r>
            <a:r>
              <a:rPr lang="en-US" sz="2400" dirty="0">
                <a:latin typeface="Times-Roman"/>
              </a:rPr>
              <a:t>system uses SQL Server database platform, which on one hand mainly considers the security mechanism of SQL Server database, such as data confidentiality, data integrity </a:t>
            </a:r>
            <a:r>
              <a:rPr lang="en-IN" sz="2400" dirty="0">
                <a:latin typeface="Times-Roman"/>
              </a:rPr>
              <a:t>and transaction processing.</a:t>
            </a:r>
          </a:p>
          <a:p>
            <a:pPr algn="l"/>
            <a:r>
              <a:rPr lang="en-IN" sz="2400" dirty="0">
                <a:latin typeface="Times-Roman"/>
              </a:rPr>
              <a:t>SQL </a:t>
            </a:r>
            <a:r>
              <a:rPr lang="en-US" sz="2400" dirty="0">
                <a:latin typeface="Times-Roman"/>
              </a:rPr>
              <a:t>Server comes with a powerful database maintenance function</a:t>
            </a:r>
            <a:r>
              <a:rPr lang="en-IN" sz="2400" dirty="0">
                <a:latin typeface="Times-Roman"/>
              </a:rPr>
              <a:t> </a:t>
            </a:r>
            <a:r>
              <a:rPr lang="en-US" sz="2400" dirty="0">
                <a:latin typeface="Times-Roman"/>
              </a:rPr>
              <a:t>to avoid loss of data in case of a security breach.</a:t>
            </a:r>
          </a:p>
          <a:p>
            <a:pPr algn="l"/>
            <a:r>
              <a:rPr lang="en-US" sz="2400" dirty="0">
                <a:latin typeface="Times-Roman"/>
              </a:rPr>
              <a:t>You can also restore the backed up data to the system.</a:t>
            </a:r>
          </a:p>
          <a:p>
            <a:pPr algn="l"/>
            <a:r>
              <a:rPr lang="en-US" sz="2400" dirty="0">
                <a:latin typeface="Times-Roman"/>
              </a:rPr>
              <a:t>This paper focuses on the methods of data viewing, data deletion, data export, data storage, data backup and data recovery, and solves the problems of openness, security, reliability, parallelism and operability of data management.</a:t>
            </a:r>
          </a:p>
        </p:txBody>
      </p:sp>
    </p:spTree>
    <p:extLst>
      <p:ext uri="{BB962C8B-B14F-4D97-AF65-F5344CB8AC3E}">
        <p14:creationId xmlns:p14="http://schemas.microsoft.com/office/powerpoint/2010/main" val="163832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C249-D166-4478-AA67-678C52FC6C68}"/>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5A95719A-719A-4E1B-A51D-29613FBAEBA3}"/>
              </a:ext>
            </a:extLst>
          </p:cNvPr>
          <p:cNvSpPr>
            <a:spLocks noGrp="1"/>
          </p:cNvSpPr>
          <p:nvPr>
            <p:ph idx="1"/>
          </p:nvPr>
        </p:nvSpPr>
        <p:spPr>
          <a:xfrm>
            <a:off x="818712" y="2352674"/>
            <a:ext cx="10554574" cy="4058137"/>
          </a:xfrm>
        </p:spPr>
        <p:txBody>
          <a:bodyPr>
            <a:normAutofit lnSpcReduction="10000"/>
          </a:bodyPr>
          <a:lstStyle/>
          <a:p>
            <a:r>
              <a:rPr lang="en-IN" sz="2400" dirty="0">
                <a:latin typeface="Times-Roman"/>
              </a:rPr>
              <a:t>Hardware:-</a:t>
            </a:r>
          </a:p>
          <a:p>
            <a:pPr lvl="1">
              <a:buFont typeface="+mj-lt"/>
              <a:buAutoNum type="arabicPeriod"/>
            </a:pPr>
            <a:r>
              <a:rPr lang="en-IN" sz="2400" dirty="0">
                <a:latin typeface="Times-Roman"/>
              </a:rPr>
              <a:t>Acquiring </a:t>
            </a:r>
            <a:r>
              <a:rPr lang="en-US" sz="2400" dirty="0">
                <a:latin typeface="Times-Roman"/>
              </a:rPr>
              <a:t>trainer </a:t>
            </a:r>
          </a:p>
          <a:p>
            <a:pPr lvl="1">
              <a:buFont typeface="+mj-lt"/>
              <a:buAutoNum type="arabicPeriod"/>
            </a:pPr>
            <a:r>
              <a:rPr lang="en-US" sz="2400" dirty="0">
                <a:latin typeface="Times-Roman"/>
              </a:rPr>
              <a:t>Acquiring equipment </a:t>
            </a:r>
          </a:p>
          <a:p>
            <a:pPr lvl="1">
              <a:buFont typeface="+mj-lt"/>
              <a:buAutoNum type="arabicPeriod"/>
            </a:pPr>
            <a:r>
              <a:rPr lang="en-US" sz="2400" dirty="0">
                <a:latin typeface="Times-Roman"/>
              </a:rPr>
              <a:t>Acquiring special computer.</a:t>
            </a:r>
            <a:endParaRPr lang="en-IN" sz="2400" dirty="0">
              <a:latin typeface="Times-Roman"/>
            </a:endParaRPr>
          </a:p>
          <a:p>
            <a:r>
              <a:rPr lang="en-IN" sz="2400" dirty="0">
                <a:latin typeface="Times-Roman"/>
              </a:rPr>
              <a:t>Software:-</a:t>
            </a:r>
          </a:p>
          <a:p>
            <a:pPr lvl="1">
              <a:buFont typeface="+mj-lt"/>
              <a:buAutoNum type="arabicPeriod"/>
            </a:pPr>
            <a:r>
              <a:rPr lang="en-IN" sz="2400" dirty="0">
                <a:latin typeface="Times-Roman"/>
              </a:rPr>
              <a:t>Acquiring calculation</a:t>
            </a:r>
          </a:p>
          <a:p>
            <a:pPr lvl="1">
              <a:buFont typeface="+mj-lt"/>
              <a:buAutoNum type="arabicPeriod"/>
            </a:pPr>
            <a:r>
              <a:rPr lang="en-IN" sz="2400" dirty="0">
                <a:latin typeface="Times-Roman"/>
              </a:rPr>
              <a:t>Data management </a:t>
            </a:r>
          </a:p>
          <a:p>
            <a:pPr lvl="1">
              <a:buFont typeface="+mj-lt"/>
              <a:buAutoNum type="arabicPeriod"/>
            </a:pPr>
            <a:r>
              <a:rPr lang="en-IN" sz="2400" dirty="0">
                <a:latin typeface="Times-Roman"/>
              </a:rPr>
              <a:t>Printing</a:t>
            </a:r>
          </a:p>
          <a:p>
            <a:endParaRPr lang="en-IN" dirty="0"/>
          </a:p>
        </p:txBody>
      </p:sp>
    </p:spTree>
    <p:extLst>
      <p:ext uri="{BB962C8B-B14F-4D97-AF65-F5344CB8AC3E}">
        <p14:creationId xmlns:p14="http://schemas.microsoft.com/office/powerpoint/2010/main" val="81371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189C-2009-4CCB-A6ED-43ED3902C9E1}"/>
              </a:ext>
            </a:extLst>
          </p:cNvPr>
          <p:cNvSpPr>
            <a:spLocks noGrp="1"/>
          </p:cNvSpPr>
          <p:nvPr>
            <p:ph type="title"/>
          </p:nvPr>
        </p:nvSpPr>
        <p:spPr/>
        <p:txBody>
          <a:bodyPr/>
          <a:lstStyle/>
          <a:p>
            <a:r>
              <a:rPr lang="en-IN" sz="4600" dirty="0"/>
              <a:t>DATABASE DATA MANAGEMENT</a:t>
            </a:r>
          </a:p>
        </p:txBody>
      </p:sp>
      <p:sp>
        <p:nvSpPr>
          <p:cNvPr id="3" name="Content Placeholder 2">
            <a:extLst>
              <a:ext uri="{FF2B5EF4-FFF2-40B4-BE49-F238E27FC236}">
                <a16:creationId xmlns:a16="http://schemas.microsoft.com/office/drawing/2014/main" id="{99B26388-E37B-4CFC-8D61-97250FF6AF99}"/>
              </a:ext>
            </a:extLst>
          </p:cNvPr>
          <p:cNvSpPr>
            <a:spLocks noGrp="1"/>
          </p:cNvSpPr>
          <p:nvPr>
            <p:ph idx="1"/>
          </p:nvPr>
        </p:nvSpPr>
        <p:spPr>
          <a:xfrm>
            <a:off x="818712" y="2222287"/>
            <a:ext cx="10554574" cy="4330913"/>
          </a:xfrm>
        </p:spPr>
        <p:txBody>
          <a:bodyPr>
            <a:noAutofit/>
          </a:bodyPr>
          <a:lstStyle/>
          <a:p>
            <a:pPr>
              <a:buFont typeface="Wingdings" panose="05000000000000000000" pitchFamily="2" charset="2"/>
              <a:buChar char="v"/>
            </a:pPr>
            <a:r>
              <a:rPr lang="en-IN" sz="2400" b="0" i="1" u="none" strike="noStrike" baseline="0" dirty="0">
                <a:latin typeface="Times-Italic"/>
              </a:rPr>
              <a:t>Data View</a:t>
            </a:r>
          </a:p>
          <a:p>
            <a:pPr marL="0" indent="0" algn="l">
              <a:buNone/>
            </a:pPr>
            <a:r>
              <a:rPr lang="en-US" sz="2400" b="0" i="0" u="none" strike="noStrike" baseline="0" dirty="0">
                <a:latin typeface="Times-Roman"/>
              </a:rPr>
              <a:t>	Call the database functions </a:t>
            </a:r>
            <a:r>
              <a:rPr lang="en-US" sz="2400" b="0" i="0" u="none" strike="noStrike" baseline="0" dirty="0" err="1">
                <a:latin typeface="Times-Roman"/>
              </a:rPr>
              <a:t>MoveFirst</a:t>
            </a:r>
            <a:r>
              <a:rPr lang="en-US" sz="2400" b="0" i="0" u="none" strike="noStrike" baseline="0" dirty="0">
                <a:latin typeface="Times-Roman"/>
              </a:rPr>
              <a:t>, </a:t>
            </a:r>
            <a:r>
              <a:rPr lang="en-US" sz="2400" b="0" i="0" u="none" strike="noStrike" baseline="0" dirty="0" err="1">
                <a:latin typeface="Times-Roman"/>
              </a:rPr>
              <a:t>MoveNext</a:t>
            </a:r>
            <a:r>
              <a:rPr lang="en-US" sz="2400" b="0" i="0" u="none" strike="noStrike" baseline="0" dirty="0">
                <a:latin typeface="Times-Roman"/>
              </a:rPr>
              <a:t>, </a:t>
            </a:r>
            <a:r>
              <a:rPr lang="en-US" sz="2400" b="0" i="0" u="none" strike="noStrike" baseline="0" dirty="0" err="1">
                <a:latin typeface="Times-Roman"/>
              </a:rPr>
              <a:t>MovePrev</a:t>
            </a:r>
            <a:r>
              <a:rPr lang="en-US" sz="2400" b="0" i="0" u="none" strike="noStrike" baseline="0" dirty="0">
                <a:latin typeface="Times-Roman"/>
              </a:rPr>
              <a:t>, and </a:t>
            </a:r>
            <a:r>
              <a:rPr lang="en-US" sz="2400" b="0" i="0" u="none" strike="noStrike" baseline="0" dirty="0" err="1">
                <a:latin typeface="Times-Roman"/>
              </a:rPr>
              <a:t>MoveLast</a:t>
            </a:r>
            <a:r>
              <a:rPr lang="en-US" sz="2400" b="0" i="0" u="none" strike="noStrike" baseline="0" dirty="0">
                <a:latin typeface="Times-Roman"/>
              </a:rPr>
              <a:t> to view the data. After each call to the above function, you must call the </a:t>
            </a:r>
            <a:r>
              <a:rPr lang="en-US" sz="2400" b="0" i="0" u="none" strike="noStrike" baseline="0" dirty="0" err="1">
                <a:latin typeface="Times-Roman"/>
              </a:rPr>
              <a:t>DisPlay</a:t>
            </a:r>
            <a:r>
              <a:rPr lang="en-US" sz="2400" b="0" i="0" u="none" strike="noStrike" baseline="0" dirty="0">
                <a:latin typeface="Times-Roman"/>
              </a:rPr>
              <a:t> function to display the data in memory.</a:t>
            </a:r>
            <a:endParaRPr lang="en-IN" sz="2400" i="1" dirty="0">
              <a:latin typeface="Times-Italic"/>
            </a:endParaRPr>
          </a:p>
          <a:p>
            <a:pPr>
              <a:buFont typeface="Wingdings" panose="05000000000000000000" pitchFamily="2" charset="2"/>
              <a:buChar char="v"/>
            </a:pPr>
            <a:r>
              <a:rPr lang="en-IN" sz="2400" b="0" i="1" u="none" strike="noStrike" baseline="0" dirty="0">
                <a:latin typeface="Times-Italic"/>
              </a:rPr>
              <a:t>Data Deletion</a:t>
            </a:r>
          </a:p>
          <a:p>
            <a:pPr marL="0" indent="0" algn="l">
              <a:buNone/>
            </a:pPr>
            <a:r>
              <a:rPr lang="en-US" sz="2400" b="0" i="0" u="none" strike="noStrike" baseline="0" dirty="0">
                <a:latin typeface="Times-Roman"/>
              </a:rPr>
              <a:t>	First call the Delete function to delete the current record, and then move the database pointer </a:t>
            </a:r>
            <a:r>
              <a:rPr lang="en-IN" sz="2400" b="0" i="0" u="none" strike="noStrike" baseline="0" dirty="0">
                <a:latin typeface="Times-Roman"/>
              </a:rPr>
              <a:t>to the first record.</a:t>
            </a:r>
            <a:endParaRPr lang="en-IN" sz="2400" b="0" i="1" u="none" strike="noStrike" baseline="0" dirty="0">
              <a:latin typeface="Times-Italic"/>
            </a:endParaRPr>
          </a:p>
          <a:p>
            <a:pPr>
              <a:buFont typeface="Wingdings" panose="05000000000000000000" pitchFamily="2" charset="2"/>
              <a:buChar char="v"/>
            </a:pPr>
            <a:r>
              <a:rPr lang="en-IN" sz="2400" b="0" i="1" u="none" strike="noStrike" baseline="0" dirty="0">
                <a:latin typeface="Times-Italic"/>
              </a:rPr>
              <a:t>Data Export</a:t>
            </a:r>
          </a:p>
          <a:p>
            <a:pPr marL="0" indent="0" algn="l">
              <a:buNone/>
            </a:pPr>
            <a:r>
              <a:rPr lang="en-US" sz="2400" b="0" i="0" u="none" strike="noStrike" baseline="0" dirty="0">
                <a:latin typeface="Times-Roman"/>
              </a:rPr>
              <a:t>	Import the records in the current database directly into the calculation window in each Edit control.</a:t>
            </a:r>
            <a:endParaRPr lang="en-IN" sz="2400" dirty="0"/>
          </a:p>
        </p:txBody>
      </p:sp>
    </p:spTree>
    <p:extLst>
      <p:ext uri="{BB962C8B-B14F-4D97-AF65-F5344CB8AC3E}">
        <p14:creationId xmlns:p14="http://schemas.microsoft.com/office/powerpoint/2010/main" val="16660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27AC-4E02-4946-BBA4-D34CB8CCBF0D}"/>
              </a:ext>
            </a:extLst>
          </p:cNvPr>
          <p:cNvSpPr>
            <a:spLocks noGrp="1"/>
          </p:cNvSpPr>
          <p:nvPr>
            <p:ph type="title"/>
          </p:nvPr>
        </p:nvSpPr>
        <p:spPr/>
        <p:txBody>
          <a:bodyPr/>
          <a:lstStyle/>
          <a:p>
            <a:r>
              <a:rPr lang="en-IN" sz="4600" dirty="0"/>
              <a:t>FILE DATA </a:t>
            </a:r>
            <a:r>
              <a:rPr lang="en-IN" sz="4600" i="0" u="none" strike="noStrike" baseline="0" dirty="0"/>
              <a:t>MANAGEMENT</a:t>
            </a:r>
            <a:endParaRPr lang="en-IN" sz="4600" dirty="0"/>
          </a:p>
        </p:txBody>
      </p:sp>
      <p:sp>
        <p:nvSpPr>
          <p:cNvPr id="3" name="Content Placeholder 2">
            <a:extLst>
              <a:ext uri="{FF2B5EF4-FFF2-40B4-BE49-F238E27FC236}">
                <a16:creationId xmlns:a16="http://schemas.microsoft.com/office/drawing/2014/main" id="{8960F00F-0D80-48F6-AEAA-0E3477677E73}"/>
              </a:ext>
            </a:extLst>
          </p:cNvPr>
          <p:cNvSpPr>
            <a:spLocks noGrp="1"/>
          </p:cNvSpPr>
          <p:nvPr>
            <p:ph idx="1"/>
          </p:nvPr>
        </p:nvSpPr>
        <p:spPr>
          <a:xfrm>
            <a:off x="818712" y="2222287"/>
            <a:ext cx="10554574" cy="3940388"/>
          </a:xfrm>
        </p:spPr>
        <p:txBody>
          <a:bodyPr>
            <a:normAutofit/>
          </a:bodyPr>
          <a:lstStyle/>
          <a:p>
            <a:r>
              <a:rPr lang="en-US" sz="2400" dirty="0">
                <a:latin typeface="Times-Roman"/>
              </a:rPr>
              <a:t>Initially , it checks if the folder exists or not. If yes it checks if the file exists.</a:t>
            </a:r>
          </a:p>
          <a:p>
            <a:r>
              <a:rPr lang="en-US" sz="2400" dirty="0">
                <a:latin typeface="Times-Roman"/>
              </a:rPr>
              <a:t>Incase the file is not found it displays in a message box “ No data in the system.“</a:t>
            </a:r>
          </a:p>
          <a:p>
            <a:r>
              <a:rPr lang="en-US" sz="2400" b="0" i="0" u="none" strike="noStrike" baseline="0" dirty="0">
                <a:latin typeface="Times-Roman"/>
              </a:rPr>
              <a:t>First read the file name of all text files in the specified folder to the list box, and then read the corresponding file according to the viewing requirements.</a:t>
            </a:r>
          </a:p>
          <a:p>
            <a:pPr algn="l"/>
            <a:r>
              <a:rPr lang="en-US" sz="2400" b="0" i="0" u="none" strike="noStrike" baseline="0" dirty="0">
                <a:latin typeface="Times-Roman"/>
              </a:rPr>
              <a:t>It </a:t>
            </a:r>
            <a:r>
              <a:rPr lang="en-US" sz="2400" dirty="0">
                <a:latin typeface="Times-Roman"/>
              </a:rPr>
              <a:t>uses </a:t>
            </a:r>
            <a:r>
              <a:rPr lang="en-IN" sz="2400" dirty="0" err="1">
                <a:latin typeface="Times-Roman"/>
              </a:rPr>
              <a:t>LineInputString</a:t>
            </a:r>
            <a:r>
              <a:rPr lang="en-IN" sz="2400" dirty="0">
                <a:latin typeface="Times-Roman"/>
              </a:rPr>
              <a:t> and Seek function </a:t>
            </a:r>
            <a:r>
              <a:rPr lang="en-IN" sz="2400" b="0" i="0" u="none" strike="noStrike" baseline="0" dirty="0">
                <a:latin typeface="Times-Roman"/>
              </a:rPr>
              <a:t>to jump </a:t>
            </a:r>
            <a:r>
              <a:rPr lang="en-US" sz="2400" b="0" i="0" u="none" strike="noStrike" baseline="0" dirty="0">
                <a:latin typeface="Times-Roman"/>
              </a:rPr>
              <a:t>forward a few pieces of data </a:t>
            </a:r>
            <a:r>
              <a:rPr lang="en-US" sz="2400" dirty="0">
                <a:latin typeface="Times-Roman"/>
              </a:rPr>
              <a:t>and </a:t>
            </a:r>
            <a:r>
              <a:rPr lang="en-IN" sz="2400" b="0" i="0" u="none" strike="noStrike" baseline="0" dirty="0">
                <a:latin typeface="Times-Roman"/>
              </a:rPr>
              <a:t>eliminate the preceding spaces while reading data.</a:t>
            </a:r>
            <a:endParaRPr lang="en-US" sz="2400" dirty="0">
              <a:latin typeface="Times-Roman"/>
            </a:endParaRPr>
          </a:p>
        </p:txBody>
      </p:sp>
    </p:spTree>
    <p:extLst>
      <p:ext uri="{BB962C8B-B14F-4D97-AF65-F5344CB8AC3E}">
        <p14:creationId xmlns:p14="http://schemas.microsoft.com/office/powerpoint/2010/main" val="244315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FD3C3-0CB5-42F4-BF37-2FD07428E2B7}"/>
              </a:ext>
            </a:extLst>
          </p:cNvPr>
          <p:cNvSpPr>
            <a:spLocks noGrp="1"/>
          </p:cNvSpPr>
          <p:nvPr>
            <p:ph type="title"/>
          </p:nvPr>
        </p:nvSpPr>
        <p:spPr>
          <a:xfrm>
            <a:off x="801288" y="532913"/>
            <a:ext cx="10571998" cy="970450"/>
          </a:xfrm>
        </p:spPr>
        <p:txBody>
          <a:bodyPr/>
          <a:lstStyle/>
          <a:p>
            <a:r>
              <a:rPr lang="en-IN" sz="4600" dirty="0"/>
              <a:t>DATA SAVING</a:t>
            </a:r>
          </a:p>
        </p:txBody>
      </p:sp>
      <p:sp>
        <p:nvSpPr>
          <p:cNvPr id="3" name="Content Placeholder 2">
            <a:extLst>
              <a:ext uri="{FF2B5EF4-FFF2-40B4-BE49-F238E27FC236}">
                <a16:creationId xmlns:a16="http://schemas.microsoft.com/office/drawing/2014/main" id="{B8877F23-B37B-47FC-A65E-2888C3B42A91}"/>
              </a:ext>
            </a:extLst>
          </p:cNvPr>
          <p:cNvSpPr>
            <a:spLocks noGrp="1"/>
          </p:cNvSpPr>
          <p:nvPr>
            <p:ph idx="1"/>
          </p:nvPr>
        </p:nvSpPr>
        <p:spPr>
          <a:xfrm>
            <a:off x="818712" y="2222288"/>
            <a:ext cx="10554574" cy="4473788"/>
          </a:xfrm>
        </p:spPr>
        <p:txBody>
          <a:bodyPr>
            <a:normAutofit/>
          </a:bodyPr>
          <a:lstStyle/>
          <a:p>
            <a:pPr algn="l"/>
            <a:r>
              <a:rPr lang="en-US" sz="2400" dirty="0">
                <a:latin typeface="Times-Roman"/>
              </a:rPr>
              <a:t>The system saves the calculated data in two ways: database and text file. The two methods are backups to ensure the reliability of data storage.</a:t>
            </a:r>
          </a:p>
          <a:p>
            <a:pPr algn="l"/>
            <a:r>
              <a:rPr lang="en-IN" sz="2400" i="1" dirty="0">
                <a:latin typeface="Times-Italic"/>
              </a:rPr>
              <a:t>Database</a:t>
            </a:r>
            <a:r>
              <a:rPr lang="en-IN" sz="1800" b="0" i="1" u="none" strike="noStrike" baseline="0" dirty="0">
                <a:latin typeface="Times-Italic"/>
              </a:rPr>
              <a:t> </a:t>
            </a:r>
            <a:r>
              <a:rPr lang="en-IN" sz="2400" b="0" i="1" u="none" strike="noStrike" baseline="0" dirty="0">
                <a:latin typeface="Times-Italic"/>
              </a:rPr>
              <a:t>Mode</a:t>
            </a:r>
            <a:endParaRPr lang="en-US" sz="2400" i="1" dirty="0">
              <a:latin typeface="Times-Roman"/>
            </a:endParaRPr>
          </a:p>
          <a:p>
            <a:pPr marL="0" indent="0" algn="l">
              <a:buNone/>
            </a:pPr>
            <a:r>
              <a:rPr lang="en-US" sz="2400" i="1" dirty="0">
                <a:latin typeface="Times-Roman"/>
              </a:rPr>
              <a:t>	</a:t>
            </a:r>
            <a:r>
              <a:rPr lang="en-US" sz="2400" dirty="0">
                <a:latin typeface="Times-Roman"/>
              </a:rPr>
              <a:t>First check if the database file exists, if it does not exist, and create a new database file; secondly open the database, and create a new database record. Write the 	calculation data. finally close the database, and disconnect the database.</a:t>
            </a:r>
          </a:p>
          <a:p>
            <a:r>
              <a:rPr lang="en-IN" sz="2400" i="1" dirty="0">
                <a:latin typeface="Times-Italic"/>
              </a:rPr>
              <a:t>Text File Mode</a:t>
            </a:r>
          </a:p>
          <a:p>
            <a:pPr marL="0" indent="0" algn="l">
              <a:buNone/>
            </a:pPr>
            <a:r>
              <a:rPr lang="en-US" dirty="0">
                <a:latin typeface="Times-Roman"/>
              </a:rPr>
              <a:t>	</a:t>
            </a:r>
            <a:r>
              <a:rPr lang="en-US" sz="2400" dirty="0">
                <a:latin typeface="Times-Roman"/>
              </a:rPr>
              <a:t>Build a new text file, generate a file name based on the current date and time, write the calculated data to it, and </a:t>
            </a:r>
            <a:r>
              <a:rPr lang="en-IN" sz="2400" dirty="0">
                <a:latin typeface="Times-Roman"/>
              </a:rPr>
              <a:t>close the file.</a:t>
            </a:r>
          </a:p>
          <a:p>
            <a:endParaRPr lang="en-IN" sz="2400" i="1" dirty="0">
              <a:latin typeface="Times-Italic"/>
            </a:endParaRPr>
          </a:p>
        </p:txBody>
      </p:sp>
    </p:spTree>
    <p:extLst>
      <p:ext uri="{BB962C8B-B14F-4D97-AF65-F5344CB8AC3E}">
        <p14:creationId xmlns:p14="http://schemas.microsoft.com/office/powerpoint/2010/main" val="416555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D71F-36CB-424D-BF3B-8B9D41E37A0B}"/>
              </a:ext>
            </a:extLst>
          </p:cNvPr>
          <p:cNvSpPr>
            <a:spLocks noGrp="1"/>
          </p:cNvSpPr>
          <p:nvPr>
            <p:ph type="title"/>
          </p:nvPr>
        </p:nvSpPr>
        <p:spPr>
          <a:xfrm>
            <a:off x="647700" y="447188"/>
            <a:ext cx="10734298" cy="970450"/>
          </a:xfrm>
        </p:spPr>
        <p:txBody>
          <a:bodyPr/>
          <a:lstStyle/>
          <a:p>
            <a:r>
              <a:rPr lang="en-US" sz="4600" dirty="0"/>
              <a:t>DATA BACKUP AND DATA RECOVERY</a:t>
            </a:r>
            <a:endParaRPr lang="en-IN" sz="4600" dirty="0"/>
          </a:p>
        </p:txBody>
      </p:sp>
      <p:sp>
        <p:nvSpPr>
          <p:cNvPr id="3" name="Content Placeholder 2">
            <a:extLst>
              <a:ext uri="{FF2B5EF4-FFF2-40B4-BE49-F238E27FC236}">
                <a16:creationId xmlns:a16="http://schemas.microsoft.com/office/drawing/2014/main" id="{87D8882C-9F55-4E81-99BB-DEBEF0C5F297}"/>
              </a:ext>
            </a:extLst>
          </p:cNvPr>
          <p:cNvSpPr>
            <a:spLocks noGrp="1"/>
          </p:cNvSpPr>
          <p:nvPr>
            <p:ph idx="1"/>
          </p:nvPr>
        </p:nvSpPr>
        <p:spPr>
          <a:xfrm>
            <a:off x="818712" y="2066925"/>
            <a:ext cx="10554574" cy="3952875"/>
          </a:xfrm>
        </p:spPr>
        <p:txBody>
          <a:bodyPr/>
          <a:lstStyle/>
          <a:p>
            <a:pPr algn="l"/>
            <a:r>
              <a:rPr lang="en-US" sz="2400" dirty="0">
                <a:latin typeface="Times-Roman"/>
              </a:rPr>
              <a:t>In the systems of storing a large amount of important data, it is especially important to back up the data in order to avoid unnecessary loss due to accidental data loss.</a:t>
            </a:r>
          </a:p>
          <a:p>
            <a:pPr algn="l"/>
            <a:r>
              <a:rPr lang="en-US" sz="2400" dirty="0">
                <a:latin typeface="Times-Roman"/>
              </a:rPr>
              <a:t>The database backup and recovery functions are integrated into the system, which facilitates the operator and also enhances the stability of the </a:t>
            </a:r>
            <a:r>
              <a:rPr lang="en-IN" sz="2400" dirty="0">
                <a:latin typeface="Times-Roman"/>
              </a:rPr>
              <a:t>system data.</a:t>
            </a:r>
          </a:p>
          <a:p>
            <a:pPr algn="l"/>
            <a:r>
              <a:rPr lang="en-IN" sz="2400" dirty="0">
                <a:latin typeface="Times-Roman"/>
              </a:rPr>
              <a:t>This ensures the encapsulation of the database operations.</a:t>
            </a:r>
          </a:p>
        </p:txBody>
      </p:sp>
    </p:spTree>
    <p:extLst>
      <p:ext uri="{BB962C8B-B14F-4D97-AF65-F5344CB8AC3E}">
        <p14:creationId xmlns:p14="http://schemas.microsoft.com/office/powerpoint/2010/main" val="426611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7EBD-46B8-4846-9334-DDA41169F7ED}"/>
              </a:ext>
            </a:extLst>
          </p:cNvPr>
          <p:cNvSpPr>
            <a:spLocks noGrp="1"/>
          </p:cNvSpPr>
          <p:nvPr>
            <p:ph type="title"/>
          </p:nvPr>
        </p:nvSpPr>
        <p:spPr>
          <a:xfrm>
            <a:off x="247650" y="238125"/>
            <a:ext cx="11944350" cy="1085850"/>
          </a:xfrm>
        </p:spPr>
        <p:txBody>
          <a:bodyPr/>
          <a:lstStyle/>
          <a:p>
            <a:r>
              <a:rPr lang="en-IN" sz="4600" dirty="0"/>
              <a:t>IMPLEMENTATION OF PRINTING FUNCTION</a:t>
            </a:r>
          </a:p>
        </p:txBody>
      </p:sp>
      <p:sp>
        <p:nvSpPr>
          <p:cNvPr id="3" name="Content Placeholder 2">
            <a:extLst>
              <a:ext uri="{FF2B5EF4-FFF2-40B4-BE49-F238E27FC236}">
                <a16:creationId xmlns:a16="http://schemas.microsoft.com/office/drawing/2014/main" id="{FB88B054-2BC0-4056-801B-1A69EFA61C8C}"/>
              </a:ext>
            </a:extLst>
          </p:cNvPr>
          <p:cNvSpPr>
            <a:spLocks noGrp="1"/>
          </p:cNvSpPr>
          <p:nvPr>
            <p:ph idx="1"/>
          </p:nvPr>
        </p:nvSpPr>
        <p:spPr>
          <a:xfrm>
            <a:off x="466725" y="2400300"/>
            <a:ext cx="11420475" cy="4019549"/>
          </a:xfrm>
        </p:spPr>
        <p:txBody>
          <a:bodyPr>
            <a:noAutofit/>
          </a:bodyPr>
          <a:lstStyle/>
          <a:p>
            <a:pPr algn="l"/>
            <a:r>
              <a:rPr lang="en-US" sz="2000" b="0" i="0" u="none" strike="noStrike" baseline="0" dirty="0">
                <a:latin typeface="Times-Roman"/>
              </a:rPr>
              <a:t>Since the handheld computer does not have a standard printer interface, its USB port can only be used to communicate with a normal computer, so it is very difficult to print the calculation results using the usual method.</a:t>
            </a:r>
          </a:p>
          <a:p>
            <a:pPr algn="l"/>
            <a:r>
              <a:rPr lang="en-US" sz="2000" dirty="0">
                <a:latin typeface="Times-Roman"/>
              </a:rPr>
              <a:t>T</a:t>
            </a:r>
            <a:r>
              <a:rPr lang="en-US" sz="2000" b="0" i="0" u="none" strike="noStrike" baseline="0" dirty="0">
                <a:latin typeface="Times-Roman"/>
              </a:rPr>
              <a:t>he printing function is implemented through two special methods:-</a:t>
            </a:r>
          </a:p>
          <a:p>
            <a:pPr algn="l">
              <a:buFont typeface="Wingdings" panose="05000000000000000000" pitchFamily="2" charset="2"/>
              <a:buChar char="Ø"/>
            </a:pPr>
            <a:r>
              <a:rPr lang="en-IN" sz="2000" b="0" i="1" u="none" strike="noStrike" baseline="0" dirty="0">
                <a:latin typeface="Times-Italic"/>
              </a:rPr>
              <a:t>Wireless Printing Method</a:t>
            </a:r>
            <a:endParaRPr lang="en-US" sz="2000" dirty="0">
              <a:latin typeface="Times-Roman"/>
            </a:endParaRPr>
          </a:p>
          <a:p>
            <a:pPr marL="0" indent="0" algn="l">
              <a:buNone/>
            </a:pPr>
            <a:r>
              <a:rPr lang="en-US" sz="2000" b="0" i="0" u="none" strike="noStrike" baseline="0" dirty="0">
                <a:latin typeface="Times-Roman"/>
              </a:rPr>
              <a:t>	You can choose a printer that supports infrared or Bluetooth. Where, the Bluetooth interface is more reliable, and the Bluetooth interface is a new short-range wireless communication technology. Two devices with Bluetooth interfaces can communicate in any direction within a radius </a:t>
            </a:r>
            <a:r>
              <a:rPr lang="en-IN" sz="2000" b="0" i="0" u="none" strike="noStrike" baseline="0" dirty="0">
                <a:latin typeface="Times-Roman"/>
              </a:rPr>
              <a:t>of about 10 meters.</a:t>
            </a:r>
          </a:p>
          <a:p>
            <a:pPr algn="l">
              <a:buFont typeface="Wingdings" panose="05000000000000000000" pitchFamily="2" charset="2"/>
              <a:buChar char="Ø"/>
            </a:pPr>
            <a:r>
              <a:rPr lang="en-US" sz="2000" b="0" i="1" u="none" strike="noStrike" baseline="0" dirty="0">
                <a:latin typeface="Times-Italic"/>
              </a:rPr>
              <a:t>SD Card Transfer Printing Method</a:t>
            </a:r>
          </a:p>
          <a:p>
            <a:pPr marL="0" indent="0" algn="l">
              <a:buNone/>
            </a:pPr>
            <a:r>
              <a:rPr lang="en-US" sz="2000" dirty="0">
                <a:latin typeface="Times-Roman"/>
              </a:rPr>
              <a:t>	</a:t>
            </a:r>
            <a:r>
              <a:rPr lang="en-US" sz="2000" b="0" i="0" u="none" strike="noStrike" baseline="0" dirty="0">
                <a:latin typeface="Times-Roman"/>
              </a:rPr>
              <a:t>The SD card is similar to the popular storage devices such as USB flash drives and memory sticks, and is </a:t>
            </a:r>
            <a:r>
              <a:rPr lang="en-IN" sz="2000" b="0" i="0" u="none" strike="noStrike" baseline="0" dirty="0">
                <a:latin typeface="Times-Roman"/>
              </a:rPr>
              <a:t>manufactured by CMOS technology.</a:t>
            </a:r>
            <a:endParaRPr lang="en-IN" sz="2000" dirty="0"/>
          </a:p>
        </p:txBody>
      </p:sp>
    </p:spTree>
    <p:extLst>
      <p:ext uri="{BB962C8B-B14F-4D97-AF65-F5344CB8AC3E}">
        <p14:creationId xmlns:p14="http://schemas.microsoft.com/office/powerpoint/2010/main" val="3145643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470</TotalTime>
  <Words>936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Century Gothic</vt:lpstr>
      <vt:lpstr>Times-Italic</vt:lpstr>
      <vt:lpstr>TimesNewRomanPS-BoldMT</vt:lpstr>
      <vt:lpstr>Times-Roman</vt:lpstr>
      <vt:lpstr>Wingdings</vt:lpstr>
      <vt:lpstr>Wingdings 2</vt:lpstr>
      <vt:lpstr>Quotable</vt:lpstr>
      <vt:lpstr>Design and Implementation of Software Data Management on Acquiring Training System</vt:lpstr>
      <vt:lpstr>INTRODUCTION</vt:lpstr>
      <vt:lpstr>INTRODUCTION  </vt:lpstr>
      <vt:lpstr>COMPONENTS</vt:lpstr>
      <vt:lpstr>DATABASE DATA MANAGEMENT</vt:lpstr>
      <vt:lpstr>FILE DATA MANAGEMENT</vt:lpstr>
      <vt:lpstr>DATA SAVING</vt:lpstr>
      <vt:lpstr>DATA BACKUP AND DATA RECOVERY</vt:lpstr>
      <vt:lpstr>IMPLEMENTATION OF PRINTING FUNCTION</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Software Data Management on Acquiring Training System</dc:title>
  <dc:creator>1911119_SY_SHAH DHAIRYA SANJAY</dc:creator>
  <cp:lastModifiedBy>1911119_SY_SHAH DHAIRYA SANJAY</cp:lastModifiedBy>
  <cp:revision>19</cp:revision>
  <dcterms:created xsi:type="dcterms:W3CDTF">2021-03-25T15:53:52Z</dcterms:created>
  <dcterms:modified xsi:type="dcterms:W3CDTF">2021-03-30T09:43:58Z</dcterms:modified>
</cp:coreProperties>
</file>