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8cb17bf17_6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cb17bf17_6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8cb17bf17_6_2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8cb17bf17_6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cb17bf17_6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cb17bf17_6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8cb17bf17_1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8cb17bf17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8cb17bf17_6_2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8cb17bf17_6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cb17bf17_8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8cb17bf17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cb17bf17_6_2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cb17bf17_6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8cb17bf17_18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8cb17bf17_1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8cb17bf17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8cb17bf1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8cb17bf17_18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8cb17bf17_1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8cb17bf17_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58cb17bf17_6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8cb17bf17_8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8cb17bf17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8cb17bf17_6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8cb17bf17_6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8cb17bf17_6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8cb17bf17_6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8cb17bf17_6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8cb17bf17_6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8cb17bf17_6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8cb17bf17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8cb17bf17_6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8cb17bf17_6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77" name="Google Shape;77;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8" name="Shape 28"/>
        <p:cNvGrpSpPr/>
        <p:nvPr/>
      </p:nvGrpSpPr>
      <p:grpSpPr>
        <a:xfrm>
          <a:off x="0" y="0"/>
          <a:ext cx="0" cy="0"/>
          <a:chOff x="0" y="0"/>
          <a:chExt cx="0" cy="0"/>
        </a:xfrm>
      </p:grpSpPr>
      <p:sp>
        <p:nvSpPr>
          <p:cNvPr id="29" name="Google Shape;29;p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4" name="Shape 34"/>
        <p:cNvGrpSpPr/>
        <p:nvPr/>
      </p:nvGrpSpPr>
      <p:grpSpPr>
        <a:xfrm>
          <a:off x="0" y="0"/>
          <a:ext cx="0" cy="0"/>
          <a:chOff x="0" y="0"/>
          <a:chExt cx="0" cy="0"/>
        </a:xfrm>
      </p:grpSpPr>
      <p:sp>
        <p:nvSpPr>
          <p:cNvPr id="35" name="Google Shape;35;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0" name="Shape 40"/>
        <p:cNvGrpSpPr/>
        <p:nvPr/>
      </p:nvGrpSpPr>
      <p:grpSpPr>
        <a:xfrm>
          <a:off x="0" y="0"/>
          <a:ext cx="0" cy="0"/>
          <a:chOff x="0" y="0"/>
          <a:chExt cx="0" cy="0"/>
        </a:xfrm>
      </p:grpSpPr>
      <p:sp>
        <p:nvSpPr>
          <p:cNvPr id="41" name="Google Shape;41;p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3" name="Google Shape;43;p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 name="Google Shape;44;p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7" name="Shape 47"/>
        <p:cNvGrpSpPr/>
        <p:nvPr/>
      </p:nvGrpSpPr>
      <p:grpSpPr>
        <a:xfrm>
          <a:off x="0" y="0"/>
          <a:ext cx="0" cy="0"/>
          <a:chOff x="0" y="0"/>
          <a:chExt cx="0" cy="0"/>
        </a:xfrm>
      </p:grpSpPr>
      <p:sp>
        <p:nvSpPr>
          <p:cNvPr id="48" name="Google Shape;48;p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8"/>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0" name="Google Shape;50;p8"/>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 name="Google Shape;51;p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0"/>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0"/>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0"/>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2625" y="476250"/>
            <a:ext cx="7778750" cy="13747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Abnormality Detection</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                                     - MURA Data Set</a:t>
            </a:r>
            <a:br>
              <a:rPr b="1" i="0" lang="en-US" sz="4400" u="none">
                <a:solidFill>
                  <a:schemeClr val="dk1"/>
                </a:solidFill>
                <a:latin typeface="Arial"/>
                <a:ea typeface="Arial"/>
                <a:cs typeface="Arial"/>
                <a:sym typeface="Arial"/>
              </a:rPr>
            </a:br>
            <a:endParaRPr/>
          </a:p>
        </p:txBody>
      </p:sp>
      <p:sp>
        <p:nvSpPr>
          <p:cNvPr id="85" name="Google Shape;85;p13"/>
          <p:cNvSpPr txBox="1"/>
          <p:nvPr>
            <p:ph idx="1" type="subTitle"/>
          </p:nvPr>
        </p:nvSpPr>
        <p:spPr>
          <a:xfrm>
            <a:off x="468312" y="1268412"/>
            <a:ext cx="6799200" cy="511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Final Project: Group 1</a:t>
            </a:r>
            <a:endParaRPr sz="3200"/>
          </a:p>
          <a:p>
            <a:pPr indent="0" lvl="0" marL="0" rtl="0" algn="l">
              <a:lnSpc>
                <a:spcPct val="100000"/>
              </a:lnSpc>
              <a:spcBef>
                <a:spcPts val="560"/>
              </a:spcBef>
              <a:spcAft>
                <a:spcPts val="0"/>
              </a:spcAft>
              <a:buNone/>
            </a:pPr>
            <a:r>
              <a:t/>
            </a:r>
            <a:endParaRPr sz="3200"/>
          </a:p>
          <a:p>
            <a:pPr indent="-203200" lvl="0" marL="0" rtl="0" algn="l">
              <a:lnSpc>
                <a:spcPct val="100000"/>
              </a:lnSpc>
              <a:spcBef>
                <a:spcPts val="56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Pragna Sonpal 001806281</a:t>
            </a:r>
            <a:endParaRPr sz="3200"/>
          </a:p>
          <a:p>
            <a:pPr indent="-203200" lvl="0" marL="0" rtl="0" algn="l">
              <a:lnSpc>
                <a:spcPct val="100000"/>
              </a:lnSpc>
              <a:spcBef>
                <a:spcPts val="56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Sayli Bhutkar 001427569</a:t>
            </a:r>
            <a:endParaRPr sz="3200"/>
          </a:p>
          <a:p>
            <a:pPr indent="-203200" lvl="0" marL="0" rtl="0" algn="l">
              <a:lnSpc>
                <a:spcPct val="100000"/>
              </a:lnSpc>
              <a:spcBef>
                <a:spcPts val="56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Dhairya Jaiswal 001824902</a:t>
            </a:r>
            <a:endParaRPr sz="3200"/>
          </a:p>
          <a:p>
            <a:pPr indent="-203200" lvl="0" marL="0" rtl="0" algn="l">
              <a:lnSpc>
                <a:spcPct val="100000"/>
              </a:lnSpc>
              <a:spcBef>
                <a:spcPts val="56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Mit Katwala 001440383</a:t>
            </a:r>
            <a:endParaRPr sz="3200"/>
          </a:p>
          <a:p>
            <a:pPr indent="-203200" lvl="0" marL="0" rtl="0" algn="l">
              <a:lnSpc>
                <a:spcPct val="100000"/>
              </a:lnSpc>
              <a:spcBef>
                <a:spcPts val="56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Ronak Parkhiya 001491072</a:t>
            </a:r>
            <a:endParaRPr sz="3200"/>
          </a:p>
          <a:p>
            <a:pPr indent="0" lvl="0" marL="0" rtl="0" algn="ctr">
              <a:spcBef>
                <a:spcPts val="560"/>
              </a:spcBef>
              <a:spcAft>
                <a:spcPts val="0"/>
              </a:spcAft>
              <a:buClr>
                <a:schemeClr val="dk1"/>
              </a:buClr>
              <a:buSzPts val="28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ctrTitle"/>
          </p:nvPr>
        </p:nvSpPr>
        <p:spPr>
          <a:xfrm>
            <a:off x="1143000" y="1122363"/>
            <a:ext cx="6858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Classification using CNN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CNN Modelling</a:t>
            </a:r>
            <a:endParaRPr/>
          </a:p>
        </p:txBody>
      </p:sp>
      <p:sp>
        <p:nvSpPr>
          <p:cNvPr id="146" name="Google Shape;146;p23"/>
          <p:cNvSpPr txBox="1"/>
          <p:nvPr/>
        </p:nvSpPr>
        <p:spPr>
          <a:xfrm>
            <a:off x="956750" y="1669450"/>
            <a:ext cx="5221200" cy="28617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US" sz="2400"/>
              <a:t>Convolution Operation</a:t>
            </a:r>
            <a:endParaRPr sz="2400"/>
          </a:p>
          <a:p>
            <a:pPr indent="-381000" lvl="0" marL="457200" rtl="0" algn="l">
              <a:lnSpc>
                <a:spcPct val="115000"/>
              </a:lnSpc>
              <a:spcBef>
                <a:spcPts val="0"/>
              </a:spcBef>
              <a:spcAft>
                <a:spcPts val="0"/>
              </a:spcAft>
              <a:buSzPts val="2400"/>
              <a:buChar char="➢"/>
            </a:pPr>
            <a:r>
              <a:rPr lang="en-US" sz="2400"/>
              <a:t>Nonlinearity (eg. ReLU Layer)</a:t>
            </a:r>
            <a:endParaRPr sz="2400"/>
          </a:p>
          <a:p>
            <a:pPr indent="-381000" lvl="0" marL="457200" rtl="0" algn="l">
              <a:lnSpc>
                <a:spcPct val="115000"/>
              </a:lnSpc>
              <a:spcBef>
                <a:spcPts val="0"/>
              </a:spcBef>
              <a:spcAft>
                <a:spcPts val="0"/>
              </a:spcAft>
              <a:buSzPts val="2400"/>
              <a:buChar char="➢"/>
            </a:pPr>
            <a:r>
              <a:rPr lang="en-US" sz="2400"/>
              <a:t>Pooling/Subsampling</a:t>
            </a:r>
            <a:endParaRPr sz="2400"/>
          </a:p>
          <a:p>
            <a:pPr indent="-381000" lvl="0" marL="457200" rtl="0" algn="l">
              <a:lnSpc>
                <a:spcPct val="115000"/>
              </a:lnSpc>
              <a:spcBef>
                <a:spcPts val="0"/>
              </a:spcBef>
              <a:spcAft>
                <a:spcPts val="0"/>
              </a:spcAft>
              <a:buSzPts val="2400"/>
              <a:buChar char="➢"/>
            </a:pPr>
            <a:r>
              <a:rPr lang="en-US" sz="2400"/>
              <a:t>Flattening</a:t>
            </a:r>
            <a:endParaRPr sz="2400"/>
          </a:p>
          <a:p>
            <a:pPr indent="-381000" lvl="0" marL="457200" rtl="0" algn="l">
              <a:lnSpc>
                <a:spcPct val="115000"/>
              </a:lnSpc>
              <a:spcBef>
                <a:spcPts val="0"/>
              </a:spcBef>
              <a:spcAft>
                <a:spcPts val="0"/>
              </a:spcAft>
              <a:buSzPts val="2400"/>
              <a:buChar char="➢"/>
            </a:pPr>
            <a:r>
              <a:rPr lang="en-US" sz="2400"/>
              <a:t>Full Connection</a:t>
            </a:r>
            <a:endParaRPr sz="2400"/>
          </a:p>
          <a:p>
            <a:pPr indent="0" lvl="0" marL="457200" rtl="0" algn="l">
              <a:spcBef>
                <a:spcPts val="1200"/>
              </a:spcBef>
              <a:spcAft>
                <a:spcPts val="0"/>
              </a:spcAft>
              <a:buNone/>
            </a:pPr>
            <a:r>
              <a:t/>
            </a:r>
            <a:endParaRPr sz="2400"/>
          </a:p>
        </p:txBody>
      </p:sp>
      <p:pic>
        <p:nvPicPr>
          <p:cNvPr id="147" name="Google Shape;147;p23"/>
          <p:cNvPicPr preferRelativeResize="0"/>
          <p:nvPr/>
        </p:nvPicPr>
        <p:blipFill>
          <a:blip r:embed="rId3">
            <a:alphaModFix/>
          </a:blip>
          <a:stretch>
            <a:fillRect/>
          </a:stretch>
        </p:blipFill>
        <p:spPr>
          <a:xfrm>
            <a:off x="4799600" y="2689275"/>
            <a:ext cx="4079350" cy="3434250"/>
          </a:xfrm>
          <a:prstGeom prst="rect">
            <a:avLst/>
          </a:prstGeom>
          <a:noFill/>
          <a:ln>
            <a:noFill/>
          </a:ln>
        </p:spPr>
      </p:pic>
      <p:pic>
        <p:nvPicPr>
          <p:cNvPr id="148" name="Google Shape;148;p23"/>
          <p:cNvPicPr preferRelativeResize="0"/>
          <p:nvPr/>
        </p:nvPicPr>
        <p:blipFill>
          <a:blip r:embed="rId4">
            <a:alphaModFix/>
          </a:blip>
          <a:stretch>
            <a:fillRect/>
          </a:stretch>
        </p:blipFill>
        <p:spPr>
          <a:xfrm>
            <a:off x="457200" y="4225350"/>
            <a:ext cx="3553150" cy="1635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274623"/>
            <a:ext cx="8229600" cy="1325700"/>
          </a:xfrm>
          <a:prstGeom prst="rect">
            <a:avLst/>
          </a:prstGeom>
        </p:spPr>
        <p:txBody>
          <a:bodyPr anchorCtr="0" anchor="ctr" bIns="45700" lIns="91425" spcFirstLastPara="1" rIns="91425" wrap="square" tIns="45700">
            <a:noAutofit/>
          </a:bodyPr>
          <a:lstStyle/>
          <a:p>
            <a:pPr indent="0" lvl="0" marL="457200" rtl="0" algn="ctr">
              <a:spcBef>
                <a:spcPts val="0"/>
              </a:spcBef>
              <a:spcAft>
                <a:spcPts val="0"/>
              </a:spcAft>
              <a:buNone/>
            </a:pPr>
            <a:r>
              <a:rPr lang="en-US"/>
              <a:t>CNN implementation using varied hyperparameters</a:t>
            </a:r>
            <a:endParaRPr/>
          </a:p>
        </p:txBody>
      </p:sp>
      <p:sp>
        <p:nvSpPr>
          <p:cNvPr id="154" name="Google Shape;154;p24"/>
          <p:cNvSpPr txBox="1"/>
          <p:nvPr>
            <p:ph idx="1" type="body"/>
          </p:nvPr>
        </p:nvSpPr>
        <p:spPr>
          <a:xfrm>
            <a:off x="457200" y="1843125"/>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US"/>
              <a:t>1st </a:t>
            </a:r>
            <a:r>
              <a:rPr b="1" lang="en-US"/>
              <a:t>approach</a:t>
            </a:r>
            <a:r>
              <a:rPr lang="en-US"/>
              <a:t>:</a:t>
            </a:r>
            <a:endParaRPr/>
          </a:p>
          <a:p>
            <a:pPr indent="0" lvl="0" marL="0" rtl="0" algn="l">
              <a:spcBef>
                <a:spcPts val="360"/>
              </a:spcBef>
              <a:spcAft>
                <a:spcPts val="0"/>
              </a:spcAft>
              <a:buNone/>
            </a:pPr>
            <a:r>
              <a:rPr lang="en-US"/>
              <a:t>No. of convolution layers: 4</a:t>
            </a:r>
            <a:endParaRPr/>
          </a:p>
          <a:p>
            <a:pPr indent="0" lvl="0" marL="0" rtl="0" algn="l">
              <a:spcBef>
                <a:spcPts val="360"/>
              </a:spcBef>
              <a:spcAft>
                <a:spcPts val="0"/>
              </a:spcAft>
              <a:buNone/>
            </a:pPr>
            <a:r>
              <a:rPr lang="en-US"/>
              <a:t>No. of pooling layers: 2</a:t>
            </a:r>
            <a:endParaRPr/>
          </a:p>
          <a:p>
            <a:pPr indent="0" lvl="0" marL="0" rtl="0" algn="l">
              <a:spcBef>
                <a:spcPts val="360"/>
              </a:spcBef>
              <a:spcAft>
                <a:spcPts val="0"/>
              </a:spcAft>
              <a:buNone/>
            </a:pPr>
            <a:r>
              <a:rPr lang="en-US"/>
              <a:t>Batch size : 64</a:t>
            </a:r>
            <a:endParaRPr/>
          </a:p>
          <a:p>
            <a:pPr indent="0" lvl="0" marL="0" rtl="0" algn="l">
              <a:spcBef>
                <a:spcPts val="360"/>
              </a:spcBef>
              <a:spcAft>
                <a:spcPts val="0"/>
              </a:spcAft>
              <a:buNone/>
            </a:pPr>
            <a:r>
              <a:rPr lang="en-US"/>
              <a:t>Epochs: 30</a:t>
            </a:r>
            <a:endParaRPr/>
          </a:p>
          <a:p>
            <a:pPr indent="0" lvl="0" marL="0" rtl="0" algn="l">
              <a:spcBef>
                <a:spcPts val="360"/>
              </a:spcBef>
              <a:spcAft>
                <a:spcPts val="0"/>
              </a:spcAft>
              <a:buNone/>
            </a:pPr>
            <a:r>
              <a:rPr lang="en-US"/>
              <a:t>steps per epochs: 10</a:t>
            </a:r>
            <a:endParaRPr/>
          </a:p>
          <a:p>
            <a:pPr indent="0" lvl="0" marL="0" rtl="0" algn="l">
              <a:spcBef>
                <a:spcPts val="360"/>
              </a:spcBef>
              <a:spcAft>
                <a:spcPts val="0"/>
              </a:spcAft>
              <a:buNone/>
            </a:pPr>
            <a:r>
              <a:rPr lang="en-US"/>
              <a:t>Accuracy: 0.44</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547050" y="927475"/>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US"/>
              <a:t>2nd Approach:</a:t>
            </a:r>
            <a:endParaRPr b="1"/>
          </a:p>
          <a:p>
            <a:pPr indent="0" lvl="0" marL="0" rtl="0" algn="l">
              <a:spcBef>
                <a:spcPts val="360"/>
              </a:spcBef>
              <a:spcAft>
                <a:spcPts val="0"/>
              </a:spcAft>
              <a:buClr>
                <a:schemeClr val="dk1"/>
              </a:buClr>
              <a:buSzPts val="1100"/>
              <a:buFont typeface="Arial"/>
              <a:buNone/>
            </a:pPr>
            <a:r>
              <a:rPr lang="en-US"/>
              <a:t>No. of convolution layers: 8</a:t>
            </a:r>
            <a:endParaRPr/>
          </a:p>
          <a:p>
            <a:pPr indent="0" lvl="0" marL="0" rtl="0" algn="l">
              <a:spcBef>
                <a:spcPts val="360"/>
              </a:spcBef>
              <a:spcAft>
                <a:spcPts val="0"/>
              </a:spcAft>
              <a:buClr>
                <a:schemeClr val="dk1"/>
              </a:buClr>
              <a:buSzPts val="1100"/>
              <a:buFont typeface="Arial"/>
              <a:buNone/>
            </a:pPr>
            <a:r>
              <a:rPr lang="en-US"/>
              <a:t>No. of pooling layers: 4</a:t>
            </a:r>
            <a:endParaRPr/>
          </a:p>
          <a:p>
            <a:pPr indent="0" lvl="0" marL="0" rtl="0" algn="l">
              <a:spcBef>
                <a:spcPts val="360"/>
              </a:spcBef>
              <a:spcAft>
                <a:spcPts val="0"/>
              </a:spcAft>
              <a:buClr>
                <a:schemeClr val="dk1"/>
              </a:buClr>
              <a:buSzPts val="1100"/>
              <a:buFont typeface="Arial"/>
              <a:buNone/>
            </a:pPr>
            <a:r>
              <a:rPr lang="en-US"/>
              <a:t>Batch size : 64</a:t>
            </a:r>
            <a:endParaRPr/>
          </a:p>
          <a:p>
            <a:pPr indent="0" lvl="0" marL="0" rtl="0" algn="l">
              <a:spcBef>
                <a:spcPts val="360"/>
              </a:spcBef>
              <a:spcAft>
                <a:spcPts val="0"/>
              </a:spcAft>
              <a:buClr>
                <a:schemeClr val="dk1"/>
              </a:buClr>
              <a:buSzPts val="1100"/>
              <a:buFont typeface="Arial"/>
              <a:buNone/>
            </a:pPr>
            <a:r>
              <a:rPr lang="en-US"/>
              <a:t>Epoches: 30</a:t>
            </a:r>
            <a:endParaRPr/>
          </a:p>
          <a:p>
            <a:pPr indent="0" lvl="0" marL="0" rtl="0" algn="l">
              <a:spcBef>
                <a:spcPts val="360"/>
              </a:spcBef>
              <a:spcAft>
                <a:spcPts val="0"/>
              </a:spcAft>
              <a:buClr>
                <a:schemeClr val="dk1"/>
              </a:buClr>
              <a:buSzPts val="1100"/>
              <a:buFont typeface="Arial"/>
              <a:buNone/>
            </a:pPr>
            <a:r>
              <a:rPr lang="en-US"/>
              <a:t>steps per epoches: 10</a:t>
            </a:r>
            <a:endParaRPr/>
          </a:p>
          <a:p>
            <a:pPr indent="0" lvl="0" marL="0" rtl="0" algn="l">
              <a:spcBef>
                <a:spcPts val="360"/>
              </a:spcBef>
              <a:spcAft>
                <a:spcPts val="0"/>
              </a:spcAft>
              <a:buNone/>
            </a:pPr>
            <a:r>
              <a:rPr lang="en-US"/>
              <a:t>Accuracy: 0.468</a:t>
            </a:r>
            <a:endParaRPr/>
          </a:p>
          <a:p>
            <a:pPr indent="0" lvl="0" marL="0" rtl="0" algn="l">
              <a:spcBef>
                <a:spcPts val="36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Model Overview</a:t>
            </a:r>
            <a:endParaRPr sz="2400"/>
          </a:p>
        </p:txBody>
      </p:sp>
      <p:pic>
        <p:nvPicPr>
          <p:cNvPr id="165" name="Google Shape;165;p26"/>
          <p:cNvPicPr preferRelativeResize="0"/>
          <p:nvPr/>
        </p:nvPicPr>
        <p:blipFill>
          <a:blip r:embed="rId3">
            <a:alphaModFix/>
          </a:blip>
          <a:stretch>
            <a:fillRect/>
          </a:stretch>
        </p:blipFill>
        <p:spPr>
          <a:xfrm>
            <a:off x="152400" y="1570020"/>
            <a:ext cx="8820651" cy="468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US"/>
              <a:t>3rd </a:t>
            </a:r>
            <a:r>
              <a:rPr b="1" lang="en-US"/>
              <a:t>Approach:</a:t>
            </a:r>
            <a:endParaRPr b="1"/>
          </a:p>
          <a:p>
            <a:pPr indent="0" lvl="0" marL="0" rtl="0" algn="l">
              <a:spcBef>
                <a:spcPts val="360"/>
              </a:spcBef>
              <a:spcAft>
                <a:spcPts val="0"/>
              </a:spcAft>
              <a:buNone/>
            </a:pPr>
            <a:r>
              <a:rPr lang="en-US"/>
              <a:t>No. of convolution layers: 8</a:t>
            </a:r>
            <a:endParaRPr/>
          </a:p>
          <a:p>
            <a:pPr indent="0" lvl="0" marL="0" rtl="0" algn="l">
              <a:spcBef>
                <a:spcPts val="360"/>
              </a:spcBef>
              <a:spcAft>
                <a:spcPts val="0"/>
              </a:spcAft>
              <a:buNone/>
            </a:pPr>
            <a:r>
              <a:rPr lang="en-US"/>
              <a:t>No. of pooling layers: 4</a:t>
            </a:r>
            <a:endParaRPr/>
          </a:p>
          <a:p>
            <a:pPr indent="0" lvl="0" marL="0" rtl="0" algn="l">
              <a:spcBef>
                <a:spcPts val="360"/>
              </a:spcBef>
              <a:spcAft>
                <a:spcPts val="0"/>
              </a:spcAft>
              <a:buNone/>
            </a:pPr>
            <a:r>
              <a:rPr b="1" lang="en-US"/>
              <a:t>Batch size : 8</a:t>
            </a:r>
            <a:endParaRPr b="1"/>
          </a:p>
          <a:p>
            <a:pPr indent="0" lvl="0" marL="0" rtl="0" algn="l">
              <a:spcBef>
                <a:spcPts val="360"/>
              </a:spcBef>
              <a:spcAft>
                <a:spcPts val="0"/>
              </a:spcAft>
              <a:buNone/>
            </a:pPr>
            <a:r>
              <a:rPr lang="en-US"/>
              <a:t>Epoches: 30</a:t>
            </a:r>
            <a:endParaRPr/>
          </a:p>
          <a:p>
            <a:pPr indent="0" lvl="0" marL="0" rtl="0" algn="l">
              <a:spcBef>
                <a:spcPts val="360"/>
              </a:spcBef>
              <a:spcAft>
                <a:spcPts val="0"/>
              </a:spcAft>
              <a:buNone/>
            </a:pPr>
            <a:r>
              <a:rPr lang="en-US"/>
              <a:t>Steps per epochs: 5000</a:t>
            </a:r>
            <a:endParaRPr/>
          </a:p>
          <a:p>
            <a:pPr indent="0" lvl="0" marL="0" rtl="0" algn="l">
              <a:spcBef>
                <a:spcPts val="360"/>
              </a:spcBef>
              <a:spcAft>
                <a:spcPts val="0"/>
              </a:spcAft>
              <a:buNone/>
            </a:pPr>
            <a:r>
              <a:rPr lang="en-US"/>
              <a:t>Accuracy: 0.553 ~ 53%</a:t>
            </a:r>
            <a:endParaRPr/>
          </a:p>
          <a:p>
            <a:pPr indent="0" lvl="0" marL="0" rtl="0" algn="l">
              <a:spcBef>
                <a:spcPts val="360"/>
              </a:spcBef>
              <a:spcAft>
                <a:spcPts val="0"/>
              </a:spcAft>
              <a:buNone/>
            </a:pPr>
            <a:r>
              <a:rPr lang="en-US"/>
              <a:t>Kappa score: 0.18</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3rd Approach</a:t>
            </a:r>
            <a:endParaRPr/>
          </a:p>
        </p:txBody>
      </p:sp>
      <p:pic>
        <p:nvPicPr>
          <p:cNvPr id="176" name="Google Shape;176;p28"/>
          <p:cNvPicPr preferRelativeResize="0"/>
          <p:nvPr/>
        </p:nvPicPr>
        <p:blipFill>
          <a:blip r:embed="rId3">
            <a:alphaModFix/>
          </a:blip>
          <a:stretch>
            <a:fillRect/>
          </a:stretch>
        </p:blipFill>
        <p:spPr>
          <a:xfrm>
            <a:off x="152400" y="1570019"/>
            <a:ext cx="8885851" cy="462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idx="1" type="body"/>
          </p:nvPr>
        </p:nvSpPr>
        <p:spPr>
          <a:xfrm>
            <a:off x="382650" y="593850"/>
            <a:ext cx="8229600" cy="50793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US"/>
              <a:t>4th</a:t>
            </a:r>
            <a:r>
              <a:rPr b="1" lang="en-US"/>
              <a:t> Approach:</a:t>
            </a:r>
            <a:endParaRPr b="1"/>
          </a:p>
          <a:p>
            <a:pPr indent="-342900" lvl="0" marL="457200" rtl="0" algn="l">
              <a:spcBef>
                <a:spcPts val="0"/>
              </a:spcBef>
              <a:spcAft>
                <a:spcPts val="0"/>
              </a:spcAft>
              <a:buSzPts val="1800"/>
              <a:buChar char="•"/>
            </a:pPr>
            <a:r>
              <a:rPr b="1" lang="en-US"/>
              <a:t>Combined 3 models and added to 4th:</a:t>
            </a:r>
            <a:endParaRPr b="1"/>
          </a:p>
          <a:p>
            <a:pPr indent="0" lvl="0" marL="0" rtl="0" algn="l">
              <a:spcBef>
                <a:spcPts val="360"/>
              </a:spcBef>
              <a:spcAft>
                <a:spcPts val="0"/>
              </a:spcAft>
              <a:buNone/>
            </a:pPr>
            <a:r>
              <a:rPr lang="en-US"/>
              <a:t>No. of convolution layers: 8</a:t>
            </a:r>
            <a:endParaRPr/>
          </a:p>
          <a:p>
            <a:pPr indent="0" lvl="0" marL="0" rtl="0" algn="l">
              <a:spcBef>
                <a:spcPts val="360"/>
              </a:spcBef>
              <a:spcAft>
                <a:spcPts val="0"/>
              </a:spcAft>
              <a:buNone/>
            </a:pPr>
            <a:r>
              <a:rPr lang="en-US"/>
              <a:t>No. of pooling layers: 4</a:t>
            </a:r>
            <a:endParaRPr/>
          </a:p>
          <a:p>
            <a:pPr indent="0" lvl="0" marL="0" rtl="0" algn="l">
              <a:spcBef>
                <a:spcPts val="360"/>
              </a:spcBef>
              <a:spcAft>
                <a:spcPts val="0"/>
              </a:spcAft>
              <a:buNone/>
            </a:pPr>
            <a:r>
              <a:rPr b="1" lang="en-US"/>
              <a:t>Batch size : 8</a:t>
            </a:r>
            <a:endParaRPr b="1"/>
          </a:p>
          <a:p>
            <a:pPr indent="0" lvl="0" marL="0" rtl="0" algn="l">
              <a:spcBef>
                <a:spcPts val="360"/>
              </a:spcBef>
              <a:spcAft>
                <a:spcPts val="0"/>
              </a:spcAft>
              <a:buNone/>
            </a:pPr>
            <a:r>
              <a:rPr lang="en-US"/>
              <a:t>Epoches: 30</a:t>
            </a:r>
            <a:endParaRPr/>
          </a:p>
          <a:p>
            <a:pPr indent="0" lvl="0" marL="0" rtl="0" algn="l">
              <a:spcBef>
                <a:spcPts val="360"/>
              </a:spcBef>
              <a:spcAft>
                <a:spcPts val="0"/>
              </a:spcAft>
              <a:buNone/>
            </a:pPr>
            <a:r>
              <a:rPr lang="en-US"/>
              <a:t>per batch classes: 10</a:t>
            </a:r>
            <a:endParaRPr/>
          </a:p>
          <a:p>
            <a:pPr indent="0" lvl="0" marL="0" rtl="0" algn="l">
              <a:spcBef>
                <a:spcPts val="360"/>
              </a:spcBef>
              <a:spcAft>
                <a:spcPts val="0"/>
              </a:spcAft>
              <a:buNone/>
            </a:pPr>
            <a:r>
              <a:rPr lang="en-US"/>
              <a:t>Accuracy: 0.6189</a:t>
            </a:r>
            <a:endParaRPr/>
          </a:p>
          <a:p>
            <a:pPr indent="0" lvl="0" marL="0" rtl="0" algn="l">
              <a:spcBef>
                <a:spcPts val="360"/>
              </a:spcBef>
              <a:spcAft>
                <a:spcPts val="0"/>
              </a:spcAft>
              <a:buNone/>
            </a:pPr>
            <a:r>
              <a:rPr lang="en-US"/>
              <a:t>Kappa score: 0.2931</a:t>
            </a:r>
            <a:endParaRPr/>
          </a:p>
          <a:p>
            <a:pPr indent="0" lvl="0" marL="457200" rtl="0" algn="l">
              <a:spcBef>
                <a:spcPts val="36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Kappa Score</a:t>
            </a:r>
            <a:endParaRPr sz="4400">
              <a:solidFill>
                <a:schemeClr val="dk2"/>
              </a:solidFill>
              <a:latin typeface="Arial"/>
              <a:ea typeface="Arial"/>
              <a:cs typeface="Arial"/>
              <a:sym typeface="Arial"/>
            </a:endParaRPr>
          </a:p>
        </p:txBody>
      </p:sp>
      <p:sp>
        <p:nvSpPr>
          <p:cNvPr id="187" name="Google Shape;187;p30"/>
          <p:cNvSpPr txBox="1"/>
          <p:nvPr/>
        </p:nvSpPr>
        <p:spPr>
          <a:xfrm>
            <a:off x="457200" y="1587500"/>
            <a:ext cx="8080500" cy="23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rgbClr val="444444"/>
                </a:solidFill>
                <a:highlight>
                  <a:srgbClr val="FFFFFF"/>
                </a:highlight>
              </a:rPr>
              <a:t>Cohen’s Kappa statistic is a very useful, but under-utilised, metric. Sometimes in machine learning we are faced with a multi-class classification problem. In those cases, measures such as the accuracy, or precision/recall do not     provide the complete picture of the performance of our classifier.</a:t>
            </a:r>
            <a:endParaRPr sz="1800">
              <a:solidFill>
                <a:srgbClr val="444444"/>
              </a:solidFill>
              <a:highlight>
                <a:srgbClr val="FFFFFF"/>
              </a:highlight>
            </a:endParaRPr>
          </a:p>
          <a:p>
            <a:pPr indent="0" lvl="0" marL="0" rtl="0" algn="l">
              <a:spcBef>
                <a:spcPts val="0"/>
              </a:spcBef>
              <a:spcAft>
                <a:spcPts val="0"/>
              </a:spcAft>
              <a:buClr>
                <a:schemeClr val="dk1"/>
              </a:buClr>
              <a:buSzPts val="1100"/>
              <a:buFont typeface="Arial"/>
              <a:buNone/>
            </a:pPr>
            <a:r>
              <a:rPr lang="en-US" sz="1800">
                <a:solidFill>
                  <a:srgbClr val="111111"/>
                </a:solidFill>
                <a:highlight>
                  <a:srgbClr val="FFFFFF"/>
                </a:highlight>
              </a:rPr>
              <a:t>The kappa statistic is used to control only those instances that may have been correctly classified by chance. This can be calculated using both the observed (total) accuracy and the random accuracy. Kappa can be calculated as:</a:t>
            </a:r>
            <a:endParaRPr sz="1800">
              <a:solidFill>
                <a:srgbClr val="111111"/>
              </a:solidFill>
              <a:highlight>
                <a:srgbClr val="FFFFFF"/>
              </a:highlight>
            </a:endParaRPr>
          </a:p>
          <a:p>
            <a:pPr indent="0" lvl="0" marL="0" rtl="0" algn="l">
              <a:spcBef>
                <a:spcPts val="0"/>
              </a:spcBef>
              <a:spcAft>
                <a:spcPts val="0"/>
              </a:spcAft>
              <a:buNone/>
            </a:pPr>
            <a:r>
              <a:t/>
            </a:r>
            <a:endParaRPr sz="1800"/>
          </a:p>
        </p:txBody>
      </p:sp>
      <p:pic>
        <p:nvPicPr>
          <p:cNvPr id="188" name="Google Shape;188;p30"/>
          <p:cNvPicPr preferRelativeResize="0"/>
          <p:nvPr/>
        </p:nvPicPr>
        <p:blipFill>
          <a:blip r:embed="rId3">
            <a:alphaModFix/>
          </a:blip>
          <a:stretch>
            <a:fillRect/>
          </a:stretch>
        </p:blipFill>
        <p:spPr>
          <a:xfrm>
            <a:off x="1930400" y="3968600"/>
            <a:ext cx="4486275" cy="163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31"/>
          <p:cNvPicPr preferRelativeResize="0"/>
          <p:nvPr/>
        </p:nvPicPr>
        <p:blipFill>
          <a:blip r:embed="rId3">
            <a:alphaModFix/>
          </a:blip>
          <a:stretch>
            <a:fillRect/>
          </a:stretch>
        </p:blipFill>
        <p:spPr>
          <a:xfrm>
            <a:off x="139575" y="234350"/>
            <a:ext cx="8724750" cy="583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649050" y="111803"/>
            <a:ext cx="7845900" cy="90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b="1" sz="3600">
              <a:solidFill>
                <a:schemeClr val="dk1"/>
              </a:solidFill>
            </a:endParaRPr>
          </a:p>
          <a:p>
            <a:pPr indent="0" lvl="0" marL="0" rtl="0" algn="ctr">
              <a:spcBef>
                <a:spcPts val="0"/>
              </a:spcBef>
              <a:spcAft>
                <a:spcPts val="0"/>
              </a:spcAft>
              <a:buClr>
                <a:schemeClr val="dk1"/>
              </a:buClr>
              <a:buSzPts val="3600"/>
              <a:buFont typeface="Arial"/>
              <a:buNone/>
            </a:pPr>
            <a:r>
              <a:rPr b="1" lang="en-US" sz="3600">
                <a:solidFill>
                  <a:schemeClr val="dk1"/>
                </a:solidFill>
              </a:rPr>
              <a:t>About data</a:t>
            </a:r>
            <a:endParaRPr sz="3600">
              <a:solidFill>
                <a:schemeClr val="dk1"/>
              </a:solidFill>
            </a:endParaRPr>
          </a:p>
          <a:p>
            <a:pPr indent="0" lvl="0" marL="0" rtl="0" algn="ctr">
              <a:spcBef>
                <a:spcPts val="0"/>
              </a:spcBef>
              <a:spcAft>
                <a:spcPts val="0"/>
              </a:spcAft>
              <a:buNone/>
            </a:pPr>
            <a:r>
              <a:t/>
            </a:r>
            <a:endParaRPr/>
          </a:p>
        </p:txBody>
      </p:sp>
      <p:sp>
        <p:nvSpPr>
          <p:cNvPr id="91" name="Google Shape;91;p14"/>
          <p:cNvSpPr txBox="1"/>
          <p:nvPr>
            <p:ph idx="1" type="body"/>
          </p:nvPr>
        </p:nvSpPr>
        <p:spPr>
          <a:xfrm>
            <a:off x="345075" y="924600"/>
            <a:ext cx="8229600" cy="5008800"/>
          </a:xfrm>
          <a:prstGeom prst="rect">
            <a:avLst/>
          </a:prstGeom>
        </p:spPr>
        <p:txBody>
          <a:bodyPr anchorCtr="0" anchor="t" bIns="45700" lIns="91425" spcFirstLastPara="1" rIns="91425" wrap="square" tIns="45700">
            <a:noAutofit/>
          </a:bodyPr>
          <a:lstStyle/>
          <a:p>
            <a:pPr indent="-400050" lvl="0" marL="457200" rtl="0" algn="l">
              <a:spcBef>
                <a:spcPts val="360"/>
              </a:spcBef>
              <a:spcAft>
                <a:spcPts val="0"/>
              </a:spcAft>
              <a:buSzPts val="2700"/>
              <a:buChar char="➢"/>
            </a:pPr>
            <a:r>
              <a:rPr lang="en-US" sz="2700"/>
              <a:t>MURA is a large dataset of musculoskeletal radiographs containing 40,561 images from 14,863 studies, where each study is manually labeled by radiologists as either normal or abnormal. </a:t>
            </a:r>
            <a:endParaRPr sz="2700"/>
          </a:p>
          <a:p>
            <a:pPr indent="-400050" lvl="0" marL="457200" rtl="0" algn="l">
              <a:spcBef>
                <a:spcPts val="480"/>
              </a:spcBef>
              <a:spcAft>
                <a:spcPts val="0"/>
              </a:spcAft>
              <a:buSzPts val="2700"/>
              <a:buFont typeface="Noto Sans Symbols"/>
              <a:buChar char="➢"/>
            </a:pPr>
            <a:r>
              <a:rPr lang="en-US" sz="2700"/>
              <a:t>Each belongs to one of seven standard upper extremity radiographic study types: elbow, finger, forearm, hand, humerus, shoulder, and wrist.</a:t>
            </a:r>
            <a:endParaRPr sz="2700"/>
          </a:p>
          <a:p>
            <a:pPr indent="-400050" lvl="0" marL="457200" rtl="0" algn="l">
              <a:spcBef>
                <a:spcPts val="0"/>
              </a:spcBef>
              <a:spcAft>
                <a:spcPts val="0"/>
              </a:spcAft>
              <a:buSzPts val="2700"/>
              <a:buChar char="➢"/>
            </a:pPr>
            <a:r>
              <a:rPr lang="en-US" sz="2700"/>
              <a:t>The MURA abnormality detection task is a binary classification task, with each study containing one or more views (images) — and the expected output is a binary label y ∈ {0, 1} indicating whether the study is normal or abnormal, respectively. </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57200" y="274617"/>
            <a:ext cx="8229600" cy="1906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6000"/>
              <a:t>Conclusion</a:t>
            </a:r>
            <a:endParaRPr sz="6000"/>
          </a:p>
        </p:txBody>
      </p:sp>
      <p:sp>
        <p:nvSpPr>
          <p:cNvPr id="199" name="Google Shape;199;p32"/>
          <p:cNvSpPr txBox="1"/>
          <p:nvPr>
            <p:ph idx="1" type="body"/>
          </p:nvPr>
        </p:nvSpPr>
        <p:spPr>
          <a:xfrm>
            <a:off x="457200" y="4554975"/>
            <a:ext cx="8229600" cy="927300"/>
          </a:xfrm>
          <a:prstGeom prst="rect">
            <a:avLst/>
          </a:prstGeom>
        </p:spPr>
        <p:txBody>
          <a:bodyPr anchorCtr="0" anchor="t" bIns="45700" lIns="91425" spcFirstLastPara="1" rIns="91425" wrap="square" tIns="45700">
            <a:noAutofit/>
          </a:bodyPr>
          <a:lstStyle/>
          <a:p>
            <a:pPr indent="457200" lvl="0" marL="4114800" rtl="0" algn="ctr">
              <a:spcBef>
                <a:spcPts val="0"/>
              </a:spcBef>
              <a:spcAft>
                <a:spcPts val="0"/>
              </a:spcAft>
              <a:buClr>
                <a:schemeClr val="dk1"/>
              </a:buClr>
              <a:buSzPts val="1100"/>
              <a:buFont typeface="Arial"/>
              <a:buNone/>
            </a:pPr>
            <a:r>
              <a:rPr lang="en-US" sz="2400"/>
              <a:t>THANK YOU...</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1" lang="en-US" sz="3600">
                <a:solidFill>
                  <a:schemeClr val="dk1"/>
                </a:solidFill>
              </a:rPr>
              <a:t>Work Flow </a:t>
            </a:r>
            <a:endParaRPr/>
          </a:p>
        </p:txBody>
      </p:sp>
      <p:sp>
        <p:nvSpPr>
          <p:cNvPr id="97" name="Google Shape;97;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342900" rtl="0" algn="l">
              <a:lnSpc>
                <a:spcPct val="100000"/>
              </a:lnSpc>
              <a:spcBef>
                <a:spcPts val="0"/>
              </a:spcBef>
              <a:spcAft>
                <a:spcPts val="0"/>
              </a:spcAft>
              <a:buClr>
                <a:schemeClr val="dk1"/>
              </a:buClr>
              <a:buSzPts val="3000"/>
              <a:buFont typeface="Noto Sans Symbols"/>
              <a:buChar char="⮚"/>
            </a:pPr>
            <a:r>
              <a:rPr b="0" i="0" lang="en-US" sz="3000" u="none">
                <a:solidFill>
                  <a:schemeClr val="dk1"/>
                </a:solidFill>
                <a:latin typeface="Arial"/>
                <a:ea typeface="Arial"/>
                <a:cs typeface="Arial"/>
                <a:sym typeface="Arial"/>
              </a:rPr>
              <a:t>Image preprocessing which includes adjusting brightness, contrast and flipping.</a:t>
            </a:r>
            <a:endParaRPr sz="3000"/>
          </a:p>
          <a:p>
            <a:pPr indent="-381000" lvl="0" marL="342900" rtl="0" algn="l">
              <a:lnSpc>
                <a:spcPct val="100000"/>
              </a:lnSpc>
              <a:spcBef>
                <a:spcPts val="480"/>
              </a:spcBef>
              <a:spcAft>
                <a:spcPts val="0"/>
              </a:spcAft>
              <a:buClr>
                <a:schemeClr val="dk1"/>
              </a:buClr>
              <a:buSzPts val="3000"/>
              <a:buFont typeface="Noto Sans Symbols"/>
              <a:buChar char="⮚"/>
            </a:pPr>
            <a:r>
              <a:rPr b="0" i="0" lang="en-US" sz="3000" u="none">
                <a:solidFill>
                  <a:schemeClr val="dk1"/>
                </a:solidFill>
                <a:latin typeface="Arial"/>
                <a:ea typeface="Arial"/>
                <a:cs typeface="Arial"/>
                <a:sym typeface="Arial"/>
              </a:rPr>
              <a:t>Build CNN model by using hidden layers.</a:t>
            </a:r>
            <a:endParaRPr sz="3000"/>
          </a:p>
          <a:p>
            <a:pPr indent="-381000" lvl="0" marL="342900" rtl="0" algn="l">
              <a:lnSpc>
                <a:spcPct val="100000"/>
              </a:lnSpc>
              <a:spcBef>
                <a:spcPts val="480"/>
              </a:spcBef>
              <a:spcAft>
                <a:spcPts val="0"/>
              </a:spcAft>
              <a:buClr>
                <a:schemeClr val="dk1"/>
              </a:buClr>
              <a:buSzPts val="3000"/>
              <a:buFont typeface="Noto Sans Symbols"/>
              <a:buChar char="⮚"/>
            </a:pPr>
            <a:r>
              <a:rPr b="0" i="0" lang="en-US" sz="3000" u="none">
                <a:solidFill>
                  <a:schemeClr val="dk1"/>
                </a:solidFill>
                <a:latin typeface="Arial"/>
                <a:ea typeface="Arial"/>
                <a:cs typeface="Arial"/>
                <a:sym typeface="Arial"/>
              </a:rPr>
              <a:t>Add more layers and change the architecture of your model to get better results.</a:t>
            </a:r>
            <a:endParaRPr sz="3000"/>
          </a:p>
          <a:p>
            <a:pPr indent="-381000" lvl="0" marL="342900" rtl="0" algn="l">
              <a:lnSpc>
                <a:spcPct val="100000"/>
              </a:lnSpc>
              <a:spcBef>
                <a:spcPts val="480"/>
              </a:spcBef>
              <a:spcAft>
                <a:spcPts val="0"/>
              </a:spcAft>
              <a:buClr>
                <a:schemeClr val="dk1"/>
              </a:buClr>
              <a:buSzPts val="3000"/>
              <a:buFont typeface="Noto Sans Symbols"/>
              <a:buChar char="⮚"/>
            </a:pPr>
            <a:r>
              <a:rPr b="0" i="0" lang="en-US" sz="3000" u="none">
                <a:solidFill>
                  <a:schemeClr val="dk1"/>
                </a:solidFill>
                <a:latin typeface="Arial"/>
                <a:ea typeface="Arial"/>
                <a:cs typeface="Arial"/>
                <a:sym typeface="Arial"/>
              </a:rPr>
              <a:t>Fine tune the hyper parameters. </a:t>
            </a:r>
            <a:endParaRPr sz="3000"/>
          </a:p>
          <a:p>
            <a:pPr indent="-381000" lvl="0" marL="342900" rtl="0" algn="l">
              <a:lnSpc>
                <a:spcPct val="100000"/>
              </a:lnSpc>
              <a:spcBef>
                <a:spcPts val="480"/>
              </a:spcBef>
              <a:spcAft>
                <a:spcPts val="0"/>
              </a:spcAft>
              <a:buClr>
                <a:schemeClr val="dk1"/>
              </a:buClr>
              <a:buSzPts val="3000"/>
              <a:buFont typeface="Noto Sans Symbols"/>
              <a:buChar char="⮚"/>
            </a:pPr>
            <a:r>
              <a:rPr b="0" i="0" lang="en-US" sz="3000" u="none">
                <a:solidFill>
                  <a:schemeClr val="dk1"/>
                </a:solidFill>
                <a:latin typeface="Arial"/>
                <a:ea typeface="Arial"/>
                <a:cs typeface="Arial"/>
                <a:sym typeface="Arial"/>
              </a:rPr>
              <a:t>Train your fine tuned model on the whole training data and then evaluate its performance on the test data. </a:t>
            </a:r>
            <a:endParaRPr sz="3000"/>
          </a:p>
          <a:p>
            <a:pPr indent="-381000" lvl="0" marL="342900" rtl="0" algn="l">
              <a:lnSpc>
                <a:spcPct val="100000"/>
              </a:lnSpc>
              <a:spcBef>
                <a:spcPts val="480"/>
              </a:spcBef>
              <a:spcAft>
                <a:spcPts val="0"/>
              </a:spcAft>
              <a:buClr>
                <a:schemeClr val="dk1"/>
              </a:buClr>
              <a:buSzPts val="3000"/>
              <a:buFont typeface="Noto Sans Symbols"/>
              <a:buChar char="⮚"/>
            </a:pPr>
            <a:r>
              <a:rPr b="0" i="0" lang="en-US" sz="3000" u="none">
                <a:solidFill>
                  <a:schemeClr val="dk1"/>
                </a:solidFill>
                <a:latin typeface="Arial"/>
                <a:ea typeface="Arial"/>
                <a:cs typeface="Arial"/>
                <a:sym typeface="Arial"/>
              </a:rPr>
              <a:t>Calculate the kappa score.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6"/>
          <p:cNvPicPr preferRelativeResize="0"/>
          <p:nvPr/>
        </p:nvPicPr>
        <p:blipFill>
          <a:blip r:embed="rId3">
            <a:alphaModFix/>
          </a:blip>
          <a:stretch>
            <a:fillRect/>
          </a:stretch>
        </p:blipFill>
        <p:spPr>
          <a:xfrm>
            <a:off x="701000" y="104675"/>
            <a:ext cx="6538000" cy="3169300"/>
          </a:xfrm>
          <a:prstGeom prst="rect">
            <a:avLst/>
          </a:prstGeom>
          <a:noFill/>
          <a:ln>
            <a:noFill/>
          </a:ln>
        </p:spPr>
      </p:pic>
      <p:pic>
        <p:nvPicPr>
          <p:cNvPr id="103" name="Google Shape;103;p16"/>
          <p:cNvPicPr preferRelativeResize="0"/>
          <p:nvPr/>
        </p:nvPicPr>
        <p:blipFill>
          <a:blip r:embed="rId4">
            <a:alphaModFix/>
          </a:blip>
          <a:stretch>
            <a:fillRect/>
          </a:stretch>
        </p:blipFill>
        <p:spPr>
          <a:xfrm>
            <a:off x="701000" y="3429000"/>
            <a:ext cx="6538001" cy="32899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12"/>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Data loading</a:t>
            </a:r>
            <a:endParaRPr b="1" sz="3600"/>
          </a:p>
        </p:txBody>
      </p:sp>
      <p:sp>
        <p:nvSpPr>
          <p:cNvPr id="109" name="Google Shape;109;p17"/>
          <p:cNvSpPr txBox="1"/>
          <p:nvPr>
            <p:ph idx="1" type="body"/>
          </p:nvPr>
        </p:nvSpPr>
        <p:spPr>
          <a:xfrm>
            <a:off x="457200" y="908800"/>
            <a:ext cx="8229600" cy="4526100"/>
          </a:xfrm>
          <a:prstGeom prst="rect">
            <a:avLst/>
          </a:prstGeom>
        </p:spPr>
        <p:txBody>
          <a:bodyPr anchorCtr="0" anchor="t" bIns="45700" lIns="91425" spcFirstLastPara="1" rIns="91425" wrap="square" tIns="45700">
            <a:noAutofit/>
          </a:bodyPr>
          <a:lstStyle/>
          <a:p>
            <a:pPr indent="-368300" lvl="0" marL="457200" rtl="0" algn="l">
              <a:spcBef>
                <a:spcPts val="360"/>
              </a:spcBef>
              <a:spcAft>
                <a:spcPts val="0"/>
              </a:spcAft>
              <a:buSzPts val="2200"/>
              <a:buChar char="➢"/>
            </a:pPr>
            <a:r>
              <a:rPr lang="en-US" sz="2200"/>
              <a:t>Dataset Mura-v1.1 consists of:</a:t>
            </a:r>
            <a:endParaRPr sz="2200"/>
          </a:p>
          <a:p>
            <a:pPr indent="0" lvl="0" marL="0" rtl="0" algn="l">
              <a:spcBef>
                <a:spcPts val="360"/>
              </a:spcBef>
              <a:spcAft>
                <a:spcPts val="0"/>
              </a:spcAft>
              <a:buNone/>
            </a:pPr>
            <a:r>
              <a:rPr b="1" lang="en-US" sz="2200"/>
              <a:t>'train',</a:t>
            </a:r>
            <a:endParaRPr b="1" sz="2200"/>
          </a:p>
          <a:p>
            <a:pPr indent="-368300" lvl="0" marL="457200" rtl="0" algn="l">
              <a:spcBef>
                <a:spcPts val="360"/>
              </a:spcBef>
              <a:spcAft>
                <a:spcPts val="0"/>
              </a:spcAft>
              <a:buSzPts val="2200"/>
              <a:buChar char="●"/>
            </a:pPr>
            <a:r>
              <a:rPr lang="en-US" sz="2200"/>
              <a:t> 'train_image_paths.csv',</a:t>
            </a:r>
            <a:endParaRPr sz="2200"/>
          </a:p>
          <a:p>
            <a:pPr indent="-368300" lvl="0" marL="457200" rtl="0" algn="l">
              <a:spcBef>
                <a:spcPts val="0"/>
              </a:spcBef>
              <a:spcAft>
                <a:spcPts val="0"/>
              </a:spcAft>
              <a:buSzPts val="2200"/>
              <a:buChar char="●"/>
            </a:pPr>
            <a:r>
              <a:rPr lang="en-US" sz="2200"/>
              <a:t> 'train_labeled_studies.csv',</a:t>
            </a:r>
            <a:endParaRPr sz="2200"/>
          </a:p>
          <a:p>
            <a:pPr indent="0" lvl="0" marL="0" rtl="0" algn="l">
              <a:spcBef>
                <a:spcPts val="360"/>
              </a:spcBef>
              <a:spcAft>
                <a:spcPts val="0"/>
              </a:spcAft>
              <a:buNone/>
            </a:pPr>
            <a:r>
              <a:rPr lang="en-US" sz="2200"/>
              <a:t> </a:t>
            </a:r>
            <a:r>
              <a:rPr b="1" lang="en-US" sz="2200"/>
              <a:t>'valid',</a:t>
            </a:r>
            <a:endParaRPr b="1" sz="2200"/>
          </a:p>
          <a:p>
            <a:pPr indent="-368300" lvl="0" marL="457200" rtl="0" algn="l">
              <a:spcBef>
                <a:spcPts val="360"/>
              </a:spcBef>
              <a:spcAft>
                <a:spcPts val="0"/>
              </a:spcAft>
              <a:buSzPts val="2200"/>
              <a:buChar char="●"/>
            </a:pPr>
            <a:r>
              <a:rPr lang="en-US" sz="2200"/>
              <a:t> 'valid_image_paths.csv',</a:t>
            </a:r>
            <a:endParaRPr sz="2200"/>
          </a:p>
          <a:p>
            <a:pPr indent="-368300" lvl="0" marL="457200" rtl="0" algn="l">
              <a:spcBef>
                <a:spcPts val="0"/>
              </a:spcBef>
              <a:spcAft>
                <a:spcPts val="0"/>
              </a:spcAft>
              <a:buSzPts val="2200"/>
              <a:buChar char="●"/>
            </a:pPr>
            <a:r>
              <a:rPr lang="en-US" sz="2200"/>
              <a:t> 'valid_labeled_studies.csv'</a:t>
            </a:r>
            <a:endParaRPr sz="2200"/>
          </a:p>
          <a:p>
            <a:pPr indent="-368300" lvl="0" marL="457200" rtl="0" algn="l">
              <a:spcBef>
                <a:spcPts val="0"/>
              </a:spcBef>
              <a:spcAft>
                <a:spcPts val="0"/>
              </a:spcAft>
              <a:buSzPts val="2200"/>
              <a:buChar char="➢"/>
            </a:pPr>
            <a:r>
              <a:rPr lang="en-US" sz="2200"/>
              <a:t>From all 6 types of study, we specifically worked on Elbow study data.</a:t>
            </a:r>
            <a:endParaRPr sz="2200"/>
          </a:p>
          <a:p>
            <a:pPr indent="-368300" lvl="0" marL="457200" rtl="0" algn="l">
              <a:spcBef>
                <a:spcPts val="0"/>
              </a:spcBef>
              <a:spcAft>
                <a:spcPts val="0"/>
              </a:spcAft>
              <a:buSzPts val="2200"/>
              <a:buChar char="➢"/>
            </a:pPr>
            <a:r>
              <a:rPr lang="en-US" sz="2200"/>
              <a:t>Using </a:t>
            </a:r>
            <a:endParaRPr sz="2200"/>
          </a:p>
          <a:p>
            <a:pPr indent="0" lvl="0" marL="457200" rtl="0" algn="l">
              <a:spcBef>
                <a:spcPts val="360"/>
              </a:spcBef>
              <a:spcAft>
                <a:spcPts val="0"/>
              </a:spcAft>
              <a:buNone/>
            </a:pPr>
            <a:r>
              <a:rPr lang="en-US" sz="2200">
                <a:highlight>
                  <a:srgbClr val="FFFF00"/>
                </a:highlight>
              </a:rPr>
              <a:t>def load_path(root_path = 'MURA-v1.1/train/XR_ELBOW', size = 224)</a:t>
            </a:r>
            <a:endParaRPr sz="2200">
              <a:highlight>
                <a:srgbClr val="FFFF00"/>
              </a:highlight>
            </a:endParaRPr>
          </a:p>
          <a:p>
            <a:pPr indent="0" lvl="0" marL="457200" rtl="0" algn="l">
              <a:spcBef>
                <a:spcPts val="360"/>
              </a:spcBef>
              <a:spcAft>
                <a:spcPts val="0"/>
              </a:spcAft>
              <a:buNone/>
            </a:pPr>
            <a:r>
              <a:rPr lang="en-US" sz="2200"/>
              <a:t>and</a:t>
            </a:r>
            <a:endParaRPr sz="2200"/>
          </a:p>
          <a:p>
            <a:pPr indent="0" lvl="0" marL="457200" rtl="0" algn="l">
              <a:spcBef>
                <a:spcPts val="360"/>
              </a:spcBef>
              <a:spcAft>
                <a:spcPts val="0"/>
              </a:spcAft>
              <a:buNone/>
            </a:pPr>
            <a:r>
              <a:rPr lang="en-US" sz="2200">
                <a:highlight>
                  <a:srgbClr val="FFFF00"/>
                </a:highlight>
              </a:rPr>
              <a:t>def load_image(Path = 'MURA-v1.1/train/XR_ELBOW', size = 224)</a:t>
            </a:r>
            <a:endParaRPr sz="2200">
              <a:highlight>
                <a:srgbClr val="FFFF00"/>
              </a:highlight>
            </a:endParaRPr>
          </a:p>
          <a:p>
            <a:pPr indent="0" lvl="0" marL="0" rtl="0" algn="l">
              <a:spcBef>
                <a:spcPts val="360"/>
              </a:spcBef>
              <a:spcAft>
                <a:spcPts val="0"/>
              </a:spcAft>
              <a:buNone/>
            </a:pPr>
            <a:r>
              <a:rPr lang="en-US" sz="2200"/>
              <a:t>	functions, image path and images are loaded.</a:t>
            </a:r>
            <a:endParaRPr sz="2200"/>
          </a:p>
          <a:p>
            <a:pPr indent="0" lvl="0" marL="0" rtl="0" algn="l">
              <a:spcBef>
                <a:spcPts val="360"/>
              </a:spcBef>
              <a:spcAft>
                <a:spcPts val="0"/>
              </a:spcAft>
              <a:buNone/>
            </a:pPr>
            <a:r>
              <a:t/>
            </a:r>
            <a:endParaRPr sz="2200"/>
          </a:p>
          <a:p>
            <a:pPr indent="0" lvl="0" marL="0" rtl="0" algn="l">
              <a:spcBef>
                <a:spcPts val="360"/>
              </a:spcBef>
              <a:spcAft>
                <a:spcPts val="0"/>
              </a:spcAft>
              <a:buClr>
                <a:schemeClr val="dk1"/>
              </a:buClr>
              <a:buSzPts val="1100"/>
              <a:buFont typeface="Arial"/>
              <a:buNone/>
            </a:pPr>
            <a:r>
              <a:t/>
            </a:r>
            <a:endParaRPr sz="2200"/>
          </a:p>
          <a:p>
            <a:pPr indent="0" lvl="0" marL="0" rtl="0" algn="l">
              <a:spcBef>
                <a:spcPts val="360"/>
              </a:spcBef>
              <a:spcAft>
                <a:spcPts val="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106912"/>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Data Architecture</a:t>
            </a:r>
            <a:endParaRPr b="1" sz="3600"/>
          </a:p>
        </p:txBody>
      </p:sp>
      <p:sp>
        <p:nvSpPr>
          <p:cNvPr id="115" name="Google Shape;115;p18"/>
          <p:cNvSpPr txBox="1"/>
          <p:nvPr>
            <p:ph idx="1" type="body"/>
          </p:nvPr>
        </p:nvSpPr>
        <p:spPr>
          <a:xfrm>
            <a:off x="457200" y="1059750"/>
            <a:ext cx="8229600" cy="4526100"/>
          </a:xfrm>
          <a:prstGeom prst="rect">
            <a:avLst/>
          </a:prstGeom>
        </p:spPr>
        <p:txBody>
          <a:bodyPr anchorCtr="0" anchor="t" bIns="45700" lIns="91425" spcFirstLastPara="1" rIns="91425" wrap="square" tIns="45700">
            <a:noAutofit/>
          </a:bodyPr>
          <a:lstStyle/>
          <a:p>
            <a:pPr indent="-393700" lvl="0" marL="457200" rtl="0" algn="l">
              <a:spcBef>
                <a:spcPts val="360"/>
              </a:spcBef>
              <a:spcAft>
                <a:spcPts val="0"/>
              </a:spcAft>
              <a:buSzPts val="2600"/>
              <a:buChar char="➢"/>
            </a:pPr>
            <a:r>
              <a:rPr lang="en-US" sz="2600"/>
              <a:t>Path data contains folder wise path to reach the image. Using that path we loaded image in an array named: images.</a:t>
            </a:r>
            <a:endParaRPr sz="2600"/>
          </a:p>
          <a:p>
            <a:pPr indent="-393700" lvl="0" marL="457200" rtl="0" algn="l">
              <a:spcBef>
                <a:spcPts val="0"/>
              </a:spcBef>
              <a:spcAft>
                <a:spcPts val="0"/>
              </a:spcAft>
              <a:buSzPts val="2600"/>
              <a:buChar char="➢"/>
            </a:pPr>
            <a:r>
              <a:rPr lang="en-US" sz="2600"/>
              <a:t>Array contains pixels values </a:t>
            </a:r>
            <a:r>
              <a:rPr lang="en-US" sz="2600"/>
              <a:t>constraint</a:t>
            </a:r>
            <a:r>
              <a:rPr lang="en-US" sz="2600"/>
              <a:t> to 224*224 size.</a:t>
            </a:r>
            <a:endParaRPr sz="2600"/>
          </a:p>
          <a:p>
            <a:pPr indent="-393700" lvl="0" marL="457200" rtl="0" algn="l">
              <a:spcBef>
                <a:spcPts val="0"/>
              </a:spcBef>
              <a:spcAft>
                <a:spcPts val="0"/>
              </a:spcAft>
              <a:buSzPts val="2600"/>
              <a:buChar char="➢"/>
            </a:pPr>
            <a:r>
              <a:rPr lang="en-US" sz="2600"/>
              <a:t>Using the data path, we also done labeling according to positive and negative values associated with it and classified as 1 and 0 respectively.</a:t>
            </a:r>
            <a:endParaRPr sz="2600"/>
          </a:p>
          <a:p>
            <a:pPr indent="0" lvl="0" marL="457200" rtl="0" algn="l">
              <a:spcBef>
                <a:spcPts val="360"/>
              </a:spcBef>
              <a:spcAft>
                <a:spcPts val="0"/>
              </a:spcAft>
              <a:buNone/>
            </a:pPr>
            <a:r>
              <a:rPr lang="en-US" sz="2400">
                <a:solidFill>
                  <a:srgbClr val="000000"/>
                </a:solidFill>
                <a:highlight>
                  <a:srgbClr val="FFFF00"/>
                </a:highlight>
              </a:rPr>
              <a:t>if root.split('_')[-1]=='positive':	 </a:t>
            </a:r>
            <a:endParaRPr sz="2400">
              <a:solidFill>
                <a:srgbClr val="000000"/>
              </a:solidFill>
              <a:highlight>
                <a:srgbClr val="FFFF00"/>
              </a:highlight>
            </a:endParaRPr>
          </a:p>
          <a:p>
            <a:pPr indent="0" lvl="0" marL="457200" rtl="0" algn="l">
              <a:spcBef>
                <a:spcPts val="360"/>
              </a:spcBef>
              <a:spcAft>
                <a:spcPts val="0"/>
              </a:spcAft>
              <a:buNone/>
            </a:pPr>
            <a:r>
              <a:rPr lang="en-US" sz="2400">
                <a:solidFill>
                  <a:srgbClr val="000000"/>
                </a:solidFill>
                <a:highlight>
                  <a:srgbClr val="FFFF00"/>
                </a:highlight>
              </a:rPr>
              <a:t>                labels+=[1] </a:t>
            </a:r>
            <a:endParaRPr sz="2400">
              <a:solidFill>
                <a:srgbClr val="000000"/>
              </a:solidFill>
              <a:highlight>
                <a:srgbClr val="FFFF00"/>
              </a:highlight>
            </a:endParaRPr>
          </a:p>
          <a:p>
            <a:pPr indent="0" lvl="0" marL="457200" rtl="0" algn="l">
              <a:spcBef>
                <a:spcPts val="360"/>
              </a:spcBef>
              <a:spcAft>
                <a:spcPts val="0"/>
              </a:spcAft>
              <a:buNone/>
            </a:pPr>
            <a:r>
              <a:rPr lang="en-US" sz="2400">
                <a:solidFill>
                  <a:srgbClr val="000000"/>
                </a:solidFill>
                <a:highlight>
                  <a:srgbClr val="FFFF00"/>
                </a:highlight>
              </a:rPr>
              <a:t>            else:</a:t>
            </a:r>
            <a:endParaRPr sz="2400">
              <a:solidFill>
                <a:srgbClr val="000000"/>
              </a:solidFill>
              <a:highlight>
                <a:srgbClr val="FFFF00"/>
              </a:highlight>
            </a:endParaRPr>
          </a:p>
          <a:p>
            <a:pPr indent="0" lvl="0" marL="457200" rtl="0" algn="l">
              <a:spcBef>
                <a:spcPts val="360"/>
              </a:spcBef>
              <a:spcAft>
                <a:spcPts val="0"/>
              </a:spcAft>
              <a:buNone/>
            </a:pPr>
            <a:r>
              <a:rPr lang="en-US" sz="2400">
                <a:solidFill>
                  <a:srgbClr val="000000"/>
                </a:solidFill>
                <a:highlight>
                  <a:srgbClr val="FFFF00"/>
                </a:highlight>
              </a:rPr>
              <a:t>                labels+=[0]</a:t>
            </a:r>
            <a:endParaRPr sz="2400">
              <a:solidFill>
                <a:srgbClr val="000000"/>
              </a:solidFill>
              <a:highlight>
                <a:srgbClr val="FFFF00"/>
              </a:highlight>
            </a:endParaRPr>
          </a:p>
          <a:p>
            <a:pPr indent="0" lvl="0" marL="457200" rtl="0" algn="l">
              <a:spcBef>
                <a:spcPts val="360"/>
              </a:spcBef>
              <a:spcAft>
                <a:spcPts val="0"/>
              </a:spcAft>
              <a:buNone/>
            </a:pPr>
            <a:r>
              <a:t/>
            </a:r>
            <a:endParaRPr sz="2400">
              <a:solidFill>
                <a:srgbClr val="000000"/>
              </a:solidFill>
              <a:highlight>
                <a:srgbClr val="FFFF00"/>
              </a:highlight>
            </a:endParaRPr>
          </a:p>
          <a:p>
            <a:pPr indent="0" lvl="0" marL="457200" rtl="0" algn="l">
              <a:spcBef>
                <a:spcPts val="36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Data </a:t>
            </a:r>
            <a:r>
              <a:rPr b="1" lang="en-US" sz="3600"/>
              <a:t>Preprocessing</a:t>
            </a:r>
            <a:endParaRPr b="1" sz="3600"/>
          </a:p>
        </p:txBody>
      </p:sp>
      <p:sp>
        <p:nvSpPr>
          <p:cNvPr id="121" name="Google Shape;121;p19"/>
          <p:cNvSpPr txBox="1"/>
          <p:nvPr>
            <p:ph idx="1" type="body"/>
          </p:nvPr>
        </p:nvSpPr>
        <p:spPr>
          <a:xfrm>
            <a:off x="270850" y="1246125"/>
            <a:ext cx="8229600" cy="45261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SzPts val="1600"/>
              <a:buChar char="➢"/>
            </a:pPr>
            <a:r>
              <a:rPr lang="en-US" sz="1600"/>
              <a:t>Did random rotation flip on image in the range of </a:t>
            </a:r>
            <a:r>
              <a:rPr b="1" lang="en-US" sz="1600"/>
              <a:t>angle = random.randint(-30,30) </a:t>
            </a:r>
            <a:r>
              <a:rPr lang="en-US" sz="1600"/>
              <a:t>and found +30 as better angel to do rotation.</a:t>
            </a:r>
            <a:endParaRPr sz="1600"/>
          </a:p>
          <a:p>
            <a:pPr indent="0" lvl="0" marL="457200" rtl="0" algn="l">
              <a:spcBef>
                <a:spcPts val="360"/>
              </a:spcBef>
              <a:spcAft>
                <a:spcPts val="0"/>
              </a:spcAft>
              <a:buNone/>
            </a:pPr>
            <a:r>
              <a:t/>
            </a:r>
            <a:endParaRPr sz="1600"/>
          </a:p>
          <a:p>
            <a:pPr indent="0" lvl="0" marL="0" rtl="0" algn="l">
              <a:spcBef>
                <a:spcPts val="360"/>
              </a:spcBef>
              <a:spcAft>
                <a:spcPts val="0"/>
              </a:spcAft>
              <a:buNone/>
            </a:pPr>
            <a:r>
              <a:rPr lang="en-US" sz="1600">
                <a:highlight>
                  <a:srgbClr val="FFFF00"/>
                </a:highlight>
              </a:rPr>
              <a:t>datagen=ImageDataGenerator(</a:t>
            </a:r>
            <a:endParaRPr sz="1600">
              <a:highlight>
                <a:srgbClr val="FFFF00"/>
              </a:highlight>
            </a:endParaRPr>
          </a:p>
          <a:p>
            <a:pPr indent="0" lvl="0" marL="0" rtl="0" algn="l">
              <a:spcBef>
                <a:spcPts val="360"/>
              </a:spcBef>
              <a:spcAft>
                <a:spcPts val="0"/>
              </a:spcAft>
              <a:buNone/>
            </a:pPr>
            <a:r>
              <a:rPr lang="en-US" sz="1600">
                <a:highlight>
                  <a:srgbClr val="FFFF00"/>
                </a:highlight>
              </a:rPr>
              <a:t>    horizontal_flip=True,</a:t>
            </a:r>
            <a:endParaRPr sz="1600">
              <a:highlight>
                <a:srgbClr val="FFFF00"/>
              </a:highlight>
            </a:endParaRPr>
          </a:p>
          <a:p>
            <a:pPr indent="0" lvl="0" marL="0" rtl="0" algn="l">
              <a:spcBef>
                <a:spcPts val="360"/>
              </a:spcBef>
              <a:spcAft>
                <a:spcPts val="0"/>
              </a:spcAft>
              <a:buNone/>
            </a:pPr>
            <a:r>
              <a:rPr lang="en-US" sz="1600">
                <a:highlight>
                  <a:srgbClr val="FFFF00"/>
                </a:highlight>
              </a:rPr>
              <a:t>    vertical_flip=True,</a:t>
            </a:r>
            <a:endParaRPr sz="1600">
              <a:highlight>
                <a:srgbClr val="FFFF00"/>
              </a:highlight>
            </a:endParaRPr>
          </a:p>
          <a:p>
            <a:pPr indent="0" lvl="0" marL="0" rtl="0" algn="l">
              <a:spcBef>
                <a:spcPts val="360"/>
              </a:spcBef>
              <a:spcAft>
                <a:spcPts val="0"/>
              </a:spcAft>
              <a:buNone/>
            </a:pPr>
            <a:r>
              <a:rPr lang="en-US" sz="1600">
                <a:highlight>
                  <a:srgbClr val="FFFF00"/>
                </a:highlight>
              </a:rPr>
              <a:t>    rotation_range=30,</a:t>
            </a:r>
            <a:endParaRPr sz="1600">
              <a:highlight>
                <a:srgbClr val="FFFF00"/>
              </a:highlight>
            </a:endParaRPr>
          </a:p>
          <a:p>
            <a:pPr indent="0" lvl="0" marL="0" rtl="0" algn="l">
              <a:spcBef>
                <a:spcPts val="360"/>
              </a:spcBef>
              <a:spcAft>
                <a:spcPts val="0"/>
              </a:spcAft>
              <a:buNone/>
            </a:pPr>
            <a:r>
              <a:rPr lang="en-US" sz="1600">
                <a:highlight>
                  <a:srgbClr val="FFFF00"/>
                </a:highlight>
              </a:rPr>
              <a:t>    featurewise_center=False,</a:t>
            </a:r>
            <a:endParaRPr sz="1600">
              <a:highlight>
                <a:srgbClr val="FFFF00"/>
              </a:highlight>
            </a:endParaRPr>
          </a:p>
          <a:p>
            <a:pPr indent="0" lvl="0" marL="0" rtl="0" algn="l">
              <a:spcBef>
                <a:spcPts val="360"/>
              </a:spcBef>
              <a:spcAft>
                <a:spcPts val="0"/>
              </a:spcAft>
              <a:buNone/>
            </a:pPr>
            <a:r>
              <a:rPr lang="en-US" sz="1600">
                <a:highlight>
                  <a:srgbClr val="FFFF00"/>
                </a:highlight>
              </a:rPr>
              <a:t>    featurewise_std_normalization=False,</a:t>
            </a:r>
            <a:endParaRPr sz="1600">
              <a:highlight>
                <a:srgbClr val="FFFF00"/>
              </a:highlight>
            </a:endParaRPr>
          </a:p>
          <a:p>
            <a:pPr indent="0" lvl="0" marL="0" rtl="0" algn="l">
              <a:spcBef>
                <a:spcPts val="360"/>
              </a:spcBef>
              <a:spcAft>
                <a:spcPts val="0"/>
              </a:spcAft>
              <a:buNone/>
            </a:pPr>
            <a:r>
              <a:rPr lang="en-US" sz="1600">
                <a:highlight>
                  <a:srgbClr val="FFFF00"/>
                </a:highlight>
              </a:rPr>
              <a:t>    fill_mode='nearest',</a:t>
            </a:r>
            <a:endParaRPr sz="1600">
              <a:highlight>
                <a:srgbClr val="FFFF00"/>
              </a:highlight>
            </a:endParaRPr>
          </a:p>
          <a:p>
            <a:pPr indent="0" lvl="0" marL="0" rtl="0" algn="l">
              <a:spcBef>
                <a:spcPts val="360"/>
              </a:spcBef>
              <a:spcAft>
                <a:spcPts val="0"/>
              </a:spcAft>
              <a:buNone/>
            </a:pPr>
            <a:r>
              <a:rPr lang="en-US" sz="1600">
                <a:highlight>
                  <a:srgbClr val="FFFF00"/>
                </a:highlight>
              </a:rPr>
              <a:t>    preprocessing_function=preprocess_input,</a:t>
            </a:r>
            <a:endParaRPr sz="1600">
              <a:highlight>
                <a:srgbClr val="FFFF00"/>
              </a:highlight>
            </a:endParaRPr>
          </a:p>
          <a:p>
            <a:pPr indent="0" lvl="0" marL="0" rtl="0" algn="l">
              <a:spcBef>
                <a:spcPts val="360"/>
              </a:spcBef>
              <a:spcAft>
                <a:spcPts val="0"/>
              </a:spcAft>
              <a:buNone/>
            </a:pPr>
            <a:r>
              <a:rPr lang="en-US" sz="1600">
                <a:highlight>
                  <a:srgbClr val="FFFF00"/>
                </a:highlight>
              </a:rPr>
              <a:t>)</a:t>
            </a:r>
            <a:endParaRPr sz="1600">
              <a:highlight>
                <a:srgbClr val="FFFF00"/>
              </a:highlight>
            </a:endParaRPr>
          </a:p>
          <a:p>
            <a:pPr indent="0" lvl="0" marL="0" rtl="0" algn="l">
              <a:spcBef>
                <a:spcPts val="360"/>
              </a:spcBef>
              <a:spcAft>
                <a:spcPts val="0"/>
              </a:spcAft>
              <a:buNone/>
            </a:pPr>
            <a:r>
              <a:t/>
            </a:r>
            <a:endParaRPr sz="1600"/>
          </a:p>
          <a:p>
            <a:pPr indent="-330200" lvl="0" marL="457200" rtl="0" algn="l">
              <a:spcBef>
                <a:spcPts val="360"/>
              </a:spcBef>
              <a:spcAft>
                <a:spcPts val="0"/>
              </a:spcAft>
              <a:buSzPts val="1600"/>
              <a:buChar char="➢"/>
            </a:pPr>
            <a:r>
              <a:rPr lang="en-US" sz="1600"/>
              <a:t>After Processing on image data: images looked like:</a:t>
            </a:r>
            <a:endParaRPr sz="1600"/>
          </a:p>
          <a:p>
            <a:pPr indent="-330200" lvl="0" marL="457200" rtl="0" algn="l">
              <a:spcBef>
                <a:spcPts val="0"/>
              </a:spcBef>
              <a:spcAft>
                <a:spcPts val="0"/>
              </a:spcAft>
              <a:buSzPts val="1600"/>
              <a:buChar char="➢"/>
            </a:pPr>
            <a:r>
              <a:rPr lang="en-US" sz="1600"/>
              <a:t> Tried changing brightness and contrast of images </a:t>
            </a:r>
            <a:endParaRPr sz="1600"/>
          </a:p>
          <a:p>
            <a:pPr indent="0" lvl="0" marL="0" rtl="0" algn="l">
              <a:spcBef>
                <a:spcPts val="360"/>
              </a:spcBef>
              <a:spcAft>
                <a:spcPts val="0"/>
              </a:spcAft>
              <a:buNone/>
            </a:pPr>
            <a:r>
              <a:rPr lang="en-US" sz="1600"/>
              <a:t>but as they are x-ray images in B&amp;W , it made image look extra brighter </a:t>
            </a:r>
            <a:endParaRPr sz="1600"/>
          </a:p>
          <a:p>
            <a:pPr indent="0" lvl="0" marL="0" rtl="0" algn="l">
              <a:spcBef>
                <a:spcPts val="360"/>
              </a:spcBef>
              <a:spcAft>
                <a:spcPts val="0"/>
              </a:spcAft>
              <a:buNone/>
            </a:pPr>
            <a:r>
              <a:rPr lang="en-US" sz="1600"/>
              <a:t>which was creating wrong impact on image.</a:t>
            </a:r>
            <a:endParaRPr sz="1600"/>
          </a:p>
        </p:txBody>
      </p:sp>
      <p:pic>
        <p:nvPicPr>
          <p:cNvPr id="122" name="Google Shape;122;p19"/>
          <p:cNvPicPr preferRelativeResize="0"/>
          <p:nvPr/>
        </p:nvPicPr>
        <p:blipFill>
          <a:blip r:embed="rId3">
            <a:alphaModFix/>
          </a:blip>
          <a:stretch>
            <a:fillRect/>
          </a:stretch>
        </p:blipFill>
        <p:spPr>
          <a:xfrm>
            <a:off x="5013050" y="1676700"/>
            <a:ext cx="4130950" cy="335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12"/>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Splitting data</a:t>
            </a:r>
            <a:endParaRPr b="1" sz="3600"/>
          </a:p>
        </p:txBody>
      </p:sp>
      <p:sp>
        <p:nvSpPr>
          <p:cNvPr id="128" name="Google Shape;128;p20"/>
          <p:cNvSpPr txBox="1"/>
          <p:nvPr>
            <p:ph idx="1" type="body"/>
          </p:nvPr>
        </p:nvSpPr>
        <p:spPr>
          <a:xfrm>
            <a:off x="307700" y="1165950"/>
            <a:ext cx="8229600" cy="4074300"/>
          </a:xfrm>
          <a:prstGeom prst="rect">
            <a:avLst/>
          </a:prstGeom>
        </p:spPr>
        <p:txBody>
          <a:bodyPr anchorCtr="0" anchor="t" bIns="45700" lIns="91425" spcFirstLastPara="1" rIns="91425" wrap="square" tIns="45700">
            <a:noAutofit/>
          </a:bodyPr>
          <a:lstStyle/>
          <a:p>
            <a:pPr indent="-361950" lvl="0" marL="457200" rtl="0" algn="l">
              <a:spcBef>
                <a:spcPts val="360"/>
              </a:spcBef>
              <a:spcAft>
                <a:spcPts val="0"/>
              </a:spcAft>
              <a:buSzPts val="2100"/>
              <a:buChar char="➢"/>
            </a:pPr>
            <a:r>
              <a:rPr lang="en-US" sz="2100"/>
              <a:t>Divided data using load_path and load_image functions mentioned above</a:t>
            </a:r>
            <a:endParaRPr sz="2100"/>
          </a:p>
          <a:p>
            <a:pPr indent="0" lvl="0" marL="457200" rtl="0" algn="l">
              <a:spcBef>
                <a:spcPts val="360"/>
              </a:spcBef>
              <a:spcAft>
                <a:spcPts val="0"/>
              </a:spcAft>
              <a:buNone/>
            </a:pPr>
            <a:r>
              <a:rPr lang="en-US" sz="2100"/>
              <a:t>where, X_train_path and Y_train has path and labels </a:t>
            </a:r>
            <a:r>
              <a:rPr lang="en-US" sz="2100"/>
              <a:t>respectively</a:t>
            </a:r>
            <a:r>
              <a:rPr lang="en-US" sz="2100"/>
              <a:t>. </a:t>
            </a:r>
            <a:endParaRPr sz="2100"/>
          </a:p>
          <a:p>
            <a:pPr indent="-361950" lvl="0" marL="457200" rtl="0" algn="l">
              <a:spcBef>
                <a:spcPts val="360"/>
              </a:spcBef>
              <a:spcAft>
                <a:spcPts val="0"/>
              </a:spcAft>
              <a:buSzPts val="2100"/>
              <a:buChar char="➢"/>
            </a:pPr>
            <a:r>
              <a:rPr lang="en-US" sz="2100"/>
              <a:t>X_valid is an array consists of pixels of images, which has shape of:</a:t>
            </a:r>
            <a:endParaRPr sz="2100"/>
          </a:p>
          <a:p>
            <a:pPr indent="0" lvl="0" marL="914400" rtl="0" algn="l">
              <a:spcBef>
                <a:spcPts val="360"/>
              </a:spcBef>
              <a:spcAft>
                <a:spcPts val="0"/>
              </a:spcAft>
              <a:buNone/>
            </a:pPr>
            <a:r>
              <a:rPr lang="en-US" sz="2100"/>
              <a:t>(224,224,3)</a:t>
            </a:r>
            <a:endParaRPr sz="2100"/>
          </a:p>
          <a:p>
            <a:pPr indent="0" lvl="0" marL="914400" rtl="0" algn="l">
              <a:spcBef>
                <a:spcPts val="360"/>
              </a:spcBef>
              <a:spcAft>
                <a:spcPts val="0"/>
              </a:spcAft>
              <a:buNone/>
            </a:pPr>
            <a:r>
              <a:t/>
            </a:r>
            <a:endParaRPr sz="2100"/>
          </a:p>
          <a:p>
            <a:pPr indent="0" lvl="0" marL="0" rtl="0" algn="l">
              <a:spcBef>
                <a:spcPts val="360"/>
              </a:spcBef>
              <a:spcAft>
                <a:spcPts val="0"/>
              </a:spcAft>
              <a:buClr>
                <a:schemeClr val="dk1"/>
              </a:buClr>
              <a:buSzPts val="1100"/>
              <a:buFont typeface="Arial"/>
              <a:buNone/>
            </a:pPr>
            <a:r>
              <a:rPr lang="en-US" sz="2000">
                <a:highlight>
                  <a:srgbClr val="FFFF00"/>
                </a:highlight>
              </a:rPr>
              <a:t>im_size = 224</a:t>
            </a:r>
            <a:endParaRPr sz="2000">
              <a:highlight>
                <a:srgbClr val="FFFF00"/>
              </a:highlight>
            </a:endParaRPr>
          </a:p>
          <a:p>
            <a:pPr indent="0" lvl="0" marL="0" rtl="0" algn="l">
              <a:spcBef>
                <a:spcPts val="360"/>
              </a:spcBef>
              <a:spcAft>
                <a:spcPts val="0"/>
              </a:spcAft>
              <a:buClr>
                <a:schemeClr val="dk1"/>
              </a:buClr>
              <a:buSzPts val="1100"/>
              <a:buFont typeface="Arial"/>
              <a:buNone/>
            </a:pPr>
            <a:r>
              <a:rPr lang="en-US" sz="2000">
                <a:highlight>
                  <a:srgbClr val="FFFF00"/>
                </a:highlight>
              </a:rPr>
              <a:t>X_train_path, Y_train = (load_path(root_path = 'MURA-v1.1/train',size = im_size) ) </a:t>
            </a:r>
            <a:endParaRPr sz="2000">
              <a:highlight>
                <a:srgbClr val="FFFF00"/>
              </a:highlight>
            </a:endParaRPr>
          </a:p>
          <a:p>
            <a:pPr indent="0" lvl="0" marL="0" rtl="0" algn="l">
              <a:spcBef>
                <a:spcPts val="360"/>
              </a:spcBef>
              <a:spcAft>
                <a:spcPts val="0"/>
              </a:spcAft>
              <a:buClr>
                <a:schemeClr val="dk1"/>
              </a:buClr>
              <a:buSzPts val="1100"/>
              <a:buFont typeface="Arial"/>
              <a:buNone/>
            </a:pPr>
            <a:r>
              <a:rPr lang="en-US" sz="2000">
                <a:highlight>
                  <a:srgbClr val="FFFF00"/>
                </a:highlight>
              </a:rPr>
              <a:t>X_valid_path, Y_valid = (load_path(root_path = 'MURA-v1.1/valid', size = im_size) ) </a:t>
            </a:r>
            <a:endParaRPr sz="2000">
              <a:highlight>
                <a:srgbClr val="FFFF00"/>
              </a:highlight>
            </a:endParaRPr>
          </a:p>
          <a:p>
            <a:pPr indent="0" lvl="0" marL="0" rtl="0" algn="l">
              <a:spcBef>
                <a:spcPts val="360"/>
              </a:spcBef>
              <a:spcAft>
                <a:spcPts val="0"/>
              </a:spcAft>
              <a:buClr>
                <a:schemeClr val="dk1"/>
              </a:buClr>
              <a:buSzPts val="1100"/>
              <a:buFont typeface="Arial"/>
              <a:buNone/>
            </a:pPr>
            <a:r>
              <a:t/>
            </a:r>
            <a:endParaRPr sz="2000">
              <a:highlight>
                <a:srgbClr val="FFFF00"/>
              </a:highlight>
            </a:endParaRPr>
          </a:p>
          <a:p>
            <a:pPr indent="0" lvl="0" marL="0" rtl="0" algn="l">
              <a:spcBef>
                <a:spcPts val="360"/>
              </a:spcBef>
              <a:spcAft>
                <a:spcPts val="0"/>
              </a:spcAft>
              <a:buClr>
                <a:schemeClr val="dk1"/>
              </a:buClr>
              <a:buSzPts val="1100"/>
              <a:buFont typeface="Arial"/>
              <a:buNone/>
            </a:pPr>
            <a:r>
              <a:rPr lang="en-US" sz="2000">
                <a:highlight>
                  <a:srgbClr val="FFFF00"/>
                </a:highlight>
              </a:rPr>
              <a:t>X_valid = (load_image(X_valid_path,im_size) ) </a:t>
            </a:r>
            <a:endParaRPr sz="2000">
              <a:highlight>
                <a:srgbClr val="FFFF00"/>
              </a:highlight>
            </a:endParaRPr>
          </a:p>
          <a:p>
            <a:pPr indent="0" lvl="0" marL="0" rtl="0" algn="l">
              <a:spcBef>
                <a:spcPts val="360"/>
              </a:spcBef>
              <a:spcAft>
                <a:spcPts val="0"/>
              </a:spcAft>
              <a:buClr>
                <a:schemeClr val="dk1"/>
              </a:buClr>
              <a:buSzPts val="1100"/>
              <a:buFont typeface="Arial"/>
              <a:buNone/>
            </a:pPr>
            <a:r>
              <a:rPr lang="en-US" sz="2000">
                <a:highlight>
                  <a:srgbClr val="FFFF00"/>
                </a:highlight>
              </a:rPr>
              <a:t>Y_valid = np.asarray(Y_valid)</a:t>
            </a:r>
            <a:endParaRPr sz="2000">
              <a:highlight>
                <a:srgbClr val="FFFF00"/>
              </a:highlight>
            </a:endParaRPr>
          </a:p>
          <a:p>
            <a:pPr indent="0" lvl="0" marL="0" rtl="0" algn="l">
              <a:spcBef>
                <a:spcPts val="360"/>
              </a:spcBef>
              <a:spcAft>
                <a:spcPts val="0"/>
              </a:spcAft>
              <a:buNone/>
            </a:pPr>
            <a:r>
              <a:t/>
            </a:r>
            <a:endParaRPr sz="2000">
              <a:highlight>
                <a:srgbClr val="FFFF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One-hot-encoding</a:t>
            </a:r>
            <a:endParaRPr/>
          </a:p>
        </p:txBody>
      </p:sp>
      <p:sp>
        <p:nvSpPr>
          <p:cNvPr id="134" name="Google Shape;134;p21"/>
          <p:cNvSpPr txBox="1"/>
          <p:nvPr>
            <p:ph idx="1" type="body"/>
          </p:nvPr>
        </p:nvSpPr>
        <p:spPr>
          <a:xfrm>
            <a:off x="457200" y="1417625"/>
            <a:ext cx="8229600" cy="45261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US" sz="2400"/>
              <a:t>Here, we had Y_train labels as 0 and 1, we converted it to categorical as [0,1] and [1,0] according to positive, negative labels.</a:t>
            </a:r>
            <a:endParaRPr sz="2400"/>
          </a:p>
        </p:txBody>
      </p:sp>
      <p:pic>
        <p:nvPicPr>
          <p:cNvPr id="135" name="Google Shape;135;p21"/>
          <p:cNvPicPr preferRelativeResize="0"/>
          <p:nvPr/>
        </p:nvPicPr>
        <p:blipFill>
          <a:blip r:embed="rId3">
            <a:alphaModFix/>
          </a:blip>
          <a:stretch>
            <a:fillRect/>
          </a:stretch>
        </p:blipFill>
        <p:spPr>
          <a:xfrm>
            <a:off x="828975" y="2758100"/>
            <a:ext cx="7724899" cy="336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