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9"/>
  </p:notesMasterIdLst>
  <p:sldIdLst>
    <p:sldId id="256" r:id="rId2"/>
    <p:sldId id="258" r:id="rId3"/>
    <p:sldId id="259" r:id="rId4"/>
    <p:sldId id="257" r:id="rId5"/>
    <p:sldId id="262" r:id="rId6"/>
    <p:sldId id="267" r:id="rId7"/>
    <p:sldId id="268" r:id="rId8"/>
    <p:sldId id="270" r:id="rId9"/>
    <p:sldId id="271" r:id="rId10"/>
    <p:sldId id="272" r:id="rId11"/>
    <p:sldId id="274" r:id="rId12"/>
    <p:sldId id="275" r:id="rId13"/>
    <p:sldId id="276" r:id="rId14"/>
    <p:sldId id="273" r:id="rId15"/>
    <p:sldId id="264" r:id="rId16"/>
    <p:sldId id="26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493"/>
    <a:srgbClr val="FAE6C7"/>
    <a:srgbClr val="FDD4A4"/>
    <a:srgbClr val="F2E2FF"/>
    <a:srgbClr val="F9D7FE"/>
    <a:srgbClr val="F2EBFE"/>
    <a:srgbClr val="FE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67" d="100"/>
          <a:sy n="67" d="100"/>
        </p:scale>
        <p:origin x="3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626221" cy="2387600"/>
          </a:xfrm>
          <a:prstGeom prst="rect">
            <a:avLst/>
          </a:prstGeom>
        </p:spPr>
        <p:txBody>
          <a:bodyPr anchor="b"/>
          <a:lstStyle>
            <a:lvl1pPr algn="ctr">
              <a:defRPr sz="4800">
                <a:solidFill>
                  <a:srgbClr val="C00000"/>
                </a:solidFill>
              </a:defRPr>
            </a:lvl1pPr>
          </a:lstStyle>
          <a:p>
            <a:r>
              <a:rPr lang="en-US"/>
              <a:t>Click to edit Master title style</a:t>
            </a:r>
            <a:endParaRPr lang="en-IN" dirty="0"/>
          </a:p>
        </p:txBody>
      </p:sp>
      <p:sp>
        <p:nvSpPr>
          <p:cNvPr id="4" name="Date Placeholder 3"/>
          <p:cNvSpPr>
            <a:spLocks noGrp="1"/>
          </p:cNvSpPr>
          <p:nvPr>
            <p:ph type="dt" sz="half" idx="10"/>
          </p:nvPr>
        </p:nvSpPr>
        <p:spPr>
          <a:xfrm>
            <a:off x="565245" y="6417765"/>
            <a:ext cx="2743200" cy="365125"/>
          </a:xfrm>
          <a:prstGeom prst="rect">
            <a:avLst/>
          </a:prstGeom>
        </p:spPr>
        <p:txBody>
          <a:bodyPr/>
          <a:lstStyle/>
          <a:p>
            <a:fld id="{63A1C593-65D0-4073-BCC9-577B9352EA97}" type="datetimeFigureOut">
              <a:rPr lang="en-US" smtClean="0"/>
              <a:t>5/20/2021</a:t>
            </a:fld>
            <a:endParaRPr lang="en-US"/>
          </a:p>
        </p:txBody>
      </p:sp>
      <p:sp>
        <p:nvSpPr>
          <p:cNvPr id="5" name="Slide Number Placeholder 5"/>
          <p:cNvSpPr>
            <a:spLocks noGrp="1"/>
          </p:cNvSpPr>
          <p:nvPr>
            <p:ph type="sldNum" sz="quarter" idx="12"/>
          </p:nvPr>
        </p:nvSpPr>
        <p:spPr>
          <a:xfrm>
            <a:off x="11095630" y="6472355"/>
            <a:ext cx="887104" cy="365125"/>
          </a:xfrm>
          <a:prstGeom prst="rect">
            <a:avLst/>
          </a:prstGeom>
        </p:spPr>
        <p:txBody>
          <a:bodyPr/>
          <a:lstStyle>
            <a:lvl1pPr algn="r">
              <a:defRPr>
                <a:solidFill>
                  <a:schemeClr val="bg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46697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5"/>
            <a:ext cx="11144534" cy="672105"/>
          </a:xfrm>
          <a:prstGeom prst="rect">
            <a:avLst/>
          </a:prstGeom>
        </p:spPr>
        <p:txBody>
          <a:bodyPr/>
          <a:lstStyle>
            <a:lvl1pPr algn="ctr">
              <a:defRPr sz="3600" baseline="0">
                <a:solidFill>
                  <a:srgbClr val="C00000"/>
                </a:solidFill>
              </a:defRPr>
            </a:lvl1pPr>
          </a:lstStyle>
          <a:p>
            <a:r>
              <a:rPr lang="en-US"/>
              <a:t>Click to edit Master title style</a:t>
            </a:r>
            <a:endParaRPr lang="en-IN" dirty="0"/>
          </a:p>
        </p:txBody>
      </p:sp>
      <p:sp>
        <p:nvSpPr>
          <p:cNvPr id="3" name="Content Placeholder 2"/>
          <p:cNvSpPr>
            <a:spLocks noGrp="1"/>
          </p:cNvSpPr>
          <p:nvPr>
            <p:ph idx="1"/>
          </p:nvPr>
        </p:nvSpPr>
        <p:spPr>
          <a:xfrm>
            <a:off x="838200" y="982639"/>
            <a:ext cx="11144534" cy="465388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p:cNvSpPr>
            <a:spLocks noGrp="1"/>
          </p:cNvSpPr>
          <p:nvPr>
            <p:ph type="dt" sz="half" idx="10"/>
          </p:nvPr>
        </p:nvSpPr>
        <p:spPr>
          <a:xfrm>
            <a:off x="578892" y="6445060"/>
            <a:ext cx="2743200" cy="365125"/>
          </a:xfrm>
          <a:prstGeom prst="rect">
            <a:avLst/>
          </a:prstGeom>
        </p:spPr>
        <p:txBody>
          <a:bodyPr/>
          <a:lstStyle/>
          <a:p>
            <a:fld id="{63A1C593-65D0-4073-BCC9-577B9352EA97}" type="datetimeFigureOut">
              <a:rPr lang="en-US" smtClean="0"/>
              <a:t>5/20/2021</a:t>
            </a:fld>
            <a:endParaRPr lang="en-US"/>
          </a:p>
        </p:txBody>
      </p:sp>
      <p:sp>
        <p:nvSpPr>
          <p:cNvPr id="6" name="Slide Number Placeholder 5"/>
          <p:cNvSpPr>
            <a:spLocks noGrp="1"/>
          </p:cNvSpPr>
          <p:nvPr>
            <p:ph type="sldNum" sz="quarter" idx="12"/>
          </p:nvPr>
        </p:nvSpPr>
        <p:spPr>
          <a:xfrm>
            <a:off x="11095630" y="6472355"/>
            <a:ext cx="887104" cy="365125"/>
          </a:xfrm>
          <a:prstGeom prst="rect">
            <a:avLst/>
          </a:prstGeom>
        </p:spPr>
        <p:txBody>
          <a:bodyPr/>
          <a:lstStyle>
            <a:lvl1pPr algn="r">
              <a:defRPr>
                <a:solidFill>
                  <a:schemeClr val="bg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70317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23086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026AED6-E793-48A3-96AF-36A0D1FE2D70}"/>
              </a:ext>
            </a:extLst>
          </p:cNvPr>
          <p:cNvPicPr>
            <a:picLocks noChangeAspect="1"/>
          </p:cNvPicPr>
          <p:nvPr/>
        </p:nvPicPr>
        <p:blipFill>
          <a:blip r:embed="rId5"/>
          <a:stretch>
            <a:fillRect/>
          </a:stretch>
        </p:blipFill>
        <p:spPr>
          <a:xfrm>
            <a:off x="605" y="1"/>
            <a:ext cx="566958" cy="6871648"/>
          </a:xfrm>
          <a:prstGeom prst="rect">
            <a:avLst/>
          </a:prstGeom>
        </p:spPr>
      </p:pic>
      <p:pic>
        <p:nvPicPr>
          <p:cNvPr id="14" name="Picture 13">
            <a:extLst>
              <a:ext uri="{FF2B5EF4-FFF2-40B4-BE49-F238E27FC236}">
                <a16:creationId xmlns:a16="http://schemas.microsoft.com/office/drawing/2014/main" id="{98F5ADD7-F579-4B31-B088-24730AEA76C9}"/>
              </a:ext>
            </a:extLst>
          </p:cNvPr>
          <p:cNvPicPr>
            <a:picLocks noChangeAspect="1"/>
          </p:cNvPicPr>
          <p:nvPr/>
        </p:nvPicPr>
        <p:blipFill>
          <a:blip r:embed="rId6"/>
          <a:stretch>
            <a:fillRect/>
          </a:stretch>
        </p:blipFill>
        <p:spPr>
          <a:xfrm>
            <a:off x="567563" y="0"/>
            <a:ext cx="209677" cy="5440680"/>
          </a:xfrm>
          <a:prstGeom prst="rect">
            <a:avLst/>
          </a:prstGeom>
        </p:spPr>
      </p:pic>
      <p:pic>
        <p:nvPicPr>
          <p:cNvPr id="15" name="Picture 14"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94547" y="5642014"/>
            <a:ext cx="868683" cy="647487"/>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3915" y="5634779"/>
            <a:ext cx="2655568" cy="694647"/>
          </a:xfrm>
          <a:prstGeom prst="rect">
            <a:avLst/>
          </a:prstGeom>
        </p:spPr>
      </p:pic>
      <p:pic>
        <p:nvPicPr>
          <p:cNvPr id="17" name="Picture 16">
            <a:extLst>
              <a:ext uri="{FF2B5EF4-FFF2-40B4-BE49-F238E27FC236}">
                <a16:creationId xmlns:a16="http://schemas.microsoft.com/office/drawing/2014/main" id="{1547C2F5-D0C4-4329-8DC2-48B66EE4F515}"/>
              </a:ext>
            </a:extLst>
          </p:cNvPr>
          <p:cNvPicPr>
            <a:picLocks noChangeAspect="1"/>
          </p:cNvPicPr>
          <p:nvPr/>
        </p:nvPicPr>
        <p:blipFill>
          <a:blip r:embed="rId5"/>
          <a:stretch>
            <a:fillRect/>
          </a:stretch>
        </p:blipFill>
        <p:spPr>
          <a:xfrm rot="5400000">
            <a:off x="5904393" y="589086"/>
            <a:ext cx="383818" cy="12191393"/>
          </a:xfrm>
          <a:prstGeom prst="rect">
            <a:avLst/>
          </a:prstGeom>
        </p:spPr>
      </p:pic>
      <p:pic>
        <p:nvPicPr>
          <p:cNvPr id="18" name="Picture 17">
            <a:extLst>
              <a:ext uri="{FF2B5EF4-FFF2-40B4-BE49-F238E27FC236}">
                <a16:creationId xmlns:a16="http://schemas.microsoft.com/office/drawing/2014/main" id="{B15A553C-6E56-4E14-9B40-3D70033DB61F}"/>
              </a:ext>
            </a:extLst>
          </p:cNvPr>
          <p:cNvPicPr>
            <a:picLocks noChangeAspect="1"/>
          </p:cNvPicPr>
          <p:nvPr/>
        </p:nvPicPr>
        <p:blipFill>
          <a:blip r:embed="rId6"/>
          <a:stretch>
            <a:fillRect/>
          </a:stretch>
        </p:blipFill>
        <p:spPr>
          <a:xfrm rot="5400000">
            <a:off x="4560949" y="1754134"/>
            <a:ext cx="176409" cy="9333048"/>
          </a:xfrm>
          <a:prstGeom prst="rect">
            <a:avLst/>
          </a:prstGeom>
        </p:spPr>
      </p:pic>
    </p:spTree>
    <p:extLst>
      <p:ext uri="{BB962C8B-B14F-4D97-AF65-F5344CB8AC3E}">
        <p14:creationId xmlns:p14="http://schemas.microsoft.com/office/powerpoint/2010/main" val="253492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9275" y="2049304"/>
            <a:ext cx="9144000" cy="883286"/>
          </a:xfrm>
        </p:spPr>
        <p:txBody>
          <a:bodyPr/>
          <a:lstStyle/>
          <a:p>
            <a:r>
              <a:rPr lang="en-US" sz="5400" u="sng" dirty="0">
                <a:solidFill>
                  <a:srgbClr val="C00000"/>
                </a:solidFill>
                <a:latin typeface="Times New Roman" panose="02020603050405020304" pitchFamily="18" charset="0"/>
                <a:cs typeface="Times New Roman" panose="02020603050405020304" pitchFamily="18" charset="0"/>
              </a:rPr>
              <a:t>Hotel Management System</a:t>
            </a:r>
          </a:p>
        </p:txBody>
      </p:sp>
      <p:sp>
        <p:nvSpPr>
          <p:cNvPr id="3" name="Subtitle 2"/>
          <p:cNvSpPr>
            <a:spLocks noGrp="1"/>
          </p:cNvSpPr>
          <p:nvPr>
            <p:ph type="subTitle" idx="1"/>
          </p:nvPr>
        </p:nvSpPr>
        <p:spPr>
          <a:xfrm>
            <a:off x="8261985" y="4242674"/>
            <a:ext cx="3606165" cy="1424701"/>
          </a:xfrm>
        </p:spPr>
        <p:txBody>
          <a:bodyPr>
            <a:normAutofit fontScale="77500" lnSpcReduction="20000"/>
          </a:bodyPr>
          <a:lstStyle/>
          <a:p>
            <a:pPr algn="r"/>
            <a:r>
              <a:rPr lang="en-US" b="1" dirty="0">
                <a:latin typeface="Times New Roman" panose="02020603050405020304" pitchFamily="18" charset="0"/>
                <a:cs typeface="Times New Roman" panose="02020603050405020304" pitchFamily="18" charset="0"/>
                <a:sym typeface="+mn-ea"/>
              </a:rPr>
              <a:t>Batch- C2</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16010120162 - Dhairya Ameria</a:t>
            </a:r>
          </a:p>
          <a:p>
            <a:pPr algn="just"/>
            <a:r>
              <a:rPr lang="en-US" b="1" dirty="0">
                <a:latin typeface="Times New Roman" panose="02020603050405020304" pitchFamily="18" charset="0"/>
                <a:cs typeface="Times New Roman" panose="02020603050405020304" pitchFamily="18" charset="0"/>
                <a:sym typeface="+mn-ea"/>
              </a:rPr>
              <a:t>16010120164 - Gaurav Kulkarni</a:t>
            </a:r>
          </a:p>
          <a:p>
            <a:pPr algn="just"/>
            <a:r>
              <a:rPr lang="en-US" b="1" dirty="0">
                <a:latin typeface="Times New Roman" panose="02020603050405020304" pitchFamily="18" charset="0"/>
                <a:cs typeface="Times New Roman" panose="02020603050405020304" pitchFamily="18" charset="0"/>
                <a:sym typeface="+mn-ea"/>
              </a:rPr>
              <a:t>16010120169 - Anisha Sah</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Room Information function:</a:t>
            </a:r>
          </a:p>
        </p:txBody>
      </p:sp>
      <p:pic>
        <p:nvPicPr>
          <p:cNvPr id="4" name="Picture 3">
            <a:extLst>
              <a:ext uri="{FF2B5EF4-FFF2-40B4-BE49-F238E27FC236}">
                <a16:creationId xmlns:a16="http://schemas.microsoft.com/office/drawing/2014/main" id="{14CB3E5D-3437-4042-A266-871A18EBE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5" y="1334129"/>
            <a:ext cx="7343982" cy="4641351"/>
          </a:xfrm>
          <a:prstGeom prst="rect">
            <a:avLst/>
          </a:prstGeom>
        </p:spPr>
      </p:pic>
    </p:spTree>
    <p:extLst>
      <p:ext uri="{BB962C8B-B14F-4D97-AF65-F5344CB8AC3E}">
        <p14:creationId xmlns:p14="http://schemas.microsoft.com/office/powerpoint/2010/main" val="177926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Restaurant function:</a:t>
            </a:r>
          </a:p>
        </p:txBody>
      </p:sp>
      <p:pic>
        <p:nvPicPr>
          <p:cNvPr id="4" name="Picture 3">
            <a:extLst>
              <a:ext uri="{FF2B5EF4-FFF2-40B4-BE49-F238E27FC236}">
                <a16:creationId xmlns:a16="http://schemas.microsoft.com/office/drawing/2014/main" id="{810D6826-9CFB-443E-B62C-05C08CBD0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781" y="1462946"/>
            <a:ext cx="4761901" cy="4109179"/>
          </a:xfrm>
          <a:prstGeom prst="rect">
            <a:avLst/>
          </a:prstGeom>
        </p:spPr>
      </p:pic>
      <p:pic>
        <p:nvPicPr>
          <p:cNvPr id="6" name="Picture 5">
            <a:extLst>
              <a:ext uri="{FF2B5EF4-FFF2-40B4-BE49-F238E27FC236}">
                <a16:creationId xmlns:a16="http://schemas.microsoft.com/office/drawing/2014/main" id="{A73FC179-9A1D-4327-94C3-D5BE99AE0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438" y="1462946"/>
            <a:ext cx="5258857" cy="4109179"/>
          </a:xfrm>
          <a:prstGeom prst="rect">
            <a:avLst/>
          </a:prstGeom>
        </p:spPr>
      </p:pic>
    </p:spTree>
    <p:extLst>
      <p:ext uri="{BB962C8B-B14F-4D97-AF65-F5344CB8AC3E}">
        <p14:creationId xmlns:p14="http://schemas.microsoft.com/office/powerpoint/2010/main" val="199026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Customer Records function:</a:t>
            </a:r>
          </a:p>
        </p:txBody>
      </p:sp>
      <p:pic>
        <p:nvPicPr>
          <p:cNvPr id="4" name="Picture 3">
            <a:extLst>
              <a:ext uri="{FF2B5EF4-FFF2-40B4-BE49-F238E27FC236}">
                <a16:creationId xmlns:a16="http://schemas.microsoft.com/office/drawing/2014/main" id="{9B843853-2984-44EA-878F-2791A609A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849" y="1462946"/>
            <a:ext cx="7556709" cy="4562319"/>
          </a:xfrm>
          <a:prstGeom prst="rect">
            <a:avLst/>
          </a:prstGeom>
        </p:spPr>
      </p:pic>
    </p:spTree>
    <p:extLst>
      <p:ext uri="{BB962C8B-B14F-4D97-AF65-F5344CB8AC3E}">
        <p14:creationId xmlns:p14="http://schemas.microsoft.com/office/powerpoint/2010/main" val="335368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Bill generation/Payment function:</a:t>
            </a:r>
          </a:p>
        </p:txBody>
      </p:sp>
      <p:pic>
        <p:nvPicPr>
          <p:cNvPr id="4" name="Picture 3">
            <a:extLst>
              <a:ext uri="{FF2B5EF4-FFF2-40B4-BE49-F238E27FC236}">
                <a16:creationId xmlns:a16="http://schemas.microsoft.com/office/drawing/2014/main" id="{DA5CC2AD-08AE-4C99-B473-2D869727A786}"/>
              </a:ext>
            </a:extLst>
          </p:cNvPr>
          <p:cNvPicPr>
            <a:picLocks noChangeAspect="1"/>
          </p:cNvPicPr>
          <p:nvPr/>
        </p:nvPicPr>
        <p:blipFill rotWithShape="1">
          <a:blip r:embed="rId2">
            <a:extLst>
              <a:ext uri="{28A0092B-C50C-407E-A947-70E740481C1C}">
                <a14:useLocalDpi xmlns:a14="http://schemas.microsoft.com/office/drawing/2010/main" val="0"/>
              </a:ext>
            </a:extLst>
          </a:blip>
          <a:srcRect r="26831"/>
          <a:stretch/>
        </p:blipFill>
        <p:spPr>
          <a:xfrm>
            <a:off x="1381125" y="1462946"/>
            <a:ext cx="6477000" cy="4061554"/>
          </a:xfrm>
          <a:prstGeom prst="rect">
            <a:avLst/>
          </a:prstGeom>
        </p:spPr>
      </p:pic>
      <p:pic>
        <p:nvPicPr>
          <p:cNvPr id="6" name="Picture 5">
            <a:extLst>
              <a:ext uri="{FF2B5EF4-FFF2-40B4-BE49-F238E27FC236}">
                <a16:creationId xmlns:a16="http://schemas.microsoft.com/office/drawing/2014/main" id="{9D75FDB1-0CE7-4AB0-A965-1FEB7D9E6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0550" y="899539"/>
            <a:ext cx="2878451" cy="5058921"/>
          </a:xfrm>
          <a:prstGeom prst="rect">
            <a:avLst/>
          </a:prstGeom>
        </p:spPr>
      </p:pic>
    </p:spTree>
    <p:extLst>
      <p:ext uri="{BB962C8B-B14F-4D97-AF65-F5344CB8AC3E}">
        <p14:creationId xmlns:p14="http://schemas.microsoft.com/office/powerpoint/2010/main" val="79528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Change/Upgrade Room function:</a:t>
            </a:r>
          </a:p>
        </p:txBody>
      </p:sp>
      <p:pic>
        <p:nvPicPr>
          <p:cNvPr id="4" name="Picture 3">
            <a:extLst>
              <a:ext uri="{FF2B5EF4-FFF2-40B4-BE49-F238E27FC236}">
                <a16:creationId xmlns:a16="http://schemas.microsoft.com/office/drawing/2014/main" id="{FD808EF5-422D-4FF8-8228-A91747C03D0F}"/>
              </a:ext>
            </a:extLst>
          </p:cNvPr>
          <p:cNvPicPr>
            <a:picLocks noChangeAspect="1"/>
          </p:cNvPicPr>
          <p:nvPr/>
        </p:nvPicPr>
        <p:blipFill rotWithShape="1">
          <a:blip r:embed="rId2">
            <a:extLst>
              <a:ext uri="{28A0092B-C50C-407E-A947-70E740481C1C}">
                <a14:useLocalDpi xmlns:a14="http://schemas.microsoft.com/office/drawing/2010/main" val="0"/>
              </a:ext>
            </a:extLst>
          </a:blip>
          <a:srcRect r="44173"/>
          <a:stretch/>
        </p:blipFill>
        <p:spPr>
          <a:xfrm>
            <a:off x="1800224" y="1589218"/>
            <a:ext cx="3900197" cy="3571982"/>
          </a:xfrm>
          <a:prstGeom prst="rect">
            <a:avLst/>
          </a:prstGeom>
        </p:spPr>
      </p:pic>
      <p:pic>
        <p:nvPicPr>
          <p:cNvPr id="6" name="Picture 5">
            <a:extLst>
              <a:ext uri="{FF2B5EF4-FFF2-40B4-BE49-F238E27FC236}">
                <a16:creationId xmlns:a16="http://schemas.microsoft.com/office/drawing/2014/main" id="{A8533372-8F2F-4DC6-891C-B454AF036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586927"/>
            <a:ext cx="4784914" cy="3574273"/>
          </a:xfrm>
          <a:prstGeom prst="rect">
            <a:avLst/>
          </a:prstGeom>
        </p:spPr>
      </p:pic>
    </p:spTree>
    <p:extLst>
      <p:ext uri="{BB962C8B-B14F-4D97-AF65-F5344CB8AC3E}">
        <p14:creationId xmlns:p14="http://schemas.microsoft.com/office/powerpoint/2010/main" val="334783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974" y="275822"/>
            <a:ext cx="11144534" cy="672105"/>
          </a:xfrm>
        </p:spPr>
        <p:txBody>
          <a:bodyPr>
            <a:normAutofit/>
          </a:bodyPr>
          <a:lstStyle/>
          <a:p>
            <a:r>
              <a:rPr lang="en-US" u="sng" dirty="0">
                <a:latin typeface="Times New Roman" panose="02020603050405020304" pitchFamily="18" charset="0"/>
                <a:cs typeface="Times New Roman" panose="02020603050405020304" pitchFamily="18" charset="0"/>
              </a:rPr>
              <a:t>Conclusion/ Future prospects and scope of Improvement</a:t>
            </a:r>
          </a:p>
        </p:txBody>
      </p:sp>
      <p:sp>
        <p:nvSpPr>
          <p:cNvPr id="3" name="Content Placeholder 2"/>
          <p:cNvSpPr>
            <a:spLocks noGrp="1"/>
          </p:cNvSpPr>
          <p:nvPr>
            <p:ph idx="1"/>
          </p:nvPr>
        </p:nvSpPr>
        <p:spPr>
          <a:xfrm>
            <a:off x="1157428" y="1002052"/>
            <a:ext cx="10715625" cy="2504200"/>
          </a:xfrm>
        </p:spPr>
        <p:txBody>
          <a:bodyPr/>
          <a:lstStyle/>
          <a:p>
            <a:pPr>
              <a:buFont typeface="Wingdings" panose="05000000000000000000" charset="0"/>
              <a:buChar char="Ø"/>
            </a:pPr>
            <a:r>
              <a:rPr lang="en-US" sz="2400" dirty="0">
                <a:latin typeface="Sitka Banner" panose="02000505000000020004" pitchFamily="2" charset="0"/>
                <a:cs typeface="Kokila" panose="020B0604020202020204" pitchFamily="34" charset="0"/>
                <a:sym typeface="+mn-ea"/>
              </a:rPr>
              <a:t>The System implemented satisfies the basic and important needs in any hotel management and works well.</a:t>
            </a:r>
          </a:p>
          <a:p>
            <a:pPr>
              <a:buFont typeface="Wingdings" panose="05000000000000000000" charset="0"/>
              <a:buChar char="Ø"/>
            </a:pPr>
            <a:r>
              <a:rPr lang="en-US" sz="2400" dirty="0">
                <a:latin typeface="Sitka Banner" panose="02000505000000020004" pitchFamily="2" charset="0"/>
                <a:cs typeface="Kokila" panose="020B0604020202020204" pitchFamily="34" charset="0"/>
                <a:sym typeface="+mn-ea"/>
              </a:rPr>
              <a:t>It is an efficient and liable system but it also lacks graphics and design. So, we’ll be going ahead with the same project  and try to implement a more efficient System and use gui as well. </a:t>
            </a:r>
          </a:p>
          <a:p>
            <a:pPr>
              <a:buFont typeface="Wingdings" panose="05000000000000000000" charset="0"/>
              <a:buChar char="Ø"/>
            </a:pPr>
            <a:r>
              <a:rPr lang="en-US" sz="2400" dirty="0">
                <a:latin typeface="Sitka Banner" panose="02000505000000020004" pitchFamily="2" charset="0"/>
                <a:cs typeface="Kokila" panose="020B0604020202020204" pitchFamily="34" charset="0"/>
              </a:rPr>
              <a:t>We have already made our homepage using gui.</a:t>
            </a:r>
          </a:p>
          <a:p>
            <a:pPr marL="0" indent="0">
              <a:buFont typeface="Wingdings" panose="05000000000000000000" charset="0"/>
              <a:buNone/>
            </a:pPr>
            <a:endParaRPr lang="en-US" dirty="0">
              <a:latin typeface="Sitka Banner" panose="02000505000000020004" pitchFamily="2" charset="0"/>
              <a:cs typeface="Kokila" panose="020B0604020202020204" pitchFamily="34" charset="0"/>
            </a:endParaRPr>
          </a:p>
          <a:p>
            <a:pPr marL="0" indent="0">
              <a:buFont typeface="Wingdings" panose="05000000000000000000" charset="0"/>
              <a:buNone/>
            </a:pPr>
            <a:endParaRPr lang="en-US" dirty="0"/>
          </a:p>
        </p:txBody>
      </p:sp>
      <p:pic>
        <p:nvPicPr>
          <p:cNvPr id="5" name="Picture 4">
            <a:extLst>
              <a:ext uri="{FF2B5EF4-FFF2-40B4-BE49-F238E27FC236}">
                <a16:creationId xmlns:a16="http://schemas.microsoft.com/office/drawing/2014/main" id="{3C186E00-3198-4ABB-8DD6-4D62151E778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805"/>
          <a:stretch/>
        </p:blipFill>
        <p:spPr>
          <a:xfrm>
            <a:off x="1281112" y="3560378"/>
            <a:ext cx="5234129" cy="2802726"/>
          </a:xfrm>
          <a:prstGeom prst="rect">
            <a:avLst/>
          </a:prstGeom>
        </p:spPr>
      </p:pic>
      <p:pic>
        <p:nvPicPr>
          <p:cNvPr id="6" name="Picture 5">
            <a:extLst>
              <a:ext uri="{FF2B5EF4-FFF2-40B4-BE49-F238E27FC236}">
                <a16:creationId xmlns:a16="http://schemas.microsoft.com/office/drawing/2014/main" id="{09A557F8-41EA-4F87-8093-976183560BC1}"/>
              </a:ext>
            </a:extLst>
          </p:cNvPr>
          <p:cNvPicPr>
            <a:picLocks noChangeAspect="1"/>
          </p:cNvPicPr>
          <p:nvPr/>
        </p:nvPicPr>
        <p:blipFill>
          <a:blip r:embed="rId3"/>
          <a:stretch>
            <a:fillRect/>
          </a:stretch>
        </p:blipFill>
        <p:spPr>
          <a:xfrm>
            <a:off x="6715125" y="3571389"/>
            <a:ext cx="4905375" cy="27592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5"/>
            <a:ext cx="11144534" cy="785410"/>
          </a:xfrm>
        </p:spPr>
        <p:txBody>
          <a:bodyPr anchor="ctr"/>
          <a:lstStyle/>
          <a:p>
            <a:r>
              <a:rPr lang="en-US"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5375" y="1111250"/>
            <a:ext cx="10629900" cy="3032125"/>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sym typeface="+mn-ea"/>
              </a:rPr>
              <a:t>GitHub Repositories </a:t>
            </a:r>
            <a:endParaRPr lang="en-IN"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2400" dirty="0">
                <a:latin typeface="Times New Roman" panose="02020603050405020304" pitchFamily="18" charset="0"/>
                <a:cs typeface="Times New Roman" panose="02020603050405020304" pitchFamily="18" charset="0"/>
                <a:sym typeface="+mn-ea"/>
              </a:rPr>
              <a:t>Wikipedia </a:t>
            </a:r>
          </a:p>
          <a:p>
            <a:pPr>
              <a:buFont typeface="Wingdings" panose="05000000000000000000" charset="0"/>
              <a:buChar char="Ø"/>
            </a:pPr>
            <a:r>
              <a:rPr lang="en-IN" sz="2400" dirty="0" err="1">
                <a:latin typeface="Times New Roman" panose="02020603050405020304" pitchFamily="18" charset="0"/>
                <a:cs typeface="Times New Roman" panose="02020603050405020304" pitchFamily="18" charset="0"/>
                <a:sym typeface="+mn-ea"/>
              </a:rPr>
              <a:t>Stackoverflow</a:t>
            </a:r>
            <a:r>
              <a:rPr lang="en-IN" sz="2400" dirty="0">
                <a:latin typeface="Times New Roman" panose="02020603050405020304" pitchFamily="18" charset="0"/>
                <a:cs typeface="Times New Roman" panose="02020603050405020304" pitchFamily="18" charset="0"/>
                <a:sym typeface="+mn-ea"/>
              </a:rPr>
              <a:t> </a:t>
            </a:r>
            <a:endParaRPr lang="en-IN"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2400" dirty="0">
                <a:latin typeface="Times New Roman" panose="02020603050405020304" pitchFamily="18" charset="0"/>
                <a:cs typeface="Times New Roman" panose="02020603050405020304" pitchFamily="18" charset="0"/>
                <a:sym typeface="+mn-ea"/>
              </a:rPr>
              <a:t>Scholarworks.lib.csus.edu </a:t>
            </a:r>
            <a:endParaRPr lang="en-IN"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2400" dirty="0">
                <a:latin typeface="Times New Roman" panose="02020603050405020304" pitchFamily="18" charset="0"/>
                <a:cs typeface="Times New Roman" panose="02020603050405020304" pitchFamily="18" charset="0"/>
                <a:sym typeface="+mn-ea"/>
              </a:rPr>
              <a:t>Researchgate.com </a:t>
            </a:r>
            <a:endParaRPr lang="en-IN"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2400" dirty="0" err="1">
                <a:latin typeface="Times New Roman" panose="02020603050405020304" pitchFamily="18" charset="0"/>
                <a:cs typeface="Times New Roman" panose="02020603050405020304" pitchFamily="18" charset="0"/>
                <a:sym typeface="+mn-ea"/>
              </a:rPr>
              <a:t>GeeksforGeeks</a:t>
            </a:r>
            <a:r>
              <a:rPr lang="en-IN" sz="2400" dirty="0">
                <a:latin typeface="Times New Roman" panose="02020603050405020304" pitchFamily="18" charset="0"/>
                <a:cs typeface="Times New Roman" panose="02020603050405020304" pitchFamily="18" charset="0"/>
                <a:sym typeface="+mn-ea"/>
              </a:rPr>
              <a:t> </a:t>
            </a:r>
            <a:endParaRPr lang="en-IN"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2670810"/>
            <a:ext cx="3200400" cy="758190"/>
          </a:xfrm>
        </p:spPr>
        <p:txBody>
          <a:bodyPr/>
          <a:lstStyle/>
          <a:p>
            <a:pPr algn="ctr"/>
            <a:r>
              <a:rPr lang="en-US"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4"/>
            <a:ext cx="11144534" cy="742951"/>
          </a:xfrm>
        </p:spPr>
        <p:txBody>
          <a:bodyPr anchor="ctr"/>
          <a:lstStyle/>
          <a:p>
            <a:pPr marL="0" indent="0"/>
            <a:r>
              <a:rPr lang="en-US" u="sng" dirty="0">
                <a:latin typeface="Times New Roman" panose="02020603050405020304" pitchFamily="18" charset="0"/>
                <a:cs typeface="Times New Roman" panose="02020603050405020304" pitchFamily="18" charset="0"/>
              </a:rPr>
              <a:t>Outline of the Project</a:t>
            </a:r>
          </a:p>
        </p:txBody>
      </p:sp>
      <p:sp>
        <p:nvSpPr>
          <p:cNvPr id="3" name="Content Placeholder 2"/>
          <p:cNvSpPr>
            <a:spLocks noGrp="1"/>
          </p:cNvSpPr>
          <p:nvPr>
            <p:ph idx="1"/>
          </p:nvPr>
        </p:nvSpPr>
        <p:spPr>
          <a:xfrm>
            <a:off x="1152667" y="1467484"/>
            <a:ext cx="10515600" cy="3571241"/>
          </a:xfrm>
        </p:spPr>
        <p:txBody>
          <a:bodyPr>
            <a:noAutofit/>
          </a:bodyPr>
          <a:lstStyle/>
          <a:p>
            <a:pPr marL="469900" lvl="0" indent="-457200" algn="l" rtl="0">
              <a:spcBef>
                <a:spcPts val="1000"/>
              </a:spcBef>
              <a:spcAft>
                <a:spcPts val="0"/>
              </a:spcAft>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Introduction</a:t>
            </a: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Problem statement</a:t>
            </a:r>
          </a:p>
          <a:p>
            <a:pPr marL="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Software and Hardware requirement</a:t>
            </a: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System Architecture</a:t>
            </a: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Features of designed system</a:t>
            </a: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Snips From The Project/ Result</a:t>
            </a: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Conclusion/ Future prospects and scope of Improvement</a:t>
            </a:r>
            <a:endParaRPr lang="en-US" sz="2400" dirty="0">
              <a:latin typeface="Times New Roman" panose="02020603050405020304" pitchFamily="18" charset="0"/>
              <a:cs typeface="Times New Roman" panose="02020603050405020304" pitchFamily="18" charset="0"/>
            </a:endParaRP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References</a:t>
            </a:r>
          </a:p>
          <a:p>
            <a:pPr marL="12700" lvl="3" indent="0">
              <a:spcBef>
                <a:spcPts val="1000"/>
              </a:spcBef>
              <a:buClr>
                <a:srgbClr val="C00000"/>
              </a:buClr>
              <a:buSzPct val="101000"/>
              <a:buFont typeface="Wingdings" panose="05000000000000000000" pitchFamily="2" charset="2"/>
              <a:buNone/>
            </a:pPr>
            <a:endParaRPr lang="en-US" sz="1900" dirty="0">
              <a:solidFill>
                <a:srgbClr val="052358"/>
              </a:solidFill>
              <a:ea typeface="Malgun Gothic" panose="020B0503020000020004" charset="-127"/>
              <a:cs typeface="+mn-lt"/>
              <a:sym typeface="Century Gothic" panose="020B0502020202020204"/>
            </a:endParaRPr>
          </a:p>
          <a:p>
            <a:pPr marL="12700" lvl="0" indent="0" algn="l" rtl="0">
              <a:spcBef>
                <a:spcPts val="1000"/>
              </a:spcBef>
              <a:spcAft>
                <a:spcPts val="0"/>
              </a:spcAft>
              <a:buClr>
                <a:srgbClr val="C00000"/>
              </a:buClr>
              <a:buSzPct val="101000"/>
              <a:buFont typeface="Wingdings" panose="05000000000000000000" pitchFamily="2" charset="2"/>
              <a:buNone/>
            </a:pPr>
            <a:endParaRPr sz="1900" dirty="0">
              <a:solidFill>
                <a:srgbClr val="052358"/>
              </a:solidFill>
              <a:ea typeface="Malgun Gothic" panose="020B0503020000020004" charset="-127"/>
              <a:cs typeface="+mn-lt"/>
              <a:sym typeface="Century Gothic" panose="020B0502020202020204"/>
            </a:endParaRPr>
          </a:p>
          <a:p>
            <a:pPr marL="342900" lvl="0" indent="-228600" algn="l" rtl="0">
              <a:spcBef>
                <a:spcPts val="1000"/>
              </a:spcBef>
              <a:spcAft>
                <a:spcPts val="0"/>
              </a:spcAft>
              <a:buNone/>
            </a:pPr>
            <a:endParaRPr sz="1900" dirty="0">
              <a:solidFill>
                <a:srgbClr val="3F3F3F"/>
              </a:solidFill>
              <a:ea typeface="Malgun Gothic" panose="020B0503020000020004" charset="-127"/>
              <a:cs typeface="+mn-lt"/>
              <a:sym typeface="Century Gothic" panose="020B0502020202020204"/>
            </a:endParaRPr>
          </a:p>
          <a:p>
            <a:endParaRPr lang="en-US" sz="500" dirty="0">
              <a:solidFill>
                <a:srgbClr val="3F3F3F"/>
              </a:solidFill>
              <a:ea typeface="Malgun Gothic" panose="020B0503020000020004" charset="-127"/>
              <a:cs typeface="+mn-lt"/>
              <a:sym typeface="Century Gothic" panose="020B0502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348065"/>
            <a:ext cx="11144534" cy="672105"/>
          </a:xfrm>
        </p:spPr>
        <p:txBody>
          <a:bodyPr anchor="ctr"/>
          <a:lstStyle/>
          <a:p>
            <a:r>
              <a:rPr lang="en-US"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66954" y="1352550"/>
            <a:ext cx="10563226" cy="3343275"/>
          </a:xfrm>
        </p:spPr>
        <p:txBody>
          <a:bodyPr>
            <a:normAutofit/>
          </a:bodyPr>
          <a:lstStyle/>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This project is Hotel Management System; the main aim of this project is to provide service to employees and administrator of the hotel. The administrator can serve the customer needs like enquiry about rooms, reservation process, vacating process, canceling the reservation, and placing a restaurant order by means of this system.</a:t>
            </a:r>
          </a:p>
          <a:p>
            <a:pPr>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system is intended to support day-to-day operations of hotel </a:t>
            </a:r>
            <a:r>
              <a:rPr lang="en-US" sz="2400" dirty="0" err="1">
                <a:latin typeface="Times New Roman" panose="02020603050405020304" pitchFamily="18" charset="0"/>
                <a:cs typeface="Times New Roman" panose="02020603050405020304" pitchFamily="18" charset="0"/>
              </a:rPr>
              <a:t>mangement</a:t>
            </a:r>
            <a:r>
              <a:rPr lang="en-US" sz="2400" dirty="0">
                <a:latin typeface="Times New Roman" panose="02020603050405020304" pitchFamily="18" charset="0"/>
                <a:cs typeface="Times New Roman" panose="02020603050405020304" pitchFamily="18" charset="0"/>
              </a:rPr>
              <a:t> by improving various processes of making reservations, assuring bills and providing service to the customers.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9015"/>
            <a:ext cx="11144534" cy="672105"/>
          </a:xfrm>
        </p:spPr>
        <p:txBody>
          <a:bodyPr anchor="ctr"/>
          <a:lstStyle/>
          <a:p>
            <a:r>
              <a:rPr lang="en-US" u="sng"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125165" y="1001120"/>
            <a:ext cx="10570603" cy="4514156"/>
          </a:xfrm>
        </p:spPr>
        <p:txBody>
          <a:bodyPr>
            <a:noAutofit/>
          </a:bodyPr>
          <a:lstStyle/>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hotel management requires a computer software package to facilitate the automation of many manual tasks will be perform by the system itself.</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hotel contains a number of hotel rooms available for hire to guests. The information relevant to each room is</a:t>
            </a:r>
          </a:p>
          <a:p>
            <a:r>
              <a:rPr lang="en-US" sz="2400" dirty="0">
                <a:latin typeface="Times New Roman" panose="02020603050405020304" pitchFamily="18" charset="0"/>
                <a:cs typeface="Times New Roman" panose="02020603050405020304" pitchFamily="18" charset="0"/>
              </a:rPr>
              <a:t> Room number</a:t>
            </a:r>
          </a:p>
          <a:p>
            <a:r>
              <a:rPr lang="en-US" sz="2400" dirty="0">
                <a:latin typeface="Times New Roman" panose="02020603050405020304" pitchFamily="18" charset="0"/>
                <a:cs typeface="Times New Roman" panose="02020603050405020304" pitchFamily="18" charset="0"/>
              </a:rPr>
              <a:t> Basic price</a:t>
            </a:r>
          </a:p>
          <a:p>
            <a:r>
              <a:rPr lang="en-US" sz="2400" dirty="0">
                <a:latin typeface="Times New Roman" panose="02020603050405020304" pitchFamily="18" charset="0"/>
                <a:cs typeface="Times New Roman" panose="02020603050405020304" pitchFamily="18" charset="0"/>
              </a:rPr>
              <a:t>Type of room (single, double, twin, executive, suite)</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Potential guests can reserve room for a specified period using this. These reservation are handled by the receptionist as well as the user. </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potential guests requests the type of the room, arrival date, duration for departure date). If successful, the customer is informed the details and the price.</a:t>
            </a:r>
          </a:p>
          <a:p>
            <a:pPr>
              <a:buFont typeface="Wingdings" panose="05000000000000000000" charset="0"/>
              <a:buChar char="Ø"/>
            </a:pP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991" y="405215"/>
            <a:ext cx="11144534" cy="672105"/>
          </a:xfrm>
        </p:spPr>
        <p:txBody>
          <a:bodyPr anchor="ctr"/>
          <a:lstStyle/>
          <a:p>
            <a:r>
              <a:rPr lang="en-US" u="sng" dirty="0">
                <a:latin typeface="Times New Roman" panose="02020603050405020304" pitchFamily="18" charset="0"/>
                <a:cs typeface="Times New Roman" panose="02020603050405020304" pitchFamily="18" charset="0"/>
              </a:rPr>
              <a:t>Software and Hardware Requirement</a:t>
            </a:r>
          </a:p>
        </p:txBody>
      </p:sp>
      <p:sp>
        <p:nvSpPr>
          <p:cNvPr id="3" name="Content Placeholder 2"/>
          <p:cNvSpPr>
            <a:spLocks noGrp="1"/>
          </p:cNvSpPr>
          <p:nvPr>
            <p:ph idx="1"/>
          </p:nvPr>
        </p:nvSpPr>
        <p:spPr>
          <a:xfrm>
            <a:off x="1238250" y="1590674"/>
            <a:ext cx="10430017" cy="3524251"/>
          </a:xfrm>
        </p:spPr>
        <p:txBody>
          <a:bodyPr>
            <a:normAutofit/>
          </a:bodyPr>
          <a:lstStyle/>
          <a:p>
            <a:pPr>
              <a:buFont typeface="Wingdings" panose="05000000000000000000" charset="0"/>
              <a:buChar char="Ø"/>
            </a:pPr>
            <a:r>
              <a:rPr lang="en-US" sz="2400" dirty="0">
                <a:solidFill>
                  <a:srgbClr val="C00000"/>
                </a:solidFill>
                <a:latin typeface="Times New Roman" panose="02020603050405020304" pitchFamily="18" charset="0"/>
                <a:cs typeface="Times New Roman" panose="02020603050405020304" pitchFamily="18" charset="0"/>
                <a:sym typeface="+mn-ea"/>
              </a:rPr>
              <a:t>Software Requirements:</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OPERATING SYSTEM: Windows 7 and above, Ubuntu v12.04 and above.</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FRONT END: Python</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solidFill>
                  <a:srgbClr val="C00000"/>
                </a:solidFill>
                <a:latin typeface="Times New Roman" panose="02020603050405020304" pitchFamily="18" charset="0"/>
                <a:cs typeface="Times New Roman" panose="02020603050405020304" pitchFamily="18" charset="0"/>
                <a:sym typeface="+mn-ea"/>
              </a:rPr>
              <a:t>Hardware Requirements:</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PROCESSOR: Core i3 or above</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RAM: 1 GB </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HARD DISK: 160 GB Network Interface.</a:t>
            </a:r>
            <a:endParaRPr lang="en-US" sz="2400" dirty="0">
              <a:latin typeface="Times New Roman" panose="02020603050405020304" pitchFamily="18" charset="0"/>
              <a:cs typeface="Times New Roman" panose="02020603050405020304" pitchFamily="18" charset="0"/>
            </a:endParaRPr>
          </a:p>
          <a:p>
            <a:endParaRPr lang="en-US" dirty="0">
              <a:solidFill>
                <a:srgbClr val="C00000"/>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0" y="232410"/>
            <a:ext cx="10515600" cy="764540"/>
          </a:xfrm>
        </p:spPr>
        <p:txBody>
          <a:bodyPr anchor="ctr">
            <a:normAutofit/>
          </a:bodyPr>
          <a:lstStyle/>
          <a:p>
            <a:r>
              <a:rPr lang="en-US" u="sng" dirty="0">
                <a:latin typeface="Times New Roman" panose="02020603050405020304" pitchFamily="18" charset="0"/>
                <a:cs typeface="Times New Roman" panose="02020603050405020304" pitchFamily="18" charset="0"/>
              </a:rPr>
              <a:t>Features of the Designed System</a:t>
            </a:r>
          </a:p>
        </p:txBody>
      </p:sp>
      <p:sp>
        <p:nvSpPr>
          <p:cNvPr id="3" name="Content Placeholder 2"/>
          <p:cNvSpPr>
            <a:spLocks noGrp="1"/>
          </p:cNvSpPr>
          <p:nvPr>
            <p:ph idx="1"/>
          </p:nvPr>
        </p:nvSpPr>
        <p:spPr>
          <a:xfrm>
            <a:off x="1123950" y="1082675"/>
            <a:ext cx="10515600" cy="4546600"/>
          </a:xfrm>
        </p:spPr>
        <p:txBody>
          <a:bodyPr>
            <a:noAutofit/>
          </a:bodyPr>
          <a:lstStyle/>
          <a:p>
            <a:r>
              <a:rPr lang="en-US" sz="2400" dirty="0">
                <a:solidFill>
                  <a:srgbClr val="FF0000"/>
                </a:solidFill>
                <a:latin typeface="Times New Roman" panose="02020603050405020304" pitchFamily="18" charset="0"/>
                <a:cs typeface="Times New Roman" panose="02020603050405020304" pitchFamily="18" charset="0"/>
              </a:rPr>
              <a:t>Datetime---&gt;</a:t>
            </a:r>
            <a:r>
              <a:rPr lang="en-US" sz="2400" dirty="0">
                <a:latin typeface="Times New Roman" panose="02020603050405020304" pitchFamily="18" charset="0"/>
                <a:cs typeface="Times New Roman" panose="02020603050405020304" pitchFamily="18" charset="0"/>
              </a:rPr>
              <a:t>In current booking it automatically takes current date and time </a:t>
            </a:r>
          </a:p>
          <a:p>
            <a:r>
              <a:rPr lang="en-US" sz="2400" dirty="0">
                <a:solidFill>
                  <a:srgbClr val="FF0000"/>
                </a:solidFill>
                <a:latin typeface="Times New Roman" panose="02020603050405020304" pitchFamily="18" charset="0"/>
                <a:cs typeface="Times New Roman" panose="02020603050405020304" pitchFamily="18" charset="0"/>
              </a:rPr>
              <a:t>random---&gt;</a:t>
            </a:r>
            <a:r>
              <a:rPr lang="en-US" sz="2400" dirty="0">
                <a:latin typeface="Times New Roman" panose="02020603050405020304" pitchFamily="18" charset="0"/>
                <a:cs typeface="Times New Roman" panose="02020603050405020304" pitchFamily="18" charset="0"/>
              </a:rPr>
              <a:t> Randomly generates any room number during the time of customer booking</a:t>
            </a: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rPr>
              <a:t>Booking</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Current as well as advanced.</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See all the room prices and select according to your requirement and comfort.</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In current booking it itself calculates your check in date time as well as check out date and time as per the number of days you stay.</a:t>
            </a:r>
          </a:p>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rPr>
              <a:t>Room information</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Can see all the room information and the room types with the amenities available in each room.</a:t>
            </a:r>
          </a:p>
          <a:p>
            <a:pPr marL="0" indent="0">
              <a:buFont typeface="Wingdings" panose="05000000000000000000" charset="0"/>
              <a:buNone/>
            </a:pPr>
            <a:endParaRPr lang="en-US"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330835"/>
            <a:ext cx="11115674" cy="5384165"/>
          </a:xfrm>
        </p:spPr>
        <p:txBody>
          <a:bodyPr>
            <a:noAutofit/>
          </a:bodyPr>
          <a:lstStyle/>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sym typeface="+mn-ea"/>
              </a:rPr>
              <a:t>Restaurant</a:t>
            </a: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Order your favorite food and drinks with bill automatically added to the checkout bill.</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sym typeface="+mn-ea"/>
              </a:rPr>
              <a:t>Payment </a:t>
            </a: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 Asks for all the payment methods available and you can pay according to your convenience and choice .</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Generates the receipt with all the details.</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sym typeface="+mn-ea"/>
              </a:rPr>
              <a:t>Customers information </a:t>
            </a: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Just enter the room number and you will be able to see all the details of the customer. </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sym typeface="+mn-ea"/>
              </a:rPr>
              <a:t>Change or upgrade room </a:t>
            </a: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You will be able to increase your booking span as well as change or upgrade your room. </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 All the Functions are linked from the Room number to restaurant to customers record</a:t>
            </a:r>
            <a:endParaRPr lang="en-US" sz="2400" dirty="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8EC5-DD61-4201-A63C-C5000355E429}"/>
              </a:ext>
            </a:extLst>
          </p:cNvPr>
          <p:cNvSpPr>
            <a:spLocks noGrp="1"/>
          </p:cNvSpPr>
          <p:nvPr>
            <p:ph type="ctrTitle"/>
          </p:nvPr>
        </p:nvSpPr>
        <p:spPr>
          <a:xfrm>
            <a:off x="1504949" y="84138"/>
            <a:ext cx="9626221" cy="392112"/>
          </a:xfrm>
        </p:spPr>
        <p:txBody>
          <a:bodyPr anchor="ctr"/>
          <a:lstStyle/>
          <a:p>
            <a:r>
              <a:rPr lang="en-US" sz="3600" u="sng" dirty="0">
                <a:latin typeface="Times New Roman" panose="02020603050405020304" pitchFamily="18" charset="0"/>
                <a:cs typeface="Times New Roman" panose="02020603050405020304" pitchFamily="18" charset="0"/>
              </a:rPr>
              <a:t>System Architecture- Flow of the Program</a:t>
            </a:r>
            <a:endParaRPr lang="en-IN" sz="3600"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ABC20B6-6A49-403A-8C45-D08FBD5E0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550"/>
            <a:ext cx="12192000" cy="6267450"/>
          </a:xfrm>
          <a:prstGeom prst="rect">
            <a:avLst/>
          </a:prstGeom>
        </p:spPr>
      </p:pic>
    </p:spTree>
    <p:extLst>
      <p:ext uri="{BB962C8B-B14F-4D97-AF65-F5344CB8AC3E}">
        <p14:creationId xmlns:p14="http://schemas.microsoft.com/office/powerpoint/2010/main" val="147100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Booking function:</a:t>
            </a:r>
          </a:p>
        </p:txBody>
      </p:sp>
      <p:pic>
        <p:nvPicPr>
          <p:cNvPr id="10" name="Picture 9">
            <a:extLst>
              <a:ext uri="{FF2B5EF4-FFF2-40B4-BE49-F238E27FC236}">
                <a16:creationId xmlns:a16="http://schemas.microsoft.com/office/drawing/2014/main" id="{0937BA97-061F-4430-A748-37664F62C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1462946"/>
            <a:ext cx="7791450" cy="4106468"/>
          </a:xfrm>
          <a:prstGeom prst="rect">
            <a:avLst/>
          </a:prstGeom>
        </p:spPr>
      </p:pic>
    </p:spTree>
    <p:extLst>
      <p:ext uri="{BB962C8B-B14F-4D97-AF65-F5344CB8AC3E}">
        <p14:creationId xmlns:p14="http://schemas.microsoft.com/office/powerpoint/2010/main" val="51188941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2BED9A6-DC29-44A3-B2FF-267D8E82D8D9}" vid="{011FD2F6-3E94-4DCE-8830-83E00FF5E2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141</TotalTime>
  <Words>658</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Sitka Banner</vt:lpstr>
      <vt:lpstr>Times New Roman</vt:lpstr>
      <vt:lpstr>Wingdings</vt:lpstr>
      <vt:lpstr>Theme1</vt:lpstr>
      <vt:lpstr>Hotel Management System</vt:lpstr>
      <vt:lpstr>Outline of the Project</vt:lpstr>
      <vt:lpstr>Introduction</vt:lpstr>
      <vt:lpstr>Problem Statement</vt:lpstr>
      <vt:lpstr>Software and Hardware Requirement</vt:lpstr>
      <vt:lpstr>Features of the Designed System</vt:lpstr>
      <vt:lpstr>PowerPoint Presentation</vt:lpstr>
      <vt:lpstr>System Architecture- Flow of the Program</vt:lpstr>
      <vt:lpstr>Snippets of the Output</vt:lpstr>
      <vt:lpstr>Snippets of the Output</vt:lpstr>
      <vt:lpstr>Snippets of the Output</vt:lpstr>
      <vt:lpstr>Snippets of the Output</vt:lpstr>
      <vt:lpstr>Snippets of the Output</vt:lpstr>
      <vt:lpstr>Snippets of the Output</vt:lpstr>
      <vt:lpstr>Conclusion/ Future prospects and scope of Improvement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
  <cp:lastModifiedBy>Dhairya Ameria</cp:lastModifiedBy>
  <cp:revision>22</cp:revision>
  <dcterms:created xsi:type="dcterms:W3CDTF">2021-05-12T16:55:00Z</dcterms:created>
  <dcterms:modified xsi:type="dcterms:W3CDTF">2021-05-20T08:08:33Z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