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258" r:id="rId4"/>
    <p:sldId id="259" r:id="rId5"/>
    <p:sldId id="261" r:id="rId6"/>
    <p:sldId id="262" r:id="rId7"/>
    <p:sldId id="269" r:id="rId8"/>
    <p:sldId id="270" r:id="rId9"/>
    <p:sldId id="263" r:id="rId10"/>
    <p:sldId id="264" r:id="rId11"/>
    <p:sldId id="271" r:id="rId12"/>
    <p:sldId id="278" r:id="rId13"/>
    <p:sldId id="279" r:id="rId14"/>
    <p:sldId id="265" r:id="rId15"/>
    <p:sldId id="280" r:id="rId16"/>
    <p:sldId id="272" r:id="rId17"/>
    <p:sldId id="273" r:id="rId18"/>
    <p:sldId id="274" r:id="rId19"/>
    <p:sldId id="276" r:id="rId20"/>
    <p:sldId id="275" r:id="rId21"/>
    <p:sldId id="277" r:id="rId22"/>
    <p:sldId id="281" r:id="rId23"/>
    <p:sldId id="282" r:id="rId24"/>
    <p:sldId id="283" r:id="rId25"/>
    <p:sldId id="284" r:id="rId26"/>
    <p:sldId id="267" r:id="rId27"/>
    <p:sldId id="285" r:id="rId28"/>
    <p:sldId id="268" r:id="rId29"/>
    <p:sldId id="260" r:id="rId30"/>
  </p:sldIdLst>
  <p:sldSz cx="12192000" cy="6858000"/>
  <p:notesSz cx="6858000" cy="9144000"/>
  <p:embeddedFontLst>
    <p:embeddedFont>
      <p:font typeface="Proxima Nova"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A+2nPyMWBN538PGGglQVWGl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243" y="3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302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1038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7E0201C-F67C-13EB-FEEE-1FB79E60F90A}"/>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4B5186F4-BE0F-D614-2A2A-03BF6F5680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DB47466C-776B-ABA8-8F54-27B0B731ED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8298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C8C6C419-817A-ABCE-305F-023F827A6B5B}"/>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80CE09CC-0460-FB82-387B-A7B8AE62F4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F023A120-4B83-4E31-2419-A643D2970B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8018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3160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10D2757-29B8-51E6-9EDF-A6F74C6EAE8A}"/>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AEF88691-522B-9BFB-D936-8866F3952B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32F4FF2C-FF99-CE4B-68E7-A72DF79EEE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8417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608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2827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A38493E-7B0F-E289-FCA9-6866A2F201D2}"/>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2AB17848-3669-3DCC-3319-A2A25FA1AF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C3B7CBC4-AA6F-1093-5D0E-1A1230305B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5117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5969FF7-3048-7900-0508-D630BCF9A24C}"/>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05EE73C3-C9C2-F16B-795E-A54E613D9D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A5C6CC58-46FF-8306-C0C5-2164490645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1575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786B0759-E345-8455-1E9B-0DB896AEDC49}"/>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0A35F583-4C9F-0342-5C8C-E1C677D6EC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FDEC0BE8-B218-0CE5-730C-8C5A298FB3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34912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23B648AE-C3C3-8C0A-D8DF-3C24CD1C0339}"/>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D6515FFC-B3A2-7414-53E2-36FF7F9FFF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7138DE26-1C46-6EEB-7ADD-52AA332ECE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0084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2EDCA09-9C75-8A76-DDB7-19A2F899CEE2}"/>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AD44197C-CD2E-ADF9-3C0C-F54C944FF8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0989CB40-9027-AD06-41D0-CA34590F52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6102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D670D15-18ED-ADD1-A445-624D2608459D}"/>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4BA16343-BC23-A768-081A-0F7FB4C924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6BCFB9A6-B71A-76EB-16A4-FB33ECAAC7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2932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E99C0F2-3453-C30F-E696-3E5B4274CC82}"/>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0BC7FD22-FA1D-FFDD-EFCF-D099356395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C65F6E05-61D5-D96D-8982-66EB400395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0439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E2365C49-BF6C-3E0E-8A98-42C29F3E99B9}"/>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8E6AF063-95CB-20D9-532D-EA7A9A987D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7B3BC3BE-134C-3E29-1E7B-55E234E759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8679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08333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F46CFECA-D5D0-3F86-8CE9-DF22167FC122}"/>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4F915973-92C6-E0F2-B80E-10E9024E46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8E374797-716C-34AA-C4A2-7A80605324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3125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9198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014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2345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6444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857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5045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s://rapidapi.co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nominatim.org/release-docs/latest/api/Search/" TargetMode="External"/><Relationship Id="rId5" Type="http://schemas.openxmlformats.org/officeDocument/2006/relationships/hyperlink" Target="https://stackoverflow.com/" TargetMode="External"/><Relationship Id="rId4" Type="http://schemas.openxmlformats.org/officeDocument/2006/relationships/hyperlink" Target="https://www.weatherapi.com/doc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hyperlink" Target="https://weatherapi-com.p.rapidapi.com/forecast.json"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nominatim.org/release-docs/latest/api/Search/" TargetMode="External"/><Relationship Id="rId5" Type="http://schemas.openxmlformats.org/officeDocument/2006/relationships/hyperlink" Target="https://www.youtube.com/" TargetMode="External"/><Relationship Id="rId4" Type="http://schemas.openxmlformats.org/officeDocument/2006/relationships/hyperlink" Target="https://openweathermap.org/"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Flow Chart</a:t>
            </a:r>
          </a:p>
        </p:txBody>
      </p:sp>
      <p:pic>
        <p:nvPicPr>
          <p:cNvPr id="4" name="Picture 3">
            <a:extLst>
              <a:ext uri="{FF2B5EF4-FFF2-40B4-BE49-F238E27FC236}">
                <a16:creationId xmlns:a16="http://schemas.microsoft.com/office/drawing/2014/main" id="{5DFF7CEE-587D-5575-4FAA-772E217895E6}"/>
              </a:ext>
            </a:extLst>
          </p:cNvPr>
          <p:cNvPicPr>
            <a:picLocks noChangeAspect="1"/>
          </p:cNvPicPr>
          <p:nvPr/>
        </p:nvPicPr>
        <p:blipFill rotWithShape="1">
          <a:blip r:embed="rId4"/>
          <a:srcRect l="33067" t="7458" r="33067" b="6747"/>
          <a:stretch/>
        </p:blipFill>
        <p:spPr>
          <a:xfrm>
            <a:off x="3303639" y="1062989"/>
            <a:ext cx="3980491" cy="5642611"/>
          </a:xfrm>
          <a:prstGeom prst="rect">
            <a:avLst/>
          </a:prstGeom>
        </p:spPr>
      </p:pic>
    </p:spTree>
    <p:extLst>
      <p:ext uri="{BB962C8B-B14F-4D97-AF65-F5344CB8AC3E}">
        <p14:creationId xmlns:p14="http://schemas.microsoft.com/office/powerpoint/2010/main" val="875033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2454747"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Use case diagram</a:t>
            </a:r>
          </a:p>
        </p:txBody>
      </p:sp>
      <p:pic>
        <p:nvPicPr>
          <p:cNvPr id="3" name="Picture 2">
            <a:extLst>
              <a:ext uri="{FF2B5EF4-FFF2-40B4-BE49-F238E27FC236}">
                <a16:creationId xmlns:a16="http://schemas.microsoft.com/office/drawing/2014/main" id="{0BB4C245-25FB-C4D4-F02B-0D81E7D9E819}"/>
              </a:ext>
            </a:extLst>
          </p:cNvPr>
          <p:cNvPicPr>
            <a:picLocks noChangeAspect="1"/>
          </p:cNvPicPr>
          <p:nvPr/>
        </p:nvPicPr>
        <p:blipFill rotWithShape="1">
          <a:blip r:embed="rId4"/>
          <a:srcRect l="35968" t="24086" r="36854" b="28172"/>
          <a:stretch/>
        </p:blipFill>
        <p:spPr>
          <a:xfrm>
            <a:off x="2657316" y="1082693"/>
            <a:ext cx="5230763" cy="5168676"/>
          </a:xfrm>
          <a:prstGeom prst="rect">
            <a:avLst/>
          </a:prstGeom>
        </p:spPr>
      </p:pic>
    </p:spTree>
    <p:extLst>
      <p:ext uri="{BB962C8B-B14F-4D97-AF65-F5344CB8AC3E}">
        <p14:creationId xmlns:p14="http://schemas.microsoft.com/office/powerpoint/2010/main" val="3437686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A92C8112-0E42-82FB-AFCF-621E52F393DE}"/>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D16559B7-D7B0-CAC6-75C2-3F73D98557C0}"/>
              </a:ext>
            </a:extLst>
          </p:cNvPr>
          <p:cNvSpPr txBox="1">
            <a:spLocks noGrp="1"/>
          </p:cNvSpPr>
          <p:nvPr>
            <p:ph type="title"/>
          </p:nvPr>
        </p:nvSpPr>
        <p:spPr>
          <a:xfrm>
            <a:off x="534259" y="309562"/>
            <a:ext cx="2588386"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Sequence diagram</a:t>
            </a:r>
          </a:p>
        </p:txBody>
      </p:sp>
      <p:pic>
        <p:nvPicPr>
          <p:cNvPr id="2" name="Picture 1">
            <a:extLst>
              <a:ext uri="{FF2B5EF4-FFF2-40B4-BE49-F238E27FC236}">
                <a16:creationId xmlns:a16="http://schemas.microsoft.com/office/drawing/2014/main" id="{0E5D3242-3B88-B16D-B73A-71290CE15ABF}"/>
              </a:ext>
            </a:extLst>
          </p:cNvPr>
          <p:cNvPicPr>
            <a:picLocks noChangeAspect="1"/>
          </p:cNvPicPr>
          <p:nvPr/>
        </p:nvPicPr>
        <p:blipFill>
          <a:blip r:embed="rId4"/>
          <a:stretch>
            <a:fillRect/>
          </a:stretch>
        </p:blipFill>
        <p:spPr>
          <a:xfrm>
            <a:off x="1021447" y="1373187"/>
            <a:ext cx="9464860" cy="4671465"/>
          </a:xfrm>
          <a:prstGeom prst="rect">
            <a:avLst/>
          </a:prstGeom>
        </p:spPr>
      </p:pic>
    </p:spTree>
    <p:extLst>
      <p:ext uri="{BB962C8B-B14F-4D97-AF65-F5344CB8AC3E}">
        <p14:creationId xmlns:p14="http://schemas.microsoft.com/office/powerpoint/2010/main" val="3523014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B818C51B-C3E2-AF75-AA33-30F5D1AB9A11}"/>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11482E4F-B56F-742B-A3CE-23FC1487488B}"/>
              </a:ext>
            </a:extLst>
          </p:cNvPr>
          <p:cNvSpPr txBox="1">
            <a:spLocks noGrp="1"/>
          </p:cNvSpPr>
          <p:nvPr>
            <p:ph type="title"/>
          </p:nvPr>
        </p:nvSpPr>
        <p:spPr>
          <a:xfrm>
            <a:off x="534259" y="309562"/>
            <a:ext cx="2588386"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Class diagram</a:t>
            </a:r>
          </a:p>
        </p:txBody>
      </p:sp>
      <p:pic>
        <p:nvPicPr>
          <p:cNvPr id="3" name="Picture 2">
            <a:extLst>
              <a:ext uri="{FF2B5EF4-FFF2-40B4-BE49-F238E27FC236}">
                <a16:creationId xmlns:a16="http://schemas.microsoft.com/office/drawing/2014/main" id="{D81A643C-ECD6-9BD6-3964-375C8B7407D1}"/>
              </a:ext>
            </a:extLst>
          </p:cNvPr>
          <p:cNvPicPr>
            <a:picLocks noChangeAspect="1"/>
          </p:cNvPicPr>
          <p:nvPr/>
        </p:nvPicPr>
        <p:blipFill>
          <a:blip r:embed="rId4"/>
          <a:stretch>
            <a:fillRect/>
          </a:stretch>
        </p:blipFill>
        <p:spPr>
          <a:xfrm>
            <a:off x="3122645" y="1194318"/>
            <a:ext cx="5225870" cy="4958218"/>
          </a:xfrm>
          <a:prstGeom prst="rect">
            <a:avLst/>
          </a:prstGeom>
        </p:spPr>
      </p:pic>
    </p:spTree>
    <p:extLst>
      <p:ext uri="{BB962C8B-B14F-4D97-AF65-F5344CB8AC3E}">
        <p14:creationId xmlns:p14="http://schemas.microsoft.com/office/powerpoint/2010/main" val="3871757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4794825"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Tools &amp; Technology to be used</a:t>
            </a:r>
          </a:p>
        </p:txBody>
      </p:sp>
      <p:sp>
        <p:nvSpPr>
          <p:cNvPr id="3" name="Google Shape;223;p30">
            <a:extLst>
              <a:ext uri="{FF2B5EF4-FFF2-40B4-BE49-F238E27FC236}">
                <a16:creationId xmlns:a16="http://schemas.microsoft.com/office/drawing/2014/main" id="{E91C8C22-E72D-6920-7352-6FFDEEBAFFEE}"/>
              </a:ext>
            </a:extLst>
          </p:cNvPr>
          <p:cNvSpPr txBox="1"/>
          <p:nvPr/>
        </p:nvSpPr>
        <p:spPr>
          <a:xfrm>
            <a:off x="437875" y="1151225"/>
            <a:ext cx="5770500" cy="3465300"/>
          </a:xfrm>
          <a:prstGeom prst="rect">
            <a:avLst/>
          </a:prstGeom>
          <a:noFill/>
          <a:ln>
            <a:noFill/>
          </a:ln>
        </p:spPr>
        <p:txBody>
          <a:bodyPr spcFirstLastPara="1" wrap="square" lIns="91425" tIns="91425" rIns="91425" bIns="91425" anchor="t" anchorCtr="0">
            <a:noAutofit/>
          </a:bodyPr>
          <a:lstStyle/>
          <a:p>
            <a:pPr marL="444500" marR="0" lvl="0" indent="-342900" algn="l" rtl="0">
              <a:lnSpc>
                <a:spcPct val="10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Proxima Nova"/>
                <a:ea typeface="Proxima Nova"/>
                <a:cs typeface="Proxima Nova"/>
                <a:sym typeface="Proxima Nova"/>
              </a:rPr>
              <a:t>Tool </a:t>
            </a:r>
            <a:endParaRPr sz="2000" b="0" i="0" u="none" strike="noStrike" cap="none" dirty="0">
              <a:solidFill>
                <a:schemeClr val="dk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dk1"/>
              </a:buClr>
              <a:buSzPts val="1800"/>
              <a:buFont typeface="Proxima Nova"/>
              <a:buChar char="○"/>
            </a:pPr>
            <a:r>
              <a:rPr lang="en-US" sz="1800" dirty="0">
                <a:solidFill>
                  <a:schemeClr val="dk1"/>
                </a:solidFill>
                <a:latin typeface="Proxima Nova"/>
                <a:ea typeface="Proxima Nova"/>
                <a:cs typeface="Proxima Nova"/>
                <a:sym typeface="Proxima Nova"/>
              </a:rPr>
              <a:t>Visual Studio Code</a:t>
            </a:r>
            <a:endParaRPr sz="1800" b="0" i="0" u="none" strike="noStrike" cap="none" dirty="0">
              <a:solidFill>
                <a:schemeClr val="dk1"/>
              </a:solidFill>
              <a:latin typeface="Proxima Nova"/>
              <a:ea typeface="Proxima Nova"/>
              <a:cs typeface="Proxima Nova"/>
              <a:sym typeface="Proxima Nova"/>
            </a:endParaRPr>
          </a:p>
          <a:p>
            <a:pPr marL="91440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Proxima Nova"/>
              <a:ea typeface="Proxima Nova"/>
              <a:cs typeface="Proxima Nova"/>
              <a:sym typeface="Proxima Nova"/>
            </a:endParaRPr>
          </a:p>
          <a:p>
            <a:pPr marL="444500" marR="0" lvl="0" indent="-342900" algn="l" rtl="0">
              <a:lnSpc>
                <a:spcPct val="10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Proxima Nova"/>
                <a:ea typeface="Proxima Nova"/>
                <a:cs typeface="Proxima Nova"/>
                <a:sym typeface="Proxima Nova"/>
              </a:rPr>
              <a:t>Technology</a:t>
            </a:r>
            <a:endParaRPr sz="2000" b="0" i="0" u="none" strike="noStrike" cap="none" dirty="0">
              <a:solidFill>
                <a:schemeClr val="dk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dk1"/>
              </a:buClr>
              <a:buSzPts val="1800"/>
              <a:buFont typeface="Proxima Nova"/>
              <a:buChar char="○"/>
            </a:pPr>
            <a:r>
              <a:rPr lang="en-US" sz="1800" b="0" i="0" u="none" strike="noStrike" cap="none" dirty="0">
                <a:solidFill>
                  <a:schemeClr val="dk1"/>
                </a:solidFill>
                <a:latin typeface="Proxima Nova"/>
                <a:ea typeface="Proxima Nova"/>
                <a:cs typeface="Proxima Nova"/>
                <a:sym typeface="Proxima Nova"/>
              </a:rPr>
              <a:t>Frontend : </a:t>
            </a:r>
            <a:r>
              <a:rPr lang="en-US" sz="1800" dirty="0">
                <a:solidFill>
                  <a:schemeClr val="dk1"/>
                </a:solidFill>
                <a:latin typeface="Proxima Nova"/>
                <a:ea typeface="Proxima Nova"/>
                <a:cs typeface="Proxima Nova"/>
                <a:sym typeface="Proxima Nova"/>
              </a:rPr>
              <a:t>React</a:t>
            </a:r>
            <a:endParaRPr sz="1800" b="0" i="0" u="none" strike="noStrike" cap="none" dirty="0">
              <a:solidFill>
                <a:schemeClr val="dk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dk1"/>
              </a:buClr>
              <a:buSzPts val="1800"/>
              <a:buFont typeface="Proxima Nova"/>
              <a:buChar char="○"/>
            </a:pPr>
            <a:r>
              <a:rPr lang="en-US" sz="1800" b="0" i="0" u="none" strike="noStrike" cap="none" dirty="0">
                <a:solidFill>
                  <a:schemeClr val="dk1"/>
                </a:solidFill>
                <a:latin typeface="Proxima Nova"/>
                <a:ea typeface="Proxima Nova"/>
                <a:cs typeface="Proxima Nova"/>
                <a:sym typeface="Proxima Nova"/>
              </a:rPr>
              <a:t>Backend : Node.js , Express.js </a:t>
            </a:r>
          </a:p>
          <a:p>
            <a:pPr marL="444500" marR="0" lvl="0" indent="-342900" algn="l" rtl="0">
              <a:lnSpc>
                <a:spcPct val="100000"/>
              </a:lnSpc>
              <a:spcBef>
                <a:spcPts val="0"/>
              </a:spcBef>
              <a:spcAft>
                <a:spcPts val="0"/>
              </a:spcAft>
              <a:buClr>
                <a:schemeClr val="dk1"/>
              </a:buClr>
              <a:buSzPts val="2000"/>
              <a:buFont typeface="Arial"/>
              <a:buChar char="•"/>
            </a:pPr>
            <a:endParaRPr lang="en-US" sz="2000" b="0" i="0" u="none" strike="noStrike" cap="none" dirty="0">
              <a:solidFill>
                <a:schemeClr val="dk1"/>
              </a:solidFill>
              <a:latin typeface="Proxima Nova"/>
              <a:ea typeface="Proxima Nova"/>
              <a:cs typeface="Proxima Nova"/>
              <a:sym typeface="Proxima Nova"/>
            </a:endParaRPr>
          </a:p>
          <a:p>
            <a:pPr marL="444500" marR="0" lvl="0" indent="-342900" algn="l" rtl="0">
              <a:lnSpc>
                <a:spcPct val="100000"/>
              </a:lnSpc>
              <a:spcBef>
                <a:spcPts val="0"/>
              </a:spcBef>
              <a:spcAft>
                <a:spcPts val="0"/>
              </a:spcAft>
              <a:buClr>
                <a:schemeClr val="dk1"/>
              </a:buClr>
              <a:buSzPts val="2000"/>
              <a:buFont typeface="Arial"/>
              <a:buChar char="•"/>
            </a:pPr>
            <a:r>
              <a:rPr lang="en-US" sz="2000" dirty="0">
                <a:solidFill>
                  <a:schemeClr val="dk1"/>
                </a:solidFill>
                <a:latin typeface="Proxima Nova"/>
                <a:ea typeface="Proxima Nova"/>
                <a:cs typeface="Proxima Nova"/>
                <a:sym typeface="Proxima Nova"/>
              </a:rPr>
              <a:t>Database</a:t>
            </a:r>
            <a:endParaRPr lang="en-US" sz="2000" b="0" i="0" u="none" strike="noStrike" cap="none" dirty="0">
              <a:solidFill>
                <a:schemeClr val="dk1"/>
              </a:solidFill>
              <a:latin typeface="Proxima Nova"/>
              <a:ea typeface="Proxima Nova"/>
              <a:cs typeface="Proxima Nova"/>
              <a:sym typeface="Proxima Nova"/>
            </a:endParaRPr>
          </a:p>
          <a:p>
            <a:pPr marL="914400" marR="0" lvl="1" indent="-342900" algn="l" rtl="0">
              <a:lnSpc>
                <a:spcPct val="100000"/>
              </a:lnSpc>
              <a:spcBef>
                <a:spcPts val="0"/>
              </a:spcBef>
              <a:spcAft>
                <a:spcPts val="0"/>
              </a:spcAft>
              <a:buClr>
                <a:schemeClr val="dk1"/>
              </a:buClr>
              <a:buSzPts val="1800"/>
              <a:buFont typeface="Proxima Nova"/>
              <a:buChar char="○"/>
            </a:pPr>
            <a:r>
              <a:rPr lang="en-US" sz="1800" dirty="0">
                <a:solidFill>
                  <a:schemeClr val="dk1"/>
                </a:solidFill>
                <a:latin typeface="Proxima Nova"/>
                <a:ea typeface="Proxima Nova"/>
                <a:cs typeface="Proxima Nova"/>
                <a:sym typeface="Proxima Nova"/>
              </a:rPr>
              <a:t>MongoDB</a:t>
            </a:r>
            <a:endParaRPr lang="en-US" sz="1800" b="0" i="0" u="none" strike="noStrike" cap="none" dirty="0">
              <a:solidFill>
                <a:schemeClr val="dk1"/>
              </a:solidFill>
              <a:latin typeface="Proxima Nova"/>
              <a:ea typeface="Proxima Nova"/>
              <a:cs typeface="Proxima Nova"/>
              <a:sym typeface="Proxima Nova"/>
            </a:endParaRPr>
          </a:p>
          <a:p>
            <a:pPr marR="0" lvl="0" algn="l" rtl="0">
              <a:lnSpc>
                <a:spcPct val="100000"/>
              </a:lnSpc>
              <a:spcBef>
                <a:spcPts val="0"/>
              </a:spcBef>
              <a:spcAft>
                <a:spcPts val="0"/>
              </a:spcAft>
              <a:buClr>
                <a:srgbClr val="000000"/>
              </a:buClr>
              <a:buSzPts val="2400"/>
            </a:pPr>
            <a:endParaRPr lang="en-US" sz="2400" b="0" i="0" u="none" strike="noStrike" cap="none" dirty="0">
              <a:solidFill>
                <a:schemeClr val="dk1"/>
              </a:solidFill>
              <a:latin typeface="Proxima Nova"/>
              <a:ea typeface="Proxima Nova"/>
              <a:cs typeface="Proxima Nova"/>
              <a:sym typeface="Proxima Nova"/>
            </a:endParaRPr>
          </a:p>
        </p:txBody>
      </p:sp>
      <p:pic>
        <p:nvPicPr>
          <p:cNvPr id="5" name="Picture 4">
            <a:extLst>
              <a:ext uri="{FF2B5EF4-FFF2-40B4-BE49-F238E27FC236}">
                <a16:creationId xmlns:a16="http://schemas.microsoft.com/office/drawing/2014/main" id="{58638139-0F58-D1D1-AEC9-D8324AFC9BCB}"/>
              </a:ext>
            </a:extLst>
          </p:cNvPr>
          <p:cNvPicPr>
            <a:picLocks noChangeAspect="1"/>
          </p:cNvPicPr>
          <p:nvPr/>
        </p:nvPicPr>
        <p:blipFill>
          <a:blip r:embed="rId4"/>
          <a:stretch>
            <a:fillRect/>
          </a:stretch>
        </p:blipFill>
        <p:spPr>
          <a:xfrm>
            <a:off x="9558717" y="1229033"/>
            <a:ext cx="1229032" cy="1229032"/>
          </a:xfrm>
          <a:prstGeom prst="rect">
            <a:avLst/>
          </a:prstGeom>
        </p:spPr>
      </p:pic>
      <p:pic>
        <p:nvPicPr>
          <p:cNvPr id="7" name="Picture 6">
            <a:extLst>
              <a:ext uri="{FF2B5EF4-FFF2-40B4-BE49-F238E27FC236}">
                <a16:creationId xmlns:a16="http://schemas.microsoft.com/office/drawing/2014/main" id="{EA783C20-9DA4-ED87-9D85-DE86C4BC3386}"/>
              </a:ext>
            </a:extLst>
          </p:cNvPr>
          <p:cNvPicPr>
            <a:picLocks noChangeAspect="1"/>
          </p:cNvPicPr>
          <p:nvPr/>
        </p:nvPicPr>
        <p:blipFill>
          <a:blip r:embed="rId5"/>
          <a:stretch>
            <a:fillRect/>
          </a:stretch>
        </p:blipFill>
        <p:spPr>
          <a:xfrm>
            <a:off x="7245755" y="2322790"/>
            <a:ext cx="1275582" cy="1106210"/>
          </a:xfrm>
          <a:prstGeom prst="rect">
            <a:avLst/>
          </a:prstGeom>
        </p:spPr>
      </p:pic>
      <p:pic>
        <p:nvPicPr>
          <p:cNvPr id="9" name="Picture 8">
            <a:extLst>
              <a:ext uri="{FF2B5EF4-FFF2-40B4-BE49-F238E27FC236}">
                <a16:creationId xmlns:a16="http://schemas.microsoft.com/office/drawing/2014/main" id="{B7198823-1222-7C02-6C97-5B6103BB1FD4}"/>
              </a:ext>
            </a:extLst>
          </p:cNvPr>
          <p:cNvPicPr>
            <a:picLocks noChangeAspect="1"/>
          </p:cNvPicPr>
          <p:nvPr/>
        </p:nvPicPr>
        <p:blipFill>
          <a:blip r:embed="rId6"/>
          <a:stretch>
            <a:fillRect/>
          </a:stretch>
        </p:blipFill>
        <p:spPr>
          <a:xfrm>
            <a:off x="9119419" y="3252299"/>
            <a:ext cx="2728452" cy="1364226"/>
          </a:xfrm>
          <a:prstGeom prst="rect">
            <a:avLst/>
          </a:prstGeom>
        </p:spPr>
      </p:pic>
      <p:pic>
        <p:nvPicPr>
          <p:cNvPr id="11" name="Picture 10">
            <a:extLst>
              <a:ext uri="{FF2B5EF4-FFF2-40B4-BE49-F238E27FC236}">
                <a16:creationId xmlns:a16="http://schemas.microsoft.com/office/drawing/2014/main" id="{9ECA273E-34EE-0857-9809-D0F4DECE1A44}"/>
              </a:ext>
            </a:extLst>
          </p:cNvPr>
          <p:cNvPicPr>
            <a:picLocks noChangeAspect="1"/>
          </p:cNvPicPr>
          <p:nvPr/>
        </p:nvPicPr>
        <p:blipFill>
          <a:blip r:embed="rId7"/>
          <a:stretch>
            <a:fillRect/>
          </a:stretch>
        </p:blipFill>
        <p:spPr>
          <a:xfrm>
            <a:off x="6459174" y="4858309"/>
            <a:ext cx="4124325" cy="1104900"/>
          </a:xfrm>
          <a:prstGeom prst="rect">
            <a:avLst/>
          </a:prstGeom>
        </p:spPr>
      </p:pic>
    </p:spTree>
    <p:extLst>
      <p:ext uri="{BB962C8B-B14F-4D97-AF65-F5344CB8AC3E}">
        <p14:creationId xmlns:p14="http://schemas.microsoft.com/office/powerpoint/2010/main" val="3080659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9F4AD091-C005-0818-B49F-8A2712B13371}"/>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F0B344A6-7E52-14B8-2A2C-61AD5FD3CE64}"/>
              </a:ext>
            </a:extLst>
          </p:cNvPr>
          <p:cNvSpPr txBox="1">
            <a:spLocks noGrp="1"/>
          </p:cNvSpPr>
          <p:nvPr>
            <p:ph type="title"/>
          </p:nvPr>
        </p:nvSpPr>
        <p:spPr>
          <a:xfrm>
            <a:off x="534259" y="309562"/>
            <a:ext cx="2588386"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Gantt Chart</a:t>
            </a:r>
          </a:p>
        </p:txBody>
      </p:sp>
      <p:pic>
        <p:nvPicPr>
          <p:cNvPr id="4" name="Picture 3">
            <a:extLst>
              <a:ext uri="{FF2B5EF4-FFF2-40B4-BE49-F238E27FC236}">
                <a16:creationId xmlns:a16="http://schemas.microsoft.com/office/drawing/2014/main" id="{9B625383-2616-501A-5418-778BF2BD291D}"/>
              </a:ext>
            </a:extLst>
          </p:cNvPr>
          <p:cNvPicPr>
            <a:picLocks noChangeAspect="1"/>
          </p:cNvPicPr>
          <p:nvPr/>
        </p:nvPicPr>
        <p:blipFill>
          <a:blip r:embed="rId4"/>
          <a:stretch>
            <a:fillRect/>
          </a:stretch>
        </p:blipFill>
        <p:spPr>
          <a:xfrm>
            <a:off x="1685731" y="1424150"/>
            <a:ext cx="8223379" cy="4037367"/>
          </a:xfrm>
          <a:prstGeom prst="rect">
            <a:avLst/>
          </a:prstGeom>
        </p:spPr>
      </p:pic>
    </p:spTree>
    <p:extLst>
      <p:ext uri="{BB962C8B-B14F-4D97-AF65-F5344CB8AC3E}">
        <p14:creationId xmlns:p14="http://schemas.microsoft.com/office/powerpoint/2010/main" val="1837600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4794825"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UI Screen</a:t>
            </a:r>
          </a:p>
        </p:txBody>
      </p:sp>
      <p:pic>
        <p:nvPicPr>
          <p:cNvPr id="3" name="Picture 2">
            <a:extLst>
              <a:ext uri="{FF2B5EF4-FFF2-40B4-BE49-F238E27FC236}">
                <a16:creationId xmlns:a16="http://schemas.microsoft.com/office/drawing/2014/main" id="{D20E4E43-61E2-CDA5-23D1-FA02C2077C22}"/>
              </a:ext>
            </a:extLst>
          </p:cNvPr>
          <p:cNvPicPr>
            <a:picLocks noChangeAspect="1"/>
          </p:cNvPicPr>
          <p:nvPr/>
        </p:nvPicPr>
        <p:blipFill>
          <a:blip r:embed="rId4"/>
          <a:stretch>
            <a:fillRect/>
          </a:stretch>
        </p:blipFill>
        <p:spPr>
          <a:xfrm>
            <a:off x="1461797" y="1188098"/>
            <a:ext cx="8733454" cy="5360340"/>
          </a:xfrm>
          <a:prstGeom prst="rect">
            <a:avLst/>
          </a:prstGeom>
        </p:spPr>
      </p:pic>
    </p:spTree>
    <p:extLst>
      <p:ext uri="{BB962C8B-B14F-4D97-AF65-F5344CB8AC3E}">
        <p14:creationId xmlns:p14="http://schemas.microsoft.com/office/powerpoint/2010/main" val="1200608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4794825"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UI Screen</a:t>
            </a:r>
          </a:p>
        </p:txBody>
      </p:sp>
      <p:pic>
        <p:nvPicPr>
          <p:cNvPr id="4" name="Picture 3">
            <a:extLst>
              <a:ext uri="{FF2B5EF4-FFF2-40B4-BE49-F238E27FC236}">
                <a16:creationId xmlns:a16="http://schemas.microsoft.com/office/drawing/2014/main" id="{7BFD686A-D1F0-A3EC-A71A-09EE230494C9}"/>
              </a:ext>
            </a:extLst>
          </p:cNvPr>
          <p:cNvPicPr>
            <a:picLocks noChangeAspect="1"/>
          </p:cNvPicPr>
          <p:nvPr/>
        </p:nvPicPr>
        <p:blipFill>
          <a:blip r:embed="rId4"/>
          <a:stretch>
            <a:fillRect/>
          </a:stretch>
        </p:blipFill>
        <p:spPr>
          <a:xfrm>
            <a:off x="1306286" y="1237861"/>
            <a:ext cx="9114422" cy="5265576"/>
          </a:xfrm>
          <a:prstGeom prst="rect">
            <a:avLst/>
          </a:prstGeom>
        </p:spPr>
      </p:pic>
    </p:spTree>
    <p:extLst>
      <p:ext uri="{BB962C8B-B14F-4D97-AF65-F5344CB8AC3E}">
        <p14:creationId xmlns:p14="http://schemas.microsoft.com/office/powerpoint/2010/main" val="2757644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4C88577B-77C1-8139-DE9C-2168F10D0CF1}"/>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C564648E-D520-AA12-2CBB-EF44AC22AF1E}"/>
              </a:ext>
            </a:extLst>
          </p:cNvPr>
          <p:cNvSpPr txBox="1">
            <a:spLocks noGrp="1"/>
          </p:cNvSpPr>
          <p:nvPr>
            <p:ph type="title"/>
          </p:nvPr>
        </p:nvSpPr>
        <p:spPr>
          <a:xfrm>
            <a:off x="534259" y="309562"/>
            <a:ext cx="4794825"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UI Screen</a:t>
            </a:r>
          </a:p>
        </p:txBody>
      </p:sp>
      <p:pic>
        <p:nvPicPr>
          <p:cNvPr id="2" name="Picture 1">
            <a:extLst>
              <a:ext uri="{FF2B5EF4-FFF2-40B4-BE49-F238E27FC236}">
                <a16:creationId xmlns:a16="http://schemas.microsoft.com/office/drawing/2014/main" id="{FADAF966-8A42-6507-3E83-C8B7566E44C2}"/>
              </a:ext>
            </a:extLst>
          </p:cNvPr>
          <p:cNvPicPr>
            <a:picLocks noChangeAspect="1"/>
          </p:cNvPicPr>
          <p:nvPr/>
        </p:nvPicPr>
        <p:blipFill>
          <a:blip r:embed="rId4"/>
          <a:stretch>
            <a:fillRect/>
          </a:stretch>
        </p:blipFill>
        <p:spPr>
          <a:xfrm>
            <a:off x="1691950" y="1331167"/>
            <a:ext cx="8428653" cy="4665306"/>
          </a:xfrm>
          <a:prstGeom prst="rect">
            <a:avLst/>
          </a:prstGeom>
        </p:spPr>
      </p:pic>
    </p:spTree>
    <p:extLst>
      <p:ext uri="{BB962C8B-B14F-4D97-AF65-F5344CB8AC3E}">
        <p14:creationId xmlns:p14="http://schemas.microsoft.com/office/powerpoint/2010/main" val="3706438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C89B0920-1EC1-5769-EBCC-90348A8A0AC4}"/>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4FDF839C-3B8E-7B8C-D358-28F7FB823DD7}"/>
              </a:ext>
            </a:extLst>
          </p:cNvPr>
          <p:cNvSpPr txBox="1">
            <a:spLocks noGrp="1"/>
          </p:cNvSpPr>
          <p:nvPr>
            <p:ph type="title"/>
          </p:nvPr>
        </p:nvSpPr>
        <p:spPr>
          <a:xfrm>
            <a:off x="534259" y="309562"/>
            <a:ext cx="4794825"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UI Screen</a:t>
            </a:r>
          </a:p>
        </p:txBody>
      </p:sp>
      <p:pic>
        <p:nvPicPr>
          <p:cNvPr id="2" name="Picture 1">
            <a:extLst>
              <a:ext uri="{FF2B5EF4-FFF2-40B4-BE49-F238E27FC236}">
                <a16:creationId xmlns:a16="http://schemas.microsoft.com/office/drawing/2014/main" id="{95764CFF-CAB4-1CD5-D60E-FD2E064453A6}"/>
              </a:ext>
            </a:extLst>
          </p:cNvPr>
          <p:cNvPicPr>
            <a:picLocks noChangeAspect="1"/>
          </p:cNvPicPr>
          <p:nvPr/>
        </p:nvPicPr>
        <p:blipFill>
          <a:blip r:embed="rId4"/>
          <a:stretch>
            <a:fillRect/>
          </a:stretch>
        </p:blipFill>
        <p:spPr>
          <a:xfrm>
            <a:off x="1461796" y="1418253"/>
            <a:ext cx="8503298" cy="4646645"/>
          </a:xfrm>
          <a:prstGeom prst="rect">
            <a:avLst/>
          </a:prstGeom>
        </p:spPr>
      </p:pic>
    </p:spTree>
    <p:extLst>
      <p:ext uri="{BB962C8B-B14F-4D97-AF65-F5344CB8AC3E}">
        <p14:creationId xmlns:p14="http://schemas.microsoft.com/office/powerpoint/2010/main" val="1931120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2"/>
          <p:cNvSpPr txBox="1"/>
          <p:nvPr/>
        </p:nvSpPr>
        <p:spPr>
          <a:xfrm>
            <a:off x="3102899" y="3466036"/>
            <a:ext cx="6936925" cy="1292631"/>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800" b="1" i="0" u="none" strike="noStrike" cap="none" dirty="0">
                <a:solidFill>
                  <a:schemeClr val="dk1"/>
                </a:solidFill>
                <a:latin typeface="Proxima Nova"/>
                <a:ea typeface="Proxima Nova"/>
                <a:cs typeface="Proxima Nova"/>
                <a:sym typeface="Proxima Nova"/>
              </a:rPr>
              <a:t>Team Member 1</a:t>
            </a:r>
            <a:r>
              <a:rPr lang="en-US" sz="1800" b="0" i="0" u="none" strike="noStrike" cap="none" dirty="0">
                <a:solidFill>
                  <a:schemeClr val="dk1"/>
                </a:solidFill>
                <a:latin typeface="Proxima Nova"/>
                <a:ea typeface="Proxima Nova"/>
                <a:cs typeface="Proxima Nova"/>
                <a:sym typeface="Proxima Nova"/>
              </a:rPr>
              <a:t>:</a:t>
            </a:r>
            <a:r>
              <a:rPr lang="en-US" sz="1800" dirty="0">
                <a:solidFill>
                  <a:schemeClr val="dk1"/>
                </a:solidFill>
                <a:latin typeface="Proxima Nova"/>
                <a:ea typeface="Proxima Nova"/>
                <a:cs typeface="Proxima Nova"/>
                <a:sym typeface="Proxima Nova"/>
              </a:rPr>
              <a:t> Kashyap </a:t>
            </a:r>
            <a:r>
              <a:rPr lang="en-US" sz="1800" dirty="0" err="1">
                <a:solidFill>
                  <a:schemeClr val="dk1"/>
                </a:solidFill>
                <a:latin typeface="Proxima Nova"/>
                <a:ea typeface="Proxima Nova"/>
                <a:cs typeface="Proxima Nova"/>
                <a:sym typeface="Proxima Nova"/>
              </a:rPr>
              <a:t>Vekariya</a:t>
            </a:r>
            <a:r>
              <a:rPr lang="en-US" sz="1800" b="0" i="0" u="none" strike="noStrike" cap="none" dirty="0">
                <a:solidFill>
                  <a:schemeClr val="dk1"/>
                </a:solidFill>
                <a:latin typeface="Proxima Nova"/>
                <a:ea typeface="Proxima Nova"/>
                <a:cs typeface="Proxima Nova"/>
                <a:sym typeface="Proxima Nova"/>
              </a:rPr>
              <a:t>(</a:t>
            </a:r>
            <a:r>
              <a:rPr lang="en-US" sz="1800" dirty="0">
                <a:solidFill>
                  <a:schemeClr val="dk1"/>
                </a:solidFill>
                <a:latin typeface="Proxima Nova"/>
                <a:ea typeface="Proxima Nova"/>
                <a:cs typeface="Proxima Nova"/>
                <a:sym typeface="Proxima Nova"/>
              </a:rPr>
              <a:t>92200103103</a:t>
            </a:r>
            <a:r>
              <a:rPr lang="en-US" sz="1800" b="0" i="0" u="none" strike="noStrike" cap="none" dirty="0">
                <a:solidFill>
                  <a:schemeClr val="dk1"/>
                </a:solidFill>
                <a:latin typeface="Proxima Nova"/>
                <a:ea typeface="Proxima Nova"/>
                <a:cs typeface="Proxima Nova"/>
                <a:sym typeface="Proxima Nova"/>
              </a:rPr>
              <a:t>) (6</a:t>
            </a:r>
            <a:r>
              <a:rPr lang="en-US" sz="1800" dirty="0">
                <a:solidFill>
                  <a:schemeClr val="dk1"/>
                </a:solidFill>
                <a:latin typeface="Proxima Nova"/>
                <a:ea typeface="Proxima Nova"/>
                <a:cs typeface="Proxima Nova"/>
                <a:sym typeface="Proxima Nova"/>
              </a:rPr>
              <a:t>TC1</a:t>
            </a:r>
            <a:r>
              <a:rPr lang="en-US" sz="1800" b="0" i="0" u="none" strike="noStrike" cap="none" dirty="0">
                <a:solidFill>
                  <a:schemeClr val="dk1"/>
                </a:solidFill>
                <a:latin typeface="Proxima Nova"/>
                <a:ea typeface="Proxima Nova"/>
                <a:cs typeface="Proxima Nova"/>
                <a:sym typeface="Proxima Nova"/>
              </a:rPr>
              <a:t>)</a:t>
            </a:r>
            <a:endParaRPr dirty="0"/>
          </a:p>
          <a:p>
            <a:pPr marL="0" marR="0" lvl="0" indent="0" algn="l" rtl="0">
              <a:spcBef>
                <a:spcPts val="0"/>
              </a:spcBef>
              <a:spcAft>
                <a:spcPts val="0"/>
              </a:spcAft>
              <a:buNone/>
            </a:pPr>
            <a:r>
              <a:rPr lang="en-US" sz="1800" b="1" i="0" u="none" strike="noStrike" cap="none" dirty="0">
                <a:solidFill>
                  <a:schemeClr val="dk1"/>
                </a:solidFill>
                <a:latin typeface="Proxima Nova"/>
                <a:ea typeface="Proxima Nova"/>
                <a:cs typeface="Proxima Nova"/>
                <a:sym typeface="Proxima Nova"/>
              </a:rPr>
              <a:t>Team Member 2</a:t>
            </a:r>
            <a:r>
              <a:rPr lang="en-US" sz="1800" b="0" i="0" u="none" strike="noStrike" cap="none" dirty="0">
                <a:solidFill>
                  <a:schemeClr val="dk1"/>
                </a:solidFill>
                <a:latin typeface="Proxima Nova"/>
                <a:ea typeface="Proxima Nova"/>
                <a:cs typeface="Proxima Nova"/>
                <a:sym typeface="Proxima Nova"/>
              </a:rPr>
              <a:t>: Dhairya Aundhia (</a:t>
            </a:r>
            <a:r>
              <a:rPr lang="en-US" sz="1800" dirty="0">
                <a:solidFill>
                  <a:schemeClr val="dk1"/>
                </a:solidFill>
                <a:latin typeface="Proxima Nova"/>
                <a:ea typeface="Proxima Nova"/>
                <a:cs typeface="Proxima Nova"/>
                <a:sym typeface="Proxima Nova"/>
              </a:rPr>
              <a:t>92200103268</a:t>
            </a:r>
            <a:r>
              <a:rPr lang="en-US" sz="1800" b="0" i="0" u="none" strike="noStrike" cap="none" dirty="0">
                <a:solidFill>
                  <a:schemeClr val="dk1"/>
                </a:solidFill>
                <a:latin typeface="Proxima Nova"/>
                <a:ea typeface="Proxima Nova"/>
                <a:cs typeface="Proxima Nova"/>
                <a:sym typeface="Proxima Nova"/>
              </a:rPr>
              <a:t>) (6</a:t>
            </a:r>
            <a:r>
              <a:rPr lang="en-US" sz="1800" dirty="0">
                <a:solidFill>
                  <a:schemeClr val="dk1"/>
                </a:solidFill>
                <a:latin typeface="Proxima Nova"/>
                <a:ea typeface="Proxima Nova"/>
                <a:cs typeface="Proxima Nova"/>
                <a:sym typeface="Proxima Nova"/>
              </a:rPr>
              <a:t>TC1</a:t>
            </a:r>
            <a:r>
              <a:rPr lang="en-US" sz="1800" b="0" i="0" u="none" strike="noStrike" cap="none" dirty="0">
                <a:solidFill>
                  <a:schemeClr val="dk1"/>
                </a:solidFill>
                <a:latin typeface="Proxima Nova"/>
                <a:ea typeface="Proxima Nova"/>
                <a:cs typeface="Proxima Nova"/>
                <a:sym typeface="Proxima Nova"/>
              </a:rPr>
              <a:t>)</a:t>
            </a:r>
            <a:endParaRPr dirty="0"/>
          </a:p>
          <a:p>
            <a:pPr marL="0" marR="0" lvl="0" indent="0" algn="l" rtl="0">
              <a:spcBef>
                <a:spcPts val="0"/>
              </a:spcBef>
              <a:spcAft>
                <a:spcPts val="0"/>
              </a:spcAft>
              <a:buNone/>
            </a:pPr>
            <a:r>
              <a:rPr lang="en-US" sz="1800" b="1" i="0" u="none" strike="noStrike" cap="none" dirty="0">
                <a:solidFill>
                  <a:schemeClr val="dk1"/>
                </a:solidFill>
                <a:latin typeface="Proxima Nova"/>
                <a:ea typeface="Proxima Nova"/>
                <a:cs typeface="Proxima Nova"/>
                <a:sym typeface="Proxima Nova"/>
              </a:rPr>
              <a:t>Team Member 3</a:t>
            </a:r>
            <a:r>
              <a:rPr lang="en-US" sz="1800" b="0" i="0" u="none" strike="noStrike" cap="none" dirty="0">
                <a:solidFill>
                  <a:schemeClr val="dk1"/>
                </a:solidFill>
                <a:latin typeface="Proxima Nova"/>
                <a:ea typeface="Proxima Nova"/>
                <a:cs typeface="Proxima Nova"/>
                <a:sym typeface="Proxima Nova"/>
              </a:rPr>
              <a:t>: </a:t>
            </a:r>
            <a:r>
              <a:rPr lang="en-US" sz="1800" dirty="0">
                <a:solidFill>
                  <a:schemeClr val="dk1"/>
                </a:solidFill>
                <a:latin typeface="Proxima Nova"/>
                <a:ea typeface="Proxima Nova"/>
                <a:cs typeface="Proxima Nova"/>
                <a:sym typeface="Proxima Nova"/>
              </a:rPr>
              <a:t>Yash </a:t>
            </a:r>
            <a:r>
              <a:rPr lang="en-US" sz="1800" dirty="0" err="1">
                <a:solidFill>
                  <a:schemeClr val="dk1"/>
                </a:solidFill>
                <a:latin typeface="Proxima Nova"/>
                <a:ea typeface="Proxima Nova"/>
                <a:cs typeface="Proxima Nova"/>
                <a:sym typeface="Proxima Nova"/>
              </a:rPr>
              <a:t>Dhedhi</a:t>
            </a:r>
            <a:r>
              <a:rPr lang="en-US" sz="1800" b="0" i="0" u="none" strike="noStrike" cap="none" dirty="0">
                <a:solidFill>
                  <a:schemeClr val="dk1"/>
                </a:solidFill>
                <a:latin typeface="Proxima Nova"/>
                <a:ea typeface="Proxima Nova"/>
                <a:cs typeface="Proxima Nova"/>
                <a:sym typeface="Proxima Nova"/>
              </a:rPr>
              <a:t> (</a:t>
            </a:r>
            <a:r>
              <a:rPr lang="en-US" sz="1800" dirty="0">
                <a:solidFill>
                  <a:schemeClr val="dk1"/>
                </a:solidFill>
                <a:latin typeface="Proxima Nova"/>
                <a:ea typeface="Proxima Nova"/>
                <a:cs typeface="Proxima Nova"/>
                <a:sym typeface="Proxima Nova"/>
              </a:rPr>
              <a:t>92200103292</a:t>
            </a:r>
            <a:r>
              <a:rPr lang="en-US" sz="1800" b="0" i="0" u="none" strike="noStrike" cap="none" dirty="0">
                <a:solidFill>
                  <a:schemeClr val="dk1"/>
                </a:solidFill>
                <a:latin typeface="Proxima Nova"/>
                <a:ea typeface="Proxima Nova"/>
                <a:cs typeface="Proxima Nova"/>
                <a:sym typeface="Proxima Nova"/>
              </a:rPr>
              <a:t>) (6</a:t>
            </a:r>
            <a:r>
              <a:rPr lang="en-US" sz="1800" dirty="0">
                <a:solidFill>
                  <a:schemeClr val="dk1"/>
                </a:solidFill>
                <a:latin typeface="Proxima Nova"/>
                <a:ea typeface="Proxima Nova"/>
                <a:cs typeface="Proxima Nova"/>
                <a:sym typeface="Proxima Nova"/>
              </a:rPr>
              <a:t>TC1</a:t>
            </a:r>
            <a:r>
              <a:rPr lang="en-US" sz="1800" b="0" i="0" u="none" strike="noStrike" cap="none" dirty="0">
                <a:solidFill>
                  <a:schemeClr val="dk1"/>
                </a:solidFill>
                <a:latin typeface="Proxima Nova"/>
                <a:ea typeface="Proxima Nova"/>
                <a:cs typeface="Proxima Nova"/>
                <a:sym typeface="Proxima Nova"/>
              </a:rPr>
              <a:t>)</a:t>
            </a:r>
            <a:endParaRPr dirty="0"/>
          </a:p>
          <a:p>
            <a:pPr marL="0" marR="0" lvl="0" indent="0" algn="l" rtl="0">
              <a:spcBef>
                <a:spcPts val="0"/>
              </a:spcBef>
              <a:spcAft>
                <a:spcPts val="0"/>
              </a:spcAft>
              <a:buNone/>
            </a:pPr>
            <a:endParaRPr sz="1800" b="0" i="0" u="none" strike="noStrike" cap="none" dirty="0">
              <a:solidFill>
                <a:schemeClr val="dk1"/>
              </a:solidFill>
              <a:latin typeface="Proxima Nova"/>
              <a:ea typeface="Proxima Nova"/>
              <a:cs typeface="Proxima Nova"/>
              <a:sym typeface="Proxima Nova"/>
            </a:endParaRPr>
          </a:p>
        </p:txBody>
      </p:sp>
      <p:sp>
        <p:nvSpPr>
          <p:cNvPr id="89" name="Google Shape;89;p2"/>
          <p:cNvSpPr txBox="1"/>
          <p:nvPr/>
        </p:nvSpPr>
        <p:spPr>
          <a:xfrm>
            <a:off x="2844024" y="2554850"/>
            <a:ext cx="7195800" cy="782265"/>
          </a:xfrm>
          <a:prstGeom prst="rect">
            <a:avLst/>
          </a:prstGeom>
          <a:noFill/>
          <a:ln>
            <a:noFill/>
          </a:ln>
        </p:spPr>
        <p:txBody>
          <a:bodyPr spcFirstLastPara="1" wrap="square" lIns="0" tIns="12700" rIns="0" bIns="0" anchor="ctr" anchorCtr="0">
            <a:spAutoFit/>
          </a:bodyPr>
          <a:lstStyle/>
          <a:p>
            <a:pPr marL="12700" marR="0" lvl="0" indent="0" algn="ctr" rtl="0">
              <a:lnSpc>
                <a:spcPct val="100000"/>
              </a:lnSpc>
              <a:spcBef>
                <a:spcPts val="0"/>
              </a:spcBef>
              <a:spcAft>
                <a:spcPts val="0"/>
              </a:spcAft>
              <a:buClr>
                <a:srgbClr val="04A2B9"/>
              </a:buClr>
              <a:buSzPts val="2800"/>
              <a:buFont typeface="Proxima Nova"/>
              <a:buNone/>
            </a:pPr>
            <a:r>
              <a:rPr lang="en-US" sz="2800" b="0" i="0" u="none" strike="noStrike" cap="none" dirty="0">
                <a:solidFill>
                  <a:srgbClr val="04A2B9"/>
                </a:solidFill>
                <a:latin typeface="Proxima Nova"/>
                <a:ea typeface="Proxima Nova"/>
                <a:cs typeface="Proxima Nova"/>
                <a:sym typeface="Proxima Nova"/>
              </a:rPr>
              <a:t>Weather Forecast App</a:t>
            </a:r>
          </a:p>
          <a:p>
            <a:pPr marL="12700" marR="0" lvl="0" indent="0" algn="ctr" rtl="0">
              <a:lnSpc>
                <a:spcPct val="100000"/>
              </a:lnSpc>
              <a:spcBef>
                <a:spcPts val="0"/>
              </a:spcBef>
              <a:spcAft>
                <a:spcPts val="0"/>
              </a:spcAft>
              <a:buClr>
                <a:srgbClr val="04A2B9"/>
              </a:buClr>
              <a:buSzPts val="2800"/>
              <a:buFont typeface="Proxima Nova"/>
              <a:buNone/>
            </a:pPr>
            <a:r>
              <a:rPr lang="en-US" sz="2200" b="0" i="0" u="none" strike="noStrike" cap="none" dirty="0">
                <a:solidFill>
                  <a:srgbClr val="04A2B9"/>
                </a:solidFill>
                <a:latin typeface="Proxima Nova"/>
                <a:ea typeface="Proxima Nova"/>
                <a:cs typeface="Proxima Nova"/>
                <a:sym typeface="Proxima Nova"/>
              </a:rPr>
              <a:t>Team ID: 6CE_135</a:t>
            </a:r>
            <a:endParaRPr lang="en-US" sz="2200" b="0" i="0" u="none" strike="noStrike" cap="none" dirty="0">
              <a:solidFill>
                <a:schemeClr val="dk1"/>
              </a:solidFill>
              <a:latin typeface="Proxima Nova"/>
              <a:ea typeface="Proxima Nova"/>
              <a:cs typeface="Proxima Nova"/>
              <a:sym typeface="Proxima Nova"/>
            </a:endParaRPr>
          </a:p>
        </p:txBody>
      </p:sp>
      <p:sp>
        <p:nvSpPr>
          <p:cNvPr id="90" name="Google Shape;90;p2"/>
          <p:cNvSpPr txBox="1"/>
          <p:nvPr/>
        </p:nvSpPr>
        <p:spPr>
          <a:xfrm>
            <a:off x="5459831" y="4489367"/>
            <a:ext cx="1272300" cy="4617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r>
              <a:rPr lang="en-US" sz="1800" b="0" i="0" u="none" strike="noStrike" cap="none">
                <a:solidFill>
                  <a:srgbClr val="595959"/>
                </a:solidFill>
                <a:latin typeface="Proxima Nova"/>
                <a:ea typeface="Proxima Nova"/>
                <a:cs typeface="Proxima Nova"/>
                <a:sym typeface="Proxima Nova"/>
              </a:rPr>
              <a:t>Guided By</a:t>
            </a:r>
            <a:endParaRPr/>
          </a:p>
        </p:txBody>
      </p:sp>
      <p:sp>
        <p:nvSpPr>
          <p:cNvPr id="91" name="Google Shape;91;p2"/>
          <p:cNvSpPr txBox="1"/>
          <p:nvPr/>
        </p:nvSpPr>
        <p:spPr>
          <a:xfrm>
            <a:off x="3661718" y="4887588"/>
            <a:ext cx="4868525" cy="738633"/>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800" b="0" i="0" u="none" strike="noStrike" cap="none" dirty="0">
                <a:solidFill>
                  <a:schemeClr val="dk1"/>
                </a:solidFill>
                <a:latin typeface="Proxima Nova"/>
                <a:ea typeface="Proxima Nova"/>
                <a:cs typeface="Proxima Nova"/>
                <a:sym typeface="Proxima Nova"/>
              </a:rPr>
              <a:t>Internal Guide Name:  Prof. Parth Shah</a:t>
            </a:r>
          </a:p>
          <a:p>
            <a:pPr marL="0" marR="0" lvl="0" indent="0" algn="ctr" rtl="0">
              <a:spcBef>
                <a:spcPts val="0"/>
              </a:spcBef>
              <a:spcAft>
                <a:spcPts val="0"/>
              </a:spcAft>
              <a:buNone/>
            </a:pPr>
            <a:r>
              <a:rPr lang="en-US" sz="1800" dirty="0">
                <a:solidFill>
                  <a:schemeClr val="dk1"/>
                </a:solidFill>
                <a:latin typeface="Proxima Nova"/>
                <a:sym typeface="Proxima Nova"/>
              </a:rPr>
              <a:t>Date</a:t>
            </a:r>
            <a:r>
              <a:rPr lang="en-US" sz="1800">
                <a:solidFill>
                  <a:schemeClr val="dk1"/>
                </a:solidFill>
                <a:latin typeface="Proxima Nova"/>
                <a:sym typeface="Proxima Nova"/>
              </a:rPr>
              <a:t>: 12-04-2025</a:t>
            </a:r>
            <a:endParaRPr dirty="0"/>
          </a:p>
        </p:txBody>
      </p:sp>
      <p:sp>
        <p:nvSpPr>
          <p:cNvPr id="92" name="Google Shape;92;p2"/>
          <p:cNvSpPr txBox="1"/>
          <p:nvPr/>
        </p:nvSpPr>
        <p:spPr>
          <a:xfrm>
            <a:off x="3193926" y="5441197"/>
            <a:ext cx="3023400" cy="4002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endParaRPr/>
          </a:p>
        </p:txBody>
      </p:sp>
      <p:sp>
        <p:nvSpPr>
          <p:cNvPr id="93" name="Google Shape;93;p2"/>
          <p:cNvSpPr txBox="1"/>
          <p:nvPr/>
        </p:nvSpPr>
        <p:spPr>
          <a:xfrm>
            <a:off x="2965333" y="1878059"/>
            <a:ext cx="6504000" cy="382156"/>
          </a:xfrm>
          <a:prstGeom prst="rect">
            <a:avLst/>
          </a:prstGeom>
          <a:noFill/>
          <a:ln>
            <a:noFill/>
          </a:ln>
        </p:spPr>
        <p:txBody>
          <a:bodyPr spcFirstLastPara="1" wrap="square" lIns="0" tIns="12700" rIns="0" bIns="0" anchor="ctr" anchorCtr="0">
            <a:spAutoFit/>
          </a:bodyPr>
          <a:lstStyle/>
          <a:p>
            <a:pPr marL="12700" marR="0" lvl="0" indent="0" algn="ctr" rtl="0">
              <a:lnSpc>
                <a:spcPct val="100000"/>
              </a:lnSpc>
              <a:spcBef>
                <a:spcPts val="0"/>
              </a:spcBef>
              <a:spcAft>
                <a:spcPts val="0"/>
              </a:spcAft>
              <a:buClr>
                <a:srgbClr val="04A2B9"/>
              </a:buClr>
              <a:buSzPts val="2200"/>
              <a:buFont typeface="Proxima Nova"/>
              <a:buNone/>
            </a:pPr>
            <a:r>
              <a:rPr lang="en-US" sz="2400" b="0" i="0" u="none" strike="noStrike" cap="none" dirty="0">
                <a:solidFill>
                  <a:srgbClr val="04A2B9"/>
                </a:solidFill>
                <a:latin typeface="Proxima Nova"/>
                <a:ea typeface="Proxima Nova"/>
                <a:cs typeface="Proxima Nova"/>
                <a:sym typeface="Proxima Nova"/>
              </a:rPr>
              <a:t>Mini Project (01CE0609)</a:t>
            </a:r>
            <a:endParaRPr lang="en-US" sz="1600" b="0" i="0" u="none" strike="noStrike" cap="none" dirty="0">
              <a:solidFill>
                <a:srgbClr val="000000"/>
              </a:solidFill>
              <a:latin typeface="Arial"/>
              <a:ea typeface="Arial"/>
              <a:cs typeface="Arial"/>
              <a:sym typeface="Arial"/>
            </a:endParaRPr>
          </a:p>
        </p:txBody>
      </p:sp>
      <p:sp>
        <p:nvSpPr>
          <p:cNvPr id="94" name="Google Shape;94;p2"/>
          <p:cNvSpPr txBox="1"/>
          <p:nvPr/>
        </p:nvSpPr>
        <p:spPr>
          <a:xfrm>
            <a:off x="2293191" y="5828184"/>
            <a:ext cx="8297381" cy="566822"/>
          </a:xfrm>
          <a:prstGeom prst="rect">
            <a:avLst/>
          </a:prstGeom>
          <a:noFill/>
          <a:ln>
            <a:noFill/>
          </a:ln>
        </p:spPr>
        <p:txBody>
          <a:bodyPr spcFirstLastPara="1" wrap="square" lIns="0" tIns="12700" rIns="0" bIns="0" anchor="ctr" anchorCtr="0">
            <a:spAutoFit/>
          </a:bodyPr>
          <a:lstStyle/>
          <a:p>
            <a:pPr marL="12700" marR="0" lvl="0" indent="0" algn="ctr" rtl="0">
              <a:lnSpc>
                <a:spcPct val="100000"/>
              </a:lnSpc>
              <a:spcBef>
                <a:spcPts val="0"/>
              </a:spcBef>
              <a:spcAft>
                <a:spcPts val="0"/>
              </a:spcAft>
              <a:buClr>
                <a:srgbClr val="04A2B9"/>
              </a:buClr>
              <a:buSzPts val="2400"/>
              <a:buFont typeface="Proxima Nova"/>
              <a:buNone/>
            </a:pPr>
            <a:r>
              <a:rPr lang="en-US" sz="2400" b="0" i="0" u="none" strike="noStrike" cap="none">
                <a:solidFill>
                  <a:srgbClr val="04A2B9"/>
                </a:solidFill>
                <a:latin typeface="Proxima Nova"/>
                <a:ea typeface="Proxima Nova"/>
                <a:cs typeface="Proxima Nova"/>
                <a:sym typeface="Proxima Nova"/>
              </a:rPr>
              <a:t>Department of Computer Engineering, Faculty of Technology</a:t>
            </a:r>
            <a:r>
              <a:rPr lang="en-US" sz="3600" b="0" i="0" u="none" strike="noStrike" cap="none">
                <a:solidFill>
                  <a:srgbClr val="04A2B9"/>
                </a:solidFill>
                <a:latin typeface="Proxima Nova"/>
                <a:ea typeface="Proxima Nova"/>
                <a:cs typeface="Proxima Nova"/>
                <a:sym typeface="Proxima Nova"/>
              </a:rPr>
              <a:t> </a:t>
            </a:r>
            <a:endParaRPr sz="3600" b="0" i="0" u="none" strike="noStrike" cap="none">
              <a:solidFill>
                <a:schemeClr val="dk1"/>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C582D248-9C40-1005-020F-ABB7D34175B1}"/>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223B9FDA-9B10-D795-CECD-822E361F6FF0}"/>
              </a:ext>
            </a:extLst>
          </p:cNvPr>
          <p:cNvSpPr txBox="1">
            <a:spLocks noGrp="1"/>
          </p:cNvSpPr>
          <p:nvPr>
            <p:ph type="title"/>
          </p:nvPr>
        </p:nvSpPr>
        <p:spPr>
          <a:xfrm>
            <a:off x="534259" y="309562"/>
            <a:ext cx="4794825"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UI Screen</a:t>
            </a:r>
          </a:p>
        </p:txBody>
      </p:sp>
      <p:pic>
        <p:nvPicPr>
          <p:cNvPr id="2" name="Picture 1">
            <a:extLst>
              <a:ext uri="{FF2B5EF4-FFF2-40B4-BE49-F238E27FC236}">
                <a16:creationId xmlns:a16="http://schemas.microsoft.com/office/drawing/2014/main" id="{5C835273-1D4A-BA20-2A89-E0ADF4BDBA8B}"/>
              </a:ext>
            </a:extLst>
          </p:cNvPr>
          <p:cNvPicPr>
            <a:picLocks noChangeAspect="1"/>
          </p:cNvPicPr>
          <p:nvPr/>
        </p:nvPicPr>
        <p:blipFill>
          <a:blip r:embed="rId4"/>
          <a:stretch>
            <a:fillRect/>
          </a:stretch>
        </p:blipFill>
        <p:spPr>
          <a:xfrm>
            <a:off x="1729272" y="1374711"/>
            <a:ext cx="8453535" cy="4690188"/>
          </a:xfrm>
          <a:prstGeom prst="rect">
            <a:avLst/>
          </a:prstGeom>
        </p:spPr>
      </p:pic>
    </p:spTree>
    <p:extLst>
      <p:ext uri="{BB962C8B-B14F-4D97-AF65-F5344CB8AC3E}">
        <p14:creationId xmlns:p14="http://schemas.microsoft.com/office/powerpoint/2010/main" val="1022211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2DCAF65D-F779-33F6-15F4-181BFC80AE57}"/>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944D3C51-0B49-FF5B-ED4C-30164DBD4EDA}"/>
              </a:ext>
            </a:extLst>
          </p:cNvPr>
          <p:cNvSpPr txBox="1">
            <a:spLocks noGrp="1"/>
          </p:cNvSpPr>
          <p:nvPr>
            <p:ph type="title"/>
          </p:nvPr>
        </p:nvSpPr>
        <p:spPr>
          <a:xfrm>
            <a:off x="534259" y="309562"/>
            <a:ext cx="4794825"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UI Screen</a:t>
            </a:r>
          </a:p>
        </p:txBody>
      </p:sp>
      <p:pic>
        <p:nvPicPr>
          <p:cNvPr id="2" name="Picture 1">
            <a:extLst>
              <a:ext uri="{FF2B5EF4-FFF2-40B4-BE49-F238E27FC236}">
                <a16:creationId xmlns:a16="http://schemas.microsoft.com/office/drawing/2014/main" id="{94271AEF-1FFF-BFAB-7F40-003FC8AADACA}"/>
              </a:ext>
            </a:extLst>
          </p:cNvPr>
          <p:cNvPicPr>
            <a:picLocks noChangeAspect="1"/>
          </p:cNvPicPr>
          <p:nvPr/>
        </p:nvPicPr>
        <p:blipFill>
          <a:blip r:embed="rId4"/>
          <a:stretch>
            <a:fillRect/>
          </a:stretch>
        </p:blipFill>
        <p:spPr>
          <a:xfrm>
            <a:off x="1586204" y="2821304"/>
            <a:ext cx="8764555" cy="2671315"/>
          </a:xfrm>
          <a:prstGeom prst="rect">
            <a:avLst/>
          </a:prstGeom>
        </p:spPr>
      </p:pic>
    </p:spTree>
    <p:extLst>
      <p:ext uri="{BB962C8B-B14F-4D97-AF65-F5344CB8AC3E}">
        <p14:creationId xmlns:p14="http://schemas.microsoft.com/office/powerpoint/2010/main" val="2471032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5D027760-9668-EF27-DAA6-45996F20EEE3}"/>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C2AF96ED-C0C3-5899-3321-0A8E926E37BE}"/>
              </a:ext>
            </a:extLst>
          </p:cNvPr>
          <p:cNvSpPr txBox="1">
            <a:spLocks noGrp="1"/>
          </p:cNvSpPr>
          <p:nvPr>
            <p:ph type="title"/>
          </p:nvPr>
        </p:nvSpPr>
        <p:spPr>
          <a:xfrm>
            <a:off x="534259" y="309562"/>
            <a:ext cx="4794825"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UI Screen</a:t>
            </a:r>
          </a:p>
        </p:txBody>
      </p:sp>
      <p:pic>
        <p:nvPicPr>
          <p:cNvPr id="3" name="Picture 2">
            <a:extLst>
              <a:ext uri="{FF2B5EF4-FFF2-40B4-BE49-F238E27FC236}">
                <a16:creationId xmlns:a16="http://schemas.microsoft.com/office/drawing/2014/main" id="{EBFF41DE-53A1-6B90-21FD-B8B83F63E86A}"/>
              </a:ext>
            </a:extLst>
          </p:cNvPr>
          <p:cNvPicPr>
            <a:picLocks noChangeAspect="1"/>
          </p:cNvPicPr>
          <p:nvPr/>
        </p:nvPicPr>
        <p:blipFill>
          <a:blip r:embed="rId4"/>
          <a:stretch>
            <a:fillRect/>
          </a:stretch>
        </p:blipFill>
        <p:spPr>
          <a:xfrm>
            <a:off x="1530220" y="1833562"/>
            <a:ext cx="8727233" cy="4386846"/>
          </a:xfrm>
          <a:prstGeom prst="rect">
            <a:avLst/>
          </a:prstGeom>
        </p:spPr>
      </p:pic>
    </p:spTree>
    <p:extLst>
      <p:ext uri="{BB962C8B-B14F-4D97-AF65-F5344CB8AC3E}">
        <p14:creationId xmlns:p14="http://schemas.microsoft.com/office/powerpoint/2010/main" val="3302525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219374EA-9863-D14C-644E-77229FB6C14D}"/>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2E5C3047-F561-445C-B420-D7A3E91F847E}"/>
              </a:ext>
            </a:extLst>
          </p:cNvPr>
          <p:cNvSpPr txBox="1">
            <a:spLocks noGrp="1"/>
          </p:cNvSpPr>
          <p:nvPr>
            <p:ph type="title"/>
          </p:nvPr>
        </p:nvSpPr>
        <p:spPr>
          <a:xfrm>
            <a:off x="534259" y="309562"/>
            <a:ext cx="4794825"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UI Screen</a:t>
            </a:r>
          </a:p>
        </p:txBody>
      </p:sp>
      <p:pic>
        <p:nvPicPr>
          <p:cNvPr id="2" name="Picture 1">
            <a:extLst>
              <a:ext uri="{FF2B5EF4-FFF2-40B4-BE49-F238E27FC236}">
                <a16:creationId xmlns:a16="http://schemas.microsoft.com/office/drawing/2014/main" id="{A7EB770F-3B75-1A17-21BD-91E09F671855}"/>
              </a:ext>
            </a:extLst>
          </p:cNvPr>
          <p:cNvPicPr>
            <a:picLocks noChangeAspect="1"/>
          </p:cNvPicPr>
          <p:nvPr/>
        </p:nvPicPr>
        <p:blipFill>
          <a:blip r:embed="rId4"/>
          <a:stretch>
            <a:fillRect/>
          </a:stretch>
        </p:blipFill>
        <p:spPr>
          <a:xfrm>
            <a:off x="1779037" y="2457061"/>
            <a:ext cx="8136294" cy="2892490"/>
          </a:xfrm>
          <a:prstGeom prst="rect">
            <a:avLst/>
          </a:prstGeom>
        </p:spPr>
      </p:pic>
    </p:spTree>
    <p:extLst>
      <p:ext uri="{BB962C8B-B14F-4D97-AF65-F5344CB8AC3E}">
        <p14:creationId xmlns:p14="http://schemas.microsoft.com/office/powerpoint/2010/main" val="164447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822C4E3C-D6D0-3EDE-8E42-9243648C008B}"/>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4F853F91-EBF5-B80A-8F62-04C83EB01F7D}"/>
              </a:ext>
            </a:extLst>
          </p:cNvPr>
          <p:cNvSpPr txBox="1">
            <a:spLocks noGrp="1"/>
          </p:cNvSpPr>
          <p:nvPr>
            <p:ph type="title"/>
          </p:nvPr>
        </p:nvSpPr>
        <p:spPr>
          <a:xfrm>
            <a:off x="534259" y="309562"/>
            <a:ext cx="4794825"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UI Screen</a:t>
            </a:r>
          </a:p>
        </p:txBody>
      </p:sp>
      <p:pic>
        <p:nvPicPr>
          <p:cNvPr id="3" name="Picture 2">
            <a:extLst>
              <a:ext uri="{FF2B5EF4-FFF2-40B4-BE49-F238E27FC236}">
                <a16:creationId xmlns:a16="http://schemas.microsoft.com/office/drawing/2014/main" id="{BEE8B4CE-5277-F0AE-B780-AECE388436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1555102" y="2000249"/>
            <a:ext cx="8633927" cy="3902917"/>
          </a:xfrm>
          <a:prstGeom prst="rect">
            <a:avLst/>
          </a:prstGeom>
          <a:noFill/>
          <a:ln>
            <a:noFill/>
          </a:ln>
        </p:spPr>
      </p:pic>
    </p:spTree>
    <p:extLst>
      <p:ext uri="{BB962C8B-B14F-4D97-AF65-F5344CB8AC3E}">
        <p14:creationId xmlns:p14="http://schemas.microsoft.com/office/powerpoint/2010/main" val="2411861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E43BC613-D14A-452C-E716-71620FEB0D5A}"/>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B242F69D-507A-8E76-04F4-8A8B849B6A57}"/>
              </a:ext>
            </a:extLst>
          </p:cNvPr>
          <p:cNvSpPr txBox="1">
            <a:spLocks noGrp="1"/>
          </p:cNvSpPr>
          <p:nvPr>
            <p:ph type="title"/>
          </p:nvPr>
        </p:nvSpPr>
        <p:spPr>
          <a:xfrm>
            <a:off x="534259" y="309562"/>
            <a:ext cx="4794825"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Testing</a:t>
            </a:r>
          </a:p>
        </p:txBody>
      </p:sp>
      <p:pic>
        <p:nvPicPr>
          <p:cNvPr id="2" name="table">
            <a:extLst>
              <a:ext uri="{FF2B5EF4-FFF2-40B4-BE49-F238E27FC236}">
                <a16:creationId xmlns:a16="http://schemas.microsoft.com/office/drawing/2014/main" id="{95358E70-D804-C73D-25C2-6901B342B38F}"/>
              </a:ext>
            </a:extLst>
          </p:cNvPr>
          <p:cNvPicPr>
            <a:picLocks noChangeAspect="1"/>
          </p:cNvPicPr>
          <p:nvPr/>
        </p:nvPicPr>
        <p:blipFill>
          <a:blip r:embed="rId4"/>
          <a:stretch>
            <a:fillRect/>
          </a:stretch>
        </p:blipFill>
        <p:spPr>
          <a:xfrm>
            <a:off x="2060560" y="1487431"/>
            <a:ext cx="7983793" cy="4542503"/>
          </a:xfrm>
          <a:prstGeom prst="rect">
            <a:avLst/>
          </a:prstGeom>
        </p:spPr>
      </p:pic>
    </p:spTree>
    <p:extLst>
      <p:ext uri="{BB962C8B-B14F-4D97-AF65-F5344CB8AC3E}">
        <p14:creationId xmlns:p14="http://schemas.microsoft.com/office/powerpoint/2010/main" val="975768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4794825"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Expected Outcomes</a:t>
            </a:r>
          </a:p>
        </p:txBody>
      </p:sp>
      <p:sp>
        <p:nvSpPr>
          <p:cNvPr id="5" name="Google Shape;105;p16">
            <a:extLst>
              <a:ext uri="{FF2B5EF4-FFF2-40B4-BE49-F238E27FC236}">
                <a16:creationId xmlns:a16="http://schemas.microsoft.com/office/drawing/2014/main" id="{2F0219B0-02BF-4249-C655-CFEB410F5A71}"/>
              </a:ext>
            </a:extLst>
          </p:cNvPr>
          <p:cNvSpPr txBox="1"/>
          <p:nvPr/>
        </p:nvSpPr>
        <p:spPr>
          <a:xfrm>
            <a:off x="475244" y="1341021"/>
            <a:ext cx="11451285" cy="3254707"/>
          </a:xfrm>
          <a:prstGeom prst="rect">
            <a:avLst/>
          </a:prstGeom>
          <a:noFill/>
          <a:ln>
            <a:noFill/>
          </a:ln>
        </p:spPr>
        <p:txBody>
          <a:bodyPr spcFirstLastPara="1" wrap="square" lIns="91425" tIns="91425" rIns="91425" bIns="91425" anchor="t" anchorCtr="0">
            <a:spAutoFit/>
          </a:bodyPr>
          <a:lstStyle/>
          <a:p>
            <a:pPr marL="342900" marR="0" lvl="0" indent="-342900" algn="l" rtl="0">
              <a:lnSpc>
                <a:spcPct val="150000"/>
              </a:lnSpc>
              <a:spcBef>
                <a:spcPts val="0"/>
              </a:spcBef>
              <a:spcAft>
                <a:spcPts val="0"/>
              </a:spcAft>
              <a:buClr>
                <a:srgbClr val="000000"/>
              </a:buClr>
              <a:buSzPts val="1900"/>
              <a:buFont typeface="Arial" panose="020B0604020202020204" pitchFamily="34" charset="0"/>
              <a:buChar char="•"/>
            </a:pPr>
            <a:r>
              <a:rPr lang="en-US" sz="1900" dirty="0">
                <a:latin typeface="Proxima Nova"/>
                <a:ea typeface="Proxima Nova"/>
                <a:cs typeface="Proxima Nova"/>
                <a:sym typeface="Proxima Nova"/>
              </a:rPr>
              <a:t>F</a:t>
            </a:r>
            <a:r>
              <a:rPr lang="en-US" sz="1900" b="0" i="0" u="none" strike="noStrike" cap="none" dirty="0">
                <a:solidFill>
                  <a:srgbClr val="000000"/>
                </a:solidFill>
                <a:latin typeface="Proxima Nova"/>
                <a:ea typeface="Proxima Nova"/>
                <a:cs typeface="Proxima Nova"/>
                <a:sym typeface="Proxima Nova"/>
              </a:rPr>
              <a:t>ully functional weather forecasting website that provides accurate and timely weather information.</a:t>
            </a:r>
          </a:p>
          <a:p>
            <a:pPr marL="342900" marR="0" lvl="0" indent="-342900" algn="l" rtl="0">
              <a:lnSpc>
                <a:spcPct val="150000"/>
              </a:lnSpc>
              <a:spcBef>
                <a:spcPts val="0"/>
              </a:spcBef>
              <a:spcAft>
                <a:spcPts val="0"/>
              </a:spcAft>
              <a:buClr>
                <a:srgbClr val="000000"/>
              </a:buClr>
              <a:buSzPts val="1900"/>
              <a:buFont typeface="Arial" panose="020B0604020202020204" pitchFamily="34" charset="0"/>
              <a:buChar char="•"/>
            </a:pPr>
            <a:endParaRPr lang="en-US" sz="1900" b="0" i="0" u="none" strike="noStrike" cap="none" dirty="0">
              <a:solidFill>
                <a:srgbClr val="000000"/>
              </a:solidFill>
              <a:latin typeface="Proxima Nova"/>
              <a:ea typeface="Proxima Nova"/>
              <a:cs typeface="Proxima Nova"/>
              <a:sym typeface="Proxima Nova"/>
            </a:endParaRPr>
          </a:p>
          <a:p>
            <a:pPr marL="342900" marR="0" lvl="0" indent="-342900" algn="l" rtl="0">
              <a:lnSpc>
                <a:spcPct val="150000"/>
              </a:lnSpc>
              <a:spcBef>
                <a:spcPts val="0"/>
              </a:spcBef>
              <a:spcAft>
                <a:spcPts val="0"/>
              </a:spcAft>
              <a:buClr>
                <a:srgbClr val="000000"/>
              </a:buClr>
              <a:buSzPts val="1900"/>
              <a:buFont typeface="Arial" panose="020B0604020202020204" pitchFamily="34" charset="0"/>
              <a:buChar char="•"/>
            </a:pPr>
            <a:r>
              <a:rPr lang="en-US" sz="1900" b="0" i="0" u="none" strike="noStrike" cap="none" dirty="0">
                <a:solidFill>
                  <a:srgbClr val="000000"/>
                </a:solidFill>
                <a:latin typeface="Proxima Nova"/>
                <a:ea typeface="Proxima Nova"/>
                <a:cs typeface="Proxima Nova"/>
                <a:sym typeface="Proxima Nova"/>
              </a:rPr>
              <a:t> Users will be able to easily access real-time weather updates, view detailed forecasts, and save weather information for multiple locations. </a:t>
            </a:r>
          </a:p>
          <a:p>
            <a:pPr marL="342900" marR="0" lvl="0" indent="-342900" algn="l" rtl="0">
              <a:lnSpc>
                <a:spcPct val="150000"/>
              </a:lnSpc>
              <a:spcBef>
                <a:spcPts val="0"/>
              </a:spcBef>
              <a:spcAft>
                <a:spcPts val="0"/>
              </a:spcAft>
              <a:buClr>
                <a:srgbClr val="000000"/>
              </a:buClr>
              <a:buSzPts val="1900"/>
              <a:buFont typeface="Arial" panose="020B0604020202020204" pitchFamily="34" charset="0"/>
              <a:buChar char="•"/>
            </a:pPr>
            <a:endParaRPr lang="en-US" sz="1900" b="0" i="0" u="none" strike="noStrike" cap="none" dirty="0">
              <a:solidFill>
                <a:srgbClr val="000000"/>
              </a:solidFill>
              <a:latin typeface="Proxima Nova"/>
              <a:ea typeface="Proxima Nova"/>
              <a:cs typeface="Proxima Nova"/>
              <a:sym typeface="Proxima Nova"/>
            </a:endParaRPr>
          </a:p>
          <a:p>
            <a:pPr marL="342900" marR="0" lvl="0" indent="-342900" algn="l" rtl="0">
              <a:lnSpc>
                <a:spcPct val="150000"/>
              </a:lnSpc>
              <a:spcBef>
                <a:spcPts val="0"/>
              </a:spcBef>
              <a:spcAft>
                <a:spcPts val="0"/>
              </a:spcAft>
              <a:buClr>
                <a:srgbClr val="000000"/>
              </a:buClr>
              <a:buSzPts val="1900"/>
              <a:buFont typeface="Arial" panose="020B0604020202020204" pitchFamily="34" charset="0"/>
              <a:buChar char="•"/>
            </a:pPr>
            <a:r>
              <a:rPr lang="en-US" sz="1900" b="0" i="0" u="none" strike="noStrike" cap="none" dirty="0">
                <a:solidFill>
                  <a:srgbClr val="000000"/>
                </a:solidFill>
                <a:latin typeface="Proxima Nova"/>
                <a:ea typeface="Proxima Nova"/>
                <a:cs typeface="Proxima Nova"/>
                <a:sym typeface="Proxima Nova"/>
              </a:rPr>
              <a:t>The site will ensuring users are well-informed and can plan their activities effectively based on reliable weather data.</a:t>
            </a:r>
            <a:endParaRPr sz="1900" b="0" i="0" u="none" strike="noStrike" cap="none" dirty="0">
              <a:solidFill>
                <a:srgbClr val="000000"/>
              </a:solidFill>
              <a:latin typeface="Proxima Nova"/>
              <a:ea typeface="Proxima Nova"/>
              <a:cs typeface="Proxima Nova"/>
              <a:sym typeface="Proxima Nova"/>
            </a:endParaRPr>
          </a:p>
        </p:txBody>
      </p:sp>
    </p:spTree>
    <p:extLst>
      <p:ext uri="{BB962C8B-B14F-4D97-AF65-F5344CB8AC3E}">
        <p14:creationId xmlns:p14="http://schemas.microsoft.com/office/powerpoint/2010/main" val="118378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C111C3FD-F17F-9FFF-B366-E2A6F064C5FD}"/>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4D182B30-F388-15BC-7EA6-5B2763FBC0F7}"/>
              </a:ext>
            </a:extLst>
          </p:cNvPr>
          <p:cNvSpPr txBox="1">
            <a:spLocks noGrp="1"/>
          </p:cNvSpPr>
          <p:nvPr>
            <p:ph type="title"/>
          </p:nvPr>
        </p:nvSpPr>
        <p:spPr>
          <a:xfrm>
            <a:off x="534259" y="309562"/>
            <a:ext cx="4794825"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References</a:t>
            </a:r>
          </a:p>
        </p:txBody>
      </p:sp>
      <p:sp>
        <p:nvSpPr>
          <p:cNvPr id="5" name="Google Shape;105;p16">
            <a:extLst>
              <a:ext uri="{FF2B5EF4-FFF2-40B4-BE49-F238E27FC236}">
                <a16:creationId xmlns:a16="http://schemas.microsoft.com/office/drawing/2014/main" id="{96C322B2-B6CE-ED7D-D079-CB98A6203D2B}"/>
              </a:ext>
            </a:extLst>
          </p:cNvPr>
          <p:cNvSpPr txBox="1"/>
          <p:nvPr/>
        </p:nvSpPr>
        <p:spPr>
          <a:xfrm>
            <a:off x="475244" y="1341021"/>
            <a:ext cx="11451285" cy="3890778"/>
          </a:xfrm>
          <a:prstGeom prst="rect">
            <a:avLst/>
          </a:prstGeom>
          <a:noFill/>
          <a:ln>
            <a:noFill/>
          </a:ln>
        </p:spPr>
        <p:txBody>
          <a:bodyPr spcFirstLastPara="1" wrap="square" lIns="91425" tIns="91425" rIns="91425" bIns="91425" anchor="t" anchorCtr="0">
            <a:spAutoFit/>
          </a:bodyPr>
          <a:lstStyle/>
          <a:p>
            <a:pPr marL="342900" lvl="0" indent="-342900" algn="just">
              <a:lnSpc>
                <a:spcPct val="150000"/>
              </a:lnSpc>
              <a:buFont typeface="+mj-lt"/>
              <a:buAutoNum type="arabicPeriod"/>
              <a:tabLst>
                <a:tab pos="2105660" algn="l"/>
              </a:tabLst>
            </a:pPr>
            <a:r>
              <a:rPr lang="en-IN" sz="2000" dirty="0" err="1">
                <a:solidFill>
                  <a:srgbClr val="000000"/>
                </a:solidFill>
                <a:effectLst/>
                <a:latin typeface="Proxima Nova" panose="020B0604020202020204" charset="0"/>
                <a:ea typeface="Times New Roman" panose="02020603050405020304" pitchFamily="18" charset="0"/>
              </a:rPr>
              <a:t>WeatherAPI</a:t>
            </a:r>
            <a:r>
              <a:rPr lang="en-IN" sz="2000" dirty="0">
                <a:solidFill>
                  <a:srgbClr val="000000"/>
                </a:solidFill>
                <a:effectLst/>
                <a:latin typeface="Proxima Nova" panose="020B0604020202020204" charset="0"/>
                <a:ea typeface="Times New Roman" panose="02020603050405020304" pitchFamily="18" charset="0"/>
              </a:rPr>
              <a:t>. (n.d.). Official </a:t>
            </a:r>
            <a:r>
              <a:rPr lang="en-IN" sz="2000" dirty="0" err="1">
                <a:solidFill>
                  <a:srgbClr val="000000"/>
                </a:solidFill>
                <a:effectLst/>
                <a:latin typeface="Proxima Nova" panose="020B0604020202020204" charset="0"/>
                <a:ea typeface="Times New Roman" panose="02020603050405020304" pitchFamily="18" charset="0"/>
              </a:rPr>
              <a:t>WeatherAPI</a:t>
            </a:r>
            <a:r>
              <a:rPr lang="en-IN" sz="2000" dirty="0">
                <a:solidFill>
                  <a:srgbClr val="000000"/>
                </a:solidFill>
                <a:effectLst/>
                <a:latin typeface="Proxima Nova" panose="020B0604020202020204" charset="0"/>
                <a:ea typeface="Times New Roman" panose="02020603050405020304" pitchFamily="18" charset="0"/>
              </a:rPr>
              <a:t> Documentation. Retrieved from </a:t>
            </a:r>
            <a:r>
              <a:rPr lang="en-IN" sz="2000" u="sng" dirty="0">
                <a:solidFill>
                  <a:srgbClr val="000000"/>
                </a:solidFill>
                <a:effectLst/>
                <a:latin typeface="Proxima Nova" panose="020B0604020202020204" charset="0"/>
                <a:ea typeface="Times New Roman" panose="02020603050405020304" pitchFamily="18" charset="0"/>
                <a:hlinkClick r:id="rId4"/>
              </a:rPr>
              <a:t>https://www.weatherapi.com/docs/</a:t>
            </a:r>
            <a:r>
              <a:rPr lang="en-IN" sz="2000" dirty="0">
                <a:solidFill>
                  <a:srgbClr val="000000"/>
                </a:solidFill>
                <a:effectLst/>
                <a:latin typeface="Proxima Nova" panose="020B0604020202020204" charset="0"/>
                <a:ea typeface="Times New Roman" panose="02020603050405020304" pitchFamily="18" charset="0"/>
              </a:rPr>
              <a:t> - Used to understand weather API endpoints, request parameters, and response formats.</a:t>
            </a:r>
          </a:p>
          <a:p>
            <a:pPr marL="342900" lvl="0" indent="-342900" algn="just">
              <a:lnSpc>
                <a:spcPct val="150000"/>
              </a:lnSpc>
              <a:buFont typeface="+mj-lt"/>
              <a:buAutoNum type="arabicPeriod"/>
              <a:tabLst>
                <a:tab pos="2105660" algn="l"/>
              </a:tabLst>
            </a:pPr>
            <a:r>
              <a:rPr lang="en-IN" sz="2000" dirty="0">
                <a:solidFill>
                  <a:srgbClr val="000000"/>
                </a:solidFill>
                <a:effectLst/>
                <a:latin typeface="Proxima Nova" panose="020B0604020202020204" charset="0"/>
                <a:ea typeface="Times New Roman" panose="02020603050405020304" pitchFamily="18" charset="0"/>
              </a:rPr>
              <a:t>Stack Overflow. (n.d.). Programming Q&amp;A Community. Retrieved from </a:t>
            </a:r>
            <a:r>
              <a:rPr lang="en-IN" sz="2000" u="sng" dirty="0">
                <a:solidFill>
                  <a:srgbClr val="000000"/>
                </a:solidFill>
                <a:effectLst/>
                <a:latin typeface="Proxima Nova" panose="020B0604020202020204" charset="0"/>
                <a:ea typeface="Times New Roman" panose="02020603050405020304" pitchFamily="18" charset="0"/>
                <a:hlinkClick r:id="rId5"/>
              </a:rPr>
              <a:t>https://stackoverflow.com/</a:t>
            </a:r>
            <a:r>
              <a:rPr lang="en-IN" sz="2000" dirty="0">
                <a:solidFill>
                  <a:srgbClr val="000000"/>
                </a:solidFill>
                <a:effectLst/>
                <a:latin typeface="Proxima Nova" panose="020B0604020202020204" charset="0"/>
                <a:ea typeface="Times New Roman" panose="02020603050405020304" pitchFamily="18" charset="0"/>
              </a:rPr>
              <a:t> - Referenced for resolving errors and troubleshooting issues during development.</a:t>
            </a:r>
          </a:p>
          <a:p>
            <a:pPr marL="342900" indent="-342900" algn="just">
              <a:lnSpc>
                <a:spcPct val="150000"/>
              </a:lnSpc>
              <a:buFont typeface="+mj-lt"/>
              <a:buAutoNum type="arabicPeriod"/>
              <a:tabLst>
                <a:tab pos="2105660" algn="l"/>
              </a:tabLst>
            </a:pPr>
            <a:r>
              <a:rPr lang="en-IN" sz="2000" dirty="0" err="1">
                <a:latin typeface="Proxima Nova" panose="020B0604020202020204" charset="0"/>
                <a:ea typeface="Times New Roman" panose="02020603050405020304" pitchFamily="18" charset="0"/>
              </a:rPr>
              <a:t>Nominatim</a:t>
            </a:r>
            <a:r>
              <a:rPr lang="en-IN" sz="2000" dirty="0">
                <a:latin typeface="Proxima Nova" panose="020B0604020202020204" charset="0"/>
                <a:ea typeface="Times New Roman" panose="02020603050405020304" pitchFamily="18" charset="0"/>
              </a:rPr>
              <a:t> API used for search bar -  </a:t>
            </a:r>
            <a:r>
              <a:rPr lang="en-IN" sz="1800" u="sng" dirty="0">
                <a:solidFill>
                  <a:srgbClr val="000000"/>
                </a:solidFill>
                <a:effectLst/>
                <a:latin typeface="Times New Roman" panose="02020603050405020304" pitchFamily="18" charset="0"/>
                <a:ea typeface="Times New Roman" panose="02020603050405020304" pitchFamily="18" charset="0"/>
                <a:hlinkClick r:id="rId6"/>
              </a:rPr>
              <a:t>https://nominatim.org/release-docs/latest/api/Search/</a:t>
            </a:r>
            <a:r>
              <a:rPr lang="en-IN" sz="1800" u="sng" dirty="0">
                <a:latin typeface="Times New Roman" panose="02020603050405020304" pitchFamily="18" charset="0"/>
                <a:ea typeface="Times New Roman" panose="02020603050405020304" pitchFamily="18" charset="0"/>
              </a:rPr>
              <a:t>   </a:t>
            </a:r>
            <a:endParaRPr lang="en-IN" sz="2000" dirty="0">
              <a:solidFill>
                <a:srgbClr val="000000"/>
              </a:solidFill>
              <a:effectLst/>
              <a:latin typeface="Proxima Nova" panose="020B0604020202020204" charset="0"/>
              <a:ea typeface="Times New Roman" panose="02020603050405020304" pitchFamily="18" charset="0"/>
            </a:endParaRPr>
          </a:p>
          <a:p>
            <a:pPr marL="342900" lvl="0" indent="-342900" algn="just">
              <a:lnSpc>
                <a:spcPct val="150000"/>
              </a:lnSpc>
              <a:spcAft>
                <a:spcPts val="145"/>
              </a:spcAft>
              <a:buFont typeface="+mj-lt"/>
              <a:buAutoNum type="arabicPeriod"/>
              <a:tabLst>
                <a:tab pos="2105660" algn="l"/>
              </a:tabLst>
            </a:pPr>
            <a:r>
              <a:rPr lang="en-IN" sz="2000" dirty="0" err="1">
                <a:solidFill>
                  <a:srgbClr val="000000"/>
                </a:solidFill>
                <a:effectLst/>
                <a:latin typeface="Proxima Nova" panose="020B0604020202020204" charset="0"/>
                <a:ea typeface="Times New Roman" panose="02020603050405020304" pitchFamily="18" charset="0"/>
              </a:rPr>
              <a:t>RapidAPI</a:t>
            </a:r>
            <a:r>
              <a:rPr lang="en-IN" sz="2000" dirty="0">
                <a:solidFill>
                  <a:srgbClr val="000000"/>
                </a:solidFill>
                <a:effectLst/>
                <a:latin typeface="Proxima Nova" panose="020B0604020202020204" charset="0"/>
                <a:ea typeface="Times New Roman" panose="02020603050405020304" pitchFamily="18" charset="0"/>
              </a:rPr>
              <a:t>. (n.d.). API Hub for Testing and Integration. Retrieved from </a:t>
            </a:r>
            <a:r>
              <a:rPr lang="en-IN" sz="2000" u="sng" dirty="0">
                <a:solidFill>
                  <a:srgbClr val="000000"/>
                </a:solidFill>
                <a:effectLst/>
                <a:latin typeface="Proxima Nova" panose="020B0604020202020204" charset="0"/>
                <a:ea typeface="Times New Roman" panose="02020603050405020304" pitchFamily="18" charset="0"/>
                <a:hlinkClick r:id="rId7"/>
              </a:rPr>
              <a:t>https://rapidapi.com/</a:t>
            </a:r>
            <a:r>
              <a:rPr lang="en-IN" sz="2000" dirty="0">
                <a:solidFill>
                  <a:srgbClr val="000000"/>
                </a:solidFill>
                <a:effectLst/>
                <a:latin typeface="Proxima Nova" panose="020B0604020202020204" charset="0"/>
                <a:ea typeface="Times New Roman" panose="02020603050405020304" pitchFamily="18" charset="0"/>
              </a:rPr>
              <a:t> - Utilized for API testing and managing weather data integrations.</a:t>
            </a:r>
          </a:p>
        </p:txBody>
      </p:sp>
    </p:spTree>
    <p:extLst>
      <p:ext uri="{BB962C8B-B14F-4D97-AF65-F5344CB8AC3E}">
        <p14:creationId xmlns:p14="http://schemas.microsoft.com/office/powerpoint/2010/main" val="2609012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4794825"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References</a:t>
            </a:r>
          </a:p>
        </p:txBody>
      </p:sp>
      <p:sp>
        <p:nvSpPr>
          <p:cNvPr id="3" name="Google Shape;237;p32">
            <a:extLst>
              <a:ext uri="{FF2B5EF4-FFF2-40B4-BE49-F238E27FC236}">
                <a16:creationId xmlns:a16="http://schemas.microsoft.com/office/drawing/2014/main" id="{8B743C31-BDCE-9419-D2E4-71315E8FD420}"/>
              </a:ext>
            </a:extLst>
          </p:cNvPr>
          <p:cNvSpPr txBox="1"/>
          <p:nvPr/>
        </p:nvSpPr>
        <p:spPr>
          <a:xfrm>
            <a:off x="534238" y="1606492"/>
            <a:ext cx="8591100" cy="2538357"/>
          </a:xfrm>
          <a:prstGeom prst="rect">
            <a:avLst/>
          </a:prstGeom>
          <a:noFill/>
          <a:ln>
            <a:noFill/>
          </a:ln>
        </p:spPr>
        <p:txBody>
          <a:bodyPr spcFirstLastPara="1" wrap="square" lIns="91425" tIns="91425" rIns="91425" bIns="91425" anchor="t" anchorCtr="0">
            <a:spAutoFit/>
          </a:bodyPr>
          <a:lstStyle/>
          <a:p>
            <a:pPr marL="450850" marR="0" lvl="0" indent="-342900" algn="l" rtl="0">
              <a:lnSpc>
                <a:spcPct val="115000"/>
              </a:lnSpc>
              <a:spcBef>
                <a:spcPts val="0"/>
              </a:spcBef>
              <a:spcAft>
                <a:spcPts val="0"/>
              </a:spcAft>
              <a:buClr>
                <a:srgbClr val="000000"/>
              </a:buClr>
              <a:buSzPts val="1900"/>
              <a:buFont typeface="Arial"/>
              <a:buChar char="•"/>
            </a:pPr>
            <a:r>
              <a:rPr lang="en-US" sz="1900" b="0" i="0" u="none" strike="noStrike" cap="none" dirty="0">
                <a:solidFill>
                  <a:srgbClr val="000000"/>
                </a:solidFill>
                <a:latin typeface="Proxima Nova"/>
                <a:ea typeface="Proxima Nova"/>
                <a:cs typeface="Proxima Nova"/>
                <a:sym typeface="Proxima Nova"/>
                <a:hlinkClick r:id="rId4"/>
              </a:rPr>
              <a:t>https://openweathermap.org/</a:t>
            </a:r>
            <a:endParaRPr lang="en-US" sz="1900" b="0" i="0" u="none" strike="noStrike" cap="none" dirty="0">
              <a:solidFill>
                <a:srgbClr val="000000"/>
              </a:solidFill>
              <a:latin typeface="Proxima Nova"/>
              <a:ea typeface="Proxima Nova"/>
              <a:cs typeface="Proxima Nova"/>
              <a:sym typeface="Proxima Nova"/>
            </a:endParaRPr>
          </a:p>
          <a:p>
            <a:pPr marL="450850" marR="0" lvl="0" indent="-342900" algn="l" rtl="0">
              <a:lnSpc>
                <a:spcPct val="115000"/>
              </a:lnSpc>
              <a:spcBef>
                <a:spcPts val="0"/>
              </a:spcBef>
              <a:spcAft>
                <a:spcPts val="0"/>
              </a:spcAft>
              <a:buClr>
                <a:srgbClr val="000000"/>
              </a:buClr>
              <a:buSzPts val="1900"/>
              <a:buFont typeface="Arial"/>
              <a:buChar char="•"/>
            </a:pPr>
            <a:r>
              <a:rPr lang="en-US" sz="1900" u="sng" dirty="0">
                <a:solidFill>
                  <a:schemeClr val="hlink"/>
                </a:solidFill>
                <a:latin typeface="Proxima Nova"/>
                <a:ea typeface="Proxima Nova"/>
                <a:cs typeface="Proxima Nova"/>
                <a:sym typeface="Proxima Nova"/>
                <a:hlinkClick r:id="rId5"/>
              </a:rPr>
              <a:t>https://www.youtube.com/</a:t>
            </a:r>
            <a:endParaRPr lang="en-US" sz="1900" u="sng" dirty="0">
              <a:solidFill>
                <a:schemeClr val="hlink"/>
              </a:solidFill>
              <a:latin typeface="Proxima Nova"/>
              <a:ea typeface="Proxima Nova"/>
              <a:cs typeface="Proxima Nova"/>
              <a:sym typeface="Proxima Nova"/>
            </a:endParaRPr>
          </a:p>
          <a:p>
            <a:pPr marL="450850" indent="-342900">
              <a:lnSpc>
                <a:spcPct val="115000"/>
              </a:lnSpc>
              <a:buSzPts val="1900"/>
              <a:buFont typeface="Arial"/>
              <a:buChar char="•"/>
            </a:pPr>
            <a:r>
              <a:rPr lang="en-IN" sz="1900" b="0" i="0" u="sng" strike="noStrike" cap="none" dirty="0">
                <a:solidFill>
                  <a:schemeClr val="hlink"/>
                </a:solidFill>
                <a:latin typeface="Proxima Nova"/>
                <a:ea typeface="Proxima Nova"/>
                <a:cs typeface="Proxima Nova"/>
                <a:sym typeface="Proxima Nova"/>
                <a:hlinkClick r:id="rId6"/>
              </a:rPr>
              <a:t>https://nominatim.org/release-docs/latest/api/Search/</a:t>
            </a:r>
            <a:endParaRPr lang="en-IN" sz="1900" b="0" i="0" u="sng" strike="noStrike" cap="none" dirty="0">
              <a:solidFill>
                <a:schemeClr val="hlink"/>
              </a:solidFill>
              <a:latin typeface="Proxima Nova"/>
              <a:ea typeface="Proxima Nova"/>
              <a:cs typeface="Proxima Nova"/>
              <a:sym typeface="Proxima Nova"/>
            </a:endParaRPr>
          </a:p>
          <a:p>
            <a:pPr marL="450850" indent="-342900">
              <a:lnSpc>
                <a:spcPct val="115000"/>
              </a:lnSpc>
              <a:buSzPts val="1900"/>
              <a:buFont typeface="Arial"/>
              <a:buChar char="•"/>
            </a:pPr>
            <a:r>
              <a:rPr lang="en-IN" sz="1900" b="0" i="0" u="sng" strike="noStrike" cap="none" dirty="0">
                <a:solidFill>
                  <a:schemeClr val="hlink"/>
                </a:solidFill>
                <a:latin typeface="Proxima Nova"/>
                <a:ea typeface="Proxima Nova"/>
                <a:cs typeface="Proxima Nova"/>
                <a:sym typeface="Proxima Nova"/>
                <a:hlinkClick r:id="rId7"/>
              </a:rPr>
              <a:t>https://weatherapi-com.p.rapidapi.com/forecast.json</a:t>
            </a:r>
            <a:endParaRPr lang="en-IN" sz="1900" b="0" i="0" u="sng" strike="noStrike" cap="none" dirty="0">
              <a:solidFill>
                <a:schemeClr val="hlink"/>
              </a:solidFill>
              <a:latin typeface="Proxima Nova"/>
              <a:ea typeface="Proxima Nova"/>
              <a:cs typeface="Proxima Nova"/>
              <a:sym typeface="Proxima Nova"/>
            </a:endParaRPr>
          </a:p>
          <a:p>
            <a:pPr marL="450850" marR="0" lvl="0" indent="-342900" algn="l" rtl="0">
              <a:lnSpc>
                <a:spcPct val="115000"/>
              </a:lnSpc>
              <a:spcBef>
                <a:spcPts val="0"/>
              </a:spcBef>
              <a:spcAft>
                <a:spcPts val="0"/>
              </a:spcAft>
              <a:buClr>
                <a:srgbClr val="000000"/>
              </a:buClr>
              <a:buSzPts val="1900"/>
              <a:buFont typeface="Arial"/>
              <a:buChar char="•"/>
            </a:pPr>
            <a:endParaRPr lang="en-US" sz="1900" b="0" i="0" u="none" strike="noStrike" cap="none" dirty="0">
              <a:solidFill>
                <a:srgbClr val="000000"/>
              </a:solidFill>
              <a:latin typeface="Proxima Nova"/>
              <a:ea typeface="Proxima Nova"/>
              <a:cs typeface="Proxima Nova"/>
              <a:sym typeface="Proxima Nova"/>
            </a:endParaRPr>
          </a:p>
          <a:p>
            <a:pPr marL="450850" marR="0" lvl="0" indent="-342900" algn="l" rtl="0">
              <a:lnSpc>
                <a:spcPct val="115000"/>
              </a:lnSpc>
              <a:spcBef>
                <a:spcPts val="0"/>
              </a:spcBef>
              <a:spcAft>
                <a:spcPts val="0"/>
              </a:spcAft>
              <a:buClr>
                <a:srgbClr val="000000"/>
              </a:buClr>
              <a:buSzPts val="1900"/>
              <a:buFont typeface="Arial"/>
              <a:buChar char="•"/>
            </a:pPr>
            <a:endParaRPr lang="en-US" sz="1900" b="0" i="0" u="none" strike="noStrike" cap="none" dirty="0">
              <a:solidFill>
                <a:srgbClr val="000000"/>
              </a:solidFill>
              <a:latin typeface="Proxima Nova"/>
              <a:ea typeface="Proxima Nova"/>
              <a:cs typeface="Proxima Nova"/>
              <a:sym typeface="Proxima Nova"/>
            </a:endParaRPr>
          </a:p>
          <a:p>
            <a:pPr marL="107950" marR="0" lvl="0" algn="l" rtl="0">
              <a:lnSpc>
                <a:spcPct val="115000"/>
              </a:lnSpc>
              <a:spcBef>
                <a:spcPts val="0"/>
              </a:spcBef>
              <a:spcAft>
                <a:spcPts val="0"/>
              </a:spcAft>
              <a:buClr>
                <a:srgbClr val="000000"/>
              </a:buClr>
              <a:buSzPts val="1900"/>
            </a:pPr>
            <a:endParaRPr sz="1900" b="0" i="0" u="none" strike="noStrike" cap="none" dirty="0">
              <a:solidFill>
                <a:srgbClr val="000000"/>
              </a:solidFill>
              <a:latin typeface="Proxima Nova"/>
              <a:ea typeface="Proxima Nova"/>
              <a:cs typeface="Proxima Nova"/>
              <a:sym typeface="Proxima Nova"/>
            </a:endParaRPr>
          </a:p>
        </p:txBody>
      </p:sp>
    </p:spTree>
    <p:extLst>
      <p:ext uri="{BB962C8B-B14F-4D97-AF65-F5344CB8AC3E}">
        <p14:creationId xmlns:p14="http://schemas.microsoft.com/office/powerpoint/2010/main" val="3444903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IN" dirty="0"/>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Outline</a:t>
            </a:r>
            <a:endParaRPr sz="2400" dirty="0">
              <a:latin typeface="Proxima Nova"/>
              <a:ea typeface="Proxima Nova"/>
              <a:cs typeface="Proxima Nova"/>
              <a:sym typeface="Proxima Nova"/>
            </a:endParaRPr>
          </a:p>
        </p:txBody>
      </p:sp>
      <p:sp>
        <p:nvSpPr>
          <p:cNvPr id="100" name="Google Shape;100;p3"/>
          <p:cNvSpPr txBox="1"/>
          <p:nvPr/>
        </p:nvSpPr>
        <p:spPr>
          <a:xfrm>
            <a:off x="646113" y="966117"/>
            <a:ext cx="8591100" cy="543992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None/>
            </a:pPr>
            <a:endParaRPr dirty="0"/>
          </a:p>
          <a:p>
            <a:pPr marL="285750" marR="0" lvl="0" indent="-285750" algn="l" rtl="0">
              <a:lnSpc>
                <a:spcPct val="150000"/>
              </a:lnSpc>
              <a:spcBef>
                <a:spcPts val="0"/>
              </a:spcBef>
              <a:spcAft>
                <a:spcPts val="0"/>
              </a:spcAft>
              <a:buClr>
                <a:srgbClr val="000000"/>
              </a:buClr>
              <a:buSzPts val="1700"/>
              <a:buFont typeface="Arial"/>
              <a:buChar char="•"/>
            </a:pPr>
            <a:r>
              <a:rPr lang="en-US" sz="1900" b="0" i="0" u="none" strike="noStrike" cap="none" dirty="0">
                <a:solidFill>
                  <a:schemeClr val="dk1"/>
                </a:solidFill>
                <a:latin typeface="Proxima Nova"/>
                <a:ea typeface="Proxima Nova"/>
                <a:cs typeface="Proxima Nova"/>
                <a:sym typeface="Proxima Nova"/>
              </a:rPr>
              <a:t>Introduction</a:t>
            </a:r>
            <a:endParaRPr sz="1900" dirty="0"/>
          </a:p>
          <a:p>
            <a:pPr marL="285750" marR="0" lvl="0" indent="-285750" algn="l" rtl="0">
              <a:lnSpc>
                <a:spcPct val="150000"/>
              </a:lnSpc>
              <a:spcBef>
                <a:spcPts val="0"/>
              </a:spcBef>
              <a:spcAft>
                <a:spcPts val="0"/>
              </a:spcAft>
              <a:buClr>
                <a:srgbClr val="000000"/>
              </a:buClr>
              <a:buSzPts val="1700"/>
              <a:buFont typeface="Arial"/>
              <a:buChar char="•"/>
            </a:pPr>
            <a:r>
              <a:rPr lang="en-US" sz="1900" b="0" i="0" u="none" strike="noStrike" cap="none" dirty="0">
                <a:solidFill>
                  <a:schemeClr val="dk1"/>
                </a:solidFill>
                <a:latin typeface="Proxima Nova"/>
                <a:ea typeface="Proxima Nova"/>
                <a:cs typeface="Proxima Nova"/>
                <a:sym typeface="Proxima Nova"/>
              </a:rPr>
              <a:t>Abstract</a:t>
            </a:r>
            <a:endParaRPr sz="1900" dirty="0"/>
          </a:p>
          <a:p>
            <a:pPr marL="285750" marR="0" lvl="0" indent="-285750" algn="l" rtl="0">
              <a:lnSpc>
                <a:spcPct val="150000"/>
              </a:lnSpc>
              <a:spcBef>
                <a:spcPts val="0"/>
              </a:spcBef>
              <a:spcAft>
                <a:spcPts val="0"/>
              </a:spcAft>
              <a:buClr>
                <a:srgbClr val="000000"/>
              </a:buClr>
              <a:buSzPts val="1700"/>
              <a:buFont typeface="Arial"/>
              <a:buChar char="•"/>
            </a:pPr>
            <a:r>
              <a:rPr lang="en-US" sz="1900" b="0" i="0" u="none" strike="noStrike" cap="none" dirty="0">
                <a:solidFill>
                  <a:schemeClr val="dk1"/>
                </a:solidFill>
                <a:latin typeface="Proxima Nova"/>
                <a:ea typeface="Proxima Nova"/>
                <a:cs typeface="Proxima Nova"/>
                <a:sym typeface="Proxima Nova"/>
              </a:rPr>
              <a:t>System Analysis </a:t>
            </a:r>
            <a:endParaRPr lang="en-US" sz="1900" dirty="0">
              <a:solidFill>
                <a:schemeClr val="dk1"/>
              </a:solidFill>
              <a:latin typeface="Proxima Nova"/>
              <a:ea typeface="Proxima Nova"/>
              <a:cs typeface="Proxima Nova"/>
              <a:sym typeface="Proxima Nova"/>
            </a:endParaRPr>
          </a:p>
          <a:p>
            <a:pPr marL="285750" marR="0" lvl="0" indent="-285750" algn="l" rtl="0">
              <a:lnSpc>
                <a:spcPct val="150000"/>
              </a:lnSpc>
              <a:spcBef>
                <a:spcPts val="0"/>
              </a:spcBef>
              <a:spcAft>
                <a:spcPts val="0"/>
              </a:spcAft>
              <a:buClr>
                <a:srgbClr val="000000"/>
              </a:buClr>
              <a:buSzPts val="1700"/>
              <a:buFont typeface="Arial"/>
              <a:buChar char="•"/>
            </a:pPr>
            <a:r>
              <a:rPr lang="en-US" sz="1900" b="0" i="0" u="none" strike="noStrike" cap="none" dirty="0">
                <a:solidFill>
                  <a:schemeClr val="dk1"/>
                </a:solidFill>
                <a:latin typeface="Proxima Nova"/>
                <a:ea typeface="Proxima Nova"/>
                <a:cs typeface="Proxima Nova"/>
                <a:sym typeface="Proxima Nova"/>
              </a:rPr>
              <a:t>ER Diagrams</a:t>
            </a:r>
            <a:endParaRPr sz="1900" dirty="0"/>
          </a:p>
          <a:p>
            <a:pPr marL="285750" marR="0" lvl="0" indent="-285750" algn="l" rtl="0">
              <a:lnSpc>
                <a:spcPct val="150000"/>
              </a:lnSpc>
              <a:spcBef>
                <a:spcPts val="0"/>
              </a:spcBef>
              <a:spcAft>
                <a:spcPts val="0"/>
              </a:spcAft>
              <a:buClr>
                <a:srgbClr val="000000"/>
              </a:buClr>
              <a:buSzPts val="1700"/>
              <a:buFont typeface="Arial"/>
              <a:buChar char="•"/>
            </a:pPr>
            <a:r>
              <a:rPr lang="en-US" sz="1900" b="0" i="0" u="none" strike="noStrike" cap="none" dirty="0">
                <a:solidFill>
                  <a:schemeClr val="dk1"/>
                </a:solidFill>
                <a:latin typeface="Proxima Nova"/>
                <a:ea typeface="Proxima Nova"/>
                <a:cs typeface="Proxima Nova"/>
                <a:sym typeface="Proxima Nova"/>
              </a:rPr>
              <a:t>Flow Char</a:t>
            </a:r>
            <a:r>
              <a:rPr lang="en-US" sz="1900" dirty="0">
                <a:solidFill>
                  <a:schemeClr val="dk1"/>
                </a:solidFill>
                <a:latin typeface="Proxima Nova"/>
                <a:ea typeface="Proxima Nova"/>
                <a:cs typeface="Proxima Nova"/>
                <a:sym typeface="Proxima Nova"/>
              </a:rPr>
              <a:t>t</a:t>
            </a:r>
          </a:p>
          <a:p>
            <a:pPr marL="285750" marR="0" lvl="0" indent="-285750" algn="l" rtl="0">
              <a:lnSpc>
                <a:spcPct val="150000"/>
              </a:lnSpc>
              <a:spcBef>
                <a:spcPts val="0"/>
              </a:spcBef>
              <a:spcAft>
                <a:spcPts val="0"/>
              </a:spcAft>
              <a:buClr>
                <a:srgbClr val="000000"/>
              </a:buClr>
              <a:buSzPts val="1700"/>
              <a:buFont typeface="Arial"/>
              <a:buChar char="•"/>
            </a:pPr>
            <a:r>
              <a:rPr lang="en-US" sz="1900" dirty="0">
                <a:solidFill>
                  <a:schemeClr val="dk1"/>
                </a:solidFill>
                <a:latin typeface="Proxima Nova"/>
                <a:sym typeface="Proxima Nova"/>
              </a:rPr>
              <a:t>Use case diagram </a:t>
            </a:r>
            <a:endParaRPr sz="1900" dirty="0"/>
          </a:p>
          <a:p>
            <a:pPr marL="285750" marR="0" lvl="0" indent="-285750" algn="l" rtl="0">
              <a:lnSpc>
                <a:spcPct val="150000"/>
              </a:lnSpc>
              <a:spcBef>
                <a:spcPts val="0"/>
              </a:spcBef>
              <a:spcAft>
                <a:spcPts val="0"/>
              </a:spcAft>
              <a:buClr>
                <a:srgbClr val="000000"/>
              </a:buClr>
              <a:buSzPts val="1700"/>
              <a:buFont typeface="Arial"/>
              <a:buChar char="•"/>
            </a:pPr>
            <a:r>
              <a:rPr lang="en-US" sz="1900" b="0" i="0" u="none" strike="noStrike" cap="none" dirty="0">
                <a:solidFill>
                  <a:schemeClr val="dk1"/>
                </a:solidFill>
                <a:latin typeface="Proxima Nova"/>
                <a:ea typeface="Proxima Nova"/>
                <a:cs typeface="Proxima Nova"/>
                <a:sym typeface="Proxima Nova"/>
              </a:rPr>
              <a:t>Tools &amp; Technology to be used</a:t>
            </a:r>
          </a:p>
          <a:p>
            <a:pPr marL="285750" marR="0" lvl="0" indent="-285750" algn="l" rtl="0">
              <a:lnSpc>
                <a:spcPct val="150000"/>
              </a:lnSpc>
              <a:spcBef>
                <a:spcPts val="0"/>
              </a:spcBef>
              <a:spcAft>
                <a:spcPts val="0"/>
              </a:spcAft>
              <a:buClr>
                <a:srgbClr val="000000"/>
              </a:buClr>
              <a:buSzPts val="1700"/>
              <a:buFont typeface="Arial"/>
              <a:buChar char="•"/>
            </a:pPr>
            <a:r>
              <a:rPr lang="en-US" sz="1900">
                <a:solidFill>
                  <a:schemeClr val="dk1"/>
                </a:solidFill>
                <a:latin typeface="Proxima Nova"/>
                <a:sym typeface="Proxima Nova"/>
              </a:rPr>
              <a:t>Gantt Chart</a:t>
            </a:r>
            <a:endParaRPr sz="1900" dirty="0"/>
          </a:p>
          <a:p>
            <a:pPr marL="285750" marR="0" lvl="0" indent="-285750" algn="l" rtl="0">
              <a:lnSpc>
                <a:spcPct val="150000"/>
              </a:lnSpc>
              <a:spcBef>
                <a:spcPts val="0"/>
              </a:spcBef>
              <a:spcAft>
                <a:spcPts val="0"/>
              </a:spcAft>
              <a:buClr>
                <a:srgbClr val="000000"/>
              </a:buClr>
              <a:buSzPts val="1700"/>
              <a:buFont typeface="Arial"/>
              <a:buChar char="•"/>
            </a:pPr>
            <a:r>
              <a:rPr lang="en-US" sz="1900" dirty="0">
                <a:solidFill>
                  <a:schemeClr val="dk1"/>
                </a:solidFill>
                <a:latin typeface="Proxima Nova"/>
                <a:sym typeface="Proxima Nova"/>
              </a:rPr>
              <a:t>UI screens</a:t>
            </a:r>
            <a:endParaRPr sz="1900" dirty="0"/>
          </a:p>
          <a:p>
            <a:pPr marL="285750" marR="0" lvl="0" indent="-285750" algn="l" rtl="0">
              <a:lnSpc>
                <a:spcPct val="150000"/>
              </a:lnSpc>
              <a:spcBef>
                <a:spcPts val="0"/>
              </a:spcBef>
              <a:spcAft>
                <a:spcPts val="0"/>
              </a:spcAft>
              <a:buClr>
                <a:srgbClr val="000000"/>
              </a:buClr>
              <a:buSzPts val="1700"/>
              <a:buFont typeface="Arial"/>
              <a:buChar char="•"/>
            </a:pPr>
            <a:r>
              <a:rPr lang="en-US" sz="1900" b="0" i="0" u="none" strike="noStrike" cap="none" dirty="0">
                <a:solidFill>
                  <a:schemeClr val="dk1"/>
                </a:solidFill>
                <a:latin typeface="Proxima Nova"/>
                <a:ea typeface="Proxima Nova"/>
                <a:cs typeface="Proxima Nova"/>
                <a:sym typeface="Proxima Nova"/>
              </a:rPr>
              <a:t>Expected Outcomes</a:t>
            </a:r>
            <a:endParaRPr sz="1900" dirty="0"/>
          </a:p>
          <a:p>
            <a:pPr marL="285750" marR="0" lvl="0" indent="-285750" algn="l" rtl="0">
              <a:lnSpc>
                <a:spcPct val="150000"/>
              </a:lnSpc>
              <a:spcBef>
                <a:spcPts val="0"/>
              </a:spcBef>
              <a:spcAft>
                <a:spcPts val="0"/>
              </a:spcAft>
              <a:buClr>
                <a:srgbClr val="000000"/>
              </a:buClr>
              <a:buSzPts val="1700"/>
              <a:buFont typeface="Arial"/>
              <a:buChar char="•"/>
            </a:pPr>
            <a:r>
              <a:rPr lang="en-US" sz="1900" b="0" i="0" u="none" strike="noStrike" cap="none" dirty="0">
                <a:solidFill>
                  <a:schemeClr val="dk1"/>
                </a:solidFill>
                <a:latin typeface="Proxima Nova"/>
                <a:ea typeface="Proxima Nova"/>
                <a:cs typeface="Proxima Nova"/>
                <a:sym typeface="Proxima Nova"/>
              </a:rPr>
              <a:t>References</a:t>
            </a:r>
            <a:endParaRPr sz="1900" dirty="0"/>
          </a:p>
          <a:p>
            <a:pPr marL="0" marR="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Introduction </a:t>
            </a:r>
            <a:endParaRPr sz="2400" dirty="0">
              <a:latin typeface="Proxima Nova"/>
              <a:ea typeface="Proxima Nova"/>
              <a:cs typeface="Proxima Nova"/>
              <a:sym typeface="Proxima Nova"/>
            </a:endParaRPr>
          </a:p>
        </p:txBody>
      </p:sp>
      <p:sp>
        <p:nvSpPr>
          <p:cNvPr id="2" name="Google Shape;105;p16">
            <a:extLst>
              <a:ext uri="{FF2B5EF4-FFF2-40B4-BE49-F238E27FC236}">
                <a16:creationId xmlns:a16="http://schemas.microsoft.com/office/drawing/2014/main" id="{332BEF75-B629-3E08-4152-8ACBA68D0E14}"/>
              </a:ext>
            </a:extLst>
          </p:cNvPr>
          <p:cNvSpPr txBox="1"/>
          <p:nvPr/>
        </p:nvSpPr>
        <p:spPr>
          <a:xfrm>
            <a:off x="475244" y="1341021"/>
            <a:ext cx="11451285" cy="4570452"/>
          </a:xfrm>
          <a:prstGeom prst="rect">
            <a:avLst/>
          </a:prstGeom>
          <a:noFill/>
          <a:ln>
            <a:noFill/>
          </a:ln>
        </p:spPr>
        <p:txBody>
          <a:bodyPr spcFirstLastPara="1" wrap="square" lIns="91425" tIns="91425" rIns="91425" bIns="91425" anchor="t" anchorCtr="0">
            <a:spAutoFit/>
          </a:bodyPr>
          <a:lstStyle/>
          <a:p>
            <a:pPr marL="342900" marR="0" lvl="0" indent="-342900" algn="l" rtl="0">
              <a:lnSpc>
                <a:spcPct val="150000"/>
              </a:lnSpc>
              <a:spcBef>
                <a:spcPts val="0"/>
              </a:spcBef>
              <a:spcAft>
                <a:spcPts val="0"/>
              </a:spcAft>
              <a:buClr>
                <a:srgbClr val="000000"/>
              </a:buClr>
              <a:buSzPts val="1900"/>
              <a:buFont typeface="Arial" panose="020B0604020202020204" pitchFamily="34" charset="0"/>
              <a:buChar char="•"/>
            </a:pPr>
            <a:r>
              <a:rPr lang="en-US" sz="1900" b="0" i="0" u="none" strike="noStrike" cap="none" dirty="0">
                <a:solidFill>
                  <a:srgbClr val="000000"/>
                </a:solidFill>
                <a:latin typeface="Proxima Nova"/>
                <a:ea typeface="Proxima Nova"/>
                <a:cs typeface="Proxima Nova"/>
                <a:sym typeface="Proxima Nova"/>
              </a:rPr>
              <a:t>Introducing the Weather Forecast App, a comprehensive weather forecasting website designed to provide users with precise and up-to-date weather conditions based on their location and time. </a:t>
            </a:r>
          </a:p>
          <a:p>
            <a:pPr marL="342900" marR="0" lvl="0" indent="-342900" algn="l" rtl="0">
              <a:lnSpc>
                <a:spcPct val="150000"/>
              </a:lnSpc>
              <a:spcBef>
                <a:spcPts val="0"/>
              </a:spcBef>
              <a:spcAft>
                <a:spcPts val="0"/>
              </a:spcAft>
              <a:buClr>
                <a:srgbClr val="000000"/>
              </a:buClr>
              <a:buSzPts val="1900"/>
              <a:buFont typeface="Arial" panose="020B0604020202020204" pitchFamily="34" charset="0"/>
              <a:buChar char="•"/>
            </a:pPr>
            <a:endParaRPr lang="en-US" sz="1900" dirty="0">
              <a:latin typeface="Proxima Nova"/>
              <a:ea typeface="Proxima Nova"/>
              <a:cs typeface="Proxima Nova"/>
              <a:sym typeface="Proxima Nova"/>
            </a:endParaRPr>
          </a:p>
          <a:p>
            <a:pPr marL="342900" marR="0" lvl="0" indent="-342900" algn="l" rtl="0">
              <a:lnSpc>
                <a:spcPct val="150000"/>
              </a:lnSpc>
              <a:spcBef>
                <a:spcPts val="0"/>
              </a:spcBef>
              <a:spcAft>
                <a:spcPts val="0"/>
              </a:spcAft>
              <a:buClr>
                <a:srgbClr val="000000"/>
              </a:buClr>
              <a:buSzPts val="1900"/>
              <a:buFont typeface="Arial" panose="020B0604020202020204" pitchFamily="34" charset="0"/>
              <a:buChar char="•"/>
            </a:pPr>
            <a:r>
              <a:rPr lang="en-US" sz="1900" b="0" i="0" u="none" strike="noStrike" cap="none" dirty="0">
                <a:solidFill>
                  <a:srgbClr val="000000"/>
                </a:solidFill>
                <a:latin typeface="Proxima Nova"/>
                <a:ea typeface="Proxima Nova"/>
                <a:cs typeface="Proxima Nova"/>
                <a:sym typeface="Proxima Nova"/>
              </a:rPr>
              <a:t>The site delivers accurate weather information, including local time, date, temperature, and weather conditions.</a:t>
            </a:r>
            <a:endParaRPr lang="en-US" sz="1900" dirty="0">
              <a:latin typeface="Proxima Nova"/>
              <a:ea typeface="Proxima Nova"/>
              <a:cs typeface="Proxima Nova"/>
              <a:sym typeface="Proxima Nova"/>
            </a:endParaRPr>
          </a:p>
          <a:p>
            <a:pPr marL="342900" marR="0" lvl="0" indent="-342900" algn="l" rtl="0">
              <a:lnSpc>
                <a:spcPct val="150000"/>
              </a:lnSpc>
              <a:spcBef>
                <a:spcPts val="0"/>
              </a:spcBef>
              <a:spcAft>
                <a:spcPts val="0"/>
              </a:spcAft>
              <a:buClr>
                <a:srgbClr val="000000"/>
              </a:buClr>
              <a:buSzPts val="1900"/>
              <a:buFont typeface="Arial" panose="020B0604020202020204" pitchFamily="34" charset="0"/>
              <a:buChar char="•"/>
            </a:pPr>
            <a:endParaRPr lang="en-US" sz="1900" b="0" i="0" u="none" strike="noStrike" cap="none" dirty="0">
              <a:solidFill>
                <a:srgbClr val="000000"/>
              </a:solidFill>
              <a:latin typeface="Proxima Nova"/>
              <a:ea typeface="Proxima Nova"/>
              <a:cs typeface="Proxima Nova"/>
              <a:sym typeface="Proxima Nova"/>
            </a:endParaRPr>
          </a:p>
          <a:p>
            <a:pPr marL="342900" marR="0" lvl="0" indent="-342900" algn="l" rtl="0">
              <a:lnSpc>
                <a:spcPct val="150000"/>
              </a:lnSpc>
              <a:spcBef>
                <a:spcPts val="0"/>
              </a:spcBef>
              <a:spcAft>
                <a:spcPts val="0"/>
              </a:spcAft>
              <a:buClr>
                <a:srgbClr val="000000"/>
              </a:buClr>
              <a:buSzPts val="1900"/>
              <a:buFont typeface="Arial" panose="020B0604020202020204" pitchFamily="34" charset="0"/>
              <a:buChar char="•"/>
            </a:pPr>
            <a:r>
              <a:rPr lang="en-US" sz="1900" b="0" i="0" u="none" strike="noStrike" cap="none" dirty="0">
                <a:solidFill>
                  <a:srgbClr val="000000"/>
                </a:solidFill>
                <a:latin typeface="Proxima Nova"/>
                <a:ea typeface="Proxima Nova"/>
                <a:cs typeface="Proxima Nova"/>
                <a:sym typeface="Proxima Nova"/>
              </a:rPr>
              <a:t>It also provides details like wind speed, humidity, wind degree, and feels-like temperature. </a:t>
            </a:r>
          </a:p>
          <a:p>
            <a:pPr marL="342900" marR="0" lvl="0" indent="-342900" algn="l" rtl="0">
              <a:lnSpc>
                <a:spcPct val="150000"/>
              </a:lnSpc>
              <a:spcBef>
                <a:spcPts val="0"/>
              </a:spcBef>
              <a:spcAft>
                <a:spcPts val="0"/>
              </a:spcAft>
              <a:buClr>
                <a:srgbClr val="000000"/>
              </a:buClr>
              <a:buSzPts val="1900"/>
              <a:buFont typeface="Arial" panose="020B0604020202020204" pitchFamily="34" charset="0"/>
              <a:buChar char="•"/>
            </a:pPr>
            <a:endParaRPr lang="en-US" sz="1900" b="0" i="0" u="none" strike="noStrike" cap="none" dirty="0">
              <a:solidFill>
                <a:srgbClr val="000000"/>
              </a:solidFill>
              <a:latin typeface="Proxima Nova"/>
              <a:ea typeface="Proxima Nova"/>
              <a:cs typeface="Proxima Nova"/>
              <a:sym typeface="Proxima Nova"/>
            </a:endParaRPr>
          </a:p>
          <a:p>
            <a:pPr marL="342900" marR="0" lvl="0" indent="-342900" algn="l" rtl="0">
              <a:lnSpc>
                <a:spcPct val="150000"/>
              </a:lnSpc>
              <a:spcBef>
                <a:spcPts val="0"/>
              </a:spcBef>
              <a:spcAft>
                <a:spcPts val="0"/>
              </a:spcAft>
              <a:buClr>
                <a:srgbClr val="000000"/>
              </a:buClr>
              <a:buSzPts val="1900"/>
              <a:buFont typeface="Arial" panose="020B0604020202020204" pitchFamily="34" charset="0"/>
              <a:buChar char="•"/>
            </a:pPr>
            <a:r>
              <a:rPr lang="en-US" sz="1900" b="0" i="0" u="none" strike="noStrike" cap="none" dirty="0">
                <a:solidFill>
                  <a:srgbClr val="000000"/>
                </a:solidFill>
                <a:latin typeface="Proxima Nova"/>
                <a:ea typeface="Proxima Nova"/>
                <a:cs typeface="Proxima Nova"/>
                <a:sym typeface="Proxima Nova"/>
              </a:rPr>
              <a:t>Additionally, the site offers hourly weather forecasts and details about sunrise and sunset times, ensuring that users have all the necessary information to plan their day effectively.</a:t>
            </a:r>
            <a:endParaRPr sz="1900" b="0" i="0" u="none" strike="noStrike" cap="none" dirty="0">
              <a:solidFill>
                <a:srgbClr val="000000"/>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Abstract</a:t>
            </a:r>
            <a:endParaRPr sz="2400" dirty="0">
              <a:latin typeface="Proxima Nova"/>
              <a:ea typeface="Proxima Nova"/>
              <a:cs typeface="Proxima Nova"/>
              <a:sym typeface="Proxima Nova"/>
            </a:endParaRPr>
          </a:p>
        </p:txBody>
      </p:sp>
      <p:sp>
        <p:nvSpPr>
          <p:cNvPr id="2" name="Google Shape;105;p16">
            <a:extLst>
              <a:ext uri="{FF2B5EF4-FFF2-40B4-BE49-F238E27FC236}">
                <a16:creationId xmlns:a16="http://schemas.microsoft.com/office/drawing/2014/main" id="{332BEF75-B629-3E08-4152-8ACBA68D0E14}"/>
              </a:ext>
            </a:extLst>
          </p:cNvPr>
          <p:cNvSpPr txBox="1"/>
          <p:nvPr/>
        </p:nvSpPr>
        <p:spPr>
          <a:xfrm>
            <a:off x="475244" y="1341021"/>
            <a:ext cx="11451285" cy="3693288"/>
          </a:xfrm>
          <a:prstGeom prst="rect">
            <a:avLst/>
          </a:prstGeom>
          <a:noFill/>
          <a:ln>
            <a:noFill/>
          </a:ln>
        </p:spPr>
        <p:txBody>
          <a:bodyPr spcFirstLastPara="1" wrap="square" lIns="91425" tIns="91425" rIns="91425" bIns="91425" anchor="t" anchorCtr="0">
            <a:spAutoFit/>
          </a:bodyPr>
          <a:lstStyle/>
          <a:p>
            <a:pPr marL="342900" marR="0" lvl="0" indent="-342900" algn="l" rtl="0">
              <a:lnSpc>
                <a:spcPct val="150000"/>
              </a:lnSpc>
              <a:spcBef>
                <a:spcPts val="0"/>
              </a:spcBef>
              <a:spcAft>
                <a:spcPts val="0"/>
              </a:spcAft>
              <a:buClr>
                <a:srgbClr val="000000"/>
              </a:buClr>
              <a:buSzPts val="1900"/>
              <a:buFont typeface="Arial" panose="020B0604020202020204" pitchFamily="34" charset="0"/>
              <a:buChar char="•"/>
            </a:pPr>
            <a:r>
              <a:rPr lang="en-US" sz="1900" b="0" i="0" u="none" strike="noStrike" cap="none" dirty="0">
                <a:solidFill>
                  <a:srgbClr val="000000"/>
                </a:solidFill>
                <a:latin typeface="Proxima Nova"/>
                <a:ea typeface="Proxima Nova"/>
                <a:cs typeface="Proxima Nova"/>
                <a:sym typeface="Proxima Nova"/>
              </a:rPr>
              <a:t>A weather forecast app or website helps users check the weather based on their location and time. This project aims to create a user-friendly platform with various useful features. Key functions include real-time weather updates, wind speed, and temperature readings. Users can search for weather by precise local information. The app also provides forecasts for the next 5-7 days, helping users plan ahead. The design will be simple and attractive, using weather icons and charts to show information clearly. By using modern web technologies and APIs, this project will offer accurate and reliable weather details, keeping users informed and ready for any weather conditions. Also user can save locations to directly access the saved locations weather.</a:t>
            </a:r>
            <a:endParaRPr sz="1900" b="0" i="0" u="none" strike="noStrike" cap="none" dirty="0">
              <a:solidFill>
                <a:srgbClr val="000000"/>
              </a:solidFill>
              <a:latin typeface="Proxima Nova"/>
              <a:ea typeface="Proxima Nova"/>
              <a:cs typeface="Proxima Nova"/>
              <a:sym typeface="Proxima Nova"/>
            </a:endParaRPr>
          </a:p>
        </p:txBody>
      </p:sp>
    </p:spTree>
    <p:extLst>
      <p:ext uri="{BB962C8B-B14F-4D97-AF65-F5344CB8AC3E}">
        <p14:creationId xmlns:p14="http://schemas.microsoft.com/office/powerpoint/2010/main" val="1015831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System Analysis </a:t>
            </a:r>
          </a:p>
        </p:txBody>
      </p:sp>
      <p:sp>
        <p:nvSpPr>
          <p:cNvPr id="3" name="Google Shape;118;p18">
            <a:extLst>
              <a:ext uri="{FF2B5EF4-FFF2-40B4-BE49-F238E27FC236}">
                <a16:creationId xmlns:a16="http://schemas.microsoft.com/office/drawing/2014/main" id="{8662F982-62A1-C527-E4EA-62AC74AC9DB7}"/>
              </a:ext>
            </a:extLst>
          </p:cNvPr>
          <p:cNvSpPr txBox="1"/>
          <p:nvPr/>
        </p:nvSpPr>
        <p:spPr>
          <a:xfrm>
            <a:off x="298283" y="1267022"/>
            <a:ext cx="10949820" cy="5281416"/>
          </a:xfrm>
          <a:prstGeom prst="rect">
            <a:avLst/>
          </a:prstGeom>
          <a:noFill/>
          <a:ln>
            <a:noFill/>
          </a:ln>
        </p:spPr>
        <p:txBody>
          <a:bodyPr spcFirstLastPara="1" wrap="square" lIns="91425" tIns="91425" rIns="91425" bIns="91425" anchor="t" anchorCtr="0">
            <a:spAutoFit/>
          </a:bodyPr>
          <a:lstStyle/>
          <a:p>
            <a:pPr marL="800100" marR="0" lvl="0" indent="-342900" algn="l" rtl="0">
              <a:lnSpc>
                <a:spcPct val="115000"/>
              </a:lnSpc>
              <a:spcBef>
                <a:spcPts val="0"/>
              </a:spcBef>
              <a:spcAft>
                <a:spcPts val="0"/>
              </a:spcAft>
              <a:buClr>
                <a:srgbClr val="000000"/>
              </a:buClr>
              <a:buSzPts val="1800"/>
              <a:buFont typeface="Arial"/>
              <a:buAutoNum type="arabicParenR"/>
            </a:pPr>
            <a:r>
              <a:rPr lang="en-US" sz="1800" b="0" i="0" u="none" strike="noStrike" cap="none" dirty="0" err="1">
                <a:solidFill>
                  <a:srgbClr val="000000"/>
                </a:solidFill>
                <a:latin typeface="Proxima Nova"/>
                <a:ea typeface="Proxima Nova"/>
                <a:cs typeface="Proxima Nova"/>
                <a:sym typeface="Proxima Nova"/>
              </a:rPr>
              <a:t>Accuweather</a:t>
            </a:r>
            <a:endParaRPr lang="en-US" sz="1800" b="0" i="0" u="none" strike="noStrike" cap="none" dirty="0">
              <a:solidFill>
                <a:srgbClr val="000000"/>
              </a:solidFill>
              <a:latin typeface="Proxima Nova"/>
              <a:ea typeface="Proxima Nova"/>
              <a:cs typeface="Proxima Nova"/>
              <a:sym typeface="Proxima Nova"/>
            </a:endParaRPr>
          </a:p>
          <a:p>
            <a:pPr marL="457200" marR="0" lvl="0" algn="l" rtl="0">
              <a:lnSpc>
                <a:spcPct val="115000"/>
              </a:lnSpc>
              <a:spcBef>
                <a:spcPts val="0"/>
              </a:spcBef>
              <a:spcAft>
                <a:spcPts val="0"/>
              </a:spcAft>
              <a:buClr>
                <a:srgbClr val="000000"/>
              </a:buClr>
              <a:buSzPts val="1800"/>
            </a:pPr>
            <a:endParaRPr lang="en-US" sz="1800" b="0" i="0" u="none" strike="noStrike" cap="none" dirty="0">
              <a:solidFill>
                <a:srgbClr val="000000"/>
              </a:solidFill>
              <a:latin typeface="Proxima Nova"/>
              <a:ea typeface="Proxima Nova"/>
              <a:cs typeface="Proxima Nova"/>
              <a:sym typeface="Proxima Nova"/>
            </a:endParaRPr>
          </a:p>
          <a:p>
            <a:pPr marL="457200" marR="0" lvl="0" algn="l" rtl="0">
              <a:lnSpc>
                <a:spcPct val="115000"/>
              </a:lnSpc>
              <a:spcBef>
                <a:spcPts val="0"/>
              </a:spcBef>
              <a:spcAft>
                <a:spcPts val="0"/>
              </a:spcAft>
              <a:buClr>
                <a:srgbClr val="000000"/>
              </a:buClr>
              <a:buSzPts val="1800"/>
            </a:pPr>
            <a:r>
              <a:rPr lang="en-US" sz="1800" b="1" i="0" u="none" strike="noStrike" cap="none" dirty="0">
                <a:solidFill>
                  <a:srgbClr val="000000"/>
                </a:solidFill>
                <a:latin typeface="Proxima Nova"/>
                <a:ea typeface="Proxima Nova"/>
                <a:cs typeface="Proxima Nova"/>
                <a:sym typeface="Proxima Nova"/>
              </a:rPr>
              <a:t>Features:</a:t>
            </a:r>
            <a:endParaRPr sz="1800" b="1" i="0" u="none" strike="noStrike" cap="none" dirty="0">
              <a:solidFill>
                <a:srgbClr val="000000"/>
              </a:solidFill>
              <a:latin typeface="Proxima Nova"/>
              <a:ea typeface="Proxima Nova"/>
              <a:cs typeface="Proxima Nova"/>
              <a:sym typeface="Proxima Nova"/>
            </a:endParaRPr>
          </a:p>
          <a:p>
            <a:pPr marL="742950" marR="0" lvl="0" indent="-285750" algn="l" rtl="0">
              <a:lnSpc>
                <a:spcPct val="115000"/>
              </a:lnSpc>
              <a:spcBef>
                <a:spcPts val="0"/>
              </a:spcBef>
              <a:spcAft>
                <a:spcPts val="0"/>
              </a:spcAft>
              <a:buClr>
                <a:srgbClr val="000000"/>
              </a:buClr>
              <a:buSzPts val="1800"/>
              <a:buFont typeface="Arial"/>
              <a:buChar char="•"/>
            </a:pPr>
            <a:r>
              <a:rPr lang="en-US" sz="1800" dirty="0">
                <a:latin typeface="Proxima Nova"/>
                <a:ea typeface="Proxima Nova"/>
                <a:cs typeface="Proxima Nova"/>
                <a:sym typeface="Proxima Nova"/>
              </a:rPr>
              <a:t>R</a:t>
            </a:r>
            <a:r>
              <a:rPr lang="en-US" sz="1800" b="0" i="0" u="none" strike="noStrike" cap="none" dirty="0">
                <a:solidFill>
                  <a:srgbClr val="000000"/>
                </a:solidFill>
                <a:latin typeface="Proxima Nova"/>
                <a:ea typeface="Proxima Nova"/>
                <a:cs typeface="Proxima Nova"/>
                <a:sym typeface="Proxima Nova"/>
              </a:rPr>
              <a:t>eal-time weather information</a:t>
            </a:r>
          </a:p>
          <a:p>
            <a:pPr marL="742950" marR="0" lvl="0" indent="-285750" algn="l" rtl="0">
              <a:lnSpc>
                <a:spcPct val="115000"/>
              </a:lnSpc>
              <a:spcBef>
                <a:spcPts val="0"/>
              </a:spcBef>
              <a:spcAft>
                <a:spcPts val="0"/>
              </a:spcAft>
              <a:buClr>
                <a:srgbClr val="000000"/>
              </a:buClr>
              <a:buSzPts val="1800"/>
              <a:buFont typeface="Arial"/>
              <a:buChar char="•"/>
            </a:pPr>
            <a:r>
              <a:rPr lang="en-US" sz="1800" dirty="0">
                <a:latin typeface="Proxima Nova"/>
                <a:ea typeface="Proxima Nova"/>
                <a:cs typeface="Proxima Nova"/>
                <a:sym typeface="Proxima Nova"/>
              </a:rPr>
              <a:t>W</a:t>
            </a:r>
            <a:r>
              <a:rPr lang="en-US" sz="1800" b="0" i="0" u="none" strike="noStrike" cap="none" dirty="0">
                <a:solidFill>
                  <a:srgbClr val="000000"/>
                </a:solidFill>
                <a:latin typeface="Proxima Nova"/>
                <a:ea typeface="Proxima Nova"/>
                <a:cs typeface="Proxima Nova"/>
                <a:sym typeface="Proxima Nova"/>
              </a:rPr>
              <a:t>ind speed, and air quality</a:t>
            </a:r>
            <a:endParaRPr lang="en-US" dirty="0"/>
          </a:p>
          <a:p>
            <a:pPr marL="742950" marR="0" lvl="0" indent="-285750" algn="l" rtl="0">
              <a:lnSpc>
                <a:spcPct val="115000"/>
              </a:lnSpc>
              <a:spcBef>
                <a:spcPts val="0"/>
              </a:spcBef>
              <a:spcAft>
                <a:spcPts val="0"/>
              </a:spcAft>
              <a:buClr>
                <a:srgbClr val="000000"/>
              </a:buClr>
              <a:buSzPts val="1800"/>
              <a:buFont typeface="Arial"/>
              <a:buChar char="•"/>
            </a:pPr>
            <a:r>
              <a:rPr lang="en-US" sz="1800" dirty="0">
                <a:latin typeface="Proxima Nova"/>
                <a:ea typeface="Proxima Nova"/>
                <a:cs typeface="Proxima Nova"/>
                <a:sym typeface="Proxima Nova"/>
              </a:rPr>
              <a:t>H</a:t>
            </a:r>
            <a:r>
              <a:rPr lang="en-US" sz="1800" b="0" i="0" u="none" strike="noStrike" cap="none" dirty="0">
                <a:solidFill>
                  <a:srgbClr val="000000"/>
                </a:solidFill>
                <a:latin typeface="Proxima Nova"/>
                <a:ea typeface="Proxima Nova"/>
                <a:cs typeface="Proxima Nova"/>
                <a:sym typeface="Proxima Nova"/>
              </a:rPr>
              <a:t>ourly forecasts</a:t>
            </a:r>
          </a:p>
          <a:p>
            <a:pPr marL="742950" marR="0" lvl="0" indent="-285750" algn="l" rtl="0">
              <a:lnSpc>
                <a:spcPct val="115000"/>
              </a:lnSpc>
              <a:spcBef>
                <a:spcPts val="0"/>
              </a:spcBef>
              <a:spcAft>
                <a:spcPts val="0"/>
              </a:spcAft>
              <a:buClr>
                <a:srgbClr val="000000"/>
              </a:buClr>
              <a:buSzPts val="1800"/>
              <a:buFont typeface="Arial"/>
              <a:buChar char="•"/>
            </a:pPr>
            <a:r>
              <a:rPr lang="en-US" sz="1800" dirty="0">
                <a:latin typeface="Proxima Nova"/>
                <a:ea typeface="Proxima Nova"/>
                <a:cs typeface="Proxima Nova"/>
                <a:sym typeface="Proxima Nova"/>
              </a:rPr>
              <a:t>R</a:t>
            </a:r>
            <a:r>
              <a:rPr lang="en-US" sz="1800" b="0" i="0" u="none" strike="noStrike" cap="none" dirty="0">
                <a:solidFill>
                  <a:srgbClr val="000000"/>
                </a:solidFill>
                <a:latin typeface="Proxima Nova"/>
                <a:ea typeface="Proxima Nova"/>
                <a:cs typeface="Proxima Nova"/>
                <a:sym typeface="Proxima Nova"/>
              </a:rPr>
              <a:t>adar map </a:t>
            </a:r>
            <a:endParaRPr dirty="0"/>
          </a:p>
          <a:p>
            <a:pPr marL="457200" marR="0" lvl="0" indent="0" algn="l" rtl="0">
              <a:lnSpc>
                <a:spcPct val="115000"/>
              </a:lnSpc>
              <a:spcBef>
                <a:spcPts val="0"/>
              </a:spcBef>
              <a:spcAft>
                <a:spcPts val="0"/>
              </a:spcAft>
              <a:buNone/>
            </a:pPr>
            <a:endParaRPr sz="1800" b="0" i="0" u="none" strike="noStrike" cap="none" dirty="0">
              <a:solidFill>
                <a:srgbClr val="000000"/>
              </a:solidFill>
              <a:latin typeface="Proxima Nova"/>
              <a:ea typeface="Proxima Nova"/>
              <a:cs typeface="Proxima Nova"/>
              <a:sym typeface="Proxima Nova"/>
            </a:endParaRPr>
          </a:p>
          <a:p>
            <a:pPr marL="457200" marR="0" lvl="0" indent="0" algn="l" rtl="0">
              <a:lnSpc>
                <a:spcPct val="115000"/>
              </a:lnSpc>
              <a:spcBef>
                <a:spcPts val="0"/>
              </a:spcBef>
              <a:spcAft>
                <a:spcPts val="0"/>
              </a:spcAft>
              <a:buNone/>
            </a:pPr>
            <a:r>
              <a:rPr lang="en-US" sz="1800" b="1" i="0" u="none" strike="noStrike" cap="none" dirty="0">
                <a:solidFill>
                  <a:srgbClr val="000000"/>
                </a:solidFill>
                <a:latin typeface="Proxima Nova"/>
                <a:ea typeface="Proxima Nova"/>
                <a:cs typeface="Proxima Nova"/>
                <a:sym typeface="Proxima Nova"/>
              </a:rPr>
              <a:t>Limitation:</a:t>
            </a:r>
            <a:endParaRPr dirty="0"/>
          </a:p>
          <a:p>
            <a:pPr marL="742950" marR="0" lvl="0" indent="-285750" algn="l" rtl="0">
              <a:lnSpc>
                <a:spcPct val="115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Proxima Nova"/>
                <a:ea typeface="Proxima Nova"/>
                <a:cs typeface="Proxima Nova"/>
                <a:sym typeface="Proxima Nova"/>
              </a:rPr>
              <a:t>Offers extensive data</a:t>
            </a:r>
            <a:endParaRPr dirty="0"/>
          </a:p>
          <a:p>
            <a:pPr marL="742950" marR="0" lvl="0" indent="-285750" algn="l" rtl="0">
              <a:lnSpc>
                <a:spcPct val="115000"/>
              </a:lnSpc>
              <a:spcBef>
                <a:spcPts val="0"/>
              </a:spcBef>
              <a:spcAft>
                <a:spcPts val="0"/>
              </a:spcAft>
              <a:buClr>
                <a:srgbClr val="000000"/>
              </a:buClr>
              <a:buSzPts val="1800"/>
              <a:buFont typeface="Arial"/>
              <a:buChar char="•"/>
            </a:pPr>
            <a:r>
              <a:rPr lang="en-US" sz="1800" dirty="0">
                <a:latin typeface="Proxima Nova"/>
                <a:ea typeface="Proxima Nova"/>
                <a:cs typeface="Proxima Nova"/>
                <a:sym typeface="Proxima Nova"/>
              </a:rPr>
              <a:t>M</a:t>
            </a:r>
            <a:r>
              <a:rPr lang="en-US" sz="1800" b="0" i="0" u="none" strike="noStrike" cap="none" dirty="0">
                <a:solidFill>
                  <a:srgbClr val="000000"/>
                </a:solidFill>
                <a:latin typeface="Proxima Nova"/>
                <a:ea typeface="Proxima Nova"/>
                <a:cs typeface="Proxima Nova"/>
                <a:sym typeface="Proxima Nova"/>
              </a:rPr>
              <a:t>ultiple ads</a:t>
            </a:r>
            <a:endParaRPr dirty="0"/>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rgbClr val="000000"/>
              </a:solidFill>
              <a:latin typeface="Proxima Nova"/>
              <a:ea typeface="Proxima Nova"/>
              <a:cs typeface="Proxima Nova"/>
              <a:sym typeface="Proxima Nova"/>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rgbClr val="000000"/>
              </a:solidFill>
              <a:latin typeface="Proxima Nova"/>
              <a:ea typeface="Proxima Nova"/>
              <a:cs typeface="Proxima Nova"/>
              <a:sym typeface="Proxima Nova"/>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rgbClr val="000000"/>
              </a:solidFill>
              <a:latin typeface="Proxima Nova"/>
              <a:ea typeface="Proxima Nova"/>
              <a:cs typeface="Proxima Nova"/>
              <a:sym typeface="Proxima Nova"/>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rgbClr val="000000"/>
              </a:solidFill>
              <a:latin typeface="Proxima Nova"/>
              <a:ea typeface="Proxima Nova"/>
              <a:cs typeface="Proxima Nova"/>
              <a:sym typeface="Proxima Nova"/>
            </a:endParaRPr>
          </a:p>
          <a:p>
            <a:pPr marL="457200" marR="0" lvl="0" indent="0" algn="l" rtl="0">
              <a:lnSpc>
                <a:spcPct val="115000"/>
              </a:lnSpc>
              <a:spcBef>
                <a:spcPts val="0"/>
              </a:spcBef>
              <a:spcAft>
                <a:spcPts val="0"/>
              </a:spcAft>
              <a:buClr>
                <a:srgbClr val="000000"/>
              </a:buClr>
              <a:buSzPts val="1800"/>
              <a:buFont typeface="Arial"/>
              <a:buNone/>
            </a:pPr>
            <a:r>
              <a:rPr lang="en-US" sz="1800" b="0" i="0" u="sng" strike="noStrike" cap="none" dirty="0">
                <a:solidFill>
                  <a:schemeClr val="hlink"/>
                </a:solidFill>
                <a:latin typeface="Proxima Nova"/>
                <a:ea typeface="Proxima Nova"/>
                <a:cs typeface="Proxima Nova"/>
                <a:sym typeface="Proxima Nova"/>
              </a:rPr>
              <a:t>https://www.accuweather.com/</a:t>
            </a:r>
            <a:endParaRPr sz="1800" b="0" i="0" u="sng" strike="noStrike" cap="none" dirty="0">
              <a:solidFill>
                <a:srgbClr val="0000FF"/>
              </a:solidFill>
              <a:latin typeface="Proxima Nova"/>
              <a:ea typeface="Proxima Nova"/>
              <a:cs typeface="Proxima Nova"/>
              <a:sym typeface="Proxima Nova"/>
            </a:endParaRPr>
          </a:p>
        </p:txBody>
      </p:sp>
      <p:pic>
        <p:nvPicPr>
          <p:cNvPr id="7" name="Picture 6">
            <a:extLst>
              <a:ext uri="{FF2B5EF4-FFF2-40B4-BE49-F238E27FC236}">
                <a16:creationId xmlns:a16="http://schemas.microsoft.com/office/drawing/2014/main" id="{803A27FC-9935-D227-2732-3C99C3D6F196}"/>
              </a:ext>
            </a:extLst>
          </p:cNvPr>
          <p:cNvPicPr>
            <a:picLocks noChangeAspect="1"/>
          </p:cNvPicPr>
          <p:nvPr/>
        </p:nvPicPr>
        <p:blipFill>
          <a:blip r:embed="rId4"/>
          <a:stretch>
            <a:fillRect/>
          </a:stretch>
        </p:blipFill>
        <p:spPr>
          <a:xfrm>
            <a:off x="7612375" y="704158"/>
            <a:ext cx="3741174" cy="2494116"/>
          </a:xfrm>
          <a:prstGeom prst="rect">
            <a:avLst/>
          </a:prstGeom>
        </p:spPr>
      </p:pic>
    </p:spTree>
    <p:extLst>
      <p:ext uri="{BB962C8B-B14F-4D97-AF65-F5344CB8AC3E}">
        <p14:creationId xmlns:p14="http://schemas.microsoft.com/office/powerpoint/2010/main" val="1046713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System Analysis </a:t>
            </a:r>
          </a:p>
        </p:txBody>
      </p:sp>
      <p:sp>
        <p:nvSpPr>
          <p:cNvPr id="3" name="Google Shape;118;p18">
            <a:extLst>
              <a:ext uri="{FF2B5EF4-FFF2-40B4-BE49-F238E27FC236}">
                <a16:creationId xmlns:a16="http://schemas.microsoft.com/office/drawing/2014/main" id="{8662F982-62A1-C527-E4EA-62AC74AC9DB7}"/>
              </a:ext>
            </a:extLst>
          </p:cNvPr>
          <p:cNvSpPr txBox="1"/>
          <p:nvPr/>
        </p:nvSpPr>
        <p:spPr>
          <a:xfrm>
            <a:off x="298283" y="1267022"/>
            <a:ext cx="10949820" cy="4892078"/>
          </a:xfrm>
          <a:prstGeom prst="rect">
            <a:avLst/>
          </a:prstGeom>
          <a:noFill/>
          <a:ln>
            <a:noFill/>
          </a:ln>
        </p:spPr>
        <p:txBody>
          <a:bodyPr spcFirstLastPara="1" wrap="square" lIns="91425" tIns="91425" rIns="91425" bIns="91425" anchor="t" anchorCtr="0">
            <a:spAutoFit/>
          </a:bodyPr>
          <a:lstStyle/>
          <a:p>
            <a:pPr marL="800100" marR="0" lvl="0" indent="-342900" algn="l" rtl="0">
              <a:lnSpc>
                <a:spcPct val="115000"/>
              </a:lnSpc>
              <a:spcBef>
                <a:spcPts val="0"/>
              </a:spcBef>
              <a:spcAft>
                <a:spcPts val="0"/>
              </a:spcAft>
              <a:buClr>
                <a:srgbClr val="000000"/>
              </a:buClr>
              <a:buSzPts val="1800"/>
              <a:buAutoNum type="arabicParenR" startAt="2"/>
            </a:pPr>
            <a:r>
              <a:rPr lang="en-US" sz="1800" dirty="0">
                <a:latin typeface="Proxima Nova"/>
                <a:ea typeface="Proxima Nova"/>
                <a:cs typeface="Proxima Nova"/>
                <a:sym typeface="Proxima Nova"/>
              </a:rPr>
              <a:t>W</a:t>
            </a:r>
            <a:r>
              <a:rPr lang="en-US" sz="1800" b="0" i="0" u="none" strike="noStrike" cap="none" dirty="0">
                <a:solidFill>
                  <a:srgbClr val="000000"/>
                </a:solidFill>
                <a:latin typeface="Proxima Nova"/>
                <a:ea typeface="Proxima Nova"/>
                <a:cs typeface="Proxima Nova"/>
                <a:sym typeface="Proxima Nova"/>
              </a:rPr>
              <a:t>eather</a:t>
            </a:r>
          </a:p>
          <a:p>
            <a:pPr marL="457200" marR="0" lvl="0" algn="l" rtl="0">
              <a:lnSpc>
                <a:spcPct val="115000"/>
              </a:lnSpc>
              <a:spcBef>
                <a:spcPts val="0"/>
              </a:spcBef>
              <a:spcAft>
                <a:spcPts val="0"/>
              </a:spcAft>
              <a:buClr>
                <a:srgbClr val="000000"/>
              </a:buClr>
              <a:buSzPts val="1800"/>
            </a:pPr>
            <a:endParaRPr lang="en-US" sz="1800" b="0" i="0" u="none" strike="noStrike" cap="none" dirty="0">
              <a:solidFill>
                <a:srgbClr val="000000"/>
              </a:solidFill>
              <a:latin typeface="Proxima Nova"/>
              <a:ea typeface="Proxima Nova"/>
              <a:cs typeface="Proxima Nova"/>
              <a:sym typeface="Proxima Nova"/>
            </a:endParaRPr>
          </a:p>
          <a:p>
            <a:pPr marL="457200" marR="0" lvl="0" algn="l" rtl="0">
              <a:lnSpc>
                <a:spcPct val="115000"/>
              </a:lnSpc>
              <a:spcBef>
                <a:spcPts val="0"/>
              </a:spcBef>
              <a:spcAft>
                <a:spcPts val="0"/>
              </a:spcAft>
              <a:buClr>
                <a:srgbClr val="000000"/>
              </a:buClr>
              <a:buSzPts val="1800"/>
            </a:pPr>
            <a:r>
              <a:rPr lang="en-US" sz="1800" b="1" i="0" u="none" strike="noStrike" cap="none" dirty="0">
                <a:solidFill>
                  <a:srgbClr val="000000"/>
                </a:solidFill>
                <a:latin typeface="Proxima Nova"/>
                <a:ea typeface="Proxima Nova"/>
                <a:cs typeface="Proxima Nova"/>
                <a:sym typeface="Proxima Nova"/>
              </a:rPr>
              <a:t>Features:</a:t>
            </a:r>
            <a:endParaRPr sz="1800" b="1" i="0" u="none" strike="noStrike" cap="none" dirty="0">
              <a:solidFill>
                <a:srgbClr val="000000"/>
              </a:solidFill>
              <a:latin typeface="Proxima Nova"/>
              <a:ea typeface="Proxima Nova"/>
              <a:cs typeface="Proxima Nova"/>
              <a:sym typeface="Proxima Nova"/>
            </a:endParaRPr>
          </a:p>
          <a:p>
            <a:pPr marL="742950" marR="0" lvl="0" indent="-285750" algn="l" rtl="0">
              <a:lnSpc>
                <a:spcPct val="115000"/>
              </a:lnSpc>
              <a:spcBef>
                <a:spcPts val="0"/>
              </a:spcBef>
              <a:spcAft>
                <a:spcPts val="0"/>
              </a:spcAft>
              <a:buClr>
                <a:srgbClr val="000000"/>
              </a:buClr>
              <a:buSzPts val="1800"/>
              <a:buFont typeface="Arial"/>
              <a:buChar char="•"/>
            </a:pPr>
            <a:r>
              <a:rPr lang="en-US" sz="1800" dirty="0">
                <a:latin typeface="Proxima Nova"/>
                <a:ea typeface="Proxima Nova"/>
                <a:cs typeface="Proxima Nova"/>
                <a:sym typeface="Proxima Nova"/>
              </a:rPr>
              <a:t>Day and night temperature predictions</a:t>
            </a:r>
            <a:endParaRPr lang="en-US" dirty="0"/>
          </a:p>
          <a:p>
            <a:pPr marL="742950" marR="0" lvl="0" indent="-285750" algn="l" rtl="0">
              <a:lnSpc>
                <a:spcPct val="115000"/>
              </a:lnSpc>
              <a:spcBef>
                <a:spcPts val="0"/>
              </a:spcBef>
              <a:spcAft>
                <a:spcPts val="0"/>
              </a:spcAft>
              <a:buClr>
                <a:srgbClr val="000000"/>
              </a:buClr>
              <a:buSzPts val="1800"/>
              <a:buFont typeface="Arial"/>
              <a:buChar char="•"/>
            </a:pPr>
            <a:r>
              <a:rPr lang="en-US" sz="1800" dirty="0">
                <a:latin typeface="Proxima Nova"/>
                <a:ea typeface="Proxima Nova"/>
                <a:cs typeface="Proxima Nova"/>
                <a:sym typeface="Proxima Nova"/>
              </a:rPr>
              <a:t>Wind speed and humidity levels</a:t>
            </a:r>
            <a:endParaRPr lang="en-US" sz="1800" b="0" i="0" u="none" strike="noStrike" cap="none" dirty="0">
              <a:solidFill>
                <a:srgbClr val="000000"/>
              </a:solidFill>
              <a:latin typeface="Proxima Nova"/>
              <a:ea typeface="Proxima Nova"/>
              <a:cs typeface="Proxima Nova"/>
              <a:sym typeface="Proxima Nova"/>
            </a:endParaRPr>
          </a:p>
          <a:p>
            <a:pPr marL="742950" marR="0" lvl="0" indent="-285750" algn="l" rtl="0">
              <a:lnSpc>
                <a:spcPct val="115000"/>
              </a:lnSpc>
              <a:spcBef>
                <a:spcPts val="0"/>
              </a:spcBef>
              <a:spcAft>
                <a:spcPts val="0"/>
              </a:spcAft>
              <a:buClr>
                <a:srgbClr val="000000"/>
              </a:buClr>
              <a:buSzPts val="1800"/>
              <a:buFont typeface="Arial"/>
              <a:buChar char="•"/>
            </a:pPr>
            <a:r>
              <a:rPr lang="en-US" sz="1800" dirty="0">
                <a:latin typeface="Proxima Nova"/>
                <a:ea typeface="Proxima Nova"/>
                <a:cs typeface="Proxima Nova"/>
                <a:sym typeface="Proxima Nova"/>
              </a:rPr>
              <a:t>UV index</a:t>
            </a:r>
            <a:endParaRPr dirty="0"/>
          </a:p>
          <a:p>
            <a:pPr marL="457200" marR="0" lvl="0" indent="0" algn="l" rtl="0">
              <a:lnSpc>
                <a:spcPct val="115000"/>
              </a:lnSpc>
              <a:spcBef>
                <a:spcPts val="0"/>
              </a:spcBef>
              <a:spcAft>
                <a:spcPts val="0"/>
              </a:spcAft>
              <a:buNone/>
            </a:pPr>
            <a:endParaRPr sz="1800" b="0" i="0" u="none" strike="noStrike" cap="none" dirty="0">
              <a:solidFill>
                <a:srgbClr val="000000"/>
              </a:solidFill>
              <a:latin typeface="Proxima Nova"/>
              <a:ea typeface="Proxima Nova"/>
              <a:cs typeface="Proxima Nova"/>
              <a:sym typeface="Proxima Nova"/>
            </a:endParaRPr>
          </a:p>
          <a:p>
            <a:pPr marL="457200" marR="0" lvl="0" indent="0" algn="l" rtl="0">
              <a:lnSpc>
                <a:spcPct val="115000"/>
              </a:lnSpc>
              <a:spcBef>
                <a:spcPts val="0"/>
              </a:spcBef>
              <a:spcAft>
                <a:spcPts val="0"/>
              </a:spcAft>
              <a:buNone/>
            </a:pPr>
            <a:r>
              <a:rPr lang="en-US" sz="1800" b="1" i="0" u="none" strike="noStrike" cap="none" dirty="0">
                <a:solidFill>
                  <a:srgbClr val="000000"/>
                </a:solidFill>
                <a:latin typeface="Proxima Nova"/>
                <a:ea typeface="Proxima Nova"/>
                <a:cs typeface="Proxima Nova"/>
                <a:sym typeface="Proxima Nova"/>
              </a:rPr>
              <a:t>Limitation:</a:t>
            </a:r>
            <a:endParaRPr dirty="0"/>
          </a:p>
          <a:p>
            <a:pPr marL="742950" marR="0" lvl="0" indent="-285750" algn="l" rtl="0">
              <a:lnSpc>
                <a:spcPct val="115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Proxima Nova"/>
                <a:ea typeface="Proxima Nova"/>
                <a:cs typeface="Proxima Nova"/>
                <a:sym typeface="Proxima Nova"/>
              </a:rPr>
              <a:t>Overwhelming for users looking for quick</a:t>
            </a:r>
            <a:endParaRPr dirty="0"/>
          </a:p>
          <a:p>
            <a:pPr marL="457200" marR="0" lvl="0" algn="l" rtl="0">
              <a:lnSpc>
                <a:spcPct val="115000"/>
              </a:lnSpc>
              <a:spcBef>
                <a:spcPts val="0"/>
              </a:spcBef>
              <a:spcAft>
                <a:spcPts val="0"/>
              </a:spcAft>
              <a:buClr>
                <a:srgbClr val="000000"/>
              </a:buClr>
              <a:buSzPts val="1800"/>
            </a:pPr>
            <a:endParaRPr dirty="0"/>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rgbClr val="000000"/>
              </a:solidFill>
              <a:latin typeface="Proxima Nova"/>
              <a:ea typeface="Proxima Nova"/>
              <a:cs typeface="Proxima Nova"/>
              <a:sym typeface="Proxima Nova"/>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rgbClr val="000000"/>
              </a:solidFill>
              <a:latin typeface="Proxima Nova"/>
              <a:ea typeface="Proxima Nova"/>
              <a:cs typeface="Proxima Nova"/>
              <a:sym typeface="Proxima Nova"/>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rgbClr val="000000"/>
              </a:solidFill>
              <a:latin typeface="Proxima Nova"/>
              <a:ea typeface="Proxima Nova"/>
              <a:cs typeface="Proxima Nova"/>
              <a:sym typeface="Proxima Nova"/>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rgbClr val="000000"/>
              </a:solidFill>
              <a:latin typeface="Proxima Nova"/>
              <a:ea typeface="Proxima Nova"/>
              <a:cs typeface="Proxima Nova"/>
              <a:sym typeface="Proxima Nova"/>
            </a:endParaRPr>
          </a:p>
          <a:p>
            <a:pPr marL="457200" marR="0" lvl="0" indent="0" algn="l" rtl="0">
              <a:lnSpc>
                <a:spcPct val="115000"/>
              </a:lnSpc>
              <a:spcBef>
                <a:spcPts val="0"/>
              </a:spcBef>
              <a:spcAft>
                <a:spcPts val="0"/>
              </a:spcAft>
              <a:buClr>
                <a:srgbClr val="000000"/>
              </a:buClr>
              <a:buSzPts val="1800"/>
              <a:buFont typeface="Arial"/>
              <a:buNone/>
            </a:pPr>
            <a:r>
              <a:rPr lang="en-US" sz="1800" b="0" i="0" u="sng" strike="noStrike" cap="none" dirty="0">
                <a:solidFill>
                  <a:schemeClr val="hlink"/>
                </a:solidFill>
                <a:latin typeface="Proxima Nova"/>
                <a:ea typeface="Proxima Nova"/>
                <a:cs typeface="Proxima Nova"/>
                <a:sym typeface="Proxima Nova"/>
              </a:rPr>
              <a:t>https://weather.com/</a:t>
            </a:r>
            <a:endParaRPr sz="1800" b="0" i="0" u="sng" strike="noStrike" cap="none" dirty="0">
              <a:solidFill>
                <a:srgbClr val="0000FF"/>
              </a:solidFill>
              <a:latin typeface="Proxima Nova"/>
              <a:ea typeface="Proxima Nova"/>
              <a:cs typeface="Proxima Nova"/>
              <a:sym typeface="Proxima Nova"/>
            </a:endParaRPr>
          </a:p>
        </p:txBody>
      </p:sp>
      <p:pic>
        <p:nvPicPr>
          <p:cNvPr id="4" name="Picture 3">
            <a:extLst>
              <a:ext uri="{FF2B5EF4-FFF2-40B4-BE49-F238E27FC236}">
                <a16:creationId xmlns:a16="http://schemas.microsoft.com/office/drawing/2014/main" id="{2FB213EF-BD2A-CD8C-AF05-001032B61B3C}"/>
              </a:ext>
            </a:extLst>
          </p:cNvPr>
          <p:cNvPicPr>
            <a:picLocks noChangeAspect="1"/>
          </p:cNvPicPr>
          <p:nvPr/>
        </p:nvPicPr>
        <p:blipFill>
          <a:blip r:embed="rId4"/>
          <a:stretch>
            <a:fillRect/>
          </a:stretch>
        </p:blipFill>
        <p:spPr>
          <a:xfrm>
            <a:off x="8389893" y="1343222"/>
            <a:ext cx="2081153" cy="2085778"/>
          </a:xfrm>
          <a:prstGeom prst="rect">
            <a:avLst/>
          </a:prstGeom>
        </p:spPr>
      </p:pic>
    </p:spTree>
    <p:extLst>
      <p:ext uri="{BB962C8B-B14F-4D97-AF65-F5344CB8AC3E}">
        <p14:creationId xmlns:p14="http://schemas.microsoft.com/office/powerpoint/2010/main" val="1277026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System Analysis </a:t>
            </a:r>
          </a:p>
        </p:txBody>
      </p:sp>
      <p:sp>
        <p:nvSpPr>
          <p:cNvPr id="3" name="Google Shape;118;p18">
            <a:extLst>
              <a:ext uri="{FF2B5EF4-FFF2-40B4-BE49-F238E27FC236}">
                <a16:creationId xmlns:a16="http://schemas.microsoft.com/office/drawing/2014/main" id="{8662F982-62A1-C527-E4EA-62AC74AC9DB7}"/>
              </a:ext>
            </a:extLst>
          </p:cNvPr>
          <p:cNvSpPr txBox="1"/>
          <p:nvPr/>
        </p:nvSpPr>
        <p:spPr>
          <a:xfrm>
            <a:off x="327780" y="1257189"/>
            <a:ext cx="10949820" cy="4821290"/>
          </a:xfrm>
          <a:prstGeom prst="rect">
            <a:avLst/>
          </a:prstGeom>
          <a:noFill/>
          <a:ln>
            <a:noFill/>
          </a:ln>
        </p:spPr>
        <p:txBody>
          <a:bodyPr spcFirstLastPara="1" wrap="square" lIns="91425" tIns="91425" rIns="91425" bIns="91425" anchor="t" anchorCtr="0">
            <a:spAutoFit/>
          </a:bodyPr>
          <a:lstStyle/>
          <a:p>
            <a:pPr marL="800100" marR="0" lvl="0" indent="-342900" algn="l" rtl="0">
              <a:lnSpc>
                <a:spcPct val="115000"/>
              </a:lnSpc>
              <a:spcBef>
                <a:spcPts val="0"/>
              </a:spcBef>
              <a:spcAft>
                <a:spcPts val="0"/>
              </a:spcAft>
              <a:buClr>
                <a:srgbClr val="000000"/>
              </a:buClr>
              <a:buSzPts val="1800"/>
              <a:buAutoNum type="arabicParenR" startAt="3"/>
            </a:pPr>
            <a:r>
              <a:rPr lang="en-US" sz="1800" dirty="0">
                <a:latin typeface="Proxima Nova"/>
                <a:ea typeface="Proxima Nova"/>
                <a:cs typeface="Proxima Nova"/>
                <a:sym typeface="Proxima Nova"/>
              </a:rPr>
              <a:t>Weather-forecast</a:t>
            </a:r>
          </a:p>
          <a:p>
            <a:pPr marL="457200" marR="0" lvl="0" algn="l" rtl="0">
              <a:lnSpc>
                <a:spcPct val="115000"/>
              </a:lnSpc>
              <a:spcBef>
                <a:spcPts val="0"/>
              </a:spcBef>
              <a:spcAft>
                <a:spcPts val="0"/>
              </a:spcAft>
              <a:buClr>
                <a:srgbClr val="000000"/>
              </a:buClr>
              <a:buSzPts val="1800"/>
            </a:pPr>
            <a:endParaRPr lang="en-US" sz="1800" b="0" i="0" u="none" strike="noStrike" cap="none" dirty="0">
              <a:solidFill>
                <a:srgbClr val="000000"/>
              </a:solidFill>
              <a:latin typeface="Proxima Nova"/>
              <a:ea typeface="Proxima Nova"/>
              <a:cs typeface="Proxima Nova"/>
              <a:sym typeface="Proxima Nova"/>
            </a:endParaRPr>
          </a:p>
          <a:p>
            <a:pPr marL="457200" marR="0" lvl="0" algn="l" rtl="0">
              <a:lnSpc>
                <a:spcPct val="115000"/>
              </a:lnSpc>
              <a:spcBef>
                <a:spcPts val="0"/>
              </a:spcBef>
              <a:spcAft>
                <a:spcPts val="0"/>
              </a:spcAft>
              <a:buClr>
                <a:srgbClr val="000000"/>
              </a:buClr>
              <a:buSzPts val="1800"/>
            </a:pPr>
            <a:r>
              <a:rPr lang="en-US" sz="1800" b="1" i="0" u="none" strike="noStrike" cap="none" dirty="0">
                <a:solidFill>
                  <a:srgbClr val="000000"/>
                </a:solidFill>
                <a:latin typeface="Proxima Nova"/>
                <a:ea typeface="Proxima Nova"/>
                <a:cs typeface="Proxima Nova"/>
                <a:sym typeface="Proxima Nova"/>
              </a:rPr>
              <a:t>Features:</a:t>
            </a:r>
            <a:r>
              <a:rPr lang="en-US" sz="1800" dirty="0">
                <a:latin typeface="Proxima Nova"/>
                <a:ea typeface="Proxima Nova"/>
                <a:cs typeface="Proxima Nova"/>
                <a:sym typeface="Proxima Nova"/>
              </a:rPr>
              <a:t> </a:t>
            </a:r>
            <a:endParaRPr lang="en-US" sz="1800" b="0" i="0" u="none" strike="noStrike" cap="none" dirty="0">
              <a:solidFill>
                <a:srgbClr val="000000"/>
              </a:solidFill>
              <a:latin typeface="Proxima Nova"/>
              <a:ea typeface="Proxima Nova"/>
              <a:cs typeface="Proxima Nova"/>
              <a:sym typeface="Proxima Nova"/>
            </a:endParaRPr>
          </a:p>
          <a:p>
            <a:pPr marL="742950" marR="0" lvl="0" indent="-285750" algn="l" rtl="0">
              <a:lnSpc>
                <a:spcPct val="115000"/>
              </a:lnSpc>
              <a:spcBef>
                <a:spcPts val="0"/>
              </a:spcBef>
              <a:spcAft>
                <a:spcPts val="0"/>
              </a:spcAft>
              <a:buClr>
                <a:srgbClr val="000000"/>
              </a:buClr>
              <a:buSzPts val="1800"/>
              <a:buFont typeface="Arial"/>
              <a:buChar char="•"/>
            </a:pPr>
            <a:r>
              <a:rPr lang="en-US" sz="1800" dirty="0">
                <a:latin typeface="Proxima Nova"/>
                <a:ea typeface="Proxima Nova"/>
                <a:cs typeface="Proxima Nova"/>
                <a:sym typeface="Proxima Nova"/>
              </a:rPr>
              <a:t>Users can view detailed weather maps</a:t>
            </a:r>
            <a:endParaRPr lang="en-US" dirty="0"/>
          </a:p>
          <a:p>
            <a:pPr marL="742950" marR="0" lvl="0" indent="-285750" algn="l" rtl="0">
              <a:lnSpc>
                <a:spcPct val="115000"/>
              </a:lnSpc>
              <a:spcBef>
                <a:spcPts val="0"/>
              </a:spcBef>
              <a:spcAft>
                <a:spcPts val="0"/>
              </a:spcAft>
              <a:buClr>
                <a:srgbClr val="000000"/>
              </a:buClr>
              <a:buSzPts val="1800"/>
              <a:buFont typeface="Arial"/>
              <a:buChar char="•"/>
            </a:pPr>
            <a:r>
              <a:rPr lang="en-US" sz="1800" dirty="0">
                <a:latin typeface="Proxima Nova"/>
                <a:ea typeface="Proxima Nova"/>
                <a:cs typeface="Proxima Nova"/>
                <a:sym typeface="Proxima Nova"/>
              </a:rPr>
              <a:t>Wind and pressure</a:t>
            </a:r>
            <a:endParaRPr lang="en-US" sz="1800" b="0" i="0" u="none" strike="noStrike" cap="none" dirty="0">
              <a:solidFill>
                <a:srgbClr val="000000"/>
              </a:solidFill>
              <a:latin typeface="Proxima Nova"/>
              <a:ea typeface="Proxima Nova"/>
              <a:cs typeface="Proxima Nova"/>
              <a:sym typeface="Proxima Nova"/>
            </a:endParaRPr>
          </a:p>
          <a:p>
            <a:pPr marL="742950" marR="0" lvl="0" indent="-285750" algn="l" rtl="0">
              <a:lnSpc>
                <a:spcPct val="115000"/>
              </a:lnSpc>
              <a:spcBef>
                <a:spcPts val="0"/>
              </a:spcBef>
              <a:spcAft>
                <a:spcPts val="0"/>
              </a:spcAft>
              <a:buClr>
                <a:srgbClr val="000000"/>
              </a:buClr>
              <a:buSzPts val="1800"/>
              <a:buFont typeface="Arial"/>
              <a:buChar char="•"/>
            </a:pPr>
            <a:r>
              <a:rPr lang="en-US" sz="1800" dirty="0">
                <a:latin typeface="Proxima Nova"/>
                <a:ea typeface="Proxima Nova"/>
                <a:cs typeface="Proxima Nova"/>
                <a:sym typeface="Proxima Nova"/>
              </a:rPr>
              <a:t>Live weather observations</a:t>
            </a:r>
            <a:endParaRPr dirty="0"/>
          </a:p>
          <a:p>
            <a:pPr marL="457200" marR="0" lvl="0" indent="0" algn="l" rtl="0">
              <a:lnSpc>
                <a:spcPct val="115000"/>
              </a:lnSpc>
              <a:spcBef>
                <a:spcPts val="0"/>
              </a:spcBef>
              <a:spcAft>
                <a:spcPts val="0"/>
              </a:spcAft>
              <a:buNone/>
            </a:pPr>
            <a:endParaRPr sz="1800" b="0" i="0" u="none" strike="noStrike" cap="none" dirty="0">
              <a:solidFill>
                <a:srgbClr val="000000"/>
              </a:solidFill>
              <a:latin typeface="Proxima Nova"/>
              <a:ea typeface="Proxima Nova"/>
              <a:cs typeface="Proxima Nova"/>
              <a:sym typeface="Proxima Nova"/>
            </a:endParaRPr>
          </a:p>
          <a:p>
            <a:pPr marL="457200" marR="0" lvl="0" indent="0" algn="l" rtl="0">
              <a:lnSpc>
                <a:spcPct val="115000"/>
              </a:lnSpc>
              <a:spcBef>
                <a:spcPts val="0"/>
              </a:spcBef>
              <a:spcAft>
                <a:spcPts val="0"/>
              </a:spcAft>
              <a:buNone/>
            </a:pPr>
            <a:r>
              <a:rPr lang="en-US" sz="1800" b="1" i="0" u="none" strike="noStrike" cap="none" dirty="0">
                <a:solidFill>
                  <a:srgbClr val="000000"/>
                </a:solidFill>
                <a:latin typeface="Proxima Nova"/>
                <a:ea typeface="Proxima Nova"/>
                <a:cs typeface="Proxima Nova"/>
                <a:sym typeface="Proxima Nova"/>
              </a:rPr>
              <a:t>Limitation:</a:t>
            </a:r>
            <a:endParaRPr dirty="0"/>
          </a:p>
          <a:p>
            <a:pPr marL="742950" marR="0" lvl="0" indent="-285750" algn="l" rtl="0">
              <a:lnSpc>
                <a:spcPct val="115000"/>
              </a:lnSpc>
              <a:spcBef>
                <a:spcPts val="0"/>
              </a:spcBef>
              <a:spcAft>
                <a:spcPts val="0"/>
              </a:spcAft>
              <a:buClr>
                <a:srgbClr val="000000"/>
              </a:buClr>
              <a:buSzPts val="1800"/>
              <a:buFont typeface="Arial"/>
              <a:buChar char="•"/>
            </a:pPr>
            <a:r>
              <a:rPr lang="en-US" sz="1800" dirty="0">
                <a:latin typeface="Proxima Nova"/>
                <a:sym typeface="Proxima Nova"/>
              </a:rPr>
              <a:t>Bad user interface</a:t>
            </a:r>
          </a:p>
          <a:p>
            <a:pPr marL="742950" marR="0" lvl="0" indent="-285750" algn="l" rtl="0">
              <a:lnSpc>
                <a:spcPct val="115000"/>
              </a:lnSpc>
              <a:spcBef>
                <a:spcPts val="0"/>
              </a:spcBef>
              <a:spcAft>
                <a:spcPts val="0"/>
              </a:spcAft>
              <a:buClr>
                <a:srgbClr val="000000"/>
              </a:buClr>
              <a:buSzPts val="1800"/>
              <a:buFont typeface="Arial"/>
              <a:buChar char="•"/>
            </a:pPr>
            <a:endParaRPr dirty="0"/>
          </a:p>
          <a:p>
            <a:pPr marL="457200" marR="0" lvl="0" algn="l" rtl="0">
              <a:lnSpc>
                <a:spcPct val="115000"/>
              </a:lnSpc>
              <a:spcBef>
                <a:spcPts val="0"/>
              </a:spcBef>
              <a:spcAft>
                <a:spcPts val="0"/>
              </a:spcAft>
              <a:buClr>
                <a:srgbClr val="000000"/>
              </a:buClr>
              <a:buSzPts val="1800"/>
            </a:pPr>
            <a:endParaRPr dirty="0"/>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rgbClr val="000000"/>
              </a:solidFill>
              <a:latin typeface="Proxima Nova"/>
              <a:ea typeface="Proxima Nova"/>
              <a:cs typeface="Proxima Nova"/>
              <a:sym typeface="Proxima Nova"/>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rgbClr val="000000"/>
              </a:solidFill>
              <a:latin typeface="Proxima Nova"/>
              <a:ea typeface="Proxima Nova"/>
              <a:cs typeface="Proxima Nova"/>
              <a:sym typeface="Proxima Nova"/>
            </a:endParaRPr>
          </a:p>
          <a:p>
            <a:pPr marL="457200" marR="0" lvl="0" indent="0" algn="l" rtl="0">
              <a:lnSpc>
                <a:spcPct val="115000"/>
              </a:lnSpc>
              <a:spcBef>
                <a:spcPts val="0"/>
              </a:spcBef>
              <a:spcAft>
                <a:spcPts val="0"/>
              </a:spcAft>
              <a:buClr>
                <a:srgbClr val="000000"/>
              </a:buClr>
              <a:buSzPts val="1800"/>
              <a:buFont typeface="Arial"/>
              <a:buNone/>
            </a:pPr>
            <a:endParaRPr sz="1800" b="0" i="0" u="none" strike="noStrike" cap="none" dirty="0">
              <a:solidFill>
                <a:srgbClr val="000000"/>
              </a:solidFill>
              <a:latin typeface="Proxima Nova"/>
              <a:ea typeface="Proxima Nova"/>
              <a:cs typeface="Proxima Nova"/>
              <a:sym typeface="Proxima Nova"/>
            </a:endParaRPr>
          </a:p>
          <a:p>
            <a:pPr marL="457200" marR="0" lvl="0" indent="0" algn="l" rtl="0">
              <a:lnSpc>
                <a:spcPct val="115000"/>
              </a:lnSpc>
              <a:spcBef>
                <a:spcPts val="0"/>
              </a:spcBef>
              <a:spcAft>
                <a:spcPts val="0"/>
              </a:spcAft>
              <a:buClr>
                <a:srgbClr val="000000"/>
              </a:buClr>
              <a:buSzPts val="1800"/>
              <a:buFont typeface="Arial"/>
              <a:buNone/>
            </a:pPr>
            <a:r>
              <a:rPr lang="en-US" sz="1800" b="0" i="0" u="sng" strike="noStrike" cap="none" dirty="0">
                <a:solidFill>
                  <a:schemeClr val="hlink"/>
                </a:solidFill>
                <a:latin typeface="Proxima Nova"/>
                <a:ea typeface="Proxima Nova"/>
                <a:cs typeface="Proxima Nova"/>
                <a:sym typeface="Proxima Nova"/>
              </a:rPr>
              <a:t>https://www.weather-forecast.com/</a:t>
            </a:r>
            <a:endParaRPr sz="1800" b="0" i="0" u="sng" strike="noStrike" cap="none" dirty="0">
              <a:solidFill>
                <a:srgbClr val="0000FF"/>
              </a:solidFill>
              <a:latin typeface="Proxima Nova"/>
              <a:ea typeface="Proxima Nova"/>
              <a:cs typeface="Proxima Nova"/>
              <a:sym typeface="Proxima Nova"/>
            </a:endParaRPr>
          </a:p>
        </p:txBody>
      </p:sp>
      <p:pic>
        <p:nvPicPr>
          <p:cNvPr id="5" name="Picture 4">
            <a:extLst>
              <a:ext uri="{FF2B5EF4-FFF2-40B4-BE49-F238E27FC236}">
                <a16:creationId xmlns:a16="http://schemas.microsoft.com/office/drawing/2014/main" id="{5B35502C-3A73-2146-72B5-B38A1A97D9BD}"/>
              </a:ext>
            </a:extLst>
          </p:cNvPr>
          <p:cNvPicPr>
            <a:picLocks noChangeAspect="1"/>
          </p:cNvPicPr>
          <p:nvPr/>
        </p:nvPicPr>
        <p:blipFill>
          <a:blip r:embed="rId4"/>
          <a:stretch>
            <a:fillRect/>
          </a:stretch>
        </p:blipFill>
        <p:spPr>
          <a:xfrm>
            <a:off x="7639570" y="1822654"/>
            <a:ext cx="2528828" cy="1077861"/>
          </a:xfrm>
          <a:prstGeom prst="rect">
            <a:avLst/>
          </a:prstGeom>
        </p:spPr>
      </p:pic>
    </p:spTree>
    <p:extLst>
      <p:ext uri="{BB962C8B-B14F-4D97-AF65-F5344CB8AC3E}">
        <p14:creationId xmlns:p14="http://schemas.microsoft.com/office/powerpoint/2010/main" val="2826760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dirty="0">
                <a:solidFill>
                  <a:srgbClr val="04A2B9"/>
                </a:solidFill>
                <a:latin typeface="Proxima Nova"/>
                <a:ea typeface="Proxima Nova"/>
                <a:cs typeface="Proxima Nova"/>
                <a:sym typeface="Proxima Nova"/>
              </a:rPr>
              <a:t>ER Diagrams </a:t>
            </a:r>
          </a:p>
        </p:txBody>
      </p:sp>
      <p:pic>
        <p:nvPicPr>
          <p:cNvPr id="4" name="Picture 3">
            <a:extLst>
              <a:ext uri="{FF2B5EF4-FFF2-40B4-BE49-F238E27FC236}">
                <a16:creationId xmlns:a16="http://schemas.microsoft.com/office/drawing/2014/main" id="{5BB33A30-AE27-C197-D80A-4CF83C02B380}"/>
              </a:ext>
            </a:extLst>
          </p:cNvPr>
          <p:cNvPicPr>
            <a:picLocks noChangeAspect="1"/>
          </p:cNvPicPr>
          <p:nvPr/>
        </p:nvPicPr>
        <p:blipFill rotWithShape="1">
          <a:blip r:embed="rId4"/>
          <a:srcRect l="20001" t="8362" r="20413" b="9350"/>
          <a:stretch/>
        </p:blipFill>
        <p:spPr>
          <a:xfrm>
            <a:off x="2483949" y="1111363"/>
            <a:ext cx="6685936" cy="5193747"/>
          </a:xfrm>
          <a:prstGeom prst="rect">
            <a:avLst/>
          </a:prstGeom>
        </p:spPr>
      </p:pic>
    </p:spTree>
    <p:extLst>
      <p:ext uri="{BB962C8B-B14F-4D97-AF65-F5344CB8AC3E}">
        <p14:creationId xmlns:p14="http://schemas.microsoft.com/office/powerpoint/2010/main" val="289323157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1004</TotalTime>
  <Words>700</Words>
  <Application>Microsoft Office PowerPoint</Application>
  <PresentationFormat>Widescreen</PresentationFormat>
  <Paragraphs>126</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Proxima Nova</vt:lpstr>
      <vt:lpstr>Calibri</vt:lpstr>
      <vt:lpstr>Times New Roman</vt:lpstr>
      <vt:lpstr>Office Theme</vt:lpstr>
      <vt:lpstr>PowerPoint Presentation</vt:lpstr>
      <vt:lpstr>PowerPoint Presentation</vt:lpstr>
      <vt:lpstr>Outline</vt:lpstr>
      <vt:lpstr>Introduction </vt:lpstr>
      <vt:lpstr>Abstract</vt:lpstr>
      <vt:lpstr>System Analysis </vt:lpstr>
      <vt:lpstr>System Analysis </vt:lpstr>
      <vt:lpstr>System Analysis </vt:lpstr>
      <vt:lpstr>ER Diagrams </vt:lpstr>
      <vt:lpstr>Flow Chart</vt:lpstr>
      <vt:lpstr>Use case diagram</vt:lpstr>
      <vt:lpstr>Sequence diagram</vt:lpstr>
      <vt:lpstr>Class diagram</vt:lpstr>
      <vt:lpstr>Tools &amp; Technology to be used</vt:lpstr>
      <vt:lpstr>Gantt Chart</vt:lpstr>
      <vt:lpstr>UI Screen</vt:lpstr>
      <vt:lpstr>UI Screen</vt:lpstr>
      <vt:lpstr>UI Screen</vt:lpstr>
      <vt:lpstr>UI Screen</vt:lpstr>
      <vt:lpstr>UI Screen</vt:lpstr>
      <vt:lpstr>UI Screen</vt:lpstr>
      <vt:lpstr>UI Screen</vt:lpstr>
      <vt:lpstr>UI Screen</vt:lpstr>
      <vt:lpstr>UI Screen</vt:lpstr>
      <vt:lpstr>Testing</vt:lpstr>
      <vt:lpstr>Expected Outcomes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Dhairya Aundhia</cp:lastModifiedBy>
  <cp:revision>28</cp:revision>
  <dcterms:created xsi:type="dcterms:W3CDTF">2023-12-05T07:58:57Z</dcterms:created>
  <dcterms:modified xsi:type="dcterms:W3CDTF">2025-04-11T08:12:49Z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2024-01-10T05:57:01Z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bdeac77a-6f2d-4eed-8d0b-c87a56de673f</vt:lpwstr>
  </property>
  <property fmtid="{D5CDD505-2E9C-101B-9397-08002B2CF9AE}" pid="7" name="MSIP_Label_defa4170-0d19-0005-0004-bc88714345d2_ActionId">
    <vt:lpwstr>2a20089b-7995-43de-aaf1-a4eb65220026</vt:lpwstr>
  </property>
  <property fmtid="{D5CDD505-2E9C-101B-9397-08002B2CF9AE}" pid="8" name="MSIP_Label_defa4170-0d19-0005-0004-bc88714345d2_ContentBits">
    <vt:lpwstr>0</vt:lpwstr>
  </property>
</Properties>
</file>