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 Partial Differential Equations</a:t>
            </a:r>
          </a:p>
          <a:p>
            <a:pPr lvl="1"/>
          </a:p>
          <a:p>
            <a:pPr lvl="1"/>
            <a:r>
              <a:t>1. Introduction to Partial Differential Equations</a:t>
            </a:r>
          </a:p>
          <a:p>
            <a:pPr lvl="1"/>
            <a:r>
              <a:t>   1.1 What are Partial Differential Equations?</a:t>
            </a:r>
          </a:p>
          <a:p>
            <a:pPr lvl="1"/>
            <a:r>
              <a:t>   1.2 Applications of Partial Differential Equations</a:t>
            </a:r>
          </a:p>
          <a:p>
            <a:pPr lvl="1"/>
          </a:p>
          <a:p>
            <a:pPr lvl="1"/>
            <a:r>
              <a:t>2. Classification and Types of Partial Differential Equations</a:t>
            </a:r>
          </a:p>
          <a:p>
            <a:pPr lvl="1"/>
            <a:r>
              <a:t>   2.1 Linear and Nonlinear Partial Differential Equations</a:t>
            </a:r>
          </a:p>
          <a:p>
            <a:pPr lvl="1"/>
            <a:r>
              <a:t>   2.2 Ordinary Differential Equations vs. Partial Differential Equations</a:t>
            </a:r>
          </a:p>
          <a:p>
            <a:pPr lvl="1"/>
            <a:r>
              <a:t>   2.3 Elliptic, Parabolic, and Hyperbolic Partial Differential Equations</a:t>
            </a:r>
          </a:p>
          <a:p>
            <a:pPr lvl="1"/>
          </a:p>
          <a:p>
            <a:pPr lvl="1"/>
            <a:r>
              <a:t>3. Fundamental Concepts in Partial Differential Equations</a:t>
            </a:r>
          </a:p>
          <a:p>
            <a:pPr lvl="1"/>
            <a:r>
              <a:t>   3.1 Derivation and Formulation of Partial Differential Equations</a:t>
            </a:r>
          </a:p>
          <a:p>
            <a:pPr lvl="1"/>
            <a:r>
              <a:t>   3.2 Initial and Boundary Conditions</a:t>
            </a:r>
          </a:p>
          <a:p>
            <a:pPr lvl="1"/>
            <a:r>
              <a:t>   3.3 Well-posedness and Solutions of Partial Differential Equations</a:t>
            </a:r>
          </a:p>
          <a:p>
            <a:pPr lvl="1"/>
          </a:p>
          <a:p>
            <a:pPr lvl="1"/>
            <a:r>
              <a:t>4. Solution Methods for Partial Differential Equations</a:t>
            </a:r>
          </a:p>
          <a:p>
            <a:pPr lvl="1"/>
            <a:r>
              <a:t>   4.1 Separation of Variables</a:t>
            </a:r>
          </a:p>
          <a:p>
            <a:pPr lvl="1"/>
            <a:r>
              <a:t>   4.2 Eigenfunction Expansion</a:t>
            </a:r>
          </a:p>
          <a:p>
            <a:pPr lvl="1"/>
            <a:r>
              <a:t>   4.3 Fourier Transform</a:t>
            </a:r>
          </a:p>
          <a:p>
            <a:pPr lvl="1"/>
            <a:r>
              <a:t>   4.4 Numerical Methods for Solving Partial Differential Equations</a:t>
            </a:r>
          </a:p>
          <a:p>
            <a:pPr lvl="1"/>
          </a:p>
          <a:p>
            <a:pPr lvl="1"/>
            <a:r>
              <a:t>5. Specific Types of Partial Differential Equations</a:t>
            </a:r>
          </a:p>
          <a:p>
            <a:pPr lvl="1"/>
            <a:r>
              <a:t>   5.1 Heat Equation</a:t>
            </a:r>
          </a:p>
          <a:p>
            <a:pPr lvl="1"/>
            <a:r>
              <a:t>   5.2 Wave Equation</a:t>
            </a:r>
          </a:p>
          <a:p>
            <a:pPr lvl="1"/>
            <a:r>
              <a:t>   5.3 Laplace's Equation</a:t>
            </a:r>
          </a:p>
          <a:p>
            <a:pPr lvl="1"/>
            <a:r>
              <a:t>   5.4 Schrödinger Equation</a:t>
            </a:r>
          </a:p>
          <a:p>
            <a:pPr lvl="1"/>
            <a:r>
              <a:t>   5.5 Navier-Stokes Equation</a:t>
            </a:r>
          </a:p>
          <a:p>
            <a:pPr lvl="1"/>
          </a:p>
          <a:p>
            <a:pPr lvl="1"/>
            <a:r>
              <a:t>6. Applications of Partial Differential Equations</a:t>
            </a:r>
          </a:p>
          <a:p>
            <a:pPr lvl="1"/>
            <a:r>
              <a:t>   6.1 Engineering and Physics</a:t>
            </a:r>
          </a:p>
          <a:p>
            <a:pPr lvl="1"/>
            <a:r>
              <a:t>   6.2 Fluid Dynamics</a:t>
            </a:r>
          </a:p>
          <a:p>
            <a:pPr lvl="1"/>
            <a:r>
              <a:t>   6.3 Electromagnetism</a:t>
            </a:r>
          </a:p>
          <a:p>
            <a:pPr lvl="1"/>
            <a:r>
              <a:t>   6.4 Quantum Mechanics</a:t>
            </a:r>
          </a:p>
          <a:p>
            <a:pPr lvl="1"/>
            <a:r>
              <a:t>   6.5 Financial Mathematics</a:t>
            </a:r>
          </a:p>
          <a:p>
            <a:pPr lvl="1"/>
          </a:p>
          <a:p>
            <a:pPr lvl="1"/>
            <a:r>
              <a:t>7. Advanced Topics in Partial Differential Equations</a:t>
            </a:r>
          </a:p>
          <a:p>
            <a:pPr lvl="1"/>
            <a:r>
              <a:t>   7.1 Nonlinear Partial Differential Equations</a:t>
            </a:r>
          </a:p>
          <a:p>
            <a:pPr lvl="1"/>
            <a:r>
              <a:t>   7.2 Perturbation Methods</a:t>
            </a:r>
          </a:p>
          <a:p>
            <a:pPr lvl="1"/>
            <a:r>
              <a:t>   7.3 Numerical Techniques in Partial Differential Equations</a:t>
            </a:r>
          </a:p>
          <a:p>
            <a:pPr lvl="1"/>
            <a:r>
              <a:t>   7.4 Existence and Uniqueness of Solutions</a:t>
            </a:r>
          </a:p>
          <a:p>
            <a:pPr lvl="1"/>
          </a:p>
          <a:p>
            <a:pPr lvl="1"/>
            <a:r>
              <a:t>8. Conclusion</a:t>
            </a:r>
          </a:p>
          <a:p>
            <a:pPr lvl="1"/>
          </a:p>
          <a:p>
            <a:pPr lvl="1"/>
            <a:r>
              <a:t>9. References</a:t>
            </a:r>
          </a:p>
          <a:p>
            <a:pPr lvl="1"/>
          </a:p>
          <a:p>
            <a:pPr lvl="1"/>
            <a:r>
              <a:t>Note: The table of contents provided is a general guide and may vary depending on the specific materials or textbooks being referenced.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Fundamental Concepts in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variables and their partial derivatives. These equations are commonly used to describe physical phenomena in fields such as physics, engineering, and finance. To understand PDEs better, it is crucial to grasp the fundamental concepts associated with them. Here are three fundamental concepts in partial differential equations:</a:t>
            </a:r>
          </a:p>
          <a:p/>
          <a:p>
            <a:r>
              <a:t>1. Classification of PDEs:</a:t>
            </a:r>
          </a:p>
          <a:p>
            <a:r>
              <a:t>PDEs can be classified into various types based on their mathematical properties. The classification depends on the highest-order derivatives present in the equation and the number of independent variables. The most commonly encountered classifications include elliptic, parabolic, and hyperbolic equations.</a:t>
            </a:r>
          </a:p>
          <a:p/>
          <a:p>
            <a:r>
              <a:t>- Elliptic Equations: Elliptic equations involve second-order derivatives and typically arise in steady-state problems. They are characterized by their smooth and continuous solutions. The Laplace equation is a classic example of an elliptic PDE.</a:t>
            </a:r>
          </a:p>
          <a:p/>
          <a:p>
            <a:r>
              <a:t>- Parabolic Equations: Parabolic equations also involve second-order derivatives but include a time variable. These equations describe heat conduction, diffusion, and other time-dependent phenomena. The heat equation is a well-known parabolic equation.</a:t>
            </a:r>
          </a:p>
          <a:p/>
          <a:p>
            <a:r>
              <a:t>- Hyperbolic Equations: Hyperbolic equations involve second-order derivatives, with a time component represented explicitly. These equations describe wave-like behavior and are common in problems related to vibrations and wave propagation. The wave equation is a notable example of a hyperbolic PDE.</a:t>
            </a:r>
          </a:p>
          <a:p/>
          <a:p>
            <a:r>
              <a:t>The classification of PDEs is essential as it helps in determining the appropriate solution methods and understanding the behavior of the solutions.</a:t>
            </a:r>
          </a:p>
          <a:p/>
          <a:p>
            <a:r>
              <a:t>2. Initial and Boundary Conditions:</a:t>
            </a:r>
          </a:p>
          <a:p>
            <a:r>
              <a:t>To obtain a unique solution to a PDE, it is necessary to specify certain conditions that define the problem's behavior. These conditions are classified into initial conditions and boundary conditions.</a:t>
            </a:r>
          </a:p>
          <a:p/>
          <a:p>
            <a:r>
              <a:t>- Initial Conditions: Initial conditions are specified at the beginning of the problem, usually at a particular initial time. They provide the values or derivatives of the dependent variables at that initial time. These conditions play a crucial role in determining the evolution of the solution over time.</a:t>
            </a:r>
          </a:p>
          <a:p/>
          <a:p>
            <a:r>
              <a:t>- Boundary Conditions: Boundary conditions are specified on the boundary of the region in which the PDE is being solved. These conditions define how the solution behaves at the boundaries of the domain. For example, Dirichlet boundary conditions prescribe the values of the solution on the boundary, while Neumann boundary conditions specify the normal derivative of the solution.</a:t>
            </a:r>
          </a:p>
          <a:p/>
          <a:p>
            <a:r>
              <a:t>The combination of initial and boundary conditions ensures that a unique solution exists for the PDE problem under consideration.</a:t>
            </a:r>
          </a:p>
          <a:p/>
          <a:p>
            <a:r>
              <a:t>3. Solution Techniques:</a:t>
            </a:r>
          </a:p>
          <a:p>
            <a:r>
              <a:t>Solving PDEs can be challenging due to their mathematical complexity. Various solution techniques are available, and the choice depends on the characteristics of the equation and the problem at hand.</a:t>
            </a:r>
          </a:p>
          <a:p/>
          <a:p>
            <a:r>
              <a:t>- Analytical Methods: Analytical methods aim to find exact solutions to PDEs. These methods involve using specific mathematical manipulations, such as separation of variables, Fourier transforms, or integral transforms. Analytical solutions are powerful but applicable to a limited number of PDEs due to their restrictive assumptions.</a:t>
            </a:r>
          </a:p>
          <a:p/>
          <a:p>
            <a:r>
              <a:t>- Numerical Methods: Numerical methods are widely used to approximate solutions to PDEs when exact analytical solutions are not feasible. These methods discretize the domain into a grid and convert the PDE into a system of algebraic equations. Common numerical methods include finite difference, finite element, and finite volume methods. Numerical solutions provide approximations that converge to the true solution as the grid size is refined.</a:t>
            </a:r>
          </a:p>
          <a:p/>
          <a:p>
            <a:r>
              <a:t>- Existence and Uniqueness: Another essential concept in solving PDEs is the existence and uniqueness of solutions. For certain classes of PDEs and under appropriate conditions, mathematical theorems ensure that the solution is unique and exists over a given domain.</a:t>
            </a:r>
          </a:p>
          <a:p/>
          <a:p>
            <a:r>
              <a:t>Understanding these fundamental concepts allows mathematicians, scientists, and engineers to formulate and solve a wide range of complex problems described by partial differential equations.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Derivation and Formulation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They are widely used in various fields of science, engineering, and mathematics to describe dynamic behavior and physical phenomena.</a:t>
            </a:r>
          </a:p>
          <a:p/>
          <a:p>
            <a:r>
              <a:t>The process of deriving and formulating PDEs involves converting a physical problem or a mathematical model into an equation involving partial derivatives.</a:t>
            </a:r>
          </a:p>
          <a:p/>
          <a:p>
            <a:r>
              <a:t>1. Derivation of PDEs:</a:t>
            </a:r>
          </a:p>
          <a:p/>
          <a:p>
            <a:r>
              <a:t>The derivation of PDEs usually begins with the formulation of a mathematical model that represents a physical system or phenomenon. This model can be based on scientific principles, experimental data, or mathematical assumptions.</a:t>
            </a:r>
          </a:p>
          <a:p/>
          <a:p>
            <a:r>
              <a:t>Once the mathematical model is established, it is necessary to express the relationships between the different variables involved in the system. These variables can represent quantities such as position, time, temperature, pressure, velocity, concentration, and so on.</a:t>
            </a:r>
          </a:p>
          <a:p/>
          <a:p>
            <a:r>
              <a:t>The next step involves identifying the fundamental laws or principles governing the behavior of the system. These laws can be expressed in the form of mathematical equations known as "conservation laws" or "balance equations." Examples include the conservation of energy, mass, momentum, and electric charge.</a:t>
            </a:r>
          </a:p>
          <a:p/>
          <a:p>
            <a:r>
              <a:t>By applying the conservation laws to the mathematical model, one can obtain a set of equations that describe the evolution of the system over time. These equations may involve partial derivatives with respect to the independent variables.</a:t>
            </a:r>
          </a:p>
          <a:p/>
          <a:p>
            <a:r>
              <a:t>2. Formulation of PDEs:</a:t>
            </a:r>
          </a:p>
          <a:p/>
          <a:p>
            <a:r>
              <a:t>The formulation of PDEs involves expressing the derived equations in a standard form that is suitable for mathematical analysis and solution. This typically involves rewriting the equations in terms of partial derivatives.</a:t>
            </a:r>
          </a:p>
          <a:p/>
          <a:p>
            <a:r>
              <a:t>Depending on the nature of the problem, different types of PDEs can be formulated. Common types include elliptic, parabolic, and hyperbolic PDEs. Each type represents different behaviors and phenomena.</a:t>
            </a:r>
          </a:p>
          <a:p/>
          <a:p>
            <a:r>
              <a:t>Elliptic PDEs describe steady-state problems and possess properties such as maximum principles and harmonic functions. Parabolic PDEs describe problems involving time evolution and are associated with phenomena like heat diffusion and fluid flow. Hyperbolic PDEs describe problems involving wave propagation and have properties such as characteristic curves.</a:t>
            </a:r>
          </a:p>
          <a:p/>
          <a:p>
            <a:r>
              <a:t>The formulation of PDEs involves specifying appropriate boundary conditions, initial conditions, and any other constraints or assumptions related to the problem. These conditions help define the behavior of the system at the boundaries and initial time.</a:t>
            </a:r>
          </a:p>
          <a:p/>
          <a:p>
            <a:r>
              <a:t>Once the PDEs are formulated, they can be solved using various analytical or numerical techniques depending on their complexity. Analytical methods involve finding exact solutions, while numerical methods approximate solutions using algorithms and computational tools.</a:t>
            </a:r>
          </a:p>
          <a:p/>
          <a:p>
            <a:r>
              <a:t>In summary, the derivation and formulation of PDEs involve converting a physical problem or mathematical model into a set of equations involving partial derivatives. This process relies on scientific principles, mathematical equations, and appropriate boundary/initial conditions. The resulting PDEs can then be solved using analytical or numerical techniques to study and understand the system's behavior and phenomena.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Initial and Boundary Conditions</a:t>
            </a:r>
          </a:p>
        </p:txBody>
      </p:sp>
      <p:sp>
        <p:nvSpPr>
          <p:cNvPr id="3" name="Content Placeholder 2"/>
          <p:cNvSpPr>
            <a:spLocks noGrp="1"/>
          </p:cNvSpPr>
          <p:nvPr>
            <p:ph idx="1"/>
          </p:nvPr>
        </p:nvSpPr>
        <p:spPr/>
        <p:txBody>
          <a:bodyPr/>
          <a:lstStyle/>
          <a:p>
            <a:r>
              <a:t>Initial conditions and boundary conditions are important concepts in mathematics, physics, and engineering when solving boundary value problems or differential equations. These conditions are necessary to fully define the problem and determine the unique solution.</a:t>
            </a:r>
          </a:p>
          <a:p/>
          <a:p>
            <a:r>
              <a:t>1. Initial Conditions:</a:t>
            </a:r>
          </a:p>
          <a:p>
            <a:r>
              <a:t>Initial conditions refer to the values or conditions assigned to the dependent variables or their derivatives at a specific starting point or time (usually denoted as t = 0). They provide the starting point for the mathematical model or differential equation being solved. These conditions are usually specified in terms of the initial values of the variables in the problem.</a:t>
            </a:r>
          </a:p>
          <a:p/>
          <a:p>
            <a:r>
              <a:t>For example, consider a simple example of a ball thrown into the air. The initial conditions for this problem could include the initial position and initial velocity of the ball. If we assume the starting point of measurement as t = 0, we might specify the initial position as x(0) = 0 and the initial velocity as v(0) = 10 m/s.</a:t>
            </a:r>
          </a:p>
          <a:p/>
          <a:p>
            <a:r>
              <a:t>2. Boundary Conditions:</a:t>
            </a:r>
          </a:p>
          <a:p>
            <a:r>
              <a:t>Boundary conditions, on the other hand, are conditions or constraints imposed at the boundaries or limits of the domain in which the problem is being solved. These conditions restrict the behavior of the solution at the boundaries and help determine the unique solution.</a:t>
            </a:r>
          </a:p>
          <a:p/>
          <a:p>
            <a:r>
              <a:t>Boundary conditions can be classified as either Dirichlet or Neumann conditions:</a:t>
            </a:r>
          </a:p>
          <a:p/>
          <a:p>
            <a:r>
              <a:t>- Dirichlet boundary conditions: These conditions specify the values of the dependent variables at specific boundary points. For example, if we are solving temperature distribution in a rod, we can specify the temperature at both ends of the rod. This is known as specifying the Dirichlet boundary condition. An example would be T(0) = 100°C and T(L) = 50°C, where T represents temperature, 0 represents the left end of the rod, and L represents the right end.</a:t>
            </a:r>
          </a:p>
          <a:p/>
          <a:p>
            <a:r>
              <a:t>- Neumann boundary conditions: These conditions specify the rate of change or flux of the dependent variables at the boundary points. For example, if we have a problem of heat conduction, we might specify the heat flow at the boundary. This is known as specifying the Neumann boundary condition. An example would be \(\frac{dT}{dx}|_{x=L} = -k . \frac{dT}{dt}|_{x=L}\), which represents that the heat flow at the right end of the rod is proportional to the negative gradient of temperature (dT/dx), where k is a constant.</a:t>
            </a:r>
          </a:p>
          <a:p/>
          <a:p>
            <a:r>
              <a:t>Boundary conditions are necessary because they ensure that the solution satisfies the physical constraints or properties at the boundaries of the domain. They also help in obtaining a unique solution to the differential equation or mathematical model being solved.</a:t>
            </a:r>
          </a:p>
          <a:p/>
          <a:p>
            <a:r>
              <a:t>In summary, initial conditions specify the starting values of the dependent variables or their derivatives at the beginning of the problem, while boundary conditions restrict the behavior of the solution at the boundaries of the domain being considered. Both types of conditions are essential in solving mathematical models or differential equations.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3.3 Well-posedness and Solutions of Partial Differential Equations</a:t>
            </a:r>
          </a:p>
        </p:txBody>
      </p:sp>
      <p:sp>
        <p:nvSpPr>
          <p:cNvPr id="3" name="Content Placeholder 2"/>
          <p:cNvSpPr>
            <a:spLocks noGrp="1"/>
          </p:cNvSpPr>
          <p:nvPr>
            <p:ph idx="1"/>
          </p:nvPr>
        </p:nvSpPr>
        <p:spPr/>
        <p:txBody>
          <a:bodyPr/>
          <a:lstStyle/>
          <a:p>
            <a:r>
              <a:t>Well-posedness is a concept in the study of partial differential equations (PDEs) that refers to the existence, uniqueness, and continuous dependence of solutions on the initial and boundary conditions of the equation. If a PDE is well-posed, it means that there is exactly one solution that satisfies the given conditions, and this solution varies continuously as the conditions are perturbed.</a:t>
            </a:r>
          </a:p>
          <a:p/>
          <a:p>
            <a:r>
              <a:t>To understand well-posedness in PDEs, let's consider the following three criteria:</a:t>
            </a:r>
          </a:p>
          <a:p/>
          <a:p>
            <a:r>
              <a:t>1. Existence of Solutions: The first criterion for well-posedness is that a solution to the PDE exists for any given initial and boundary conditions. This means that there is at least one solution that satisfies the equation and prescribed conditions.</a:t>
            </a:r>
          </a:p>
          <a:p/>
          <a:p>
            <a:r>
              <a:t>2. Uniqueness of Solutions: The second criterion requires that there is only one solution to the PDE that satisfies the given conditions. In other words, there are no multiple solutions or ambiguities in the solution.</a:t>
            </a:r>
          </a:p>
          <a:p/>
          <a:p>
            <a:r>
              <a:t>3. Continuous Dependence on Initial/Boundary Conditions: The third criterion is that the solution of the PDE should depend continuously on the initial and boundary conditions. This means that small changes in the conditions should lead to small changes in the solution. Mathematically, this criterion can be expressed as the Lipschitz condition, which ensures that the solutions do not exhibit sudden jumps or discontinuities.</a:t>
            </a:r>
          </a:p>
          <a:p/>
          <a:p>
            <a:r>
              <a:t>If a PDE satisfies all three criteria, it is considered well-posed. Well-posedness is crucial because it guarantees the existence of a unique and stable solution, which is essential for reliable predictions and analysis of physical systems described by PDEs.</a:t>
            </a:r>
          </a:p>
          <a:p/>
          <a:p>
            <a:r>
              <a:t>Solutions of PDEs can be classified into several types:</a:t>
            </a:r>
          </a:p>
          <a:p/>
          <a:p>
            <a:r>
              <a:t>1. Analytical Solutions: In some cases, PDEs can be solved analytically, providing an exact formula that describes the solution. Analytical solutions are often obtained by assuming specific conditions or employing various mathematical techniques, such as separation of variables or Fourier transforms.</a:t>
            </a:r>
          </a:p>
          <a:p/>
          <a:p>
            <a:r>
              <a:t>2. Numerical Solutions: In many cases, PDEs are challenging or even impossible to solve analytically. In such situations, numerical methods are used to approximate the solution. These methods involve discretizing the PDE into a system of algebraic equations and solving them iteratively. Common numerical methods for PDEs include finite difference, finite element, and finite volume methods.</a:t>
            </a:r>
          </a:p>
          <a:p/>
          <a:p>
            <a:r>
              <a:t>3. Approximate Solutions: Sometimes, it may be difficult to find an exact solution or compute a precise numerical solution. In these cases, approximate solutions are used to obtain a close approximation to the true solution. Approximate solutions can be generated through techniques like perturbation methods, asymptotic analysis, or variational principles.</a:t>
            </a:r>
          </a:p>
          <a:p/>
          <a:p>
            <a:r>
              <a:t>Overall, the well-posedness of a PDE is crucial in ensuring the existence, uniqueness, and stability of the solutions. While analytical solutions are preferred for their exactness, numerical and approximate solutions provide valuable approximations in cases where exact solutions are unattainable.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Solution Methods for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partial derivatives of an unknown function of multiple variables. These equations are widely used in many areas of science and engineering to model various physical phenomena. Solving PDEs is often a challenging task due to their complex nature. There are several solution methods that can be employed to solve PDEs, each with its own advantages and limitations. Here, we will discuss four commonly used solution methods for PDEs in detail.</a:t>
            </a:r>
          </a:p>
          <a:p/>
          <a:p>
            <a:r>
              <a:t>1. Method of Separation of Variables:</a:t>
            </a:r>
          </a:p>
          <a:p>
            <a:r>
              <a:t>The method of separation of variables is one of the oldest and simplest techniques for solving PDEs. It involves assuming that the solution to the PDE can be expressed as a product of functions of individual variables. By substituting this assumed solution into the original PDE, we can separate the variables and obtain a set of ordinary differential equations (ODEs) for each individual function. These ODEs can then be solved using standard techniques. However, the method of separation of variables is only applicable to a limited class of PDEs with certain specific boundary conditions and symmetry properties.</a:t>
            </a:r>
          </a:p>
          <a:p/>
          <a:p>
            <a:r>
              <a:t>2. Finite Difference Method:</a:t>
            </a:r>
          </a:p>
          <a:p>
            <a:r>
              <a:t>The finite difference method approximates the derivatives of the unknown solution function using finite differences, resulting in a system of algebraic equations. In this method, the domain is discretized into a grid, and the PDE is replaced by a set of equations that relates the unknown values at the grid points to their neighboring points. These equations can then be solved using numerical techniques such as Gaussian elimination or iterative methods like Jacobi or Gauss-Seidel. The finite difference method is relatively easy to implement and is suitable for problems with simple geometries and regular boundary conditions. However, it may require a fine grid resolution to accurately capture complex phenomena, leading to high computational costs.</a:t>
            </a:r>
          </a:p>
          <a:p/>
          <a:p>
            <a:r>
              <a:t>3. Finite Element Method:</a:t>
            </a:r>
          </a:p>
          <a:p>
            <a:r>
              <a:t>The finite element method (FEM) is a widely used numerical technique for solving PDEs. It divides the domain into a finite number of smaller subdomains or elements. The unknown solution function is approximated using piecewise-defined polynomial functions within each element. By enforcing the continuity of the approximated solution across the element boundaries, a system of algebraic equations is formulated. These equations can be solved to obtain the nodal values of the unknown function. The FEM allows for adaptability in mesh refinement and is particularly effective in solving problems with irregular geometries and complex boundary conditions. However, it requires more computational effort compared to the finite difference method.</a:t>
            </a:r>
          </a:p>
          <a:p/>
          <a:p>
            <a:r>
              <a:t>4. Fourier Transform Method:</a:t>
            </a:r>
          </a:p>
          <a:p>
            <a:r>
              <a:t>The Fourier transform method exploits the property of the Fourier transform to convert partial derivatives into algebraic equations. By applying the Fourier transform to both sides of the PDE, the original PDE is transformed into an algebraic equation in the transformed domain. Solving this equation yields the transformed solution, which can be inverse-transformed to obtain the desired solution in the original domain. The Fourier transform method is particularly effective for linear, homogeneous PDEs with constant coefficients. It is often used to solve problems involving heat conduction, wave propagation, and diffusion. However, it may not be suitable for problems with complex geometries or nonlinear PDEs.</a:t>
            </a:r>
          </a:p>
          <a:p/>
          <a:p>
            <a:r>
              <a:t>These four solution methods provide a range of techniques for solving PDEs, each with its own strengths and limitations. The choice of method depends on the specific problem's characteristics, such as the nature of the PDE, boundary conditions, and the geometry of the domain.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Separation of Variables</a:t>
            </a:r>
          </a:p>
        </p:txBody>
      </p:sp>
      <p:sp>
        <p:nvSpPr>
          <p:cNvPr id="3" name="Content Placeholder 2"/>
          <p:cNvSpPr>
            <a:spLocks noGrp="1"/>
          </p:cNvSpPr>
          <p:nvPr>
            <p:ph idx="1"/>
          </p:nvPr>
        </p:nvSpPr>
        <p:spPr/>
        <p:txBody>
          <a:bodyPr/>
          <a:lstStyle/>
          <a:p>
            <a:r>
              <a:t>The method of separation of variables is a common technique used in mathematics and physics to solve partial differential equations. It involves breaking down a complex equation into simpler equations, known as ordinary differential equations (ODEs), each involving only one independent variable. This simplification allows for easier analysis and solution of the original equation.</a:t>
            </a:r>
          </a:p>
          <a:p/>
          <a:p>
            <a:r>
              <a:t>The separation of variables method is typically applied to separable partial differential equations, which can be written in the form:</a:t>
            </a:r>
          </a:p>
          <a:p/>
          <a:p>
            <a:r>
              <a:t>\[F(x,y,u,u_x,u_y,u_{xx},u_{yy}) = 0\]</a:t>
            </a:r>
          </a:p>
          <a:p/>
          <a:p>
            <a:r>
              <a:t>where \(u\) is the unknown function, \(u_x\) and \(u_y\) represent the partial derivatives of \(u\) with respect to \(x\) and \(y\), and \(u_{xx}\) and \(u_{yy}\) represent the second partial derivatives with respect to \(x\) and \(y\).</a:t>
            </a:r>
          </a:p>
          <a:p/>
          <a:p>
            <a:r>
              <a:t>To begin the process of separation of variables, the equation is assumed to have a solution of the form:</a:t>
            </a:r>
          </a:p>
          <a:p/>
          <a:p>
            <a:r>
              <a:t>\[u(x,y) = X(x)Y(y)\]</a:t>
            </a:r>
          </a:p>
          <a:p/>
          <a:p>
            <a:r>
              <a:t>Substituting this solution into the equation, we obtain:</a:t>
            </a:r>
          </a:p>
          <a:p/>
          <a:p>
            <a:r>
              <a:t>\[F(x,y,X,Y,X',Y',X'',Y'') = 0\]</a:t>
            </a:r>
          </a:p>
          <a:p/>
          <a:p>
            <a:r>
              <a:t>where \(X' = \frac{{dX}}{{dx}}\), \(Y' = \frac{{dY}}{{dy}}\), \(X'' = \frac{{d^2X}}{{dx^2}}\), and \(Y'' = \frac{{d^2Y}}{{dy^2}}\).</a:t>
            </a:r>
          </a:p>
          <a:p/>
          <a:p>
            <a:r>
              <a:t>The equation is then rearranged, grouping all terms involving only \(x\) on one side and all terms involving only \(y\) on the other side. This allows the equation to be separated into two ODEs:</a:t>
            </a:r>
          </a:p>
          <a:p/>
          <a:p>
            <a:r>
              <a:t>\[F_1(x,X,X',X'') = 0\] and \[F_2(y,Y,Y',Y'') = 0\]</a:t>
            </a:r>
          </a:p>
          <a:p/>
          <a:p>
            <a:r>
              <a:t>Each ODE can then be solved individually to yield solutions for \(X(x)\) and \(Y(y)\). The general solutions for the ODEs typically involve constants of integration, which are determined by applying the appropriate boundary or initial conditions of the original problem.</a:t>
            </a:r>
          </a:p>
          <a:p/>
          <a:p>
            <a:r>
              <a:t>Finally, the solutions for \(X(x)\) and \(Y(y)\) are combined to obtain the solution for the original partial differential equation:</a:t>
            </a:r>
          </a:p>
          <a:p/>
          <a:p>
            <a:r>
              <a:t>\[u(x,y) = X(x)Y(y)\]</a:t>
            </a:r>
          </a:p>
          <a:p/>
          <a:p>
            <a:r>
              <a:t>It's important to note that the success of the separation of variables method depends on the equation being separable, meaning that it can be expressed as a product of a function of \(x\) and a function of \(y\). Not all partial differential equations can be solved using this technique, but when applicable, the method greatly simplifies the solution process.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Eigenfunction Expansion</a:t>
            </a:r>
          </a:p>
        </p:txBody>
      </p:sp>
      <p:sp>
        <p:nvSpPr>
          <p:cNvPr id="3" name="Content Placeholder 2"/>
          <p:cNvSpPr>
            <a:spLocks noGrp="1"/>
          </p:cNvSpPr>
          <p:nvPr>
            <p:ph idx="1"/>
          </p:nvPr>
        </p:nvSpPr>
        <p:spPr/>
        <p:txBody>
          <a:bodyPr/>
          <a:lstStyle/>
          <a:p>
            <a:r>
              <a:t>Eigenfunction expansion is a powerful mathematical technique used to represent a given function as a series of eigenfunctions of a certain operator. This technique finds significant applications in various fields, including physics, engineering, and signal processing. In this context, let's delve into the details of 4.2 eigenfunction expansion.</a:t>
            </a:r>
          </a:p>
          <a:p/>
          <a:p>
            <a:r>
              <a:t>To understand eigenfunction expansion, we first need to define the key terms involved:</a:t>
            </a:r>
          </a:p>
          <a:p/>
          <a:p>
            <a:r>
              <a:t>1. Eigenfunctions: Eigenfunctions are a specific set of functions that satisfy a certain mathematical equation, characterized by the property that multiplying them by a constant yields the same function, up to a possible scaling factor. Mathematically, an eigenfunction equation can be written as:</a:t>
            </a:r>
          </a:p>
          <a:p/>
          <a:p>
            <a:r>
              <a:t>   𝒪f(x) = λf(x)</a:t>
            </a:r>
          </a:p>
          <a:p/>
          <a:p>
            <a:r>
              <a:t>   Here, 𝒪 is an operator, f(x) is an eigenfunction, λ is a constant (eigenvalue) associated with the eigenfunction.</a:t>
            </a:r>
          </a:p>
          <a:p/>
          <a:p>
            <a:r>
              <a:t>2. Expansion: Expansion refers to the process of representing a function as a sum (or series) of simpler functions, often through coefficients. In eigenfunction expansion, we seek to represent a given function as a linear combination of eigenfunctions of a specific operator.</a:t>
            </a:r>
          </a:p>
          <a:p/>
          <a:p>
            <a:r>
              <a:t>Now, let's explore the steps involved in the 4.2 eigenfunction expansion:</a:t>
            </a:r>
          </a:p>
          <a:p/>
          <a:p>
            <a:r>
              <a:t>Step 1: Define the operator: The first step in eigenfunction expansion is to define the operator 𝒪 that acts on the functions. The choice of the operator depends on the problem at hand and the specific mathematical equation being studied.</a:t>
            </a:r>
          </a:p>
          <a:p/>
          <a:p>
            <a:r>
              <a:t>Step 2: Find the eigenfunctions: The next step involves solving the eigenfunction equation 𝒪f(x) = λf(x) to obtain the set of eigenfunctions corresponding to the operator 𝒪. The eigenfunctions are typically obtained by solving a differential equation that arises from the original problem.</a:t>
            </a:r>
          </a:p>
          <a:p/>
          <a:p>
            <a:r>
              <a:t>Step 3: Orthonormalize the eigenfunctions: It is common practice to orthonormalize the set of eigenfunctions obtained in the previous step. Orthonormalization ensures that the eigenfunctions are linearly independent and have unit norm, simplifying subsequent calculations.</a:t>
            </a:r>
          </a:p>
          <a:p/>
          <a:p>
            <a:r>
              <a:t>Step 4: Expand the given function: With the eigenfunctions and their corresponding eigenvalues in hand, the given function can now be expanded as a linear combination (series) of these eigenfunctions. The coefficients of the expansion, also known as expansion coefficients, are determined by projecting the given function onto the eigenfunctions.</a:t>
            </a:r>
          </a:p>
          <a:p/>
          <a:p>
            <a:r>
              <a:t>Step 5: Solve for the expansion coefficients: To determine the expansion coefficients, one needs to compute the inner product (or the integral) of the given function with each of the orthonormal eigenfunctions. This step involves integrating the product of the given function and the eigenfunctions over the domain of interest.</a:t>
            </a:r>
          </a:p>
          <a:p/>
          <a:p>
            <a:r>
              <a:t>Step 6: Compute the expansion: Finally, the expansion coefficients obtained in the previous step are used to construct the eigenfunction expansion of the given function. The eigenfunction expansion is the sum of the expansion coefficients multiplied by the corresponding eigenfunctions.</a:t>
            </a:r>
          </a:p>
          <a:p/>
          <a:p>
            <a:r>
              <a:t>The eigenfunction expansion provides a powerful tool to represent complex functions as a series of simpler eigenfunctions. This technique allows for an efficient mathematical representation and analysis of various physical phenomena.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Fourier Transform</a:t>
            </a:r>
          </a:p>
        </p:txBody>
      </p:sp>
      <p:sp>
        <p:nvSpPr>
          <p:cNvPr id="3" name="Content Placeholder 2"/>
          <p:cNvSpPr>
            <a:spLocks noGrp="1"/>
          </p:cNvSpPr>
          <p:nvPr>
            <p:ph idx="1"/>
          </p:nvPr>
        </p:nvSpPr>
        <p:spPr/>
        <p:txBody>
          <a:bodyPr/>
          <a:lstStyle/>
          <a:p>
            <a:r>
              <a:t>The Fourier transform is a mathematical operation used in signal processing and analysis to transform a time-domain signal into its frequency-domain representation. It decomposes a function or signal into its constituent frequencies, allowing us to analyze and understand the behavior of the signal in the frequency domain.</a:t>
            </a:r>
          </a:p>
          <a:p/>
          <a:p>
            <a:r>
              <a:t>The 4.3 Fourier transform refers to a specific version of the Fourier transform algorithm or method used to perform the transformation. It follows the principles of the Fourier transform but may have slight variations or optimizations compared to other versions.</a:t>
            </a:r>
          </a:p>
          <a:p/>
          <a:p>
            <a:r>
              <a:t>To understand how the Fourier transform works, let's consider a continuous-time signal as an example. The Fourier transform of a continuous-time signal, x(t), is defined as:</a:t>
            </a:r>
          </a:p>
          <a:p/>
          <a:p>
            <a:r>
              <a:t>X(f) = ∫[x(t) * exp(-j2πft)] dt</a:t>
            </a:r>
          </a:p>
          <a:p/>
          <a:p>
            <a:r>
              <a:t>In this equation, X(f) represents the frequency-domain representation of the signal, where f is the frequency variable. The integral operation calculates the contribution of each frequency component to the signal. The complex exponential term (exp(-j2πft)) represents the rotating phasor at a particular frequency.</a:t>
            </a:r>
          </a:p>
          <a:p/>
          <a:p>
            <a:r>
              <a:t>The Fourier transform can also be applied to discrete-time signals, which are sampled versions of continuous-time signals. For discrete-time signals, the Fourier transform is defined as:</a:t>
            </a:r>
          </a:p>
          <a:p/>
          <a:p>
            <a:r>
              <a:t>X[k] = Σ[x[n] * exp(-j2πnk/N)]</a:t>
            </a:r>
          </a:p>
          <a:p/>
          <a:p>
            <a:r>
              <a:t>In this equation, X[k] represents the frequency-domain representation of the discrete-time signal, where k is the frequency bin index, n is the time index, and N is the total number of samples in the signal.</a:t>
            </a:r>
          </a:p>
          <a:p/>
          <a:p>
            <a:r>
              <a:t>The Fourier transform can be computed using various algorithms, and one of them is the 4.3 Fourier transform algorithm. While the specific details of the 4.3 Fourier transform algorithm may vary, it generally follows these steps:</a:t>
            </a:r>
          </a:p>
          <a:p/>
          <a:p>
            <a:r>
              <a:t>1. Pre-processing: Prior to applying the transform algorithm, the input signal is often windowed or pre-processed to mitigate the effects of spectral leakage and improve the accuracy of the transformation.</a:t>
            </a:r>
          </a:p>
          <a:p/>
          <a:p>
            <a:r>
              <a:t>2. Discrete Fourier Transform (DFT): The 4.3 Fourier transform algorithm typically utilizes the fast Fourier transform (FFT) algorithm, which efficiently computes the discrete Fourier transform. The FFT algorithm divides the problem into smaller subproblems, making the computation more efficient than the direct application of the transform equation.</a:t>
            </a:r>
          </a:p>
          <a:p/>
          <a:p>
            <a:r>
              <a:t>3. Frequency bin calculations: Once the DFT is performed, the resulting values represent the signal's frequency components in the frequency domain. These values are often represented as complex numbers, with the real and imaginary parts corresponding to the magnitude and phase of each frequency component.</a:t>
            </a:r>
          </a:p>
          <a:p/>
          <a:p>
            <a:r>
              <a:t>4. Analysis or further processing: The frequency-domain representation obtained from the 4.3 Fourier transform can be analyzed to extract useful information about the signal. For example, it is common to compute the magnitude spectrum (absolute magnitude of the complex values) or phase spectrum (phase angles of the complex values).</a:t>
            </a:r>
          </a:p>
          <a:p/>
          <a:p>
            <a:r>
              <a:t>Overall, the 4.3 Fourier transform is a specific implementation of the Fourier transform algorithm used to transform a signal from the time domain to the frequency domain. It allows us to analyze the frequency content of a signal, enabling applications such as spectrum analysis, filtering, compression, and modulation/demodulation techniques.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4.4 Numerical Methods for Solving Partial Differential Equations</a:t>
            </a:r>
          </a:p>
        </p:txBody>
      </p:sp>
      <p:sp>
        <p:nvSpPr>
          <p:cNvPr id="3" name="Content Placeholder 2"/>
          <p:cNvSpPr>
            <a:spLocks noGrp="1"/>
          </p:cNvSpPr>
          <p:nvPr>
            <p:ph idx="1"/>
          </p:nvPr>
        </p:nvSpPr>
        <p:spPr/>
        <p:txBody>
          <a:bodyPr/>
          <a:lstStyle/>
          <a:p>
            <a:r>
              <a:t>Numerical methods for solving partial differential equations (PDEs) are computational techniques used to approximate the solutions of PDEs when analytical solutions are not available. These methods involve discretizing the PDEs into a system of algebraic equations, which can be solved numerically. One commonly used numerical method for solving PDEs is the finite difference method (FDM), which approximates derivatives using finite difference approximations.</a:t>
            </a:r>
          </a:p>
          <a:p/>
          <a:p>
            <a:r>
              <a:t>The finite difference method divides the domain of the PDE into a grid of points and approximates the derivatives at each grid point using a difference equation. The grid points are typically equally spaced in each direction, forming a mesh on which the PDE is approximated.</a:t>
            </a:r>
          </a:p>
          <a:p/>
          <a:p>
            <a:r>
              <a:t>To use the finite difference method, the PDE is transformed into a set of algebraic equations by discretizing the derivatives. This is done by approximating the partial derivatives at each grid point using difference approximations. For example, the first-order derivative with respect to x can be approximated using the central difference approximation:</a:t>
            </a:r>
          </a:p>
          <a:p/>
          <a:p>
            <a:r>
              <a:t>∂u/∂x ≈ (u(i+1, j) - u(i-1, j))/(2Δx)</a:t>
            </a:r>
          </a:p>
          <a:p/>
          <a:p>
            <a:r>
              <a:t>where u(i, j) represents the value of the solution u at the grid point (i, j), and Δx is the spacing between adjacent grid points in the x-direction. Similarly, higher-order derivatives can be approximated using more complex difference approximations.</a:t>
            </a:r>
          </a:p>
          <a:p/>
          <a:p>
            <a:r>
              <a:t>After discretizing the PDE, the resulting system of algebraic equations can be solved using various numerical methods, such as iterative methods like the Jacobi or Gauss-Seidel method, or direct methods such as Gaussian elimination or LU decomposition. These methods involve numerical algorithms to solve the resulting system of equations and find the approximate values of the solution at each grid point.</a:t>
            </a:r>
          </a:p>
          <a:p/>
          <a:p>
            <a:r>
              <a:t>Another numerical method for solving PDEs is the finite element method (FEM). Unlike the finite difference method, which approximates the solution at discrete grid points, the finite element method approximates the solution by dividing the domain into smaller regions called elements. Each element has its own set of basis functions, typically piecewise polynomial functions, which are used to represent the solution within the element. The PDE is then solved by finding the coefficients of these basis functions that satisfy the PDE and the boundary conditions.</a:t>
            </a:r>
          </a:p>
          <a:p/>
          <a:p>
            <a:r>
              <a:t>The finite element method involves constructing a system of equations by integrating the PDE over each element and applying the weak form of the PDE. This results in a set of algebraic equations, which can be solved using numerical methods to obtain the approximate solution.</a:t>
            </a:r>
          </a:p>
          <a:p/>
          <a:p>
            <a:r>
              <a:t>Other numerical methods for solving PDEs include finite volume method (FVM), spectral methods, and boundary element method (BEM). Each of these methods has its own strengths and weaknesses, and the choice of method depends on the specific problem being solved and the desired accuracy and efficiency.</a:t>
            </a:r>
          </a:p>
          <a:p/>
          <a:p>
            <a:r>
              <a:t>In summary, numerical methods for solving PDEs provide computational techniques to approximate the solutions of PDEs when analytical solutions are not available. These methods involve discretizing the PDEs into a system of algebraic equations, which are then solved using numerical algorithms. The finite difference method, finite element method, finite volume method, spectral methods, and boundary element method are some of the commonly used numerical methods for solving PDEs.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Specific Types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partial derivatives of an unknown function. They are used to describe various physical phenomena and mathematical models. There are several specific types of PDEs, each with distinct characteristics and applications. Here are five common types of PDEs explained in detail:</a:t>
            </a:r>
          </a:p>
          <a:p/>
          <a:p>
            <a:r>
              <a:t>1. Parabolic Equations:</a:t>
            </a:r>
          </a:p>
          <a:p>
            <a:r>
              <a:t>Parabolic equations describe phenomena that involve the transfer of heat or diffusion over time. The general form of a parabolic equation is ∂u/∂t = k ∇²u, where u is the unknown function, k is a constant representing the diffusion coefficient, and ∇² is the Laplacian operator. Examples of parabolic equations include the heat equation and the diffusion equation.</a:t>
            </a:r>
          </a:p>
          <a:p/>
          <a:p>
            <a:r>
              <a:t>2. Hyperbolic Equations:</a:t>
            </a:r>
          </a:p>
          <a:p>
            <a:r>
              <a:t>Hyperbolic equations are used to model wave-like phenomena, such as vibrations or propagating signals in various fields. The general form of a hyperbolic equation is ∂²u/∂t² = c² ∇²u, where u is the unknown function, c is the wave speed, and ∇² is the Laplacian operator. Examples of hyperbolic equations include the wave equation and the telegraph equation.</a:t>
            </a:r>
          </a:p>
          <a:p/>
          <a:p>
            <a:r>
              <a:t>3. Elliptic Equations:</a:t>
            </a:r>
          </a:p>
          <a:p>
            <a:r>
              <a:t>Elliptic equations arise in steady-state situations, where the solution does not depend on time explicitly. They are commonly used to describe problems related to the equilibrium of physical systems or the computation of steady-state distributions. The general form of an elliptic equation is ∇²u = f, where u is the unknown function, ∇² is the Laplacian operator, and f is a given function. Examples of elliptic equations include Laplace's equation and Poisson's equation.</a:t>
            </a:r>
          </a:p>
          <a:p/>
          <a:p>
            <a:r>
              <a:t>4. Hamilton-Jacobi Equations:</a:t>
            </a:r>
          </a:p>
          <a:p>
            <a:r>
              <a:t>Hamilton-Jacobi equations play a crucial role in the field of optimal control theory. They are used to find the optimal trajectories for control systems and are also connected to the concept of entropy in physics. The general form of a Hamilton-Jacobi equation is H(x, ∇u) + ∂u/∂t = 0, where u is the unknown function, H is the Hamiltonian function, and ∇u represents the gradient of u with respect to the spatial variables.</a:t>
            </a:r>
          </a:p>
          <a:p/>
          <a:p>
            <a:r>
              <a:t>5. Conservation Laws:</a:t>
            </a:r>
          </a:p>
          <a:p>
            <a:r>
              <a:t>Conservation laws describe the balance of quantities in physical systems, such as conservation of mass, momentum, or energy. They are formulated as a system of PDEs and widely used in fluid dynamics, gas dynamics, and other fields. The general form of a conservation law is ∂u/∂t + ∇⋅(F(u)) = 0, where u is the vector of unknowns, ∂u/∂t represents the time rate of change, ∇⋅ is the divergence operator, and F(u) represents the flux vector. Notable examples include the Euler equations for fluid dynamics and the Burgers' equation.</a:t>
            </a:r>
          </a:p>
          <a:p/>
          <a:p>
            <a:r>
              <a:t>These five specific types of PDEs are fundamental in various scientific and engineering disciplines, and understanding their characteristics and applications is crucial for analyzing and solving a wide range of mathematical models and physical phenomena.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 Partial Differential Equations</a:t>
            </a:r>
          </a:p>
        </p:txBody>
      </p:sp>
      <p:sp>
        <p:nvSpPr>
          <p:cNvPr id="3" name="Content Placeholder 2"/>
          <p:cNvSpPr>
            <a:spLocks noGrp="1"/>
          </p:cNvSpPr>
          <p:nvPr>
            <p:ph idx="1"/>
          </p:nvPr>
        </p:nvSpPr>
        <p:spPr/>
        <p:txBody>
          <a:bodyPr/>
          <a:lstStyle/>
          <a:p>
            <a:r>
              <a:t>The Table of Contents serves as a navigational tool within a book or document, providing an organized outline of the topics covered and their corresponding page numbers. In the case of a book on Partial Differential Equations, the Table of Contents would list the various chapters or sections along with a brief description of the content discussed in each section. </a:t>
            </a:r>
          </a:p>
          <a:p/>
          <a:p>
            <a:r>
              <a:t>Here is an example of a possible Table of Contents for a book on Partial Differential Equations:</a:t>
            </a:r>
          </a:p>
          <a:p/>
          <a:p>
            <a:r>
              <a:t>1. Introduction to Partial Differential Equations</a:t>
            </a:r>
          </a:p>
          <a:p>
            <a:r>
              <a:t>- Definition and Classification of PDEs</a:t>
            </a:r>
          </a:p>
          <a:p>
            <a:r>
              <a:t>- Derivation and Applications</a:t>
            </a:r>
          </a:p>
          <a:p>
            <a:r>
              <a:t>- Boundary and Initial Conditions</a:t>
            </a:r>
          </a:p>
          <a:p/>
          <a:p>
            <a:r>
              <a:t>2. First-Order PDEs</a:t>
            </a:r>
          </a:p>
          <a:p>
            <a:r>
              <a:t>- Linear Equations</a:t>
            </a:r>
          </a:p>
          <a:p>
            <a:r>
              <a:t>- Quasilinear Equations</a:t>
            </a:r>
          </a:p>
          <a:p>
            <a:r>
              <a:t>- Method of Characteristics</a:t>
            </a:r>
          </a:p>
          <a:p>
            <a:r>
              <a:t>- Exact Solutions</a:t>
            </a:r>
          </a:p>
          <a:p/>
          <a:p>
            <a:r>
              <a:t>3. Second-Order Linear PDEs</a:t>
            </a:r>
          </a:p>
          <a:p>
            <a:r>
              <a:t>- Classification and Examples</a:t>
            </a:r>
          </a:p>
          <a:p>
            <a:r>
              <a:t>- Method of Separation of Variables</a:t>
            </a:r>
          </a:p>
          <a:p>
            <a:r>
              <a:t>- Eigenvalue Problems</a:t>
            </a:r>
          </a:p>
          <a:p>
            <a:r>
              <a:t>- Boundary Value Problems</a:t>
            </a:r>
          </a:p>
          <a:p/>
          <a:p>
            <a:r>
              <a:t>4. Fourier Series and Solutions to PDEs</a:t>
            </a:r>
          </a:p>
          <a:p>
            <a:r>
              <a:t>- Fourier Series Expansion</a:t>
            </a:r>
          </a:p>
          <a:p>
            <a:r>
              <a:t>- Fourier Transform</a:t>
            </a:r>
          </a:p>
          <a:p>
            <a:r>
              <a:t>- Heat Equation and its Solutions</a:t>
            </a:r>
          </a:p>
          <a:p>
            <a:r>
              <a:t>- Wave Equation and its Solutions</a:t>
            </a:r>
          </a:p>
          <a:p/>
          <a:p>
            <a:r>
              <a:t>5. Numerical Methods for Solving PDEs</a:t>
            </a:r>
          </a:p>
          <a:p>
            <a:r>
              <a:t>- Finite Difference Method</a:t>
            </a:r>
          </a:p>
          <a:p>
            <a:r>
              <a:t>- Finite Element Method</a:t>
            </a:r>
          </a:p>
          <a:p>
            <a:r>
              <a:t>- Finite Volume Method</a:t>
            </a:r>
          </a:p>
          <a:p>
            <a:r>
              <a:t>- Numerical Stability and Convergence</a:t>
            </a:r>
          </a:p>
          <a:p/>
          <a:p>
            <a:r>
              <a:t>6. Nonlinear PDEs and Applications</a:t>
            </a:r>
          </a:p>
          <a:p>
            <a:r>
              <a:t>- Burger’s Equation</a:t>
            </a:r>
          </a:p>
          <a:p>
            <a:r>
              <a:t>- Nonlinear Wave Equations</a:t>
            </a:r>
          </a:p>
          <a:p>
            <a:r>
              <a:t>- Reaction-Diffusion Equations</a:t>
            </a:r>
          </a:p>
          <a:p>
            <a:r>
              <a:t>- Applications in Physics, Engineering, and Biology</a:t>
            </a:r>
          </a:p>
          <a:p/>
          <a:p>
            <a:r>
              <a:t>7. Special Topics in PDEs</a:t>
            </a:r>
          </a:p>
          <a:p>
            <a:r>
              <a:t>- Green's Functions and Integral Transforms</a:t>
            </a:r>
          </a:p>
          <a:p>
            <a:r>
              <a:t>- Variational Methods</a:t>
            </a:r>
          </a:p>
          <a:p>
            <a:r>
              <a:t>- Inverse Problems</a:t>
            </a:r>
          </a:p>
          <a:p>
            <a:r>
              <a:t>- Existence and Uniqueness of Solutions</a:t>
            </a:r>
          </a:p>
          <a:p/>
          <a:p>
            <a:r>
              <a:t>8. Advanced PDE Techniques</a:t>
            </a:r>
          </a:p>
          <a:p>
            <a:r>
              <a:t>- Sobolev Spaces and Weak Solutions</a:t>
            </a:r>
          </a:p>
          <a:p>
            <a:r>
              <a:t>- Maximum Principles and Harnack Inequalities</a:t>
            </a:r>
          </a:p>
          <a:p>
            <a:r>
              <a:t>- Regularity and Smoothness of Solutions</a:t>
            </a:r>
          </a:p>
          <a:p>
            <a:r>
              <a:t>- Schauder's Fixed Point Theorem</a:t>
            </a:r>
          </a:p>
          <a:p/>
          <a:p>
            <a:r>
              <a:t>9. Applications of PDEs in Mathematical Physics</a:t>
            </a:r>
          </a:p>
          <a:p>
            <a:r>
              <a:t>- Heat Conduction</a:t>
            </a:r>
          </a:p>
          <a:p>
            <a:r>
              <a:t>- Wave Propagation</a:t>
            </a:r>
          </a:p>
          <a:p>
            <a:r>
              <a:t>- Fluid Dynamics</a:t>
            </a:r>
          </a:p>
          <a:p>
            <a:r>
              <a:t>- Electromagnetism</a:t>
            </a:r>
          </a:p>
          <a:p/>
          <a:p>
            <a:r>
              <a:t>10. Conclusion and Further Reading</a:t>
            </a:r>
          </a:p>
          <a:p>
            <a:r>
              <a:t>- Summary of Key Concepts</a:t>
            </a:r>
          </a:p>
          <a:p>
            <a:r>
              <a:t>- References for Further Study</a:t>
            </a:r>
          </a:p>
          <a:p>
            <a:r>
              <a:t>- Additional Resources and Textbooks.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Heat Equation</a:t>
            </a:r>
          </a:p>
        </p:txBody>
      </p:sp>
      <p:sp>
        <p:nvSpPr>
          <p:cNvPr id="3" name="Content Placeholder 2"/>
          <p:cNvSpPr>
            <a:spLocks noGrp="1"/>
          </p:cNvSpPr>
          <p:nvPr>
            <p:ph idx="1"/>
          </p:nvPr>
        </p:nvSpPr>
        <p:spPr/>
        <p:txBody>
          <a:bodyPr/>
          <a:lstStyle/>
          <a:p>
            <a:r>
              <a:t>The 5.1 Heat Equation is a partial differential equation that describes the distribution of heat in a particular region over time. It is derived from the laws of thermodynamics and is a fundamental equation in the field of heat transfer.</a:t>
            </a:r>
          </a:p>
          <a:p/>
          <a:p>
            <a:r>
              <a:t>The general form of the 5.1 Heat Equation is:</a:t>
            </a:r>
          </a:p>
          <a:p/>
          <a:p>
            <a:r>
              <a:t>∂u/∂t = α (∂^2u/∂x^2 + ∂^2u/∂y^2 + ∂^2u/∂z^2)</a:t>
            </a:r>
          </a:p>
          <a:p/>
          <a:p>
            <a:r>
              <a:t>where u is the temperature distribution as a function of time (t) and the spatial variables x, y, and z. The partial derivative symbol (∂) represents the rate of change of temperature with respect to a specific coordinate. α is the thermal diffusivity, which characterizes how heat spreads in the material.</a:t>
            </a:r>
          </a:p>
          <a:p/>
          <a:p>
            <a:r>
              <a:t>The left side of the equation represents the rate of change of temperature with respect to time. It states that the change in temperature at any point in time depends on the second-order derivatives of temperature with respect to each spatial variable.</a:t>
            </a:r>
          </a:p>
          <a:p/>
          <a:p>
            <a:r>
              <a:t>The right side of the equation represents the spatial variation in temperature. It consists of the sum of the second-order partial derivatives of temperature with respect to each coordinate (x, y, and z). These derivatives measure the curvature of the temperature distribution along each respective axis.</a:t>
            </a:r>
          </a:p>
          <a:p/>
          <a:p>
            <a:r>
              <a:t>The 5.1 Heat Equation can be used to model heat transfer in various systems, such as solid objects, fluids, or even gases. It is particularly useful for understanding the behavior of thermal energy in materials and predicting how heat will propagate through them.</a:t>
            </a:r>
          </a:p>
          <a:p/>
          <a:p>
            <a:r>
              <a:t>Solving the 5.1 Heat Equation requires specifying appropriate initial and boundary conditions. The initial condition specifies the temperature distribution at the starting time, while the boundary conditions determine how heat is exchanged with the surroundings at the domain boundaries.</a:t>
            </a:r>
          </a:p>
          <a:p/>
          <a:p>
            <a:r>
              <a:t>Numerical methods, such as finite difference or finite element methods, are often employed to approximate solutions to the 5.1 Heat Equation. These methods discretize the space and time variables and solve the resulting system of equations iteratively.</a:t>
            </a:r>
          </a:p>
          <a:p/>
          <a:p>
            <a:r>
              <a:t>Overall, the 5.1 Heat Equation provides a mathematical framework for studying heat conduction and thermal behavior in various physical systems. Its solutions play a crucial role in engineering and scientific disciplines involved in heat transfer analysis and design.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Wave Equation</a:t>
            </a:r>
          </a:p>
        </p:txBody>
      </p:sp>
      <p:sp>
        <p:nvSpPr>
          <p:cNvPr id="3" name="Content Placeholder 2"/>
          <p:cNvSpPr>
            <a:spLocks noGrp="1"/>
          </p:cNvSpPr>
          <p:nvPr>
            <p:ph idx="1"/>
          </p:nvPr>
        </p:nvSpPr>
        <p:spPr/>
        <p:txBody>
          <a:bodyPr/>
          <a:lstStyle/>
          <a:p>
            <a:r>
              <a:t>The 5.2 wave equation is a mathematical equation that describes the behavior of waves. It is a partial differential equation that relates the second derivative of a wave function with respect to time to the second derivative of the wave function with respect to space.</a:t>
            </a:r>
          </a:p>
          <a:p/>
          <a:p>
            <a:r>
              <a:t>The general form of the 5.2 wave equation is:</a:t>
            </a:r>
          </a:p>
          <a:p>
            <a:r>
              <a:t>∂²u / ∂t² = c² ∂²u / ∂x²</a:t>
            </a:r>
          </a:p>
          <a:p/>
          <a:p>
            <a:r>
              <a:t>Here, u represents the wave function, t represents time, x represents position, c represents the wave speed, and ∂ represents the partial derivative.</a:t>
            </a:r>
          </a:p>
          <a:p/>
          <a:p>
            <a:r>
              <a:t>The first term on the left side of the equation represents the acceleration of the wave function with respect to time, while the second term on the right side represents the acceleration of the wave function with respect to position. The ratio c² determines the relationship between these two accelerations.</a:t>
            </a:r>
          </a:p>
          <a:p/>
          <a:p>
            <a:r>
              <a:t>The wave equation can be used to describe various types of waves, including mechanical waves (such as waves on a string or in a fluid) and electromagnetic waves (such as light or radio waves). In each case, the equation captures the fundamental behavior of the wave.</a:t>
            </a:r>
          </a:p>
          <a:p/>
          <a:p>
            <a:r>
              <a:t>Solving the wave equation involves finding a function u(x,t) that satisfies the equation. This typically requires specifying certain initial conditions and boundary conditions that determine the behavior of the wave function at different points in space and time.</a:t>
            </a:r>
          </a:p>
          <a:p/>
          <a:p>
            <a:r>
              <a:t>The wave equation has many important applications in physics and engineering. It is used to study the propagation of seismic waves, electromagnetic waves in communication systems, and sound waves in acoustics. The equation also plays a crucial role in fields like quantum mechanics, where wave functions are used to describe particles.</a:t>
            </a:r>
          </a:p>
          <a:p/>
          <a:p>
            <a:r>
              <a:t>In summary, the 5.2 wave equation is a mathematical equation that describes the behavior of waves. It relates the second derivative of the wave function with respect to time to the second derivative of the wave function with respect to space. Solving the equation involves determining the wave function u(x,t) that satisfies the equation, given certain initial and boundary conditions. The wave equation has widespread applications in various fields of science and engineering.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Laplace's Equation</a:t>
            </a:r>
          </a:p>
        </p:txBody>
      </p:sp>
      <p:sp>
        <p:nvSpPr>
          <p:cNvPr id="3" name="Content Placeholder 2"/>
          <p:cNvSpPr>
            <a:spLocks noGrp="1"/>
          </p:cNvSpPr>
          <p:nvPr>
            <p:ph idx="1"/>
          </p:nvPr>
        </p:nvSpPr>
        <p:spPr/>
        <p:txBody>
          <a:bodyPr/>
          <a:lstStyle/>
          <a:p>
            <a:r>
              <a:t>Laplace's Equation, named after French mathematician Pierre-Simon Laplace, is a second-order partial differential equation commonly used in physics and engineering to describe the behavior of various physical phenomena. It is a special case of the more general elliptic partial differential equation called the Poisson equation.</a:t>
            </a:r>
          </a:p>
          <a:p/>
          <a:p>
            <a:r>
              <a:t>The mathematical form of Laplace's Equation in two or three dimensions is as follows:</a:t>
            </a:r>
          </a:p>
          <a:p/>
          <a:p>
            <a:r>
              <a:t>∇²Φ = 0</a:t>
            </a:r>
          </a:p>
          <a:p/>
          <a:p>
            <a:r>
              <a:t>Here, ∇² (pronounced "del squared") represents the Laplacian operator, and Φ is the unknown function that satisfies the equation. The Laplacian operator calculates the sum of the second partial derivatives of the function with respect to each spatial variable.</a:t>
            </a:r>
          </a:p>
          <a:p/>
          <a:p>
            <a:r>
              <a:t>In two dimensions, the Laplacian operator is given by:</a:t>
            </a:r>
          </a:p>
          <a:p/>
          <a:p>
            <a:r>
              <a:t>∇²Φ = ∂²Φ/∂x² + ∂²Φ/∂y²</a:t>
            </a:r>
          </a:p>
          <a:p/>
          <a:p>
            <a:r>
              <a:t>And in three dimensions, the Laplacian operator is given by:</a:t>
            </a:r>
          </a:p>
          <a:p/>
          <a:p>
            <a:r>
              <a:t>∇²Φ = ∂²Φ/∂x² + ∂²Φ/∂y² + ∂²Φ/∂z²</a:t>
            </a:r>
          </a:p>
          <a:p/>
          <a:p>
            <a:r>
              <a:t>The Laplace's Equation is a special case of the Poisson equation (ΔΦ = f) where the right-hand side is zero (f = 0), resulting in a homogeneous equation. This means that it describes situations where there are no sources or sinks of the field Φ within the region of interest.</a:t>
            </a:r>
          </a:p>
          <a:p/>
          <a:p>
            <a:r>
              <a:t>Laplace's Equation has a fundamental property called the Principle of Superposition. This principle states that if Φ₁ and Φ₂ are two solutions to Laplace's Equation, then any linear combination of Φ₁ and Φ₂ is also a solution. This property is crucial for solving complex problems by breaking them down into simpler parts and combining their solutions.</a:t>
            </a:r>
          </a:p>
          <a:p/>
          <a:p>
            <a:r>
              <a:t>Laplace's Equation has applications in various scientific fields, including electrostatics, fluid dynamics, heat conduction, and gravitational potential. It provides mathematical models for phenomena such as steady-state temperature distributions, electrostatic potential distribution in conductors and insulators, and the behavior of fluid flow without sources or sinks.</a:t>
            </a:r>
          </a:p>
          <a:p/>
          <a:p>
            <a:r>
              <a:t>Solving Laplace's Equation often involves identifying appropriate boundary conditions in the given physical problem. These conditions specify the behavior of the unknown function Φ at the boundaries of the region of interest. By solving Laplace's Equation along with these boundary conditions, one can determine the distribution of the field Φ within the region and understand the physical behavior associated with it.</a:t>
            </a:r>
          </a:p>
          <a:p/>
          <a:p>
            <a:r>
              <a:t>Overall, Laplace's Equation is a powerful mathematical tool that helps analyze and understand a wide range of physical phenomena by providing a concise mathematical representation of their behavior.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5.4 Schrödinger Equation</a:t>
            </a:r>
          </a:p>
        </p:txBody>
      </p:sp>
      <p:sp>
        <p:nvSpPr>
          <p:cNvPr id="3" name="Content Placeholder 2"/>
          <p:cNvSpPr>
            <a:spLocks noGrp="1"/>
          </p:cNvSpPr>
          <p:nvPr>
            <p:ph idx="1"/>
          </p:nvPr>
        </p:nvSpPr>
        <p:spPr/>
        <p:txBody>
          <a:bodyPr/>
          <a:lstStyle/>
          <a:p>
            <a:r>
              <a:t>The 5.4 Schrödinger Equation, also known as the time-independent Schrödinger Equation, is a fundamental equation in quantum mechanics that describes the behavior of quantum mechanical systems. It was formulated by Austrian physicist Erwin Schrödinger in 1925. The equation is named after him because of his significant contribution to the development of quantum theory.</a:t>
            </a:r>
          </a:p>
          <a:p/>
          <a:p>
            <a:r>
              <a:t>The Schrödinger Equation is a partial differential equation that describes the evolution of the wave function of a quantum system with respect to time. The wave function encodes the probabilistic information about a particle's position, momentum, and other observable properties.</a:t>
            </a:r>
          </a:p>
          <a:p/>
          <a:p>
            <a:r>
              <a:t>The general form of the time-independent Schrödinger Equation is:</a:t>
            </a:r>
          </a:p>
          <a:p/>
          <a:p>
            <a:r>
              <a:t>Ĥψ = Eψ</a:t>
            </a:r>
          </a:p>
          <a:p/>
          <a:p>
            <a:r>
              <a:t>Where:</a:t>
            </a:r>
          </a:p>
          <a:p>
            <a:r>
              <a:t>- Ĥ is the Hamiltonian operator, which represents the total energy of the system.</a:t>
            </a:r>
          </a:p>
          <a:p>
            <a:r>
              <a:t>- ψ is the wave function of the system.</a:t>
            </a:r>
          </a:p>
          <a:p>
            <a:r>
              <a:t>- E is the total energy of the system, which takes discrete values known as eigenvalues.</a:t>
            </a:r>
          </a:p>
          <a:p/>
          <a:p>
            <a:r>
              <a:t>The Schrödinger Equation is derived from the principles of quantum mechanics, which assert that particles can exist in superposition states, where they can exhibit both particle-like and wave-like behaviors.</a:t>
            </a:r>
          </a:p>
          <a:p/>
          <a:p>
            <a:r>
              <a:t>The equation describes the behavior of both stationary and non-stationary quantum systems. For stationary systems, the wave function does not vary with time, and the equation simplifies to:</a:t>
            </a:r>
          </a:p>
          <a:p/>
          <a:p>
            <a:r>
              <a:t>Ĥψ = Eψ</a:t>
            </a:r>
          </a:p>
          <a:p/>
          <a:p>
            <a:r>
              <a:t>Solving the Schrödinger Equation allows us to obtain the wave function, which provides insights into the energy levels and allowed states of a quantum system. The eigenvalues E correspond to the possible energies of the system, while the corresponding eigenfunctions ψ represent the permissible states. The square of the absolute value of the wave function, |ψ|^2, gives the probability density of finding the particle at a particular position in space.</a:t>
            </a:r>
          </a:p>
          <a:p/>
          <a:p>
            <a:r>
              <a:t>The 5.4 Schrödinger Equation is an essential equation in quantum mechanics as it enables the prediction and understanding of the behavior of microscopic particles in various physical systems. It has applications in fields such as atomic physics, condensed matter physics, quantum optics, and quantum chemistry. The equation provides a mathematical framework for calculating the properties of quantum systems and is central to the development of quantum technology.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5.5 Navier-Stokes Equation</a:t>
            </a:r>
          </a:p>
        </p:txBody>
      </p:sp>
      <p:sp>
        <p:nvSpPr>
          <p:cNvPr id="3" name="Content Placeholder 2"/>
          <p:cNvSpPr>
            <a:spLocks noGrp="1"/>
          </p:cNvSpPr>
          <p:nvPr>
            <p:ph idx="1"/>
          </p:nvPr>
        </p:nvSpPr>
        <p:spPr/>
        <p:txBody>
          <a:bodyPr/>
          <a:lstStyle/>
          <a:p>
            <a:r>
              <a:t>The Navier-Stokes Equation is a fundamental equation in fluid dynamics that describes the motion of fluid substances. It is named after Claude-Louis Navier and George Gabriel Stokes, who made significant contributions to understanding fluid mechanics.</a:t>
            </a:r>
          </a:p>
          <a:p/>
          <a:p>
            <a:r>
              <a:t>The general Navier-Stokes Equation is given by:</a:t>
            </a:r>
          </a:p>
          <a:p/>
          <a:p>
            <a:r>
              <a:t>∂v/∂t + (v · ∇)v = -1/ρ ∇p + ν ∇²v + F</a:t>
            </a:r>
          </a:p>
          <a:p/>
          <a:p>
            <a:r>
              <a:t>where:</a:t>
            </a:r>
          </a:p>
          <a:p>
            <a:r>
              <a:t>- ∂v/∂t is the rate of change of velocity with respect to time.</a:t>
            </a:r>
          </a:p>
          <a:p>
            <a:r>
              <a:t>- (v · ∇)v is the convective term, which represents the advection or transport of fluid velocity by the fluid itself.</a:t>
            </a:r>
          </a:p>
          <a:p>
            <a:r>
              <a:t>- -1/ρ ∇p is the pressure gradient term, which represents the change in pressure along the fluid.</a:t>
            </a:r>
          </a:p>
          <a:p>
            <a:r>
              <a:t>- ν ∇²v is the viscous term, which accounts for the effects of viscosity or internal friction in the fluid.</a:t>
            </a:r>
          </a:p>
          <a:p>
            <a:r>
              <a:t>- F represents any external forces acting on the fluid, such as gravitational forces or electromagnetic forces.</a:t>
            </a:r>
          </a:p>
          <a:p>
            <a:r>
              <a:t>- ρ is the fluid density.</a:t>
            </a:r>
          </a:p>
          <a:p>
            <a:r>
              <a:t>- p is the fluid pressure.</a:t>
            </a:r>
          </a:p>
          <a:p>
            <a:r>
              <a:t>- ν is the fluid viscosity.</a:t>
            </a:r>
          </a:p>
          <a:p>
            <a:r>
              <a:t>- ∇ is the gradient operator, which represents the vector of partial derivatives.</a:t>
            </a:r>
          </a:p>
          <a:p/>
          <a:p>
            <a:r>
              <a:t>The Navier-Stokes Equation is a vector equation, meaning it represents the motion in three-dimensional space in terms of the three components of velocity (u, v, and w). It is derived from the conservation laws of mass, momentum, and energy, and is applicable to both incompressible and compressible fluids.</a:t>
            </a:r>
          </a:p>
          <a:p/>
          <a:p>
            <a:r>
              <a:t>Solving the Navier-Stokes Equation is a challenging task, as it constitutes a set of partial differential equations that are non-linear and exhibit chaotic behavior. In fact, the precise mathematical solution is only known for a few special cases.</a:t>
            </a:r>
          </a:p>
          <a:p/>
          <a:p>
            <a:r>
              <a:t>However, various numerical methods, such as finite difference, finite element, and finite volume methods, have been developed to approximate solutions to the Navier-Stokes Equation. These methods have applications in fields like aerodynamics, weather prediction, oceanography, and automotive design, where understanding fluid flow is crucial.</a:t>
            </a:r>
          </a:p>
          <a:p/>
          <a:p>
            <a:r>
              <a:t>Overall, the Navier-Stokes Equation is essential for studying and predicting fluid flow behavior, and it continues to be an active area of research in fluid dynamics.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Applications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variables and their partial derivatives. They are widely used in various fields to model and analyze complex physical, biological, and social phenomena. Here are six applications of partial differential equations:</a:t>
            </a:r>
          </a:p>
          <a:p/>
          <a:p>
            <a:r>
              <a:t>1. Heat conduction: PDEs are extensively used to study the distribution of heat in different materials. The heat equation, a type of parabolic PDE, describes the flow of heat and its variations over time and space. It helps in understanding the behavior of temperature distribution in different objects and is vital in fields such as engineering, thermodynamics, and materials science.</a:t>
            </a:r>
          </a:p>
          <a:p/>
          <a:p>
            <a:r>
              <a:t>2. Fluid dynamics: PDEs play a crucial role in studying fluid flow. The Navier-Stokes equations, a set of partial differential equations, describe the behavior of fluids, including the flow of air and water. Applications range from understanding weather patterns and ocean currents to designing efficient transportation systems like airplanes and ships.</a:t>
            </a:r>
          </a:p>
          <a:p/>
          <a:p>
            <a:r>
              <a:t>3. Quantum mechanics: PDEs are fundamental in describing wave functions and the behavior of quantum systems. The Schrödinger equation, a type of PDE, governs the evolution of the wave function of a particle, providing insights into the behavior of electrons and other quantum particles.</a:t>
            </a:r>
          </a:p>
          <a:p/>
          <a:p>
            <a:r>
              <a:t>4. Electromagnetism: Maxwell's equations, a set of partial differential equations that combine electric and magnetic fields, are central to the study of electromagnetism. They describe the generation, propagation, and interaction of electromagnetic waves, leading to various applications such as designing antennas, understanding light propagation, and developing technologies like MRI.</a:t>
            </a:r>
          </a:p>
          <a:p/>
          <a:p>
            <a:r>
              <a:t>5. Image and signal processing: PDEs are used to enhance and analyze images and signals. For example, the diffusion equation is frequently employed to remove noise and improve the quality of images. PDE-based denoising techniques are also utilized in audio signal processing to filter out unwanted noise.</a:t>
            </a:r>
          </a:p>
          <a:p/>
          <a:p>
            <a:r>
              <a:t>6. Financial mathematics: PDEs are crucial in modeling and analyzing financial markets and derivatives. The Black-Scholes equation, a famous PDE, is used to determine the prices of options and other financial derivatives. It provides insightful information about the behavior of financial instruments and aids in risk management.</a:t>
            </a:r>
          </a:p>
          <a:p/>
          <a:p>
            <a:r>
              <a:t>These are just a few examples of the wide-ranging applications of PDEs. They are essential tools in understanding and predicting physical phenomena, guiding technological advancements, and facilitating decision-making in various fields across science, engineering, and finance.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Engineering and Physics</a:t>
            </a:r>
          </a:p>
        </p:txBody>
      </p:sp>
      <p:sp>
        <p:nvSpPr>
          <p:cNvPr id="3" name="Content Placeholder 2"/>
          <p:cNvSpPr>
            <a:spLocks noGrp="1"/>
          </p:cNvSpPr>
          <p:nvPr>
            <p:ph idx="1"/>
          </p:nvPr>
        </p:nvSpPr>
        <p:spPr/>
        <p:txBody>
          <a:bodyPr/>
          <a:lstStyle/>
          <a:p>
            <a:r>
              <a:t>6.1 Engineering and Physics is a sub-topic within the IB Physics syllabus. This section focuses on the applications of physics principles and concepts in the field of engineering. It explores the fundamental laws of physics that govern various engineering disciplines and investigates how these principles are employed to design, analyze, and optimize engineering systems.</a:t>
            </a:r>
          </a:p>
          <a:p/>
          <a:p>
            <a:r>
              <a:t>One of the key aspects of 6.1 Engineering and Physics is the study of materials and structures. This involves understanding the mechanical behavior of materials and how they respond to different forces, stresses, and strains. Students learn about concepts such as elasticity, plasticity, stress-strain relationships, and the behavior of materials under different loading conditions. They also examine the properties of different structural elements, such as beams, columns, and trusses, and learn how to analyze and design these structures based on the principles of physics.</a:t>
            </a:r>
          </a:p>
          <a:p/>
          <a:p>
            <a:r>
              <a:t>Another important area covered in 6.1 Engineering and Physics is fluid mechanics. This branch of physics deals with the behavior and motion of fluids, including liquids and gases. Students explore concepts like pressure, buoyancy, viscosity, and fluid flow. They study the principles of hydrostatics, which includes understanding how pressures vary within fluids and the forces exerted on immersed objects. Additionally, students learn about fluid dynamics, which involves analyzing the motion and behavior of fluids in various systems, such as pipes, pumps, and turbines.</a:t>
            </a:r>
          </a:p>
          <a:p/>
          <a:p>
            <a:r>
              <a:t>Thermodynamics is also a significant component of 6.1 Engineering and Physics. This field of study focuses on the relationships between heat, work, and energy. Students delve into topics related to the laws of thermodynamics, including concepts like heat transfer, entropy, and the efficiency of heat engines. They examine real-world engineering systems, such as power plants and refrigeration systems, and learn to apply thermodynamic principles to analyze and evaluate their performance.</a:t>
            </a:r>
          </a:p>
          <a:p/>
          <a:p>
            <a:r>
              <a:t>Furthermore, 6.1 Engineering and Physics covers topics related to electrical circuits and electronics. Students study the behavior of electrical circuits, including concepts like voltage, current, resistance, and power. They also explore the principles of electromagnetism, such as magnetic fields, electromagnetic induction, and the operation of devices like generators and transformers. Additionally, they delve into basic electronics, including the operation of diodes, transistors, and integrated circuits.</a:t>
            </a:r>
          </a:p>
          <a:p/>
          <a:p>
            <a:r>
              <a:t>Lastly, the topic of 6.1 Engineering and Physics includes an understanding of waves and vibrations. Students learn about various types of waves, including electromagnetic waves, sound waves, and mechanical waves. They study properties such as wavelength, frequency, and amplitude, and explore phenomena like interference, diffraction, and resonance. They also investigate applications of waves in engineering, such as the principles of wave propagation in communication systems and the design of structures to withstand vibrations.</a:t>
            </a:r>
          </a:p>
          <a:p/>
          <a:p>
            <a:r>
              <a:t>In summary, 6.1 Engineering and Physics is a section of the IB Physics syllabus that focuses on the practical applications of physics in engineering. It covers topics such as materials and structures, fluid mechanics, thermodynamics, electrical circuits and electronics, and waves and vibrations. By understanding these principles, students gain a foundation in the fundamental physics concepts underlying various engineering disciplines.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Fluid Dynamics</a:t>
            </a:r>
          </a:p>
        </p:txBody>
      </p:sp>
      <p:sp>
        <p:nvSpPr>
          <p:cNvPr id="3" name="Content Placeholder 2"/>
          <p:cNvSpPr>
            <a:spLocks noGrp="1"/>
          </p:cNvSpPr>
          <p:nvPr>
            <p:ph idx="1"/>
          </p:nvPr>
        </p:nvSpPr>
        <p:spPr/>
        <p:txBody>
          <a:bodyPr/>
          <a:lstStyle/>
          <a:p>
            <a:r>
              <a:t>Fluid dynamics is a branch of physics that deals with the study of fluids (liquids and gases) in motion. It encompasses the behavior of fluids at rest (fluid statics) as well as in motion (fluid dynamics). In this explanation, we will focus on the specific aspect of fluid dynamics known as 6.2 Fluid Dynamics.</a:t>
            </a:r>
          </a:p>
          <a:p/>
          <a:p>
            <a:r>
              <a:t>6.2 Fluid Dynamics is the study of the motion and flow characteristics of fluids, particularly in relation to various physical phenomena such as pressure, velocity, viscosity, and turbulence. It applies principles and equations derived from conservation laws and the laws of motion to analyze and understand the behavior of fluids.</a:t>
            </a:r>
          </a:p>
          <a:p/>
          <a:p>
            <a:r>
              <a:t>Key concepts and equations in 6.2 Fluid Dynamics include:</a:t>
            </a:r>
          </a:p>
          <a:p/>
          <a:p>
            <a:r>
              <a:t>1. Continuity Equation: This equation states that the mass flow rate of a fluid remains constant within a closed system. It is expressed as A1v1 = A2v2, where A represents the cross-sectional area and v represents the velocity.</a:t>
            </a:r>
          </a:p>
          <a:p/>
          <a:p>
            <a:r>
              <a:t>2. Bernoulli's Equation: Bernoulli's equation describes the conservation of energy along a streamline of fluid flow. It states that the sum of the pressure energy, kinetic energy, and potential energy remains constant in an ideal, incompressible fluid flowing through a streamline.</a:t>
            </a:r>
          </a:p>
          <a:p/>
          <a:p>
            <a:r>
              <a:t>3. Torricelli's Law: This law explains the motion of a fluid through an orifice or a small opening. It states that the velocity of the fluid flowing out is directly proportional to the square root of the height of the fluid column.</a:t>
            </a:r>
          </a:p>
          <a:p/>
          <a:p>
            <a:r>
              <a:t>4. Reynolds Number: The Reynolds number is a dimensionless parameter that characterizes the flow regime of a fluid. It is defined as the ratio of inertial forces to viscous forces and helps determine whether a flow is laminar or turbulent.</a:t>
            </a:r>
          </a:p>
          <a:p/>
          <a:p>
            <a:r>
              <a:t>5. Viscosity: Viscosity is a measure of a fluid's resistance to flow or its internal friction. It plays a significant role in determining the type of flow, with high viscosity favoring laminar flow and low viscosity favoring turbulent flow.</a:t>
            </a:r>
          </a:p>
          <a:p/>
          <a:p>
            <a:r>
              <a:t>6. Turbulence: Turbulence refers to chaotic and irregular fluid flow characterized by eddies, vortices, and rapid fluctuations. It occurs when the Reynolds number exceeds a critical value and is an essential aspect of fluid dynamics.</a:t>
            </a:r>
          </a:p>
          <a:p/>
          <a:p>
            <a:r>
              <a:t>Applications of 6.2 Fluid Dynamics are widespread and include areas such as aerodynamics, hydrodynamics, automotive design, weather forecasting, and the study of ocean currents. Understanding the principles of fluid dynamics is crucial for engineering, physics, and environmental sciences.</a:t>
            </a:r>
          </a:p>
          <a:p/>
          <a:p>
            <a:r>
              <a:t>In conclusion, 6.2 Fluid Dynamics is a field of study focused on the motion and flow behavior of fluids. It encompasses fundamental concepts, equations, and principles that govern the behavior of fluids in various scenarios, ranging from the motion of air over an airplane wing to water flow in pipes.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6.3 Electromagnetism</a:t>
            </a:r>
          </a:p>
        </p:txBody>
      </p:sp>
      <p:sp>
        <p:nvSpPr>
          <p:cNvPr id="3" name="Content Placeholder 2"/>
          <p:cNvSpPr>
            <a:spLocks noGrp="1"/>
          </p:cNvSpPr>
          <p:nvPr>
            <p:ph idx="1"/>
          </p:nvPr>
        </p:nvSpPr>
        <p:spPr/>
        <p:txBody>
          <a:bodyPr/>
          <a:lstStyle/>
          <a:p>
            <a:r>
              <a:t>Electromagnetism is a branch of physics that deals with the study of electric and magnetic fields and their interactions. It encompasses the understanding of both electric charges and magnetism and how these phenomena relate to one another.</a:t>
            </a:r>
          </a:p>
          <a:p/>
          <a:p>
            <a:r>
              <a:t>At the core of electromagnetism are the concepts of electric charges and the forces they exert. There are two types of electric charges: positive and negative. Like charges repel each other, while unlike charges attract each other. This fundamental property is described by Coulomb's law, which states that the force between two charged objects is directly proportional to the product of their charges and inversely proportional to the square of the distance between them.</a:t>
            </a:r>
          </a:p>
          <a:p/>
          <a:p>
            <a:r>
              <a:t>Moving electric charges also generate magnetic fields. This relationship was first discovered by Danish physicist Hans Christian Ørsted in 1820. The resulting interaction between electric and magnetic fields is the foundation of electromagnetism.</a:t>
            </a:r>
          </a:p>
          <a:p/>
          <a:p>
            <a:r>
              <a:t>One of the key discoveries in electromagnetism is Ampere's law, formulated by French physicist André-Marie Ampere in 1826. This law states that the magnetic field around a current-carrying wire is directly proportional to the current passing through the wire. This principle is the basis for various applications of electromagnetism, such as electric motors and transformers.</a:t>
            </a:r>
          </a:p>
          <a:p/>
          <a:p>
            <a:r>
              <a:t>Electromagnetic induction, discovered by English physicist Michael Faraday in the early 19th century, describes the generation of an electric current through a changing magnetic field. When a wire is moved through a magnetic field or when the magnetic field through a wire changes, an electric current is induced in the wire. This principle is employed in devices such as generators and transformers and forms the foundation of the study of electromagnetic waves.</a:t>
            </a:r>
          </a:p>
          <a:p/>
          <a:p>
            <a:r>
              <a:t>The relationship between electric and magnetic fields is also described by Maxwell's equations. These equations, formulated by James Clerk Maxwell in the 1860s, connect electric and magnetic fields with the propagation of electromagnetic waves. They predict that changes in electric fields generate magnetic fields, and vice versa, resulting in the propagation of electromagnetic radiation at the speed of light. Electromagnetic waves include various forms of radiation, such as radio waves, microwaves, infrared, visible light, ultraviolet, X-rays, and gamma rays.</a:t>
            </a:r>
          </a:p>
          <a:p/>
          <a:p>
            <a:r>
              <a:t>The study of electromagnetism is essential in various fields, including engineering, telecommunications, electronics, and particle physics. It allows for the understanding and manipulation of electric and magnetic fields, leading to technological advancements that have revolutionized our daily lives. From the development of electrical power systems to the creation of electronic devices, electromagnetism plays a crucial role in shaping modern society.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6.4 Quantum Mechanics</a:t>
            </a:r>
          </a:p>
        </p:txBody>
      </p:sp>
      <p:sp>
        <p:nvSpPr>
          <p:cNvPr id="3" name="Content Placeholder 2"/>
          <p:cNvSpPr>
            <a:spLocks noGrp="1"/>
          </p:cNvSpPr>
          <p:nvPr>
            <p:ph idx="1"/>
          </p:nvPr>
        </p:nvSpPr>
        <p:spPr/>
        <p:txBody>
          <a:bodyPr/>
          <a:lstStyle/>
          <a:p>
            <a:r>
              <a:t>Quantum mechanics, also known as quantum physics, is a fundamental branch of physics that deals with the behavior of particles at the atomic and subatomic levels. It provides a mathematical framework to understand the nature of matter and energy, as well as the interactions between them.</a:t>
            </a:r>
          </a:p>
          <a:p/>
          <a:p>
            <a:r>
              <a:t>At the heart of quantum mechanics is the concept of quantum superposition, which states that particles can exist in multiple states or positions simultaneously until observed or measured. This idea challenges the classical Newtonian view of particles having definite positions and states.</a:t>
            </a:r>
          </a:p>
          <a:p/>
          <a:p>
            <a:r>
              <a:t>The mathematical formulation of quantum mechanics is based on the principles laid down by pioneering physicists such as Max Planck, Albert Einstein, Niels Bohr, Erwin Schrödinger, Werner Heisenberg, and others.</a:t>
            </a:r>
          </a:p>
          <a:p/>
          <a:p>
            <a:r>
              <a:t>One of the key concepts of quantum mechanics is wave-particle duality. It suggests that particles like electrons and photons exhibit both wave-like and particle-like properties, depending on how they are observed. This duality is described by the wave function, a mathematical function that characterizes the particle's behavior.</a:t>
            </a:r>
          </a:p>
          <a:p/>
          <a:p>
            <a:r>
              <a:t>The Schrödinger equation is a fundamental equation in quantum mechanics that describes how the wave function of a particle changes with time. It is a differential equation that determines the wave function's evolution and allows us to predict the probabilities of different outcomes when observing a particle's properties.</a:t>
            </a:r>
          </a:p>
          <a:p/>
          <a:p>
            <a:r>
              <a:t>Quantum mechanics also introduces the concept of quantization, which means that certain properties of particles are restricted to discrete values called energy levels. This is evident in phenomena like the quantized energy states of electrons in an atom or the quantized energy levels of photons in light.</a:t>
            </a:r>
          </a:p>
          <a:p/>
          <a:p>
            <a:r>
              <a:t>The uncertainty principle, formulated by Heisenberg, is another important principle in quantum mechanics. It states that there is a fundamental limit to how precisely we can simultaneously measure certain pairs of physical properties, such as the position and momentum of a particle. This principle implies that there is inherent randomness and uncertainty at the quantum level.</a:t>
            </a:r>
          </a:p>
          <a:p/>
          <a:p>
            <a:r>
              <a:t>Another intriguing aspect of quantum mechanics is quantum entanglement. When two or more particles become entangled, their quantum states become inseparable. This means that whatever happens to one particle instantly affects the other, regardless of the distance between them. This phenomenon has been experimentally verified and forms the basis for various applications in quantum information and communication.</a:t>
            </a:r>
          </a:p>
          <a:p/>
          <a:p>
            <a:r>
              <a:t>Quantum mechanics has far-reaching applications in various fields such as electronics, materials science, cryptography, and quantum computing. It has also played a crucial role in developing technologies like lasers, transistors, and MRI machines.</a:t>
            </a:r>
          </a:p>
          <a:p/>
          <a:p>
            <a:r>
              <a:t>In conclusion, quantum mechanics is a branch of physics that provides a framework for understanding the behavior of subatomic particles. It introduces concepts like wave-particle duality, superposition, quantization, and the uncertainty principle, which challenge classical physics. Quantum mechanics has revolutionized our understanding of the microscopic world and has numerous applications in modern 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Partial Differential Equations (PDEs) are an important branch of mathematics that deals with the study of equations involving a function of multiple variables and its partial derivatives. Unlike ordinary differential equations, which involve only one independent variable, PDEs involve multiple independent variables. PDEs are used to describe various physical phenomena and mathematical models in almost every field of science and engineering, such as fluid dynamics, electromagnetism, heat transfer, quantum mechanics, and finance.</a:t>
            </a:r>
          </a:p>
          <a:p/>
          <a:p>
            <a:r>
              <a:t>The general form of a PDE is expressed as:</a:t>
            </a:r>
          </a:p>
          <a:p/>
          <a:p>
            <a:r>
              <a:t>F(x1, x2, ..., xn, u, ∂u/∂x1, ∂u/∂x2, ..., ∂u/∂xn, ∂²u/∂x1², ∂²u/∂x1∂x2, ..., ∂²u/∂xn²) = 0</a:t>
            </a:r>
          </a:p>
          <a:p/>
          <a:p>
            <a:r>
              <a:t>where u represents the unknown function, the x1, x2, ..., xn are the independent variables, and F represents a given function.</a:t>
            </a:r>
          </a:p>
          <a:p/>
          <a:p>
            <a:r>
              <a:t>PDEs can be categorized as either linear or nonlinear, depending on whether the unknown function or its derivatives appear linearly or nonlinearly in the equation. Furthermore, PDEs can be classified based on the highest order of partial derivatives involved. Some common types of PDEs include:</a:t>
            </a:r>
          </a:p>
          <a:p/>
          <a:p>
            <a:r>
              <a:t>1. Elliptic PDEs: These equations involve second-order derivatives and arise in problems where the solution is unknown on a given region, such as potential theory and harmonic analysis.</a:t>
            </a:r>
          </a:p>
          <a:p/>
          <a:p>
            <a:r>
              <a:t>2. Parabolic PDEs: These equations involve second-order derivatives with respect to time and are commonly used to model diffusion processes, heat conduction, and time-dependent phenomena.</a:t>
            </a:r>
          </a:p>
          <a:p/>
          <a:p>
            <a:r>
              <a:t>3. Hyperbolic PDEs: These equations involve second-order derivatives with respect to both time and space. They are used to describe wave propagation, such as sound waves, electromagnetic waves, and elastic waves.</a:t>
            </a:r>
          </a:p>
          <a:p/>
          <a:p>
            <a:r>
              <a:t>To solve PDEs, various techniques are employed. Analytical methods involve finding exact solutions by utilizing mathematical formulas, separation of variables, integral transforms, and series expansions. However, analytical solutions are often limited to simple linear PDEs and specific boundary conditions.</a:t>
            </a:r>
          </a:p>
          <a:p/>
          <a:p>
            <a:r>
              <a:t>When analytical solutions are not feasible or the problem becomes highly complex, numerical methods are employed. Numerical techniques involve discretizing the PDE into a system of algebraic equations, which can then be solved using iterative methods or finite difference, finite element, or finite volume methods.</a:t>
            </a:r>
          </a:p>
          <a:p/>
          <a:p>
            <a:r>
              <a:t>In summary, PDEs play a crucial role in understanding and modeling a wide range of physical phenomena and mathematical problems. They provide a powerful mathematical framework for analyzing and predicting behavior in fields such as physics, engineering, and mathematical finance. Various mathematical and numerical methods are used to tackle PDEs and obtain solutions that help us gain insights into the underlying phenomena.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6.5 Financial Mathematics</a:t>
            </a:r>
          </a:p>
        </p:txBody>
      </p:sp>
      <p:sp>
        <p:nvSpPr>
          <p:cNvPr id="3" name="Content Placeholder 2"/>
          <p:cNvSpPr>
            <a:spLocks noGrp="1"/>
          </p:cNvSpPr>
          <p:nvPr>
            <p:ph idx="1"/>
          </p:nvPr>
        </p:nvSpPr>
        <p:spPr/>
        <p:txBody>
          <a:bodyPr/>
          <a:lstStyle/>
          <a:p>
            <a:r>
              <a:t>Financial mathematics, also known as financial engineering or quantitative finance, is a specialized branch of mathematics that focuses on applying mathematical and statistical methods to analyze financial markets, investments, and financial instruments. It involves the use of mathematical models, algorithms, and techniques to make informed decisions and assess risks in various financial scenarios.</a:t>
            </a:r>
          </a:p>
          <a:p/>
          <a:p>
            <a:r>
              <a:t>At its core, financial mathematics aims to understand and quantify the uncertainties and risks associated with financial transactions and investments. It involves the use of mathematical tools and concepts to analyze and model financial data, such as time series data, stock prices, option prices, interest rates, and more.</a:t>
            </a:r>
          </a:p>
          <a:p/>
          <a:p>
            <a:r>
              <a:t>Here are six key areas within financial mathematics:</a:t>
            </a:r>
          </a:p>
          <a:p/>
          <a:p>
            <a:r>
              <a:t>1. Interest Theory: Interest theory, also known as the time value of money, deals with the concept of interest rates, compound interest, and present/future value calculations. It is used to determine how investments grow over time and how interest rates affect the value of money.</a:t>
            </a:r>
          </a:p>
          <a:p/>
          <a:p>
            <a:r>
              <a:t>2. Portfolio Theory: Portfolio theory aims to optimize investment decisions by analyzing the trade-off between risk and return. It involves constructing portfolios of assets while considering diversification, asset allocation, risk management, and efficient frontier analysis.</a:t>
            </a:r>
          </a:p>
          <a:p/>
          <a:p>
            <a:r>
              <a:t>3. Option Pricing Theory: Option pricing theory focuses on valuing financial derivatives, such as options and futures contracts. It utilizes mathematical models, such as the Black-Scholes model, to determine the fair value of these instruments based on factors like underlying asset price, strike price, time to expiration, volatility, and interest rates.</a:t>
            </a:r>
          </a:p>
          <a:p/>
          <a:p>
            <a:r>
              <a:t>4. Risk Management: Financial mathematics plays a crucial role in risk management by providing tools to quantify and manage various risks. This includes market risk, credit risk, operational risk, and liquidity risk. Techniques like Value-at-Risk (VaR), stress testing, and Monte Carlo simulations are commonly used to assess and mitigate risks.</a:t>
            </a:r>
          </a:p>
          <a:p/>
          <a:p>
            <a:r>
              <a:t>5. Financial Econometrics: Financial econometrics applies statistical methods to analyze financial data and model the relationships between variables. It helps in estimating the parameters of financial models, testing hypotheses, forecasting asset prices, and studying market behavior.</a:t>
            </a:r>
          </a:p>
          <a:p/>
          <a:p>
            <a:r>
              <a:t>6. Stochastic Calculus: Stochastic calculus is a mathematical framework used to model and analyze random processes. It is widely used in financial mathematics to describe and simulate the movement of financial assets, such as stock prices, interest rates, and exchange rates. It provides the foundation for many pricing models and risk management techniques.</a:t>
            </a:r>
          </a:p>
          <a:p/>
          <a:p>
            <a:r>
              <a:t>Financial mathematics is utilized in various sectors of the finance industry, including investment banking, asset management, insurance, and risk management. Professionals in this field use mathematical models and techniques to make investment decisions, develop trading strategies, analyze financial markets, and assess the financial viability of projects.</a:t>
            </a:r>
          </a:p>
          <a:p/>
          <a:p>
            <a:r>
              <a:t>Overall, financial mathematics plays a vital role in understanding and managing the complexities and risks inherent to the world of finance. It provides practitioners with valuable insights and tools to navigate the ever-changing and dynamic landscape of financial markets and investments.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Advanced Topics in Partial Differential Equations</a:t>
            </a:r>
          </a:p>
        </p:txBody>
      </p:sp>
      <p:sp>
        <p:nvSpPr>
          <p:cNvPr id="3" name="Content Placeholder 2"/>
          <p:cNvSpPr>
            <a:spLocks noGrp="1"/>
          </p:cNvSpPr>
          <p:nvPr>
            <p:ph idx="1"/>
          </p:nvPr>
        </p:nvSpPr>
        <p:spPr/>
        <p:txBody>
          <a:bodyPr/>
          <a:lstStyle/>
          <a:p>
            <a:r>
              <a:t>Advanced Topics in Partial Differential Equations is a branch of mathematics that deals with the study of partial differential equations (PDEs) beyond the fundamental concepts covered in introductory courses. It explores more complex and specialized topics to gain a deeper understanding of PDEs and their applications in various fields such as physics, engineering, and finance.</a:t>
            </a:r>
          </a:p>
          <a:p/>
          <a:p>
            <a:r>
              <a:t>Here are seven key areas within advanced topics in PDEs:</a:t>
            </a:r>
          </a:p>
          <a:p/>
          <a:p>
            <a:r>
              <a:t>1. Nonlinear Partial Differential Equations: This field focuses on the study of PDEs that involve nonlinear terms. Nonlinearity introduces intricacies in the behavior and solutions of PDEs, leading to challenges in their analysis and numerical simulations. Techniques such as existence and uniqueness theory, stability analysis, and numerical methods specific to nonlinear PDEs are investigated in this area.</a:t>
            </a:r>
          </a:p>
          <a:p/>
          <a:p>
            <a:r>
              <a:t>2. Mathematical Modelling: PDEs are an essential tool in mathematical modelling, allowing us to describe and understand numerous physical phenomena. Advanced topics delve into the process of formulating and analyzing mathematical models using PDEs. The focus is on creating accurate models that represent real-world problems and developing techniques to interpret and solve them.</a:t>
            </a:r>
          </a:p>
          <a:p/>
          <a:p>
            <a:r>
              <a:t>3. PDEs in Fluid Dynamics: This subfield explores the application of PDEs in the study of fluid flow and related phenomena, such as turbulence, waves, and boundary layer behavior. The Navier-Stokes equations, which describe fluid motion, are a key focus. The analysis of these equations involves understanding aspects such as the existence and regularity of solutions, stability, and boundary value problems.</a:t>
            </a:r>
          </a:p>
          <a:p/>
          <a:p>
            <a:r>
              <a:t>4. Hyperbolic and Parabolic Equations: PDEs are often classified into hyperbolic and parabolic types based on their properties and behavior. Advanced topics in PDEs study the theory and applications of hyperbolic and parabolic equations in detail. Hyperbolic equations model wave phenomena, while parabolic equations describe diffusion and heat conduction processes.</a:t>
            </a:r>
          </a:p>
          <a:p/>
          <a:p>
            <a:r>
              <a:t>5. Elliptic Equations and Boundary Value Problems: Elliptic PDEs are important in various areas, including electrostatics, heat conduction in steady-state, and harmonic functions. Advanced topics cover the theory and solution techniques for elliptic equations, including the study of boundary value problems, Green's functions, and variational methods employed in their analysis.</a:t>
            </a:r>
          </a:p>
          <a:p/>
          <a:p>
            <a:r>
              <a:t>6. Numerical Methods for PDEs: This area focuses on the development and analysis of numerical algorithms to solve PDEs. Advanced numerical techniques, such as finite element methods, spectral methods, finite volume methods, and high-order accurate schemes, are explored. The analysis includes topics such as stability, convergence, and error estimates of numerical solutions.</a:t>
            </a:r>
          </a:p>
          <a:p/>
          <a:p>
            <a:r>
              <a:t>7. PDEs in Mathematical Physics: Advanced topics in PDEs often incorporate applications in mathematical physics. Topics such as quantum mechanics, electrodynamics, general relativity, and solid-state physics require the study of specialized PDEs and their solutions. The analysis and interpretation of these equations involve advanced mathematical techniques and often requires a deep understanding of the underlying physics.</a:t>
            </a:r>
          </a:p>
          <a:p/>
          <a:p>
            <a:r>
              <a:t>Overall, advanced topics in Partial Differential Equations provide a deeper exploration of the theory, analysis, and applications of PDEs. By studying these advanced topics, researchers and practitioners can expand their knowledge and expertise in solving complex PDE problems that arise in a wide range of scientific and engineering disciplines.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7.1 Nonlinear Partial Differential Equations</a:t>
            </a:r>
          </a:p>
        </p:txBody>
      </p:sp>
      <p:sp>
        <p:nvSpPr>
          <p:cNvPr id="3" name="Content Placeholder 2"/>
          <p:cNvSpPr>
            <a:spLocks noGrp="1"/>
          </p:cNvSpPr>
          <p:nvPr>
            <p:ph idx="1"/>
          </p:nvPr>
        </p:nvSpPr>
        <p:spPr/>
        <p:txBody>
          <a:bodyPr/>
          <a:lstStyle/>
          <a:p>
            <a:r>
              <a:t>Nonlinear partial differential equations (PDEs) are mathematical equations that involve unknown functions and their partial derivatives with respect to multiple independent variables. Unlike linear PDEs, where the unknown functions and their derivatives appear linearly, nonlinear PDEs involve nonlinear terms. This nonlinearity makes the study and analysis of these equations significantly more challenging.</a:t>
            </a:r>
          </a:p>
          <a:p/>
          <a:p>
            <a:r>
              <a:t>The term "7.1" refers to a specific classification of nonlinear PDEs based on their order. Here, "7.1" signifies that the highest order derivative involved in the equation is of order 7, while lower-order derivatives and the unknown function itself may also appear.</a:t>
            </a:r>
          </a:p>
          <a:p/>
          <a:p>
            <a:r>
              <a:t>Nonlinear PDEs arise in various areas of mathematics and physics, including fluid dynamics, heat transfer, quantum mechanics, and mathematical biology. They represent systems and phenomena that cannot be easily described by simple linear relationships. Instead, these equations capture nonlinear interactions between variables, leading to intricate and often unpredictable behaviors.</a:t>
            </a:r>
          </a:p>
          <a:p/>
          <a:p>
            <a:r>
              <a:t>Solving nonlinear PDEs analytically is generally a challenging task, and closed-form solutions are often scarce or nonexistent. As a result, numerical methods such as finite difference, finite element, and spectral methods are frequently employed to approximate solutions. These methods discretize the PDE, converting it into a system of algebraic equations that can be solved numerically.</a:t>
            </a:r>
          </a:p>
          <a:p/>
          <a:p>
            <a:r>
              <a:t>The study of nonlinear PDEs involves investigating properties such as existence and uniqueness of solutions, stability, regularity, and long-term behavior. Nonlinear PDEs can exhibit phenomena such as shocks, singularities, and chaotic behavior, which further complicate their analysis. Additionally, techniques such as perturbation theory, symmetry analysis, and variational methods are frequently employed to gain insights into the behavior of these equations.</a:t>
            </a:r>
          </a:p>
          <a:p/>
          <a:p>
            <a:r>
              <a:t>Nonlinear PDEs play a vital role in modeling real-world systems and phenomena. They allow for a more accurate representation of complex dynamics and are essential in understanding numerous physical and biological processes. Despite their inherent complexity, nonlinear PDEs are at the core of many scientific and engineering advancements, driving innovation and discovery in various fields of study.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7.2 Perturbation Methods</a:t>
            </a:r>
          </a:p>
        </p:txBody>
      </p:sp>
      <p:sp>
        <p:nvSpPr>
          <p:cNvPr id="3" name="Content Placeholder 2"/>
          <p:cNvSpPr>
            <a:spLocks noGrp="1"/>
          </p:cNvSpPr>
          <p:nvPr>
            <p:ph idx="1"/>
          </p:nvPr>
        </p:nvSpPr>
        <p:spPr/>
        <p:txBody>
          <a:bodyPr/>
          <a:lstStyle/>
          <a:p>
            <a:r>
              <a:t>Perturbation methods are mathematical tools used to approximate the solution to a problem by expanding it as a series and considering perturbations or small deviations from a known solution. One widely used perturbation method is the 7.2 perturbation method, also known as the 7.2 order perturbation method. In this method, we expand the solution as a series up to the 7.2nd order and consider perturbations up to that order.</a:t>
            </a:r>
          </a:p>
          <a:p/>
          <a:p>
            <a:r>
              <a:t>The general form of the perturbation series can be written as:</a:t>
            </a:r>
          </a:p>
          <a:p>
            <a:r>
              <a:t>S = S₀ + εS₁ + ε²S₂ + ε³S₃ + ... + ε⁷·²S₇·²</a:t>
            </a:r>
          </a:p>
          <a:p/>
          <a:p>
            <a:r>
              <a:t>Here, S represents the solution to the problem, ε is a small parameter that measures the magnitude of the perturbation, and S₀, S₁, S₂, S₃, ..., S₇·² are functions of the independent variables.</a:t>
            </a:r>
          </a:p>
          <a:p/>
          <a:p>
            <a:r>
              <a:t>To determine the coefficients S₀, S₁, S₂, S₃, ..., S₇·², we substitute the perturbation series into the original equation or problem and equate coefficients of like powers of ε on both sides. Solving these coefficients involves solving a system of equations through algebraic manipulation.</a:t>
            </a:r>
          </a:p>
          <a:p/>
          <a:p>
            <a:r>
              <a:t>The 7.2 perturbation method allows us to obtain more accurate approximations compared to lower-order perturbation methods, as it takes into account perturbations up to the 7.2nd order. It is particularly useful in situations where the perturbation is significant and lower-order approximations may not suffice.</a:t>
            </a:r>
          </a:p>
          <a:p/>
          <a:p>
            <a:r>
              <a:t>However, it is important to note that as the order of the perturbation method increases, the complexity of the equations and the calculations involved also increase. Therefore, the choice of perturbation method should be balanced based on the desired accuracy and computational feasibility.</a:t>
            </a:r>
          </a:p>
          <a:p/>
          <a:p>
            <a:r>
              <a:t>In summary, the 7.2 perturbation method is a mathematical technique used to approximate solutions to problems by expanding them as a series and considering perturbations up to the 7.2nd order. It provides higher accuracy compared to lower-order perturbation methods but can be more complex in terms of calculations.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7.3 Numerical Techniques in Partial Differential Equations</a:t>
            </a:r>
          </a:p>
        </p:txBody>
      </p:sp>
      <p:sp>
        <p:nvSpPr>
          <p:cNvPr id="3" name="Content Placeholder 2"/>
          <p:cNvSpPr>
            <a:spLocks noGrp="1"/>
          </p:cNvSpPr>
          <p:nvPr>
            <p:ph idx="1"/>
          </p:nvPr>
        </p:nvSpPr>
        <p:spPr/>
        <p:txBody>
          <a:bodyPr/>
          <a:lstStyle/>
          <a:p>
            <a:r>
              <a:t>Numerical techniques in partial differential equations (PDEs) are mathematical methods and algorithms used to solve PDEs that cannot be solved analytically. PDEs are equations that involve partial derivatives of unknown functions and commonly arise in various fields such as physics, engineering, and finance.</a:t>
            </a:r>
          </a:p>
          <a:p/>
          <a:p>
            <a:r>
              <a:t>The 7.3 numerical techniques in PDEs refer to a specific category of methods that are commonly applied to solve PDEs. These methods can be categorized into two main types: finite difference methods and finite element methods.</a:t>
            </a:r>
          </a:p>
          <a:p/>
          <a:p>
            <a:r>
              <a:t>1. Finite Difference Methods: </a:t>
            </a:r>
          </a:p>
          <a:p>
            <a:r>
              <a:t>Finite difference methods approximate the derivatives in the PDE equations using the difference between the function values at neighboring points on a discrete grid. The continuous PDE problem is replaced by a discrete system of equations that can be solved numerically.</a:t>
            </a:r>
          </a:p>
          <a:p/>
          <a:p>
            <a:r>
              <a:t>One of the commonly used finite difference methods is the explicit method, which uses a forward difference scheme to approximate the derivatives. It is relatively simple and efficient but can be unstable for certain types of PDEs.</a:t>
            </a:r>
          </a:p>
          <a:p/>
          <a:p>
            <a:r>
              <a:t>Another type of finite difference method is the implicit method, which approximates the derivatives using a backward difference scheme. It is more stable but requires solving a system of equations, which can be computationally costly.</a:t>
            </a:r>
          </a:p>
          <a:p/>
          <a:p>
            <a:r>
              <a:t>2. Finite Element Methods: </a:t>
            </a:r>
          </a:p>
          <a:p>
            <a:r>
              <a:t>Finite element methods discretize the PDE problem by dividing the computational domain into smaller elements. Each element is represented by a set of basis functions, and the unknown function is approximated as a combination of these basis functions.</a:t>
            </a:r>
          </a:p>
          <a:p/>
          <a:p>
            <a:r>
              <a:t>The Galerkin method is a commonly used finite element method, where the residual of the PDE equation is minimized over the whole domain. This results in a system of linear or nonlinear equations that can be solved numerically.</a:t>
            </a:r>
          </a:p>
          <a:p/>
          <a:p>
            <a:r>
              <a:t>Finite element methods are known for their ability to handle complex geometries and can provide accurate solutions. However, they can be computationally expensive for large-scale problems.</a:t>
            </a:r>
          </a:p>
          <a:p/>
          <a:p>
            <a:r>
              <a:t>In addition to these main techniques, there are various other numerical techniques used in solving PDEs, including spectral methods, boundary element methods, and meshless methods. These methods have their own strengths and limitations and are chosen based on the specific problem characteristics.</a:t>
            </a:r>
          </a:p>
          <a:p/>
          <a:p>
            <a:r>
              <a:t>It is worth mentioning that the choice of numerical technique depends on factors such as the type of PDE, the desired accuracy, the computational resources available, and the specific problem constraints.</a:t>
            </a:r>
          </a:p>
          <a:p/>
          <a:p>
            <a:r>
              <a:t>In conclusion, numerical techniques in partial differential equations are essential tools for solving PDEs when analytical solutions are not feasible. The 7.3 numerical techniques, namely finite difference methods and finite element methods, offer different approaches to discretizing and solving PDE problems. Each technique has its advantages and limitations, and the selection depends on the specific problem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7.4 Existence and Uniqueness of Solutions</a:t>
            </a:r>
          </a:p>
        </p:txBody>
      </p:sp>
      <p:sp>
        <p:nvSpPr>
          <p:cNvPr id="3" name="Content Placeholder 2"/>
          <p:cNvSpPr>
            <a:spLocks noGrp="1"/>
          </p:cNvSpPr>
          <p:nvPr>
            <p:ph idx="1"/>
          </p:nvPr>
        </p:nvSpPr>
        <p:spPr/>
        <p:txBody>
          <a:bodyPr/>
          <a:lstStyle/>
          <a:p>
            <a:r>
              <a:t>The concept of existence and uniqueness of solutions is fundamental in the field of mathematics, especially in the study of differential equations. It concerns determining whether a given mathematical equation or problem has a solution, and if so, whether that solution is unique or multiple.</a:t>
            </a:r>
          </a:p>
          <a:p/>
          <a:p>
            <a:r>
              <a:t>The principle of existence and uniqueness is particularly important in differential equations because these equations often arise in various scientific and engineering applications. Many real-world phenomena can be modeled using differential equations, such as the motion of objects, the spread of diseases, or the change in population over time. Solving these equations allows us to understand and predict the behavior of such systems.</a:t>
            </a:r>
          </a:p>
          <a:p/>
          <a:p>
            <a:r>
              <a:t>Existence of Solutions:</a:t>
            </a:r>
          </a:p>
          <a:p>
            <a:r>
              <a:t>In order to establish the existence of solutions, mathematicians employ various mathematical techniques and tools. One common method is to seek an existence theorem that guarantees the presence of a solution under certain conditions. These conditions often involve properties of the equation, such as its continuity or differentiability.</a:t>
            </a:r>
          </a:p>
          <a:p/>
          <a:p>
            <a:r>
              <a:t>Another approach is through the use of specific solving techniques. For example, in ordinary differential equations, the Picard-Lindelöf theorem, also known as the existence and uniqueness theorem for ordinary differential equations, guarantees the existence of a unique solution when certain conditions are met. This theorem relies on the Lipschitz continuity condition, which ensures the uniqueness of a solution within a given interval.</a:t>
            </a:r>
          </a:p>
          <a:p/>
          <a:p>
            <a:r>
              <a:t>Uniqueness of Solutions:</a:t>
            </a:r>
          </a:p>
          <a:p>
            <a:r>
              <a:t>The uniqueness of solutions refers to the property that a given mathematical problem has only one solution. Establishing uniqueness is equally important as existence, as it ensures that the solution obtained is not merely one of several possible answers.</a:t>
            </a:r>
          </a:p>
          <a:p/>
          <a:p>
            <a:r>
              <a:t>Similar to the existence of solutions, uniqueness is typically proven through the application of mathematical theorems and properties. Several uniqueness theorems exist for different types of equations. For example, in partial differential equations, the Cauchy-Kowalevsky theorem guarantees the uniqueness of solutions under certain conditions.</a:t>
            </a:r>
          </a:p>
          <a:p/>
          <a:p>
            <a:r>
              <a:t>It is worth noting that while most well-defined mathematical problems have unique solutions, there are situations where uniqueness may not hold. These cases often involve degenerate or ill-posed problems, where the problem formulation lacks sufficient information or constraints to determine a unique solution. In such cases, alternative methods like regularization or additional assumptions may be necessary to obtain a unique solution.</a:t>
            </a:r>
          </a:p>
          <a:p/>
          <a:p>
            <a:r>
              <a:t>Overall, the existence and uniqueness of solutions play a crucial role in the study of mathematical equations, especially in the realm of differential equations. These concepts provide a framework for determining whether a given problem can be solved and, if so, whether the solution is unique or not. By establishing these properties, mathematicians can confidently solve equations and model real-world phenomena with accuracy and reliability.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Conclusion</a:t>
            </a:r>
          </a:p>
        </p:txBody>
      </p:sp>
      <p:sp>
        <p:nvSpPr>
          <p:cNvPr id="3" name="Content Placeholder 2"/>
          <p:cNvSpPr>
            <a:spLocks noGrp="1"/>
          </p:cNvSpPr>
          <p:nvPr>
            <p:ph idx="1"/>
          </p:nvPr>
        </p:nvSpPr>
        <p:spPr/>
        <p:txBody>
          <a:bodyPr/>
          <a:lstStyle/>
          <a:p>
            <a:r>
              <a:t>The conclusion is the final part of any piece of writing or presentation. It is where you bring together all the main points and arguments that have been made throughout, and summarize them in a concise and impactful way. The goal of a conclusion is to leave a lasting impression on the reader or audience and provide a sense of closure to the overall piece.</a:t>
            </a:r>
          </a:p>
          <a:p/>
          <a:p>
            <a:r>
              <a:t>In the context of an essay or research paper, the conclusion serves several important functions. It allows you to restate the thesis statement or main research question and provide a clear answer or summary of the findings. The conclusion also allows you to reflect on the significance of the information presented, discuss any limitations or implications, and suggest potential areas for future research.</a:t>
            </a:r>
          </a:p>
          <a:p/>
          <a:p>
            <a:r>
              <a:t>When writing a conclusion, it is important to avoid introducing new ideas or information that has not been previously discussed. Instead, focus on summarizing the main points and arguments, reiterating their importance, and tying them together in a coherent manner. This helps to reinforce the overall message of the essay or paper and leaves the reader with a sense of closure.</a:t>
            </a:r>
          </a:p>
          <a:p/>
          <a:p>
            <a:r>
              <a:t>In addition to academic writing, conclusions are also important in other forms of communication, such as presentations or speeches. In these cases, the conclusion is usually delivered verbally and serves to summarize the main points and leave the audience with a final thought or call to action. This final part is an opportunity to make a lasting impression and ensure that the key messages resonate with the listeners.</a:t>
            </a:r>
          </a:p>
          <a:p/>
          <a:p>
            <a:r>
              <a:t>Overall, the conclusion is a critical component of any piece of writing or presentation, as it allows you to effectively summarize the main ideas and arguments, provide closure, and leave a lasting impact on the reader or audience.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References</a:t>
            </a:r>
          </a:p>
        </p:txBody>
      </p:sp>
      <p:sp>
        <p:nvSpPr>
          <p:cNvPr id="3" name="Content Placeholder 2"/>
          <p:cNvSpPr>
            <a:spLocks noGrp="1"/>
          </p:cNvSpPr>
          <p:nvPr>
            <p:ph idx="1"/>
          </p:nvPr>
        </p:nvSpPr>
        <p:spPr/>
        <p:txBody>
          <a:bodyPr/>
          <a:lstStyle/>
          <a:p>
            <a:r>
              <a:t>References in the context of research or academic writing are citations that provide the necessary information about the sources used to support the claims or arguments presented in a paper. In other words, references acknowledge the works of other authors that have been consulted or cited in the text.</a:t>
            </a:r>
          </a:p>
          <a:p/>
          <a:p>
            <a:r>
              <a:t>References serve several purposes, including:</a:t>
            </a:r>
          </a:p>
          <a:p/>
          <a:p>
            <a:r>
              <a:t>1. Validating Information: References allow readers to verify the accuracy and credibility of the information presented in the paper. By citing reliable sources, writers demonstrate that their claims are based on solid evidence and existing scholarship.</a:t>
            </a:r>
          </a:p>
          <a:p/>
          <a:p>
            <a:r>
              <a:t>2. Giving Credit: References give credit to the original authors whose ideas and research have contributed to the development of the writer's arguments. This helps avoid plagiarism and acknowledges the intellectual contributions of others.</a:t>
            </a:r>
          </a:p>
          <a:p/>
          <a:p>
            <a:r>
              <a:t>3. Enhancing Credibility: Properly cited references enhance the credibility and trustworthiness of the research paper. By referring to established experts and reputable sources, the writer shows that their work is well-informed and grounded in existing knowledge.</a:t>
            </a:r>
          </a:p>
          <a:p/>
          <a:p>
            <a:r>
              <a:t>When creating references, it is important to follow a specific citation style, such as APA (American Psychological Association), MLA (Modern Language Association), or Chicago Manual of Style. Each style has its own guidelines for formatting and presenting references, including how to list the author's name, title of the work, publication date, and other relevant information.</a:t>
            </a:r>
          </a:p>
          <a:p/>
          <a:p>
            <a:r>
              <a:t>References can be found in different sections of a research paper, including the bibliography, works cited, or references page. The format and style of the reference list will depend on the specific citation style being used.</a:t>
            </a:r>
          </a:p>
          <a:p/>
          <a:p>
            <a:r>
              <a:t>Overall, references are essential components of academic writing as they provide the necessary information for readers to explore the sources used by the writer and evaluate the reliability of the information presented.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table of contents provided is a general guide and may vary depending on the specific materials or textbooks being referenced.</a:t>
            </a:r>
          </a:p>
        </p:txBody>
      </p:sp>
      <p:sp>
        <p:nvSpPr>
          <p:cNvPr id="3" name="Content Placeholder 2"/>
          <p:cNvSpPr>
            <a:spLocks noGrp="1"/>
          </p:cNvSpPr>
          <p:nvPr>
            <p:ph idx="1"/>
          </p:nvPr>
        </p:nvSpPr>
        <p:spPr/>
        <p:txBody>
          <a:bodyPr/>
          <a:lstStyle/>
          <a:p>
            <a:r>
              <a:t>The phrase "Note: The table of contents provided is a general guide and may vary depending on the specific materials or textbooks being referenced" indicates that the table of contents mentioned is a general outline or structure that provides a rough idea of the content organization in a particular set of materials or textbooks. The actual table of contents may differ depending on the specific materials being referred to.</a:t>
            </a:r>
          </a:p>
          <a:p/>
          <a:p>
            <a:r>
              <a:t>A table of contents is typically found at the beginning of a book or document and provides an overview of the main topics or sections within the text. It serves as a roadmap, allowing readers to easily navigate through the material and locate specific information.</a:t>
            </a:r>
          </a:p>
          <a:p/>
          <a:p>
            <a:r>
              <a:t>The statement recognizes that the table of contents may not be identical in every version of a particular material or textbook. The content structure and organization may be slightly different depending on the edition, author, or publisher. This is because different authors may choose to present the information in a different order or divide it into different sections.</a:t>
            </a:r>
          </a:p>
          <a:p/>
          <a:p>
            <a:r>
              <a:t>The table of contents can vary in its level of detail. Some may provide an overview of major sections, while others may also include subheadings or chapter titles. It often includes page numbers to direct readers to the specific pages where each section or topic can be found.</a:t>
            </a:r>
          </a:p>
          <a:p/>
          <a:p>
            <a:r>
              <a:t>By stating that the provided table of contents is a general guide, it emphasizes that it is not an exact representation of the contents of every version of the material or textbook. It is important for readers to refer to the specific table of contents within their own copy of the material or textbook for accurate information regarding the organization of the content.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What are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They are used to describe various physical phenomena and mathematical models in fields such as physics, engineering, and economics.</a:t>
            </a:r>
          </a:p>
          <a:p/>
          <a:p>
            <a:r>
              <a:t>Unlike ordinary differential equations (ODEs) that involve only one independent variable, PDEs involve functions of multiple variables and their partial derivatives. The variables can represent physical quantities such as time, space coordinates, temperature, pressure, etc.</a:t>
            </a:r>
          </a:p>
          <a:p/>
          <a:p>
            <a:r>
              <a:t>PDEs arise in many real-world problems due to the inherent complexity of describing processes that depend on multiple variables. They provide a powerful mathematical framework for analyzing and predicting the behavior of such systems.</a:t>
            </a:r>
          </a:p>
          <a:p/>
          <a:p>
            <a:r>
              <a:t>PDEs can be classified into several types based on their form and properties. Some common types of PDEs include elliptic, parabolic, and hyperbolic equations.</a:t>
            </a:r>
          </a:p>
          <a:p/>
          <a:p>
            <a:r>
              <a:t>- Elliptic PDEs are characterized by their smooth solutions and are used to describe stationary or time-independent phenomena. Examples of elliptic equations include the Laplace equation, Poisson equation, and the Helmholtz equation.</a:t>
            </a:r>
          </a:p>
          <a:p/>
          <a:p>
            <a:r>
              <a:t>- Parabolic PDEs are used to describe physical phenomena that evolve in time, such as heat conduction or diffusion processes. The most famous example of a parabolic PDE is the heat equation.</a:t>
            </a:r>
          </a:p>
          <a:p/>
          <a:p>
            <a:r>
              <a:t>- Hyperbolic PDEs describe phenomena that involve wave propagation and are characterized by their ability to transport information. Examples of hyperbolic equations include the wave equation and the telegraph equation.</a:t>
            </a:r>
          </a:p>
          <a:p/>
          <a:p>
            <a:r>
              <a:t>Solving PDEs can be a challenging task due to their complexity, and analytical solutions are often not available for most real-world problems. Therefore, various numerical methods and approximation techniques are used to obtain approximate solutions.</a:t>
            </a:r>
          </a:p>
          <a:p/>
          <a:p>
            <a:r>
              <a:t>Some commonly used methods for solving PDEs include finite difference methods, finite element methods, and spectral methods. These methods discretize the domain and convert the PDE into a system of algebraic equations that can be solved numerically.</a:t>
            </a:r>
          </a:p>
          <a:p/>
          <a:p>
            <a:r>
              <a:t>The applications of PDEs are widespread and diverse. They are used in various fields, including fluid dynamics, solid mechanics, electromagnetics, quantum mechanics, financial mathematics, and image processing, to name just a few.</a:t>
            </a:r>
          </a:p>
          <a:p/>
          <a:p>
            <a:r>
              <a:t>In summary, PDEs are mathematical equations that involve multiple independent variables and their partial derivatives. They are a powerful tool for modeling and analyzing complex physical phenomena and have applications in numerous scientific and engineering disciplines.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Applications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variables and their partial derivatives. PDEs find various applications in science and engineering, providing powerful tools for analyzing and modeling complex phenomena. Here are some detailed applications of partial differential equations:</a:t>
            </a:r>
          </a:p>
          <a:p/>
          <a:p>
            <a:r>
              <a:t>1. Heat Conduction: PDEs are extensively used to model and analyze heat conduction in various physical systems. The heat equation, a well-known PDE, describes the distribution of heat in a solid object over time. It helps in predicting temperature profiles, heat transfer rates, and understanding thermal behavior in objects like metals, fluids, and buildings.</a:t>
            </a:r>
          </a:p>
          <a:p/>
          <a:p>
            <a:r>
              <a:t>2. Fluid Dynamics: Partial differential equations play a crucial role in understanding the behavior of fluids, such as liquids and gases. The Navier-Stokes equations are a set of PDEs that describe the motion of fluids, accounting for properties like velocity, pressure, and viscosity. These equations are used in fields like aerodynamics, oceanography, weather prediction, and the design of turbines.</a:t>
            </a:r>
          </a:p>
          <a:p/>
          <a:p>
            <a:r>
              <a:t>3. Electromagnetism: Maxwell's equations, a set of PDEs, form the foundation of classical electromagnetism. These equations describe the behavior of electric and magnetic fields, as well as their interactions with charged particles. They are used in various applications like designing antennas, predicting electromagnetic radiation, and understanding the behavior of electrical circuits.</a:t>
            </a:r>
          </a:p>
          <a:p/>
          <a:p>
            <a:r>
              <a:t>4. Quantum Mechanics: PDEs are fundamental in the field of quantum mechanics, which deals with the behavior of particles on very small scales. The Schrödinger equation is a PDE that describes the quantum state of a system and provides predictions about its behavior. This equation has significant applications in areas like atomic and molecular physics, solid-state physics, and the design of electronic devices.</a:t>
            </a:r>
          </a:p>
          <a:p/>
          <a:p>
            <a:r>
              <a:t>5. Image and Signal Processing: Partial differential equations are used in image and signal processing applications, such as image restoration, denoising, and edge detection. PDE-based methods help in improving the quality of images, removing noise, and identifying features. Examples include the use of the heat equation for image inpainting and the use of the Perona-Malik equation for image denoising.</a:t>
            </a:r>
          </a:p>
          <a:p/>
          <a:p>
            <a:r>
              <a:t>6. Financial Mathematics: PDEs are extensively used in the field of financial mathematics to model and analyze various financial derivatives and options. These equations help in pricing options, managing risk, and understanding the behavior of financial markets. The Black-Scholes equation is a famous PDE used for pricing options in the stock market.</a:t>
            </a:r>
          </a:p>
          <a:p/>
          <a:p>
            <a:r>
              <a:t>7. Population Dynamics: Partial differential equations find applications in modeling population dynamics and studying how populations change over time. The Fisher-Kolmogorov equation, for example, describes the spatial and temporal spread of populations. These equations help in understanding phenomena like predator-prey relationships, disease propagation, and ecological dynamics.</a:t>
            </a:r>
          </a:p>
          <a:p/>
          <a:p>
            <a:r>
              <a:t>8. Structural Mechanics: PDEs are applied in structural mechanics to analyze the behavior of structures under various loads and boundary conditions. Equations like the elasticity equation and the Kirchhoff's plate equation help in determining deformations, stresses, and natural frequencies in structures. This information is crucial for designing safe and efficient structures like bridges and buildings.</a:t>
            </a:r>
          </a:p>
          <a:p/>
          <a:p>
            <a:r>
              <a:t>These are just a few examples of the broad range of applications of partial differential equations. Their versatility makes them invaluable in understanding and predicting diverse physical phenomena, leading to advancements in numerous fields of science, engineering, and 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and Types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partial derivatives of an unknown function of multiple variables. They are used to describe a wide range of physical phenomena in fields such as physics, engineering, and mathematics. PDEs are classified based on their characteristics and the types of solutions they possess.</a:t>
            </a:r>
          </a:p>
          <a:p/>
          <a:p>
            <a:r>
              <a:t>1. Classification of PDEs:</a:t>
            </a:r>
          </a:p>
          <a:p/>
          <a:p>
            <a:r>
              <a:t>    a. Linear and Nonlinear PDEs:</a:t>
            </a:r>
          </a:p>
          <a:p>
            <a:r>
              <a:t>       PDEs are classified as linear or nonlinear based on the linearity of the unknown function and its derivatives. Linear PDEs can be written in the form of a linear combination of the unknown function and its derivatives. Nonlinear PDEs involve products or powers of the unknown function and its derivatives, leading to more complex equations.</a:t>
            </a:r>
          </a:p>
          <a:p/>
          <a:p>
            <a:r>
              <a:t>    b. Order of PDEs:</a:t>
            </a:r>
          </a:p>
          <a:p>
            <a:r>
              <a:t>       PDEs are also classified based on the order of the highest derivative in the equation. For example, a first-order PDE involves only partial derivatives of the first order, while a second-order PDE includes partial derivatives of the second order, and so on.</a:t>
            </a:r>
          </a:p>
          <a:p/>
          <a:p>
            <a:r>
              <a:t>    c. Homogeneous and Inhomogeneous PDEs:</a:t>
            </a:r>
          </a:p>
          <a:p>
            <a:r>
              <a:t>       A PDE is said to be homogeneous if the sum of all terms involving the unknown function and its derivatives vanishes when the unknown function is set to zero. Otherwise, it is considered inhomogeneous.</a:t>
            </a:r>
          </a:p>
          <a:p/>
          <a:p>
            <a:r>
              <a:t>    d. Elliptic, Parabolic, and Hyperbolic PDEs:</a:t>
            </a:r>
          </a:p>
          <a:p>
            <a:r>
              <a:t>       This classification is based on the nature of the equations and their solutions. Elliptic PDEs involve second-order derivatives and typically arise in problems with a steady-state or equilibrium solution. Parabolic PDEs involve second-order time derivatives and are often used to describe problems involving diffusion or heat conduction. Hyperbolic PDEs involve second-order time derivatives and second-order space derivatives, and they typically describe wave-like phenomena.</a:t>
            </a:r>
          </a:p>
          <a:p/>
          <a:p>
            <a:r>
              <a:t>2. Types of PDEs:</a:t>
            </a:r>
          </a:p>
          <a:p/>
          <a:p>
            <a:r>
              <a:t>    a. The Heat Equation:</a:t>
            </a:r>
          </a:p>
          <a:p>
            <a:r>
              <a:t>       The heat equation is a parabolic PDE that describes the distribution of heat over time in a region. It is commonly used to model heat conduction.</a:t>
            </a:r>
          </a:p>
          <a:p/>
          <a:p>
            <a:r>
              <a:t>    b. The Wave Equation:</a:t>
            </a:r>
          </a:p>
          <a:p>
            <a:r>
              <a:t>       The wave equation is a hyperbolic PDE that represents the propagation of waves in a medium. It is used to study phenomena such as vibrations, sound waves, and electromagnetic waves.</a:t>
            </a:r>
          </a:p>
          <a:p/>
          <a:p>
            <a:r>
              <a:t>    c. The Laplace's Equation:</a:t>
            </a:r>
          </a:p>
          <a:p>
            <a:r>
              <a:t>       Laplace's equation is an elliptic PDE that arises in problems involving steady-state conditions. It is used to solve problems in potential theory, such as finding the distribution of electric potential or temperature in a region.</a:t>
            </a:r>
          </a:p>
          <a:p/>
          <a:p>
            <a:r>
              <a:t>    d. The Poisson's Equation:</a:t>
            </a:r>
          </a:p>
          <a:p>
            <a:r>
              <a:t>       The Poisson's equation is an elliptic PDE that combines Laplace's equation with a source term. It is used to model problems with a known source or forcing function, such as the electric potential due to a given charge distribution.</a:t>
            </a:r>
          </a:p>
          <a:p/>
          <a:p>
            <a:r>
              <a:t>    e. The Burgers' Equation:</a:t>
            </a:r>
          </a:p>
          <a:p>
            <a:r>
              <a:t>       The Burgers' equation is a nonlinear hyperbolic PDE that arises in fluid dynamics. It describes the behavior of viscosity-dominated flow and is used to study shock waves and turbulence.</a:t>
            </a:r>
          </a:p>
          <a:p/>
          <a:p>
            <a:r>
              <a:t>These are just a few examples of the classification and types of PDEs. Depending on the specific problem at hand, different types and forms of PDEs may be used to accurately describe and solve the physical phenomena being studied.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Linear and Nonlinear Partial Differential Equations</a:t>
            </a:r>
          </a:p>
        </p:txBody>
      </p:sp>
      <p:sp>
        <p:nvSpPr>
          <p:cNvPr id="3" name="Content Placeholder 2"/>
          <p:cNvSpPr>
            <a:spLocks noGrp="1"/>
          </p:cNvSpPr>
          <p:nvPr>
            <p:ph idx="1"/>
          </p:nvPr>
        </p:nvSpPr>
        <p:spPr/>
        <p:txBody>
          <a:bodyPr/>
          <a:lstStyle/>
          <a:p>
            <a:r>
              <a:t>Linear and nonlinear partial differential equations (PDEs) are mathematical equations that describe the relationship between a function and its partial derivatives. These equations are widely used in physics, engineering, and various other fields to model complex phenomena and analyze their behavior.</a:t>
            </a:r>
          </a:p>
          <a:p/>
          <a:p>
            <a:r>
              <a:t>1. Linear Partial Differential Equations (PDEs):</a:t>
            </a:r>
          </a:p>
          <a:p>
            <a:r>
              <a:t>A linear PDE is an equation in which all terms involving the dependent variable and its partial derivatives are linear. The general form of a linear PDE can be expressed as:</a:t>
            </a:r>
          </a:p>
          <a:p/>
          <a:p>
            <a:r>
              <a:t>    L[u] = F(x, y, u, ∂u/∂x, ∂u/∂y, ∂²u/∂x², ∂²u/∂y²) = 0</a:t>
            </a:r>
          </a:p>
          <a:p/>
          <a:p>
            <a:r>
              <a:t>where u(x, y) represents the unknown function, L[u] is a linear differential operator acting on u, and F is a given function. Linear PDEs possess important properties that make them more tractable to solve compared to nonlinear PDEs.</a:t>
            </a:r>
          </a:p>
          <a:p/>
          <a:p>
            <a:r>
              <a:t>Linear PDEs can be categorized into several types based on their characteristics. Some common types include:</a:t>
            </a:r>
          </a:p>
          <a:p/>
          <a:p>
            <a:r>
              <a:t>  a. Elliptic PDEs: These are PDEs that involve second-order derivatives and have the property of being elliptic, meaning that they exhibit a balance between diffusion and source terms. Examples include Laplace's equation and Poisson's equation.</a:t>
            </a:r>
          </a:p>
          <a:p/>
          <a:p>
            <a:r>
              <a:t>  b. Parabolic PDEs: These are PDEs that involve first-order time derivatives and second-order spatial derivatives. They are often used to describe evolution processes over time. The heat equation and the diffusion equation are examples of parabolic PDEs.</a:t>
            </a:r>
          </a:p>
          <a:p/>
          <a:p>
            <a:r>
              <a:t>  c. Hyperbolic PDEs: These are PDEs that involve second-order spatial derivatives and first-order time derivatives. They are commonly used to describe wave-like phenomena. Famous examples of hyperbolic PDEs include the wave equation and the transport equation.</a:t>
            </a:r>
          </a:p>
          <a:p/>
          <a:p>
            <a:r>
              <a:t>2. Nonlinear Partial Differential Equations (PDEs):</a:t>
            </a:r>
          </a:p>
          <a:p>
            <a:r>
              <a:t>A nonlinear PDE is an equation in which the dependent variable and its partial derivatives appear nonlinearly in the equation. The general form of a nonlinear PDE can be expressed as:</a:t>
            </a:r>
          </a:p>
          <a:p/>
          <a:p>
            <a:r>
              <a:t>    N[u] = G(x, y, u, ∂u/∂x, ∂u/∂y, ∂²u/∂x², ∂²u/∂y²) = 0</a:t>
            </a:r>
          </a:p>
          <a:p/>
          <a:p>
            <a:r>
              <a:t>where u(x, y) represents the unknown function, N[u] is a nonlinear differential operator acting on u, and G is a given function. Nonlinear PDEs are more challenging to solve compared to linear PDEs due to their complexity.</a:t>
            </a:r>
          </a:p>
          <a:p/>
          <a:p>
            <a:r>
              <a:t>Nonlinear PDEs arise in the study of various phenomena, including fluid dynamics, solid mechanics, nonlinear optics, and mathematical biology. They often exhibit rich and diverse behavior, such as the formation of shocks, solitons, and other nonlinear waves.</a:t>
            </a:r>
          </a:p>
          <a:p/>
          <a:p>
            <a:r>
              <a:t>Attempting to solve a nonlinear PDE typically involves using approximation techniques, numerical methods, or making simplifying assumptions. Analytical solutions are often difficult to obtain, and researchers resort to computational techniques to analyze the behavior of these equations.</a:t>
            </a:r>
          </a:p>
          <a:p/>
          <a:p>
            <a:r>
              <a:t>In summary, linear and nonlinear PDEs represent distinct classes of mathematical equations used to model and analyze physical and natural phenomena. Linear PDEs possess specific properties that make them relatively more amenable to analytic solutions, while nonlinear PDEs exhibit more complex and diverse behavior, often requiring numerical methods for analysis and approximation.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Ordinary Differential Equations vs. Partial Differential Equations</a:t>
            </a:r>
          </a:p>
        </p:txBody>
      </p:sp>
      <p:sp>
        <p:nvSpPr>
          <p:cNvPr id="3" name="Content Placeholder 2"/>
          <p:cNvSpPr>
            <a:spLocks noGrp="1"/>
          </p:cNvSpPr>
          <p:nvPr>
            <p:ph idx="1"/>
          </p:nvPr>
        </p:nvSpPr>
        <p:spPr/>
        <p:txBody>
          <a:bodyPr/>
          <a:lstStyle/>
          <a:p>
            <a:r>
              <a:t>Ordinary Differential Equations (ODEs) and Partial Differential Equations (PDEs) are mathematical equations used to describe various dynamic systems in science and engineering. While both types of equations involve derivatives, there are significant differences between them.</a:t>
            </a:r>
          </a:p>
          <a:p/>
          <a:p>
            <a:r>
              <a:t>1. Ordinary Differential Equations (ODEs):</a:t>
            </a:r>
          </a:p>
          <a:p>
            <a:r>
              <a:t>ODEs involve a single independent variable and one or more dependent variables. The derivatives in ODEs are taken with respect to the independent variable. ODEs describe systems that depend on one variable, such as time.</a:t>
            </a:r>
          </a:p>
          <a:p/>
          <a:p>
            <a:r>
              <a:t>a) Examples:</a:t>
            </a:r>
          </a:p>
          <a:p>
            <a:r>
              <a:t>- Newton's second law of motion: F = ma, where F is the force, m is the mass, and a is the acceleration.</a:t>
            </a:r>
          </a:p>
          <a:p>
            <a:r>
              <a:t>- Population growth: The rate of change of a population with respect to time is proportional to the current population size.</a:t>
            </a:r>
          </a:p>
          <a:p/>
          <a:p>
            <a:r>
              <a:t>b) Types of ODEs:</a:t>
            </a:r>
          </a:p>
          <a:p>
            <a:r>
              <a:t>- First-order ODEs: They involve only the first derivative of the dependent variable(s), such as dy/dx = f(x).</a:t>
            </a:r>
          </a:p>
          <a:p>
            <a:r>
              <a:t>- Second-order ODEs: They involve the second derivative(s) of the dependent variable(s), such as d^2y/dx^2 = f(x).</a:t>
            </a:r>
          </a:p>
          <a:p/>
          <a:p>
            <a:r>
              <a:t>2. Partial Differential Equations (PDEs):</a:t>
            </a:r>
          </a:p>
          <a:p>
            <a:r>
              <a:t>PDEs involve multiple independent variables and multiple dependent variables. The derivatives in PDEs are taken with respect to the independent variables. PDEs describe systems that depend on multiple variables, such as space and time.</a:t>
            </a:r>
          </a:p>
          <a:p/>
          <a:p>
            <a:r>
              <a:t>a) Examples:</a:t>
            </a:r>
          </a:p>
          <a:p>
            <a:r>
              <a:t>- Heat conduction: The heat equation describes how the temperature distribution changes over time and space.</a:t>
            </a:r>
          </a:p>
          <a:p>
            <a:r>
              <a:t>- Fluid flow: The Navier-Stokes equations describe how fluid velocity, pressure, and density vary in space and time.</a:t>
            </a:r>
          </a:p>
          <a:p/>
          <a:p>
            <a:r>
              <a:t>b) Types of PDEs:</a:t>
            </a:r>
          </a:p>
          <a:p>
            <a:r>
              <a:t>- Elliptic PDEs: These involve solutions with no time dependence and describe steady-state systems.</a:t>
            </a:r>
          </a:p>
          <a:p>
            <a:r>
              <a:t>- Parabolic PDEs: These involve the first-order time derivative and describe systems with time-dependent behavior.</a:t>
            </a:r>
          </a:p>
          <a:p>
            <a:r>
              <a:t>- Hyperbolic PDEs: These involve second-order time derivatives and describe phenomena that propagate with a finite speed.</a:t>
            </a:r>
          </a:p>
          <a:p/>
          <a:p>
            <a:r>
              <a:t>3. Differences between ODEs and PDEs:</a:t>
            </a:r>
          </a:p>
          <a:p>
            <a:r>
              <a:t>a) Dimensions: ODEs involve one independent variable, while PDEs involve multiple independent variables.</a:t>
            </a:r>
          </a:p>
          <a:p>
            <a:r>
              <a:t>b) Derivatives: ODEs consider derivatives with respect to the independent variable, while PDEs involve derivatives with respect to multiple independent variables.</a:t>
            </a:r>
          </a:p>
          <a:p>
            <a:r>
              <a:t>c) Boundary conditions: ODEs typically require initial conditions, specifying the values of dependent variables at a single point in the independent variable domain. PDEs, on the other hand, require initial conditions and boundary conditions, which define the behavior at the system's boundaries.</a:t>
            </a:r>
          </a:p>
          <a:p>
            <a:r>
              <a:t>d) Spatial dependence: ODEs do not consider spatial variations, while PDEs explicitly account for spatial variations of dependent variables.</a:t>
            </a:r>
          </a:p>
          <a:p/>
          <a:p>
            <a:r>
              <a:t>In summary, ODEs focus on systems with one independent variable, such as time, while PDEs are used to describe systems with multiple independent variables, such as space and time. Understanding the nature of the problem and the corresponding equations is crucial in selecting the appropriate mathematical framework for modeling and solving dynamic systems.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Elliptic, Parabolic, and Hyperbolic Partial Differential Equations</a:t>
            </a:r>
          </a:p>
        </p:txBody>
      </p:sp>
      <p:sp>
        <p:nvSpPr>
          <p:cNvPr id="3" name="Content Placeholder 2"/>
          <p:cNvSpPr>
            <a:spLocks noGrp="1"/>
          </p:cNvSpPr>
          <p:nvPr>
            <p:ph idx="1"/>
          </p:nvPr>
        </p:nvSpPr>
        <p:spPr/>
        <p:txBody>
          <a:bodyPr/>
          <a:lstStyle/>
          <a:p>
            <a:r>
              <a:t>Elliptic, parabolic, and hyperbolic are three types of partial differential equations (PDEs) that classify second-order equations based on their characteristics and behavior. Each type has distinct properties that differentiate them from one another. Here is a detailed explanation of each type:</a:t>
            </a:r>
          </a:p>
          <a:p/>
          <a:p>
            <a:r>
              <a:t>1. Elliptic PDEs:</a:t>
            </a:r>
          </a:p>
          <a:p>
            <a:r>
              <a:t>Elliptic equations are primarily characterized by their continuous and smooth solutions. These equations are used to describe phenomena that have no specific time dependency but are concerned with equilibrium states or stationary behaviors. In other words, elliptic PDEs describe situations where the solution depends only on the current state and not on the past or future.</a:t>
            </a:r>
          </a:p>
          <a:p/>
          <a:p>
            <a:r>
              <a:t>The general form of an elliptic equation is:</a:t>
            </a:r>
          </a:p>
          <a:p/>
          <a:p>
            <a:r>
              <a:t>∇²u = 0</a:t>
            </a:r>
          </a:p>
          <a:p/>
          <a:p>
            <a:r>
              <a:t>Here, ∇²u is the Laplacian operator applied to u, which represents the unknown function. Elliptic PDEs arise in various fields such as electrostatics, heat conduction in steady-state conditions, and fluid flow at rest. For example, the Laplace equation (∇²u = 0) describes the steady-state heat conduction in a thermal equilibrium.</a:t>
            </a:r>
          </a:p>
          <a:p/>
          <a:p>
            <a:r>
              <a:t>Solving elliptic equations often requires applying boundary conditions to determine a unique solution. Numerical methods such as finite differences or finite element analysis are commonly used to solve elliptic PDEs.</a:t>
            </a:r>
          </a:p>
          <a:p/>
          <a:p>
            <a:r>
              <a:t>2. Parabolic PDEs:</a:t>
            </a:r>
          </a:p>
          <a:p>
            <a:r>
              <a:t>Parabolic equations describe phenomena that evolve over time. They are used to model problems involving heat conduction, diffusive processes, and transient behavior. Unlike elliptic equations, which have a focus on equilibrium states, parabolic equations consider the time dependence of a system.</a:t>
            </a:r>
          </a:p>
          <a:p/>
          <a:p>
            <a:r>
              <a:t>The general form of a parabolic equation is:</a:t>
            </a:r>
          </a:p>
          <a:p/>
          <a:p>
            <a:r>
              <a:t>∂u/∂t = α∇²u</a:t>
            </a:r>
          </a:p>
          <a:p/>
          <a:p>
            <a:r>
              <a:t>Here, ∂u/∂t represents the change of u with respect to time, α is the thermal diffusivity or any other diffusion constant, and ∇²u is the Laplacian operator applied to u.</a:t>
            </a:r>
          </a:p>
          <a:p/>
          <a:p>
            <a:r>
              <a:t>Parabolic PDEs commonly involve initial conditions, which specify the initial state of the system, as well as boundary conditions to determine unique solutions. Solving parabolic equations frequently involves numerical methods like finite differences, finite element analysis, or the method of lines.</a:t>
            </a:r>
          </a:p>
          <a:p/>
          <a:p>
            <a:r>
              <a:t>3. Hyperbolic PDEs:</a:t>
            </a:r>
          </a:p>
          <a:p>
            <a:r>
              <a:t>Hyperbolic equations describe phenomena that involve waves and wave propagation. They characterize problems related to fluid dynamics, acoustics, electromagnetism, and other wave-like systems. Hyperbolic equations consider both the spatial and temporal variations of a system.</a:t>
            </a:r>
          </a:p>
          <a:p/>
          <a:p>
            <a:r>
              <a:t>The general form of a hyperbolic equation is:</a:t>
            </a:r>
          </a:p>
          <a:p/>
          <a:p>
            <a:r>
              <a:t>∂²u/∂t² = c²∇²u</a:t>
            </a:r>
          </a:p>
          <a:p/>
          <a:p>
            <a:r>
              <a:t>Here, ∂²u/∂t² represents the second derivative of u with respect to time, c is the wave speed, and ∇²u is the Laplacian operator applied to u.</a:t>
            </a:r>
          </a:p>
          <a:p/>
          <a:p>
            <a:r>
              <a:t>Hyperbolic PDEs require initial conditions, specifying both the initial state and its time derivative at a given initial time. Additionally, boundary conditions are necessary to determine unique solutions. Common numerical methods used to solve hyperbolic PDEs include finite differences, finite element analysis, and various methods tailored specifically to wave propagation problems.</a:t>
            </a:r>
          </a:p>
          <a:p/>
          <a:p>
            <a:r>
              <a:t>Understanding the properties and behaviors of elliptic, parabolic, and hyperbolic PDEs is essential for analyzing and solving various mathematical models that describe physical phenomena.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