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 Trigonometry</a:t>
            </a:r>
          </a:p>
          <a:p>
            <a:pPr lvl="1"/>
          </a:p>
          <a:p>
            <a:pPr lvl="1"/>
            <a:r>
              <a:t>1. Introduction to Trigonometry</a:t>
            </a:r>
          </a:p>
          <a:p>
            <a:pPr lvl="1"/>
            <a:r>
              <a:t>  1.1 Definition of Trigonometry</a:t>
            </a:r>
          </a:p>
          <a:p>
            <a:pPr lvl="1"/>
            <a:r>
              <a:t>  1.2 Brief History of Trigonometry</a:t>
            </a:r>
          </a:p>
          <a:p>
            <a:pPr lvl="1"/>
            <a:r>
              <a:t>  1.3 Importance and Applications of Trigonometry</a:t>
            </a:r>
          </a:p>
          <a:p>
            <a:pPr lvl="1"/>
          </a:p>
          <a:p>
            <a:pPr lvl="1"/>
            <a:r>
              <a:t>2. Trigonometric Ratios and Identities</a:t>
            </a:r>
          </a:p>
          <a:p>
            <a:pPr lvl="1"/>
            <a:r>
              <a:t>  2.1 Trigonometric Ratios (Sine, Cosine, Tangent)</a:t>
            </a:r>
          </a:p>
          <a:p>
            <a:pPr lvl="1"/>
            <a:r>
              <a:t>  2.2 Reciprocal Trigonometric Ratios (Cosecant, Secant, Cotangent)</a:t>
            </a:r>
          </a:p>
          <a:p>
            <a:pPr lvl="1"/>
            <a:r>
              <a:t>  2.3 Trigonometric Identities and Formulas</a:t>
            </a:r>
          </a:p>
          <a:p>
            <a:pPr lvl="1"/>
            <a:r>
              <a:t>  2.4 Pythagorean Identities</a:t>
            </a:r>
          </a:p>
          <a:p>
            <a:pPr lvl="1"/>
          </a:p>
          <a:p>
            <a:pPr lvl="1"/>
            <a:r>
              <a:t>3. Trigonometric Functions</a:t>
            </a:r>
          </a:p>
          <a:p>
            <a:pPr lvl="1"/>
            <a:r>
              <a:t>  3.1 Unit Circle</a:t>
            </a:r>
          </a:p>
          <a:p>
            <a:pPr lvl="1"/>
            <a:r>
              <a:t>  3.2 Definitions of Trigonometric Functions</a:t>
            </a:r>
          </a:p>
          <a:p>
            <a:pPr lvl="1"/>
            <a:r>
              <a:t>  3.3 Graphs of Trigonometric Functions</a:t>
            </a:r>
          </a:p>
          <a:p>
            <a:pPr lvl="1"/>
            <a:r>
              <a:t>  3.4 Periodicity and Symmetry of Trigonometric Functions</a:t>
            </a:r>
          </a:p>
          <a:p>
            <a:pPr lvl="1"/>
          </a:p>
          <a:p>
            <a:pPr lvl="1"/>
            <a:r>
              <a:t>4. Trigonometric Equations and Inverse Trigonometric Functions</a:t>
            </a:r>
          </a:p>
          <a:p>
            <a:pPr lvl="1"/>
            <a:r>
              <a:t>  4.1 Solving Trigonometric Equations</a:t>
            </a:r>
          </a:p>
          <a:p>
            <a:pPr lvl="1"/>
            <a:r>
              <a:t>  4.2 Properties and Graphs of Inverse Trigonometric Functions</a:t>
            </a:r>
          </a:p>
          <a:p>
            <a:pPr lvl="1"/>
            <a:r>
              <a:t>  4.3 Evaluating Inverse Trigonometric Functions</a:t>
            </a:r>
          </a:p>
          <a:p>
            <a:pPr lvl="1"/>
          </a:p>
          <a:p>
            <a:pPr lvl="1"/>
            <a:r>
              <a:t>5. Trigonometric Identities and Equations</a:t>
            </a:r>
          </a:p>
          <a:p>
            <a:pPr lvl="1"/>
            <a:r>
              <a:t>  5.1 Proving Trigonometric Identities</a:t>
            </a:r>
          </a:p>
          <a:p>
            <a:pPr lvl="1"/>
            <a:r>
              <a:t>  5.2 Solving Trigonometric Equations Using Identities</a:t>
            </a:r>
          </a:p>
          <a:p>
            <a:pPr lvl="1"/>
            <a:r>
              <a:t>  5.3 Trigonometric Equations Involving Multiple Angles</a:t>
            </a:r>
          </a:p>
          <a:p>
            <a:pPr lvl="1"/>
          </a:p>
          <a:p>
            <a:pPr lvl="1"/>
            <a:r>
              <a:t>6. Trigonometric Functions of Special Angles</a:t>
            </a:r>
          </a:p>
          <a:p>
            <a:pPr lvl="1"/>
            <a:r>
              <a:t>  6.1 Trigonometric Functions of 0°, 30°, 45°, 60°, and 90°</a:t>
            </a:r>
          </a:p>
          <a:p>
            <a:pPr lvl="1"/>
            <a:r>
              <a:t>  6.2 Trigonometric Functions of Quadrantal Angles</a:t>
            </a:r>
          </a:p>
          <a:p>
            <a:pPr lvl="1"/>
          </a:p>
          <a:p>
            <a:pPr lvl="1"/>
            <a:r>
              <a:t>7. Trigonometric Applications</a:t>
            </a:r>
          </a:p>
          <a:p>
            <a:pPr lvl="1"/>
            <a:r>
              <a:t>  7.1 Right Triangle Applications</a:t>
            </a:r>
          </a:p>
          <a:p>
            <a:pPr lvl="1"/>
            <a:r>
              <a:t>  7.2 Applications in Geometry</a:t>
            </a:r>
          </a:p>
          <a:p>
            <a:pPr lvl="1"/>
            <a:r>
              <a:t>  7.3 Applications in Physics</a:t>
            </a:r>
          </a:p>
          <a:p>
            <a:pPr lvl="1"/>
            <a:r>
              <a:t>  7.4 Applications in Engineering</a:t>
            </a:r>
          </a:p>
          <a:p>
            <a:pPr lvl="1"/>
          </a:p>
          <a:p>
            <a:pPr lvl="1"/>
            <a:r>
              <a:t>8. Trigonometric Formulas and Laws</a:t>
            </a:r>
          </a:p>
          <a:p>
            <a:pPr lvl="1"/>
            <a:r>
              <a:t>  8.1 Law of Sines</a:t>
            </a:r>
          </a:p>
          <a:p>
            <a:pPr lvl="1"/>
            <a:r>
              <a:t>  8.2 Law of Cosines</a:t>
            </a:r>
          </a:p>
          <a:p>
            <a:pPr lvl="1"/>
            <a:r>
              <a:t>  8.3 Law of Tangents</a:t>
            </a:r>
          </a:p>
          <a:p>
            <a:pPr lvl="1"/>
            <a:r>
              <a:t>  8.4 Heron's Formula</a:t>
            </a:r>
          </a:p>
          <a:p>
            <a:pPr lvl="1"/>
          </a:p>
          <a:p>
            <a:pPr lvl="1"/>
            <a:r>
              <a:t>9. Trigonometric Series and Fourier Series</a:t>
            </a:r>
          </a:p>
          <a:p>
            <a:pPr lvl="1"/>
            <a:r>
              <a:t>  9.1 Trigonometric Series</a:t>
            </a:r>
          </a:p>
          <a:p>
            <a:pPr lvl="1"/>
            <a:r>
              <a:t>  9.2 Fourier Series</a:t>
            </a:r>
          </a:p>
          <a:p>
            <a:pPr lvl="1"/>
          </a:p>
          <a:p>
            <a:pPr lvl="1"/>
            <a:r>
              <a:t>10. Complex Numbers and Trigonometry</a:t>
            </a:r>
          </a:p>
          <a:p>
            <a:pPr lvl="1"/>
            <a:r>
              <a:t>  10.1 Euler's Formula</a:t>
            </a:r>
          </a:p>
          <a:p>
            <a:pPr lvl="1"/>
            <a:r>
              <a:t>  10.2 Complex Numbers and Trigonometric Functions</a:t>
            </a:r>
          </a:p>
          <a:p>
            <a:pPr lvl="1"/>
          </a:p>
          <a:p>
            <a:pPr lvl="1"/>
            <a:r>
              <a:t>Note: This table of contents provides an overview of the topics typically covered in a Trigonometry course. The depth and order of topics may vary depending on the educational institution or curriculum.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Trigonometric Identities and Formulas</a:t>
            </a:r>
          </a:p>
        </p:txBody>
      </p:sp>
      <p:sp>
        <p:nvSpPr>
          <p:cNvPr id="3" name="Content Placeholder 2"/>
          <p:cNvSpPr>
            <a:spLocks noGrp="1"/>
          </p:cNvSpPr>
          <p:nvPr>
            <p:ph idx="1"/>
          </p:nvPr>
        </p:nvSpPr>
        <p:spPr/>
        <p:txBody>
          <a:bodyPr/>
          <a:lstStyle/>
          <a:p>
            <a:r>
              <a:t>Trigonometric identities and formulas are mathematical relationships that involve the ratios of the sides of a right triangle. These identities and formulas are used extensively in trigonometry to simplify trigonometric expressions and solve trigonometric equations. One group of important identities is known as the 2.3 trigonometric identities and formulas.</a:t>
            </a:r>
          </a:p>
          <a:p/>
          <a:p>
            <a:r>
              <a:t>The 2.3 trigonometric identities and formulas refer to the identities derived from the Pythagorean theorem, which states that in a right triangle, the square of the length of the hypotenuse (the side opposite the right angle) is equal to the sum of the squares of the lengths of the other two sides. Based on this theorem, several identities and formulas can be derived.</a:t>
            </a:r>
          </a:p>
          <a:p/>
          <a:p>
            <a:r>
              <a:t>1. Pythagorean Identity:</a:t>
            </a:r>
          </a:p>
          <a:p>
            <a:r>
              <a:t>   The Pythagorean identity states that for any angle θ in a right triangle:</a:t>
            </a:r>
          </a:p>
          <a:p/>
          <a:p>
            <a:r>
              <a:t>   sin^2 θ + cos^2 θ = 1</a:t>
            </a:r>
          </a:p>
          <a:p/>
          <a:p>
            <a:r>
              <a:t>   This identity shows the fundamental relationship between the sine and cosine functions in a right triangle. It implies that the squares of the sine and cosine of an angle always add up to 1.</a:t>
            </a:r>
          </a:p>
          <a:p/>
          <a:p>
            <a:r>
              <a:t>2. Reciprocal Identities:</a:t>
            </a:r>
          </a:p>
          <a:p>
            <a:r>
              <a:t>   The reciprocal identities provide the relationships between the trigonometric functions and their reciprocals. These identities are:</a:t>
            </a:r>
          </a:p>
          <a:p/>
          <a:p>
            <a:r>
              <a:t>   sec θ = 1 / cos θ</a:t>
            </a:r>
          </a:p>
          <a:p>
            <a:r>
              <a:t>   csc θ = 1 / sin θ</a:t>
            </a:r>
          </a:p>
          <a:p>
            <a:r>
              <a:t>   cot θ = 1 / tan θ</a:t>
            </a:r>
          </a:p>
          <a:p/>
          <a:p>
            <a:r>
              <a:t>   These identities indicate that the reciprocal of the cosine function is secant, the reciprocal of the sine function is cosecant, and the reciprocal of the tangent function is cotangent.</a:t>
            </a:r>
          </a:p>
          <a:p/>
          <a:p>
            <a:r>
              <a:t>3. Quotient Identities:</a:t>
            </a:r>
          </a:p>
          <a:p>
            <a:r>
              <a:t>   The quotient identities provide the relationships between the trigonometric functions in terms of ratios. These identities are:</a:t>
            </a:r>
          </a:p>
          <a:p/>
          <a:p>
            <a:r>
              <a:t>   tan θ = sin θ / cos θ</a:t>
            </a:r>
          </a:p>
          <a:p>
            <a:r>
              <a:t>   cot θ = cos θ / sin θ</a:t>
            </a:r>
          </a:p>
          <a:p/>
          <a:p>
            <a:r>
              <a:t>   These identities show that the tangent of an angle is equal to the ratio of the sine and cosine of that angle, while the cotangent of an angle is equal to the ratio of the cosine and sine of that angle.</a:t>
            </a:r>
          </a:p>
          <a:p/>
          <a:p>
            <a:r>
              <a:t>4. Co-Function Identities:</a:t>
            </a:r>
          </a:p>
          <a:p>
            <a:r>
              <a:t>   The co-function identities represent the relationships between trigonometric functions of complementary angles. The complementary angle of θ is denoted by (90° - θ). The co-function identities are:</a:t>
            </a:r>
          </a:p>
          <a:p/>
          <a:p>
            <a:r>
              <a:t>   sin (90° - θ) = cos θ</a:t>
            </a:r>
          </a:p>
          <a:p>
            <a:r>
              <a:t>   cos (90° - θ) = sin θ</a:t>
            </a:r>
          </a:p>
          <a:p>
            <a:r>
              <a:t>   tan (90° - θ) = cot θ</a:t>
            </a:r>
          </a:p>
          <a:p/>
          <a:p>
            <a:r>
              <a:t>   These identities show that the sine of the complementary angle is equal to the cosine of the original angle, the cosine of the complementary angle is equal to the sine of the original angle, and the tangent of the complementary angle is equal to the cotangent of the original angle.</a:t>
            </a:r>
          </a:p>
          <a:p/>
          <a:p>
            <a:r>
              <a:t>These 2.3 trigonometric identities and formulas are essential tools for solving trigonometric equations, simplifying trigonometric expressions, and analyzing trigonometric functions in various mathematical and scientific applications.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 Pythagorean Identities</a:t>
            </a:r>
          </a:p>
        </p:txBody>
      </p:sp>
      <p:sp>
        <p:nvSpPr>
          <p:cNvPr id="3" name="Content Placeholder 2"/>
          <p:cNvSpPr>
            <a:spLocks noGrp="1"/>
          </p:cNvSpPr>
          <p:nvPr>
            <p:ph idx="1"/>
          </p:nvPr>
        </p:nvSpPr>
        <p:spPr/>
        <p:txBody>
          <a:bodyPr/>
          <a:lstStyle/>
          <a:p>
            <a:r>
              <a:t>The Pythagorean identities are a set of three trigonometric identities that are derived from the Pythagorean theorem. These identities are fundamental in trigonometry and are used to simplify trigonometric expressions and solve trigonometric equations. Two of the most commonly used Pythagorean identities are:</a:t>
            </a:r>
          </a:p>
          <a:p/>
          <a:p>
            <a:r>
              <a:t>1. sin^2(x) + cos^2(x) = 1:</a:t>
            </a:r>
          </a:p>
          <a:p>
            <a:r>
              <a:t>   This is the most well-known Pythagorean identity. It states that the square of the sine of an angle plus the square of the cosine of the same angle equals 1. This identity holds true for any angle in a right triangle.</a:t>
            </a:r>
          </a:p>
          <a:p/>
          <a:p>
            <a:r>
              <a:t>   Let's consider a right triangle with an angle x. The side adjacent to angle x has length 'a', the side opposite angle x has length 'b', and the hypotenuse has length 'c'. According to the Pythagorean theorem, we have a^2 + b^2 = c^2.</a:t>
            </a:r>
          </a:p>
          <a:p/>
          <a:p>
            <a:r>
              <a:t>   Now, divide the entire equation by c^2: a^2/c^2 + b^2/c^2 = 1. Since a/c = cos(x) and b/c = sin(x), we can substitute these trigonometric ratios into the equation: cos^2(x) + sin^2(x) = 1.</a:t>
            </a:r>
          </a:p>
          <a:p/>
          <a:p>
            <a:r>
              <a:t>   This identity tells us that for any angle, the square of the cosine plus the square of the sine will always equal 1.</a:t>
            </a:r>
          </a:p>
          <a:p/>
          <a:p>
            <a:r>
              <a:t>2. sec^2(x) - tan^2(x) = 1:</a:t>
            </a:r>
          </a:p>
          <a:p>
            <a:r>
              <a:t>   This is another important Pythagorean identity. It states that the square of the secant of an angle minus the square of the tangent of the same angle equals 1. This identity is derived based on the definitions of secant and tangent angles.</a:t>
            </a:r>
          </a:p>
          <a:p/>
          <a:p>
            <a:r>
              <a:t>   The secant (sec(x)) of an angle x is defined as the reciprocal of the cosine (1/cos(x)). Similarly, the tangent (tan(x)) is the ratio of the sine to the cosine (sin(x)/cos(x)).</a:t>
            </a:r>
          </a:p>
          <a:p/>
          <a:p>
            <a:r>
              <a:t>   Start with sec^2(x) - tan^2(x) and substitute the definitions of secant and tangent: (1/cos(x))^2 - (sin(x)/cos(x))^2. Simplifying, we get 1/cos^2(x) - sin^2(x)/cos^2(x). Common denominator cos^2(x) gives (1 - sin^2(x))/cos^2(x).</a:t>
            </a:r>
          </a:p>
          <a:p/>
          <a:p>
            <a:r>
              <a:t>   Recognizing that 1 - sin^2(x) is equal to cos^2(x) (from the first Pythagorean identity), we can simplify the expression to cos^2(x)/cos^2(x), which equals 1.</a:t>
            </a:r>
          </a:p>
          <a:p/>
          <a:p>
            <a:r>
              <a:t>   Therefore, sec^2(x) - tan^2(x) simplifies to 1, indicating that this identity holds true for any angle.</a:t>
            </a:r>
          </a:p>
          <a:p/>
          <a:p>
            <a:r>
              <a:t>These Pythagorean identities are fundamental tools in trigonometry. They provide necessary relationships between trigonometric functions, allowing for the simplification and manipulation of trigonometric expressions.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Trigonometric Functions</a:t>
            </a:r>
          </a:p>
        </p:txBody>
      </p:sp>
      <p:sp>
        <p:nvSpPr>
          <p:cNvPr id="3" name="Content Placeholder 2"/>
          <p:cNvSpPr>
            <a:spLocks noGrp="1"/>
          </p:cNvSpPr>
          <p:nvPr>
            <p:ph idx="1"/>
          </p:nvPr>
        </p:nvSpPr>
        <p:spPr/>
        <p:txBody>
          <a:bodyPr/>
          <a:lstStyle/>
          <a:p>
            <a:r>
              <a:t>Trigonometric functions are mathematical functions that relate the angles of a right triangle to the ratios of its sides. These functions are widely used in various fields of mathematics, physics, engineering, and other disciplines where angles and triangles are involved.</a:t>
            </a:r>
          </a:p>
          <a:p/>
          <a:p>
            <a:r>
              <a:t>There are six main trigonometric functions: sine (sin), cosine (cos), tangent (tan), cosecant (csc), secant (sec), and cotangent (cot). Each of these functions can be defined using the ratios of the sides of a right triangle.</a:t>
            </a:r>
          </a:p>
          <a:p/>
          <a:p>
            <a:r>
              <a:t>1. Sine (sin): The sine of an angle (θ) in a right triangle is defined as the ratio of the length of the side opposite the angle to the length of the hypotenuse. It is abbreviated as sin(θ). Mathematically, sin(θ) = opposite/hypotenuse.</a:t>
            </a:r>
          </a:p>
          <a:p/>
          <a:p>
            <a:r>
              <a:t>2. Cosine (cos): The cosine of an angle (θ) in a right triangle is defined as the ratio of the length of the side adjacent to the angle to the length of the hypotenuse. It is abbreviated as cos(θ). Mathematically, cos(θ) = adjacent/hypotenuse.</a:t>
            </a:r>
          </a:p>
          <a:p/>
          <a:p>
            <a:r>
              <a:t>3. Tangent (tan): The tangent of an angle (θ) in a right triangle is defined as the ratio of the length of the side opposite the angle to the length of the side adjacent to the angle. It is abbreviated as tan(θ). Mathematically, tan(θ) = opposite/adjacent.</a:t>
            </a:r>
          </a:p>
          <a:p/>
          <a:p>
            <a:r>
              <a:t>These three trigonometric functions, sine, cosine, and tangent, are fundamental and widely used. They provide important information about the angles in a right triangle and can be used to solve various mathematical problems involving triangles, such as finding unknown side lengths or angles.</a:t>
            </a:r>
          </a:p>
          <a:p/>
          <a:p>
            <a:r>
              <a:t>It is also worth mentioning the reciprocal functions of sine, cosine, and tangent:</a:t>
            </a:r>
          </a:p>
          <a:p/>
          <a:p>
            <a:r>
              <a:t>4. Cosecant (csc): The cosecant of an angle (θ) is the reciprocal of the sine function. Mathematically, csc(θ) = 1/sin(θ).</a:t>
            </a:r>
          </a:p>
          <a:p/>
          <a:p>
            <a:r>
              <a:t>5. Secant (sec): The secant of an angle (θ) is the reciprocal of the cosine function. Mathematically, sec(θ) = 1/cos(θ).</a:t>
            </a:r>
          </a:p>
          <a:p/>
          <a:p>
            <a:r>
              <a:t>6. Cotangent (cot): The cotangent of an angle (θ) is the reciprocal of the tangent function. Mathematically, cot(θ) = 1/tan(θ).</a:t>
            </a:r>
          </a:p>
          <a:p/>
          <a:p>
            <a:r>
              <a:t>These reciprocal functions are not as commonly used as sine, cosine, and tangent but still have applications in various mathematical contexts.</a:t>
            </a:r>
          </a:p>
          <a:p/>
          <a:p>
            <a:r>
              <a:t>Overall, trigonometric functions are powerful mathematical tools that help describe and analyze angles and triangles. They have wide-ranging applications in various fields of science, engineering, and mathematics, making them an essential concept to understand.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3.1 Unit Circle</a:t>
            </a:r>
          </a:p>
        </p:txBody>
      </p:sp>
      <p:sp>
        <p:nvSpPr>
          <p:cNvPr id="3" name="Content Placeholder 2"/>
          <p:cNvSpPr>
            <a:spLocks noGrp="1"/>
          </p:cNvSpPr>
          <p:nvPr>
            <p:ph idx="1"/>
          </p:nvPr>
        </p:nvSpPr>
        <p:spPr/>
        <p:txBody>
          <a:bodyPr/>
          <a:lstStyle/>
          <a:p>
            <a:r>
              <a:t>The unit circle is a fundamental concept in trigonometry that is used to understand the relationships between angles and the coordinates of points on the circle. </a:t>
            </a:r>
          </a:p>
          <a:p/>
          <a:p>
            <a:r>
              <a:t>First of all, the unit circle is a circle with a radius of 1 unit, centered at the origin (0,0) on a Cartesian coordinate plane. It has a circumference of 2π units. The reason for using a circle with a radius of 1 is that it simplifies calculations and allows for easy comparison between angles. </a:t>
            </a:r>
          </a:p>
          <a:p/>
          <a:p>
            <a:r>
              <a:t>The unit circle is typically divided into four quadrants: the first quadrant in the top right, the second quadrant in the top left, the third quadrant in the bottom left, and the fourth quadrant in the bottom right. Each quadrant represents a different combination of positive and negative values for the x and y coordinates.</a:t>
            </a:r>
          </a:p>
          <a:p/>
          <a:p>
            <a:r>
              <a:t>To understand the unit circle, it is important to recognize that any point on the circle can be represented by the coordinates (x, y). These coordinates correspond to the cosine (x) and sine (y) values of the angle formed between the positive x-axis and the radius connecting the origin to that point on the circle. For example, if we consider an angle θ, its corresponding point on the unit circle would be (cos θ, sin θ).</a:t>
            </a:r>
          </a:p>
          <a:p/>
          <a:p>
            <a:r>
              <a:t>The unit circle provides a way to calculate trigonometric functions such as sine and cosine for any angle. By knowing the coordinates of a point on the unit circle, we can determine the sine and cosine values for the angle associated with that point. </a:t>
            </a:r>
          </a:p>
          <a:p/>
          <a:p>
            <a:r>
              <a:t>Additionally, the unit circle helps in understanding the relationships between the trigonometric functions. For example, the Pythagorean identity (sin^2 θ + cos^2 θ = 1) is a fundamental relationship that holds true for all points on the unit circle. This identity highlights the fact that the values of sine and cosine for any given angle are related and can be used to derive one from the other.</a:t>
            </a:r>
          </a:p>
          <a:p/>
          <a:p>
            <a:r>
              <a:t>The unit circle is also used to determine the exact values of trigonometric functions for common angles, such as 0°, 30°, 45°, 60°, and 90°. These values are often memorized or referenced in trigonometric tables and can be easily determined using the unit circle.</a:t>
            </a:r>
          </a:p>
          <a:p/>
          <a:p>
            <a:r>
              <a:t>In summary, the unit circle is a powerful tool in trigonometry that helps relate angles to the coordinates of points on a circle. It enables the calculation of trigonometric functions and provides insights into the relationships between these functions.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3.2 Definitions of Trigonometric Functions</a:t>
            </a:r>
          </a:p>
        </p:txBody>
      </p:sp>
      <p:sp>
        <p:nvSpPr>
          <p:cNvPr id="3" name="Content Placeholder 2"/>
          <p:cNvSpPr>
            <a:spLocks noGrp="1"/>
          </p:cNvSpPr>
          <p:nvPr>
            <p:ph idx="1"/>
          </p:nvPr>
        </p:nvSpPr>
        <p:spPr/>
        <p:txBody>
          <a:bodyPr/>
          <a:lstStyle/>
          <a:p>
            <a:r>
              <a:t>Trigonometric functions are mathematical functions that relate the angles of a right triangle to the ratios of the lengths of its sides. There are six main trigonometric functions: sine, cosine, tangent, cosecant, secant, and cotangent. Each function has specific definitions that relate the angle to different ratios.</a:t>
            </a:r>
          </a:p>
          <a:p/>
          <a:p>
            <a:r>
              <a:t>1. Sine (sin): The sine of an angle in a right triangle is defined as the ratio of the length of the side opposite the angle to the length of the hypotenuse. In other words, sin(theta) = opposite/hypotenuse.</a:t>
            </a:r>
          </a:p>
          <a:p/>
          <a:p>
            <a:r>
              <a:t>2. Cosine (cos): The cosine of an angle in a right triangle is defined as the ratio of the length of the adjacent side to the length of the hypotenuse. In other words, cos(theta) = adjacent/hypotenuse.</a:t>
            </a:r>
          </a:p>
          <a:p/>
          <a:p>
            <a:r>
              <a:t>3. Tangent (tan): The tangent of an angle in a right triangle is defined as the ratio of the length of the side opposite the angle to the length of the adjacent side. In other words, tan(theta) = opposite/adjacent. One important thing to note is that tangent is undefined when the adjacent side is zero, resulting in an undefined value or the trigonometric function being "undefined."</a:t>
            </a:r>
          </a:p>
          <a:p/>
          <a:p>
            <a:r>
              <a:t>Apart from these three primary trigonometric functions, there are the reciprocal functions:</a:t>
            </a:r>
          </a:p>
          <a:p/>
          <a:p>
            <a:r>
              <a:t>4. Cosecant (csc): The cosecant of an angle in a right triangle is defined as the reciprocal of the sine function. Mathematically, csc(theta) = 1/sin(theta). It represents the ratio of the hypotenuse to the length of the side opposite the angle.</a:t>
            </a:r>
          </a:p>
          <a:p/>
          <a:p>
            <a:r>
              <a:t>5. Secant (sec): The secant of an angle in a right triangle is defined as the reciprocal of the cosine function. Mathematically, sec(theta) = 1/cos(theta). It represents the ratio of the hypotenuse to the length of the side adjacent to the angle.</a:t>
            </a:r>
          </a:p>
          <a:p/>
          <a:p>
            <a:r>
              <a:t>6. Cotangent (cot): The cotangent of an angle in a right triangle is defined as the reciprocal of the tangent function. Mathematically, cot(theta) = 1/tan(theta). It represents the ratio of the length of the adjacent side to the length of the side opposite the angle.</a:t>
            </a:r>
          </a:p>
          <a:p/>
          <a:p>
            <a:r>
              <a:t>These trigonometric functions play a fundamental role in various areas of mathematics, engineering, science, and physics as they help describe and analyze the relationships between angles and sides in right triangles. They are also widely used in the study of periodic phenomena, such as sound waves, electromagnetic waves, and oscillating systems.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3.3 Graphs of Trigonometric Functions</a:t>
            </a:r>
          </a:p>
        </p:txBody>
      </p:sp>
      <p:sp>
        <p:nvSpPr>
          <p:cNvPr id="3" name="Content Placeholder 2"/>
          <p:cNvSpPr>
            <a:spLocks noGrp="1"/>
          </p:cNvSpPr>
          <p:nvPr>
            <p:ph idx="1"/>
          </p:nvPr>
        </p:nvSpPr>
        <p:spPr/>
        <p:txBody>
          <a:bodyPr/>
          <a:lstStyle/>
          <a:p>
            <a:r>
              <a:t>Graphs of trigonometric functions illustrate the relationship between angles and the values of sine, cosine, and tangent. These functions are periodic, meaning they repeat themselves over a certain interval. In the case of trigonometric functions, they repeat every 360 degrees or 2π radians.</a:t>
            </a:r>
          </a:p>
          <a:p/>
          <a:p>
            <a:r>
              <a:t>1. Sine Function (y = sin(x)):</a:t>
            </a:r>
          </a:p>
          <a:p>
            <a:r>
              <a:t>The sine function is one of the most fundamental trigonometric functions. It relates an angle to the ratio of the length of the side opposite that angle to the hypotenuse in a right triangle. The sine function oscillates between -1 and 1, forming a wave-like pattern. </a:t>
            </a:r>
          </a:p>
          <a:p/>
          <a:p>
            <a:r>
              <a:t>On the graph, the x-axis represents the angle, and the y-axis represents the value of the sine function at that angle. Starting from the point (0, 0), the graph goes through one complete cycle as x increases from 0 to 360 degrees (or 2π radians). The graph intersects the origin at (0, 0) and reaches its maximum value of 1 at 90 degrees (π/2 radians). It then returns back to 0 at 180 degrees (π radians), then goes to its minimum value of -1 at 270 degrees (3π/2 radians) before returning to 0 at 360 degrees (2π radians).</a:t>
            </a:r>
          </a:p>
          <a:p/>
          <a:p>
            <a:r>
              <a:t>2. Cosine Function (y = cos(x)):</a:t>
            </a:r>
          </a:p>
          <a:p>
            <a:r>
              <a:t>The cosine function is also fundamental and closely related to the sine function. Like sine, it oscillates between -1 and 1, forming a wave-like pattern. However, the cosine function is shifted horizontally by 90 degrees (or π/2 radians) compared to the sine function.</a:t>
            </a:r>
          </a:p>
          <a:p/>
          <a:p>
            <a:r>
              <a:t>On the graph, the x-axis still represents the angle, and the y-axis represents the value of the cosine function at that angle. The graph of the cosine function starts at the maximum value of 1 at 0 degrees (or 0 radians) and then goes to its minimum value of -1 at 90 degrees (π/2 radians). It returns to 0 at 180 degrees (π radians) before reaching its maximum value again at 270 degrees (3π/2 radians) and returning to 0 at 360 degrees (2π radians).</a:t>
            </a:r>
          </a:p>
          <a:p/>
          <a:p>
            <a:r>
              <a:t>3. Tangent Function (y = tan(x)):</a:t>
            </a:r>
          </a:p>
          <a:p>
            <a:r>
              <a:t>The tangent function represents the ratio of the sine function to the cosine function and is defined as tan(x) = sin(x) / cos(x). The tangent function has a different shape compared to sine and cosine. It has asymptotes at every 180 degrees (or π radians), where the function approaches positive or negative infinity.</a:t>
            </a:r>
          </a:p>
          <a:p/>
          <a:p>
            <a:r>
              <a:t>On the graph, the x-axis still represents the angle, and the y-axis represents the value of the tangent function at that angle. The graph of the tangent function oscillates between positive and negative infinity, with the asymptotes divided by intervals of 180 degrees (or π radians). The asymptotes occur at 90 degrees (π/2 radians), 270 degrees (3π/2 radians), etc., and the graph passes through the origin (0,0).</a:t>
            </a:r>
          </a:p>
          <a:p/>
          <a:p>
            <a:r>
              <a:t>These three graphs of trigonometric functions (sine, cosine, and tangent) provide a visual representation of how these functions behave as angles vary. By understanding these graphs, one can gain insights into the properties and behavior of trigonometric functions in various mathematical problems and applications.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3.4 Periodicity and Symmetry of Trigonometric Functions</a:t>
            </a:r>
          </a:p>
        </p:txBody>
      </p:sp>
      <p:sp>
        <p:nvSpPr>
          <p:cNvPr id="3" name="Content Placeholder 2"/>
          <p:cNvSpPr>
            <a:spLocks noGrp="1"/>
          </p:cNvSpPr>
          <p:nvPr>
            <p:ph idx="1"/>
          </p:nvPr>
        </p:nvSpPr>
        <p:spPr/>
        <p:txBody>
          <a:bodyPr/>
          <a:lstStyle/>
          <a:p>
            <a:r>
              <a:t>Periodicity and symmetry are fundamental properties of trigonometric functions. They describe the recurring patterns and symmetrical nature exhibited by these functions. The two most common trigonometric functions are sine (sin) and cosine (cos). Let's explore the periodicity and symmetry of these functions in detail:</a:t>
            </a:r>
          </a:p>
          <a:p/>
          <a:p>
            <a:r>
              <a:t>1. Periodicity:</a:t>
            </a:r>
          </a:p>
          <a:p>
            <a:r>
              <a:t>Trigonometric functions are periodic, which means they repeat their values at regular intervals. The period of a trigonometric function is the smallest interval over which the function repeats itself. For sine and cosine functions, the period is 2π radians or 360 degrees.</a:t>
            </a:r>
          </a:p>
          <a:p/>
          <a:p>
            <a:r>
              <a:t>- Sine Function (sin): The sine function oscillates between -1 and 1 as the input angle increases. It starts at zero, reaches its maximum value of 1 at π/2 radians (90 degrees), returns to zero at π radians (180 degrees), reaches its minimum value of -1 at 3π/2 radians (270 degrees), and returns to zero at 2π radians (360 degrees). This pattern continues indefinitely.</a:t>
            </a:r>
          </a:p>
          <a:p/>
          <a:p>
            <a:r>
              <a:t>- Cosine Function (cos): The cosine function also oscillates between -1 and 1 but has a different starting point compared to the sine function. It starts at its maximum value of 1 at zero radians (0 degrees), reaches its minimum value of -1 at π radians (180 degrees), returns to its maximum value at 2π radians (360 degrees), and so on.</a:t>
            </a:r>
          </a:p>
          <a:p/>
          <a:p>
            <a:r>
              <a:t>2. Symmetry:</a:t>
            </a:r>
          </a:p>
          <a:p>
            <a:r>
              <a:t>Trigonometric functions are also known for their symmetrical properties. They exhibit three types of symmetry: even symmetry, odd symmetry, and symmetry about the origin.</a:t>
            </a:r>
          </a:p>
          <a:p/>
          <a:p>
            <a:r>
              <a:t>- Even Symmetry: A function is said to be even symmetric if its values repeat themselves symmetrically with respect to the y-axis. The cosine function (cos) is an even function because cos(-θ) = cos(θ), which means that the cosine function is symmetrical about the y-axis. In other words, if you reflect the graph of the cosine function across the y-axis, you will obtain the same graph.</a:t>
            </a:r>
          </a:p>
          <a:p/>
          <a:p>
            <a:r>
              <a:t>- Odd Symmetry: A function is said to be odd symmetric if its values exhibit rotational symmetry of 180 degrees (π radians) about the origin. The sine function (sin) is an odd function because sin(-θ) = -sin(θ), which means that the sine function is symmetrical about the origin. If you rotate the graph of the sine function by 180 degrees (π radians) around the origin, you will obtain the same graph.</a:t>
            </a:r>
          </a:p>
          <a:p/>
          <a:p>
            <a:r>
              <a:t>- Symmetry about the Origin: A function is said to be symmetric about the origin if it exhibits both even and odd symmetries. The tangent function (tan) is symmetric about the origin; it satisfies the properties tan(-θ) = -tan(θ) and tan(θ + π) = tan(θ).</a:t>
            </a:r>
          </a:p>
          <a:p/>
          <a:p>
            <a:r>
              <a:t>In summary, trigonometric functions, such as sine and cosine, are periodic with a period of 2π radians or 360 degrees. The sine function oscillates between -1 and 1, while the cosine function oscillates in the same manner but with a different starting point. These functions also exhibit different types of symmetry, including even symmetry for cosine, odd symmetry for sine, and symmetry about the origin for tangent. Understanding the periodicity and symmetry of trigonometric functions is essential in many areas of mathematics and physics.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Trigonometric Equations and Inverse Trigonometric Functions</a:t>
            </a:r>
          </a:p>
        </p:txBody>
      </p:sp>
      <p:sp>
        <p:nvSpPr>
          <p:cNvPr id="3" name="Content Placeholder 2"/>
          <p:cNvSpPr>
            <a:spLocks noGrp="1"/>
          </p:cNvSpPr>
          <p:nvPr>
            <p:ph idx="1"/>
          </p:nvPr>
        </p:nvSpPr>
        <p:spPr/>
        <p:txBody>
          <a:bodyPr/>
          <a:lstStyle/>
          <a:p>
            <a:r>
              <a:t>Trigonometric Equations:</a:t>
            </a:r>
          </a:p>
          <a:p/>
          <a:p>
            <a:r>
              <a:t>Trigonometric equations are equations that involve trigonometric functions such as sine, cosine, tangent, secant, cosecant, and cotangent. These equations are used to solve for unknown values of angles or sides in a given triangle or other trigonometric problem.</a:t>
            </a:r>
          </a:p>
          <a:p/>
          <a:p>
            <a:r>
              <a:t>To solve trigonometric equations, various algebraic techniques and trigonometric identities are applied. The goal is to isolate the unknown variable within the trigonometric function and find its value.</a:t>
            </a:r>
          </a:p>
          <a:p/>
          <a:p>
            <a:r>
              <a:t>There are two main types of trigonometric equations: identity equations and conditional equations. Identity equations are true for all values of the variables, while conditional equations are only true for specific values of the variables.</a:t>
            </a:r>
          </a:p>
          <a:p/>
          <a:p>
            <a:r>
              <a:t>For example, an identity equation is sin(x)² + cos(x)² = 1, which holds true for all values of x. On the other hand, a conditional equation is sin(x) = 1, which is only true when x equals π/2 or 90 degrees.</a:t>
            </a:r>
          </a:p>
          <a:p/>
          <a:p>
            <a:r>
              <a:t>Inverse Trigonometric Functions:</a:t>
            </a:r>
          </a:p>
          <a:p/>
          <a:p>
            <a:r>
              <a:t>Inverse trigonometric functions are functions that undo the actions of the trigonometric functions. They provide a way to find the angle or value that produced a specific trigonometric ratio.</a:t>
            </a:r>
          </a:p>
          <a:p/>
          <a:p>
            <a:r>
              <a:t>The six primary inverse trigonometric functions are denoted as arcsin, arccos, arctan, arcsec, arccsc, and arccot. The notation "arc" or "a" is used to indicate that it is the inverse function.</a:t>
            </a:r>
          </a:p>
          <a:p/>
          <a:p>
            <a:r>
              <a:t>For example, arcsin(x) or sin^(-1)(x) represents the inverse sine function. If we know the value of sin(x), arcsin(x) will give us the angle or value that produced that sine ratio. The output of the inverse trigonometric functions is typically an angle measured in radians or degrees, depending on the context.</a:t>
            </a:r>
          </a:p>
          <a:p/>
          <a:p>
            <a:r>
              <a:t>Inverse trigonometric functions are useful in various areas of mathematics, physics, engineering, and other fields. They are frequently used to solve problems involving angles and trigonometric ratios, especially when finding unknown angles or sides in trigonometric equations.</a:t>
            </a:r>
          </a:p>
          <a:p/>
          <a:p>
            <a:r>
              <a:t>It is important to note that inverse trigonometric functions have certain limitations, such as being defined only within specific domains and ranges. Additionally, they may have multiple solutions depending on the equation or problem being solved.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4.1 Solving Trigonometric Equations</a:t>
            </a:r>
          </a:p>
        </p:txBody>
      </p:sp>
      <p:sp>
        <p:nvSpPr>
          <p:cNvPr id="3" name="Content Placeholder 2"/>
          <p:cNvSpPr>
            <a:spLocks noGrp="1"/>
          </p:cNvSpPr>
          <p:nvPr>
            <p:ph idx="1"/>
          </p:nvPr>
        </p:nvSpPr>
        <p:spPr/>
        <p:txBody>
          <a:bodyPr/>
          <a:lstStyle/>
          <a:p>
            <a:r>
              <a:t>Solving trigonometric equations involves finding the values of the variable that satisfy the given trigonometric equation. In this case, we will focus on 4.1 Solving Trigonometric Equations. </a:t>
            </a:r>
          </a:p>
          <a:p/>
          <a:p>
            <a:r>
              <a:t>To solve trigonometric equations, we need to use the properties, identities, and equations related to trigonometric functions. Here are the steps involved in solving these equations:</a:t>
            </a:r>
          </a:p>
          <a:p/>
          <a:p>
            <a:r>
              <a:t>1. Identify the equation type: Trigonometric equations can be categorized into three types: linear, quadratic, and rational equations. It's important to determine the type of equation you are dealing with before proceeding.</a:t>
            </a:r>
          </a:p>
          <a:p/>
          <a:p>
            <a:r>
              <a:t>2. Simplify the equation using trigonometric identities: Apply trigonometric identities and properties to simplify the equation as much as possible. This step may involve factoring, expanding, or using trigonometric identities such as the Pythagorean identity (sin^2θ + cos^2θ = 1), sum and difference identities, double-angle identities, half-angle identities, and product-to-sum identities.</a:t>
            </a:r>
          </a:p>
          <a:p/>
          <a:p>
            <a:r>
              <a:t>3. Transform the equation: Utilize algebraic techniques to transform the trigonometric equation into a form that is easier to solve. For example, you might use substitution, change of variable, or trigonometric identities to simplify or rearrange the equation.</a:t>
            </a:r>
          </a:p>
          <a:p/>
          <a:p>
            <a:r>
              <a:t>4. Solve for the variable: Based on the transformed equation, solve for the variable. This involves applying algebraic principles such as isolating the variable on one side of the equation, factoring, or using the quadratic formula if the equation is quadratic in nature.</a:t>
            </a:r>
          </a:p>
          <a:p/>
          <a:p>
            <a:r>
              <a:t>5. Check for extraneous solutions: Once you have obtained the solutions, it is important to check if they are valid solutions by plugging them back into the original equation. Sometimes, certain solutions known as extraneous solutions might appear, which do not satisfy the original equation but may arise due to the use of identities or simplifications.</a:t>
            </a:r>
          </a:p>
          <a:p/>
          <a:p>
            <a:r>
              <a:t>It's important to note that trigonometric equations can have an infinite number of solutions, as trigonometric functions have periodic properties. Therefore, when solving these equations, it is common to specify the interval or range of solutions.</a:t>
            </a:r>
          </a:p>
          <a:p/>
          <a:p>
            <a:r>
              <a:t>Overall, solving trigonometric equations requires a combination of algebraic skills, trigonometric identities, and properties, as well as a thorough understanding of how trigonometric functions behave. By following the steps above, you can effectively solve 4.1 Solving Trigonometric Equations.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4.2 Properties and Graphs of Inverse Trigonometric Functions</a:t>
            </a:r>
          </a:p>
        </p:txBody>
      </p:sp>
      <p:sp>
        <p:nvSpPr>
          <p:cNvPr id="3" name="Content Placeholder 2"/>
          <p:cNvSpPr>
            <a:spLocks noGrp="1"/>
          </p:cNvSpPr>
          <p:nvPr>
            <p:ph idx="1"/>
          </p:nvPr>
        </p:nvSpPr>
        <p:spPr/>
        <p:txBody>
          <a:bodyPr/>
          <a:lstStyle/>
          <a:p>
            <a:r>
              <a:t>Inverse trigonometric functions are mathematical functions that are used to find angles based on the values of trigonometric ratios. They are denoted by functions such as arcsin, arccos, arctan, etc. These functions are known as "inverse" because they reverse the process of trigonometric functions.</a:t>
            </a:r>
          </a:p>
          <a:p/>
          <a:p>
            <a:r>
              <a:t>1. Domain and Range:</a:t>
            </a:r>
          </a:p>
          <a:p>
            <a:r>
              <a:t>The domain of inverse trigonometric functions depends on the trigonometric function being considered. For arcsin and arccos, the domain is [-1, 1], as their corresponding trigonometric functions, sin and cos, have a range of [-1, 1]. In the case of arctan, the domain is (-∞, ∞) since the range of tan is (-∞, ∞).</a:t>
            </a:r>
          </a:p>
          <a:p/>
          <a:p>
            <a:r>
              <a:t>The range of inverse trigonometric functions varies depending on the function. For arcsin, the range is [-π/2, π/2], which represents values between -90 degrees and 90 degrees. The range of arccos is [0, π], representing angles between 0 and 180 degrees. The range of arctan is (-π/2, π/2), which represents angles between -90 degrees and 90 degrees.</a:t>
            </a:r>
          </a:p>
          <a:p/>
          <a:p>
            <a:r>
              <a:t>2. Graphs and Characteristics:</a:t>
            </a:r>
          </a:p>
          <a:p>
            <a:r>
              <a:t>The graphs of inverse trigonometric functions exhibit specific characteristics:</a:t>
            </a:r>
          </a:p>
          <a:p/>
          <a:p>
            <a:r>
              <a:t>a. Arcsin (inverse sine) function:</a:t>
            </a:r>
          </a:p>
          <a:p>
            <a:r>
              <a:t>- The graph of arcsin is a curve that passes through the points (-1, -π/2) and (1, π/2).</a:t>
            </a:r>
          </a:p>
          <a:p>
            <a:r>
              <a:t>- The curve approaches infinity as the input x approaches -1 or 1.</a:t>
            </a:r>
          </a:p>
          <a:p>
            <a:r>
              <a:t>- The graph is symmetric about the line y = x.</a:t>
            </a:r>
          </a:p>
          <a:p>
            <a:r>
              <a:t>- The graph is continuous and has no vertical asymptotes.</a:t>
            </a:r>
          </a:p>
          <a:p/>
          <a:p>
            <a:r>
              <a:t>b. Arccos (inverse cosine) function:</a:t>
            </a:r>
          </a:p>
          <a:p>
            <a:r>
              <a:t>- The graph of arccos is also a curve that passes through the points (-1, π) and (1, 0).</a:t>
            </a:r>
          </a:p>
          <a:p>
            <a:r>
              <a:t>- Similar to arcsin, the curve approaches infinity as the input x approaches -1 or 1.</a:t>
            </a:r>
          </a:p>
          <a:p>
            <a:r>
              <a:t>- The graph is symmetric about the line x = 0.</a:t>
            </a:r>
          </a:p>
          <a:p>
            <a:r>
              <a:t>- The graph is continuous and has no vertical asymptotes.</a:t>
            </a:r>
          </a:p>
          <a:p/>
          <a:p>
            <a:r>
              <a:t>c. Arctan (inverse tangent) function:</a:t>
            </a:r>
          </a:p>
          <a:p>
            <a:r>
              <a:t>- The graph of arctan is a curve that approaches -π/2 as x approaches negative infinity, and approaches π/2 as x approaches positive infinity.</a:t>
            </a:r>
          </a:p>
          <a:p>
            <a:r>
              <a:t>- The graph is symmetric about the line y = x.</a:t>
            </a:r>
          </a:p>
          <a:p>
            <a:r>
              <a:t>- The graph is continuous.</a:t>
            </a:r>
          </a:p>
          <a:p>
            <a:r>
              <a:t>- The graph has vertical asymptotes at x = -π/2 and x = π/2.</a:t>
            </a:r>
          </a:p>
          <a:p/>
          <a:p>
            <a:r>
              <a:t>3. Trigonometric Identities:</a:t>
            </a:r>
          </a:p>
          <a:p>
            <a:r>
              <a:t>Inverse trigonometric functions have relationships with their corresponding trigonometric functions. These relationships can be written as trigonometric identities:</a:t>
            </a:r>
          </a:p>
          <a:p/>
          <a:p>
            <a:r>
              <a:t>a. arcsin(sin(x)) = x, for -π/2 ≤ x ≤ π/2</a:t>
            </a:r>
          </a:p>
          <a:p>
            <a:r>
              <a:t>b. arccos(cos(x)) = x, for 0 ≤ x ≤ π</a:t>
            </a:r>
          </a:p>
          <a:p>
            <a:r>
              <a:t>c. arctan(tan(x)) = x, for (-π/2) ≤ x ≤ (π/2)</a:t>
            </a:r>
          </a:p>
          <a:p/>
          <a:p>
            <a:r>
              <a:t>These identities show that applying inverse trigonometric functions to their corresponding trigonometric functions results in retrieving the input angle x.</a:t>
            </a:r>
          </a:p>
          <a:p/>
          <a:p>
            <a:r>
              <a:t>Inverse trigonometric functions are used in various fields, including physics, engineering, and mathematics, to solve problems involving angles and trigonometric ratios. Understanding their properties and graphs is crucial for correctly interpreting and solving trigonometric equations and applications.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 Trigonometry</a:t>
            </a:r>
          </a:p>
        </p:txBody>
      </p:sp>
      <p:sp>
        <p:nvSpPr>
          <p:cNvPr id="3" name="Content Placeholder 2"/>
          <p:cNvSpPr>
            <a:spLocks noGrp="1"/>
          </p:cNvSpPr>
          <p:nvPr>
            <p:ph idx="1"/>
          </p:nvPr>
        </p:nvSpPr>
        <p:spPr/>
        <p:txBody>
          <a:bodyPr/>
          <a:lstStyle/>
          <a:p>
            <a:r>
              <a:t>Table of Contents: Trigonometry</a:t>
            </a:r>
          </a:p>
          <a:p/>
          <a:p>
            <a:r>
              <a:t>1. Introduction to Trigonometry </a:t>
            </a:r>
          </a:p>
          <a:p>
            <a:r>
              <a:t>    1.1 What is Trigonometry?</a:t>
            </a:r>
          </a:p>
          <a:p>
            <a:r>
              <a:t>    1.2 History of Trigonometry</a:t>
            </a:r>
          </a:p>
          <a:p>
            <a:r>
              <a:t>    1.3 Importance of Trigonometry</a:t>
            </a:r>
          </a:p>
          <a:p/>
          <a:p>
            <a:r>
              <a:t>2. Trigonometric Functions </a:t>
            </a:r>
          </a:p>
          <a:p>
            <a:r>
              <a:t>    2.1 Sine (sin) Function</a:t>
            </a:r>
          </a:p>
          <a:p>
            <a:r>
              <a:t>    2.2 Cosine (cos) Function</a:t>
            </a:r>
          </a:p>
          <a:p>
            <a:r>
              <a:t>    2.3 Tangent (tan) Function</a:t>
            </a:r>
          </a:p>
          <a:p>
            <a:r>
              <a:t>    2.4 Cosecant (csc), Secant (sec), and Cotangent (cot) Functions</a:t>
            </a:r>
          </a:p>
          <a:p/>
          <a:p>
            <a:r>
              <a:t>3. Trigonometric Identities </a:t>
            </a:r>
          </a:p>
          <a:p>
            <a:r>
              <a:t>    3.1 Pythagorean Identities</a:t>
            </a:r>
          </a:p>
          <a:p>
            <a:r>
              <a:t>    3.2 Reciprocal Identities</a:t>
            </a:r>
          </a:p>
          <a:p>
            <a:r>
              <a:t>    3.3 Quotient Identities</a:t>
            </a:r>
          </a:p>
          <a:p>
            <a:r>
              <a:t>    3.4 Co-Function Identities</a:t>
            </a:r>
          </a:p>
          <a:p>
            <a:r>
              <a:t>    3.5 Even and Odd Trigonometric Functions</a:t>
            </a:r>
          </a:p>
          <a:p/>
          <a:p>
            <a:r>
              <a:t>4. Trigonometric Ratios</a:t>
            </a:r>
          </a:p>
          <a:p>
            <a:r>
              <a:t>    4.1 Definition and Concept of Trigonometric Ratios</a:t>
            </a:r>
          </a:p>
          <a:p>
            <a:r>
              <a:t>    4.2 Sine, Cosine, and Tangent Ratios of Acute Angles</a:t>
            </a:r>
          </a:p>
          <a:p>
            <a:r>
              <a:t>    4.3 Trigonometric Ratios of Special Angles</a:t>
            </a:r>
          </a:p>
          <a:p>
            <a:r>
              <a:t>    4.4 Using Trigonometric Ratios to Solve Triangles</a:t>
            </a:r>
          </a:p>
          <a:p/>
          <a:p>
            <a:r>
              <a:t>5. Trigonometric Functions of Any Angle</a:t>
            </a:r>
          </a:p>
          <a:p>
            <a:r>
              <a:t>    5.1 Terminal Position of an Angle</a:t>
            </a:r>
          </a:p>
          <a:p>
            <a:r>
              <a:t>    5.2 Positive and Negative Angles</a:t>
            </a:r>
          </a:p>
          <a:p>
            <a:r>
              <a:t>    5.3 Trigonometric Functions of Positive and Negative Angles</a:t>
            </a:r>
          </a:p>
          <a:p>
            <a:r>
              <a:t>    5.4 Quadrantal Angles</a:t>
            </a:r>
          </a:p>
          <a:p/>
          <a:p>
            <a:r>
              <a:t>6. Trigonometric Equations and Inverses</a:t>
            </a:r>
          </a:p>
          <a:p>
            <a:r>
              <a:t>    6.1 Solving Trigonometric Equations</a:t>
            </a:r>
          </a:p>
          <a:p>
            <a:r>
              <a:t>    6.2 Inverse Trigonometric Functions</a:t>
            </a:r>
          </a:p>
          <a:p>
            <a:r>
              <a:t>    6.3 Applications of Inverse Trigonometric Functions</a:t>
            </a:r>
          </a:p>
          <a:p/>
          <a:p>
            <a:r>
              <a:t>7. Trigonometric Graphs</a:t>
            </a:r>
          </a:p>
          <a:p>
            <a:r>
              <a:t>    7.1 Graphs of Sine and Cosine Functions</a:t>
            </a:r>
          </a:p>
          <a:p>
            <a:r>
              <a:t>    7.2 Graphs of Tangent, Cosecant, Secant, and Cotangent Functions</a:t>
            </a:r>
          </a:p>
          <a:p>
            <a:r>
              <a:t>    7.3 Amplitude, Period, and Phase Shift of Trigonometric Functions</a:t>
            </a:r>
          </a:p>
          <a:p/>
          <a:p>
            <a:r>
              <a:t>8. Trigonometric Formulas and Applications</a:t>
            </a:r>
          </a:p>
          <a:p>
            <a:r>
              <a:t>    8.1 Angle Sum and Difference Formulas</a:t>
            </a:r>
          </a:p>
          <a:p>
            <a:r>
              <a:t>    8.2 Double and Half Angle Formulas</a:t>
            </a:r>
          </a:p>
          <a:p>
            <a:r>
              <a:t>    8.3 Law of Sines and Law of Cosines</a:t>
            </a:r>
          </a:p>
          <a:p>
            <a:r>
              <a:t>    8.4 Applications of Trigonometry in Real Life</a:t>
            </a:r>
          </a:p>
          <a:p/>
          <a:p>
            <a:r>
              <a:t>9. Trigonometric Series and Identities</a:t>
            </a:r>
          </a:p>
          <a:p>
            <a:r>
              <a:t>    9.1 Fourier Series</a:t>
            </a:r>
          </a:p>
          <a:p>
            <a:r>
              <a:t>    9.2 Trigonometric Identities and Proofs</a:t>
            </a:r>
          </a:p>
          <a:p/>
          <a:p>
            <a:r>
              <a:t>10. Advanced Trigonometric Concepts</a:t>
            </a:r>
          </a:p>
          <a:p>
            <a:r>
              <a:t>    10.1 Polar Coordinates and Complex Numbers</a:t>
            </a:r>
          </a:p>
          <a:p>
            <a:r>
              <a:t>    10.2 Trigonometric Form of Complex Numbers</a:t>
            </a:r>
          </a:p>
          <a:p>
            <a:r>
              <a:t>    10.3 De Moivre's Theorem</a:t>
            </a:r>
          </a:p>
          <a:p>
            <a:r>
              <a:t>    10.4 Applications of Trigonometry in Physics and Engineering</a:t>
            </a:r>
          </a:p>
          <a:p/>
          <a:p>
            <a:r>
              <a:t>The table of contents provides an overview of the topics covered in the Trigonometry subject. It organizes the content into different sections, allowing readers to easily navigate the material and find specific information they may be looking for.</a:t>
            </a:r>
          </a:p>
          <a:p/>
          <a:p>
            <a:r>
              <a:t>Each section introduces and explores various key aspects of Trigonometry. Starting with an introduction to what Trigonometry is and its historical background, it then delves into trigonometric functions such as sine, cosine, tangent, cosecant, secant, and cotangent. Trigonometric identities, which are important for simplifying and solving trigonometric equations, are also explained in detail.</a:t>
            </a:r>
          </a:p>
          <a:p/>
          <a:p>
            <a:r>
              <a:t>The table of contents further covers trigonometric ratios, which define the relationships between angles and side lengths in right triangles, including special angles and their ratios. It discusses how trigonometric functions can be applied to any angle and provides insights into positive, negative, and quadrantal angles.</a:t>
            </a:r>
          </a:p>
          <a:p/>
          <a:p>
            <a:r>
              <a:t>Additionally, the table of contents touches upon solving trigonometric equations, inverse trigonometric functions, and their practical applications. Graphing of trigonometric functions, including sine, cosine, tangent, and their transformations, is explored as well.</a:t>
            </a:r>
          </a:p>
          <a:p/>
          <a:p>
            <a:r>
              <a:t>The table of contents further explores trigonometric formulas, including angle sum and difference formulas, double and half angle formulas, and the laws of sines and cosines. It also delves into advanced topics such as trigonometric series, polar coordinates and complex numbers, and their applications in physics and engineering.</a:t>
            </a:r>
          </a:p>
          <a:p/>
          <a:p>
            <a:r>
              <a:t>By following the table of contents, readers can gain a comprehensive understanding of Trigonometry, its fundamental concepts, and its wide range of applications in various disciplines.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4.3 Evaluating Inverse Trigonometric Functions</a:t>
            </a:r>
          </a:p>
        </p:txBody>
      </p:sp>
      <p:sp>
        <p:nvSpPr>
          <p:cNvPr id="3" name="Content Placeholder 2"/>
          <p:cNvSpPr>
            <a:spLocks noGrp="1"/>
          </p:cNvSpPr>
          <p:nvPr>
            <p:ph idx="1"/>
          </p:nvPr>
        </p:nvSpPr>
        <p:spPr/>
        <p:txBody>
          <a:bodyPr/>
          <a:lstStyle/>
          <a:p>
            <a:r>
              <a:t>Evaluating inverse trigonometric functions involves finding the angle or angles that yield a given value when the inverse trigonometric function is applied. In this case, we will focus on the process of evaluating inverse trigonometric functions with a specific angle measurement of 4.3.</a:t>
            </a:r>
          </a:p>
          <a:p/>
          <a:p>
            <a:r>
              <a:t>To begin evaluating an inverse trigonometric function, it is important to understand the basic inverse trigonometric functions and their corresponding notation:</a:t>
            </a:r>
          </a:p>
          <a:p/>
          <a:p>
            <a:r>
              <a:t>1. Arcsine (ASin): The inverse of the sine function. denoted as ASin(y) or sin^(-1)(y), where y is a real number between -1 and 1.</a:t>
            </a:r>
          </a:p>
          <a:p>
            <a:r>
              <a:t>2. Arccosine (ACos): The inverse of the cosine function, denoted as ACos(y) or cos^(-1)(y), where y is a real number between -1 and 1.</a:t>
            </a:r>
          </a:p>
          <a:p>
            <a:r>
              <a:t>3. Arctangent (ATan): The inverse of the tangent function, denoted as ATan(y) or tan^(-1)(y), where y is any real number.</a:t>
            </a:r>
          </a:p>
          <a:p/>
          <a:p>
            <a:r>
              <a:t>In the given case, the angle measurement we are evaluating is 4.3. However, it is important to note that angles in trigonometry are typically measured in radians rather than degrees. Therefore, we need to convert 4.3 degrees to radians before we can proceed with evaluating the inverse trigonometric functions.</a:t>
            </a:r>
          </a:p>
          <a:p/>
          <a:p>
            <a:r>
              <a:t>To convert degrees to radians, we use the formula:</a:t>
            </a:r>
          </a:p>
          <a:p/>
          <a:p>
            <a:r>
              <a:t>radians = (π/180) * degrees</a:t>
            </a:r>
          </a:p>
          <a:p/>
          <a:p>
            <a:r>
              <a:t>Using this formula, we can calculate the equivalent radians value for 4.3 degrees:</a:t>
            </a:r>
          </a:p>
          <a:p/>
          <a:p>
            <a:r>
              <a:t>radians = (π/180) * 4.3</a:t>
            </a:r>
          </a:p>
          <a:p>
            <a:r>
              <a:t>radians ≈ 0.07499</a:t>
            </a:r>
          </a:p>
          <a:p/>
          <a:p>
            <a:r>
              <a:t>Now, we can proceed to evaluate the inverse trigonometric functions for the given angle measurement of approximately 0.07499 radians.</a:t>
            </a:r>
          </a:p>
          <a:p/>
          <a:p>
            <a:r>
              <a:t>1. Arcsine (ASin):</a:t>
            </a:r>
          </a:p>
          <a:p/>
          <a:p>
            <a:r>
              <a:t>ASin(0.07499) = θ</a:t>
            </a:r>
          </a:p>
          <a:p/>
          <a:p>
            <a:r>
              <a:t>To find the value of θ, we need to determine the angle whose sine is approximately equal to 0.07499. Since the result of the inverse sine function lies between -π/2 and π/2, we can use the inverse sine function on a scientific calculator or reference table to find the value of θ. The approximate value of θ can be obtained as follows:</a:t>
            </a:r>
          </a:p>
          <a:p/>
          <a:p>
            <a:r>
              <a:t>θ ≈ ASin(0.07499)</a:t>
            </a:r>
          </a:p>
          <a:p>
            <a:r>
              <a:t>θ ≈ 0.075</a:t>
            </a:r>
          </a:p>
          <a:p/>
          <a:p>
            <a:r>
              <a:t>Therefore, evaluating the inverse sine (arcsine) function for 4.3 degrees (approximately 0.07499 radians) yields an angle (θ) of approximately 0.075 radians.</a:t>
            </a:r>
          </a:p>
          <a:p/>
          <a:p>
            <a:r>
              <a:t>2. Arccosine (ACos):</a:t>
            </a:r>
          </a:p>
          <a:p/>
          <a:p>
            <a:r>
              <a:t>ACos(0.07499) = θ</a:t>
            </a:r>
          </a:p>
          <a:p/>
          <a:p>
            <a:r>
              <a:t>To find the value of θ, we need to determine the angle whose cosine is approximately equal to 0.07499. The result of the inverse cosine function lies between 0 and π. We can use a calculator or reference table to find the value of θ. The approximate value of θ can be obtained as follows:</a:t>
            </a:r>
          </a:p>
          <a:p/>
          <a:p>
            <a:r>
              <a:t>θ ≈ ACos(0.07499)</a:t>
            </a:r>
          </a:p>
          <a:p>
            <a:r>
              <a:t>θ ≈ 1.495</a:t>
            </a:r>
          </a:p>
          <a:p/>
          <a:p>
            <a:r>
              <a:t>Therefore, evaluating the inverse cosine (arccosine) function for 4.3 degrees (approximately 0.07499 radians) yields an angle (θ) of approximately 1.495 radians.</a:t>
            </a:r>
          </a:p>
          <a:p/>
          <a:p>
            <a:r>
              <a:t>3. Arctangent (ATan):</a:t>
            </a:r>
          </a:p>
          <a:p/>
          <a:p>
            <a:r>
              <a:t>ATan(0.07499) = θ</a:t>
            </a:r>
          </a:p>
          <a:p/>
          <a:p>
            <a:r>
              <a:t>To find the value of θ, we need to determine the angle whose tangent is approximately equal to 0.07499. The result of the inverse tangent function lies between -π/2 and π/2. We can use a calculator or reference table to find the value of θ. The approximate value of θ can be obtained as follows:</a:t>
            </a:r>
          </a:p>
          <a:p/>
          <a:p>
            <a:r>
              <a:t>θ ≈ ATan(0.07499)</a:t>
            </a:r>
          </a:p>
          <a:p>
            <a:r>
              <a:t>θ ≈ 0.075</a:t>
            </a:r>
          </a:p>
          <a:p/>
          <a:p>
            <a:r>
              <a:t>Therefore, evaluating the inverse tangent (arctangent) function for 4.3 degrees (approximately 0.07499 radians) yields an angle (θ) of approximately 0.075 radians.</a:t>
            </a:r>
          </a:p>
          <a:p/>
          <a:p>
            <a:r>
              <a:t>In summary, evaluating the inverse trigonometric functions for an angle measurement of 4.3 degrees (approximately 0.07499 radians) yields the following results:</a:t>
            </a:r>
          </a:p>
          <a:p>
            <a:r>
              <a:t>- Arcsine (ASin): θ ≈ 0.075 radians</a:t>
            </a:r>
          </a:p>
          <a:p>
            <a:r>
              <a:t>- Arccosine (ACos): θ ≈ 1.495 radians</a:t>
            </a:r>
          </a:p>
          <a:p>
            <a:r>
              <a:t>- Arctangent (ATan): θ ≈ 0.075 radians</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Trigonometric Identities and Equations</a:t>
            </a:r>
          </a:p>
        </p:txBody>
      </p:sp>
      <p:sp>
        <p:nvSpPr>
          <p:cNvPr id="3" name="Content Placeholder 2"/>
          <p:cNvSpPr>
            <a:spLocks noGrp="1"/>
          </p:cNvSpPr>
          <p:nvPr>
            <p:ph idx="1"/>
          </p:nvPr>
        </p:nvSpPr>
        <p:spPr/>
        <p:txBody>
          <a:bodyPr/>
          <a:lstStyle/>
          <a:p>
            <a:r>
              <a:t>Trigonometric identities and equations play a fundamental role in the study of trigonometry. These mathematical expressions help in simplifying trigonometric functions and solving equations involving these functions. Here are five important trigonometric identities and equations explained in detail:</a:t>
            </a:r>
          </a:p>
          <a:p/>
          <a:p>
            <a:r>
              <a:t>1. Pythagorean Identities:</a:t>
            </a:r>
          </a:p>
          <a:p>
            <a:r>
              <a:t>The Pythagorean identities are based on the Pythagorean theorem and are used to relate the three basic trigonometric functions: sine (sin), cosine (cos), and tangent (tan). There are three Pythagorean identities:</a:t>
            </a:r>
          </a:p>
          <a:p/>
          <a:p>
            <a:r>
              <a:t>- sin^2θ + cos^2θ = 1</a:t>
            </a:r>
          </a:p>
          <a:p>
            <a:r>
              <a:t>- 1 + cot^2θ = csc^2θ</a:t>
            </a:r>
          </a:p>
          <a:p>
            <a:r>
              <a:t>- tan^2θ + 1 = sec^2θ</a:t>
            </a:r>
          </a:p>
          <a:p/>
          <a:p>
            <a:r>
              <a:t>These identities are derived from the ratios in a right-angled triangle and hold true for any angle θ.</a:t>
            </a:r>
          </a:p>
          <a:p/>
          <a:p>
            <a:r>
              <a:t>2. Reciprocal Identities:</a:t>
            </a:r>
          </a:p>
          <a:p>
            <a:r>
              <a:t>Reciprocal identities relate the six trigonometric functions with their reciprocals. They are derived based on the ratios of the sides of a right-angled triangle. The reciprocal identities are as follows:</a:t>
            </a:r>
          </a:p>
          <a:p/>
          <a:p>
            <a:r>
              <a:t>- cscθ = 1/sinθ</a:t>
            </a:r>
          </a:p>
          <a:p>
            <a:r>
              <a:t>- secθ = 1/cosθ</a:t>
            </a:r>
          </a:p>
          <a:p>
            <a:r>
              <a:t>- cotθ = 1/tanθ</a:t>
            </a:r>
          </a:p>
          <a:p>
            <a:r>
              <a:t>- sinθ = 1/cscθ</a:t>
            </a:r>
          </a:p>
          <a:p>
            <a:r>
              <a:t>- cosθ = 1/secθ</a:t>
            </a:r>
          </a:p>
          <a:p>
            <a:r>
              <a:t>- tanθ = 1/cotθ</a:t>
            </a:r>
          </a:p>
          <a:p/>
          <a:p>
            <a:r>
              <a:t>These identities are useful for expressing any trigonometric function in terms of its reciprocal.</a:t>
            </a:r>
          </a:p>
          <a:p/>
          <a:p>
            <a:r>
              <a:t>3. Co-Function Identities:</a:t>
            </a:r>
          </a:p>
          <a:p>
            <a:r>
              <a:t>The co-function identities establish relationships between trigonometric functions and their respective complementary angles. Complementary angles add up to 90 degrees (π/2 radians). The co-function identities are given by:</a:t>
            </a:r>
          </a:p>
          <a:p/>
          <a:p>
            <a:r>
              <a:t>- sin(π/2 - θ) = cosθ</a:t>
            </a:r>
          </a:p>
          <a:p>
            <a:r>
              <a:t>- cos(π/2 - θ) = sinθ</a:t>
            </a:r>
          </a:p>
          <a:p>
            <a:r>
              <a:t>- tan(π/2 - θ) = cotθ</a:t>
            </a:r>
          </a:p>
          <a:p>
            <a:r>
              <a:t>- cot(π/2 - θ) = tanθ</a:t>
            </a:r>
          </a:p>
          <a:p/>
          <a:p>
            <a:r>
              <a:t>These identities help in expressing a trigonometric function of an angle in terms of a co-function involving the complementary angle.</a:t>
            </a:r>
          </a:p>
          <a:p/>
          <a:p>
            <a:r>
              <a:t>4. Sum and Difference Identities:</a:t>
            </a:r>
          </a:p>
          <a:p>
            <a:r>
              <a:t>The sum and difference identities relate the trigonometric functions of the sum or difference of two angles to the trigonometric functions of the individual angles. These identities are particularly useful in simplifying complex trigonometric expressions. The sum and difference identities are:</a:t>
            </a:r>
          </a:p>
          <a:p/>
          <a:p>
            <a:r>
              <a:t>- sin(A + B) = sinA cosB + cosA sinB</a:t>
            </a:r>
          </a:p>
          <a:p>
            <a:r>
              <a:t>- cos(A + B) = cosA cosB - sinA sinB</a:t>
            </a:r>
          </a:p>
          <a:p>
            <a:r>
              <a:t>- tan(A + B) = (tanA + tanB) / (1 - tanA tanB)</a:t>
            </a:r>
          </a:p>
          <a:p/>
          <a:p>
            <a:r>
              <a:t>Similar identities exist for the difference of two angles.</a:t>
            </a:r>
          </a:p>
          <a:p/>
          <a:p>
            <a:r>
              <a:t>5. Trigonometric Equations:</a:t>
            </a:r>
          </a:p>
          <a:p>
            <a:r>
              <a:t>Trigonometric equations involve unknown angles and trigonometric functions. Solving these equations requires techniques such as factoring, trigonometric identities, and manipulating the equations to simplify them. Trigonometric equations can be classified into three types:</a:t>
            </a:r>
          </a:p>
          <a:p/>
          <a:p>
            <a:r>
              <a:t>- Basic Equations: Simple equations involving a single trigonometric function.</a:t>
            </a:r>
          </a:p>
          <a:p>
            <a:r>
              <a:t>- Conditional Equations: Equations that hold true for certain values of the angles.</a:t>
            </a:r>
          </a:p>
          <a:p>
            <a:r>
              <a:t>- Identity Equations: Equations that are true for all possible values of the angles.</a:t>
            </a:r>
          </a:p>
          <a:p/>
          <a:p>
            <a:r>
              <a:t>Solving these equations often involves applying trigonometric identities, simplifying the equation, isolating the variable, and finding the solutions within a given domain.</a:t>
            </a:r>
          </a:p>
          <a:p/>
          <a:p>
            <a:r>
              <a:t>These five trigonometric identities and equations form the foundation for further exploring and understanding the various applications of trigonometry in different fields such as physics, engineering, and mathematics.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Proving Trigonometric Identities</a:t>
            </a:r>
          </a:p>
        </p:txBody>
      </p:sp>
      <p:sp>
        <p:nvSpPr>
          <p:cNvPr id="3" name="Content Placeholder 2"/>
          <p:cNvSpPr>
            <a:spLocks noGrp="1"/>
          </p:cNvSpPr>
          <p:nvPr>
            <p:ph idx="1"/>
          </p:nvPr>
        </p:nvSpPr>
        <p:spPr/>
        <p:txBody>
          <a:bodyPr/>
          <a:lstStyle/>
          <a:p>
            <a:r>
              <a:t>Proving trigonometric identities involves demonstrating that one side of an equation can be simplified or transformed into the other side using various trigonometric properties and identities. These proofs often require algebraic manipulation, substitution, and the application of trigonometric concepts and definitions.</a:t>
            </a:r>
          </a:p>
          <a:p/>
          <a:p>
            <a:r>
              <a:t>Here is a detailed step-by-step approach to proving trigonometric identities:</a:t>
            </a:r>
          </a:p>
          <a:p/>
          <a:p>
            <a:r>
              <a:t>1. Start with one side of the equation: Identify which side of the identity you want to prove. Typically, this is the more complicated side or the side that is less familiar.</a:t>
            </a:r>
          </a:p>
          <a:p/>
          <a:p>
            <a:r>
              <a:t>2. Simplify using basic trigonometric identities: Use fundamental trigonometric identities such as the Pythagorean identities (sin^2θ + cos^2θ = 1), reciprocal identities (cosec θ = 1/sin θ, sec θ = 1/cos θ, and cot θ = 1/tan θ), and quotient identities (tan θ = sin θ / cos θ, cot θ = cos θ / sin θ) to simplify the expressions on the given side of the equation.</a:t>
            </a:r>
          </a:p>
          <a:p/>
          <a:p>
            <a:r>
              <a:t>3. Apply algebraic manipulations: Use algebraic techniques to manipulate the expressions, such as factoring, expanding, combining like terms, and using the properties of equality.</a:t>
            </a:r>
          </a:p>
          <a:p/>
          <a:p>
            <a:r>
              <a:t>4. Utilize trigonometric identities: Apply specific trigonometric identities to transform the expressions further. This includes double-angle identities, sum and difference identities, half-angle identities, and the periodicity identities.</a:t>
            </a:r>
          </a:p>
          <a:p/>
          <a:p>
            <a:r>
              <a:t>5. Look for equivalent expressions: Compare the simplified side with the other side of the equation. If the two sides are equivalent, then the identity is proven. However, if they are not equal, then you may need to continue manipulating the expressions, using the previous steps, until they match.</a:t>
            </a:r>
          </a:p>
          <a:p/>
          <a:p>
            <a:r>
              <a:t>6. Solve and simplify: If the two sides of the equation are found to be equal, simplify the final expression to its simplest form.</a:t>
            </a:r>
          </a:p>
          <a:p/>
          <a:p>
            <a:r>
              <a:t>7. Verify validity: After proving the identity, verify it using a few selected values of the variable (θ) within the given domain. Ensure that the equation holds true for all values of the variable.</a:t>
            </a:r>
          </a:p>
          <a:p/>
          <a:p>
            <a:r>
              <a:t>Remember to show each step of the proof and explain the rationale behind each transformation or manipulation. This helps ensure clarity and allows others to follow your reasoning.</a:t>
            </a:r>
          </a:p>
          <a:p/>
          <a:p>
            <a:r>
              <a:t>Overall, proving trigonometric identities requires a good understanding of trigonometric functions, their properties and identities, as well as solid algebraic manipulation skills. The process can sometimes be lengthy and challenging, requiring careful reasoning and attention to detail.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5.2 Solving Trigonometric Equations Using Identities</a:t>
            </a:r>
          </a:p>
        </p:txBody>
      </p:sp>
      <p:sp>
        <p:nvSpPr>
          <p:cNvPr id="3" name="Content Placeholder 2"/>
          <p:cNvSpPr>
            <a:spLocks noGrp="1"/>
          </p:cNvSpPr>
          <p:nvPr>
            <p:ph idx="1"/>
          </p:nvPr>
        </p:nvSpPr>
        <p:spPr/>
        <p:txBody>
          <a:bodyPr/>
          <a:lstStyle/>
          <a:p>
            <a:r>
              <a:t>Solving trigonometric equations using identities is a technique used to find solutions to equations involving trigonometric functions such as sine, cosine, and tangent. This method relies on trigonometric identities to simplify the equation and solve for the unknown variable(s).</a:t>
            </a:r>
          </a:p>
          <a:p/>
          <a:p>
            <a:r>
              <a:t>Here is a detailed explanation of the process for solving trigonometric equations using identities:</a:t>
            </a:r>
          </a:p>
          <a:p/>
          <a:p>
            <a:r>
              <a:t>1. Start with the given trigonometric equation. It may involve one or more trigonometric functions and may include constants and variables. The goal is to find the values of the variables that satisfy the equation.</a:t>
            </a:r>
          </a:p>
          <a:p/>
          <a:p>
            <a:r>
              <a:t>2. Apply the relevant trigonometric identity to simplify the equation. Trigonometric identities are formulas that relate different trigonometric functions, such as the Pythagorean identities and the sum-difference identities. By using these identities, we can transform the equation into a more manageable form.</a:t>
            </a:r>
          </a:p>
          <a:p/>
          <a:p>
            <a:r>
              <a:t>3. Simplify both sides of the equation using the trigonometric identity. This allows us to eliminate terms and obtain a simplified equation with the unknown variable(s).</a:t>
            </a:r>
          </a:p>
          <a:p/>
          <a:p>
            <a:r>
              <a:t>4. Isolate the unknown variable(s) on one side of the equation. If necessary, combine like terms and move terms across the equation to gather all the variables on one side and the constants on the other side.</a:t>
            </a:r>
          </a:p>
          <a:p/>
          <a:p>
            <a:r>
              <a:t>5. Apply inverse trigonometric functions to both sides of the equation. This step helps us solve for the unknown variable(s) by undoing the trigonometric function. For example, if the equation involves sine, apply the inverse sine function (sin^(-1)).</a:t>
            </a:r>
          </a:p>
          <a:p/>
          <a:p>
            <a:r>
              <a:t>6. Solve for the variable(s) and simplify the results. The inverse trigonometric functions will give us the values of the variable(s) that satisfy the original equation. However, it's important to check for any restrictions on the domain of the trigonometric functions, which may limit the possible solutions.</a:t>
            </a:r>
          </a:p>
          <a:p/>
          <a:p>
            <a:r>
              <a:t>7. Verify the solutions. Substitute the obtained values back into the original equation to ensure that they satisfy the equation. If the substituted values make the equation true, then they are valid solutions.</a:t>
            </a:r>
          </a:p>
          <a:p/>
          <a:p>
            <a:r>
              <a:t>8. Repeat the steps if necessary. Depending on the complexity of the equation, it may be required to apply multiple trigonometric identities and algebraic manipulations to find all possible solutions.</a:t>
            </a:r>
          </a:p>
          <a:p/>
          <a:p>
            <a:r>
              <a:t>By following these steps and utilizing trigonometric identities, we can solve trigonometric equations and find the values that satisfy them. It's important to be thorough and check our results to ensure their validity.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Trigonometric Equations Involving Multiple Angles</a:t>
            </a:r>
          </a:p>
        </p:txBody>
      </p:sp>
      <p:sp>
        <p:nvSpPr>
          <p:cNvPr id="3" name="Content Placeholder 2"/>
          <p:cNvSpPr>
            <a:spLocks noGrp="1"/>
          </p:cNvSpPr>
          <p:nvPr>
            <p:ph idx="1"/>
          </p:nvPr>
        </p:nvSpPr>
        <p:spPr/>
        <p:txBody>
          <a:bodyPr/>
          <a:lstStyle/>
          <a:p>
            <a:r>
              <a:t>Trigonometric equations involving multiple angles refer to equations that involve more than one angle within a trigonometric function. These types of equations are commonly encountered in solving problems related to angles and trigonometry.</a:t>
            </a:r>
          </a:p>
          <a:p/>
          <a:p>
            <a:r>
              <a:t>In general, the form of a trigonometric equation involving multiple angles is given as:</a:t>
            </a:r>
          </a:p>
          <a:p/>
          <a:p>
            <a:r>
              <a:t>f(x) = g(x)</a:t>
            </a:r>
          </a:p>
          <a:p/>
          <a:p>
            <a:r>
              <a:t>Here, f(x) represents a trigonometric function that includes multiple angles (such as sine, cosine, or tangent), and g(x) is another function or constant.</a:t>
            </a:r>
          </a:p>
          <a:p/>
          <a:p>
            <a:r>
              <a:t>To solve these equations, we need to apply various trigonometric identities and properties. The goal is to find the values of the angles that make the equation true.</a:t>
            </a:r>
          </a:p>
          <a:p/>
          <a:p>
            <a:r>
              <a:t>Let's delve into some examples to illustrate the process of solving trigonometric equations involving multiple angles:</a:t>
            </a:r>
          </a:p>
          <a:p/>
          <a:p>
            <a:r>
              <a:t>Example 1: Solve the equation cos(2x) = sin(x)</a:t>
            </a:r>
          </a:p>
          <a:p/>
          <a:p>
            <a:r>
              <a:t>To solve this equation, we can start by using a trigonometric identity to express cos(2x) in terms of sine:</a:t>
            </a:r>
          </a:p>
          <a:p/>
          <a:p>
            <a:r>
              <a:t>cos(2x) = 1 - 2sin^2(x)</a:t>
            </a:r>
          </a:p>
          <a:p/>
          <a:p>
            <a:r>
              <a:t>Substituting this into the original equation gives:</a:t>
            </a:r>
          </a:p>
          <a:p/>
          <a:p>
            <a:r>
              <a:t>1 - 2sin^2(x) = sin(x)</a:t>
            </a:r>
          </a:p>
          <a:p/>
          <a:p>
            <a:r>
              <a:t>Rearranging the equation gives us a quadratic equation:</a:t>
            </a:r>
          </a:p>
          <a:p/>
          <a:p>
            <a:r>
              <a:t>2sin^2(x) + sin(x) - 1 = 0</a:t>
            </a:r>
          </a:p>
          <a:p/>
          <a:p>
            <a:r>
              <a:t>Now, we can either factor this quadratic equation or use the quadratic formula to find the values of sin(x). Once we know the values of sin(x), we can find the corresponding values of x using the inverse trigonometric functions.</a:t>
            </a:r>
          </a:p>
          <a:p/>
          <a:p>
            <a:r>
              <a:t>Example 2: Solve the equation tan(3x) = cos(x)</a:t>
            </a:r>
          </a:p>
          <a:p/>
          <a:p>
            <a:r>
              <a:t>To solve this equation, we can rewrite tan(3x) as a ratio of sine and cosine:</a:t>
            </a:r>
          </a:p>
          <a:p/>
          <a:p>
            <a:r>
              <a:t>tan(3x) = sin(3x)/cos(3x)</a:t>
            </a:r>
          </a:p>
          <a:p/>
          <a:p>
            <a:r>
              <a:t>cos(x) can also be expressed in terms of sine using the identity cos(x) = √(1 - sin^2(x)), so the equation becomes:</a:t>
            </a:r>
          </a:p>
          <a:p/>
          <a:p>
            <a:r>
              <a:t>sin(3x)/cos(3x) = √(1 - sin^2(x))</a:t>
            </a:r>
          </a:p>
          <a:p/>
          <a:p>
            <a:r>
              <a:t>To simplify the equation further, we can square both sides:</a:t>
            </a:r>
          </a:p>
          <a:p/>
          <a:p>
            <a:r>
              <a:t>sin^2(3x)/cos^2(3x) = 1 - sin^2(x)</a:t>
            </a:r>
          </a:p>
          <a:p/>
          <a:p>
            <a:r>
              <a:t>Multiplying both sides by cos^2(3x) gives:</a:t>
            </a:r>
          </a:p>
          <a:p/>
          <a:p>
            <a:r>
              <a:t>sin^2(3x) = (1 - sin^2(x))cos^2(3x)</a:t>
            </a:r>
          </a:p>
          <a:p/>
          <a:p>
            <a:r>
              <a:t>Now we have an equation involving only sine functions. Again, we can use trigonometric identities and solve the equation by expressing sin(3x) and sin(x) in terms of a single angle (usually x) and applying algebraic techniques.</a:t>
            </a:r>
          </a:p>
          <a:p/>
          <a:p>
            <a:r>
              <a:t>It's important to note that solving trigonometric equations involving multiple angles often requires familiarity with various trigonometric identities, such as double-angle formulas, sum and difference formulas, Pythagorean identities, and more.</a:t>
            </a:r>
          </a:p>
          <a:p/>
          <a:p>
            <a:r>
              <a:t>In conclusion, trigonometric equations involving multiple angles involve finding the values of angles that satisfy the given equation. The process involves applying trigonometric identities, manipulating the equations, and solving for the unknown angles.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Trigonometric Functions of Special Angles</a:t>
            </a:r>
          </a:p>
        </p:txBody>
      </p:sp>
      <p:sp>
        <p:nvSpPr>
          <p:cNvPr id="3" name="Content Placeholder 2"/>
          <p:cNvSpPr>
            <a:spLocks noGrp="1"/>
          </p:cNvSpPr>
          <p:nvPr>
            <p:ph idx="1"/>
          </p:nvPr>
        </p:nvSpPr>
        <p:spPr/>
        <p:txBody>
          <a:bodyPr/>
          <a:lstStyle/>
          <a:p>
            <a:r>
              <a:t>Trigonometric functions are mathematical functions that relate the angles of a right triangle to the ratios of the lengths of its sides. The six trigonometric functions commonly used are sine (sin), cosine (cos), tangent (tan), cosecant (csc), secant (sec), and cotangent (cot).</a:t>
            </a:r>
          </a:p>
          <a:p/>
          <a:p>
            <a:r>
              <a:t>In trigonometry, there are a set of special angles for which the values of the trigonometric functions can be easily determined. These special angles are 0 degrees, 30 degrees, 45 degrees, 60 degrees, and 90 degrees. By memorizing the values of the trigonometric functions for these angles, solving various trigonometric problems becomes more efficient.</a:t>
            </a:r>
          </a:p>
          <a:p/>
          <a:p>
            <a:r>
              <a:t>1. 0 degrees:</a:t>
            </a:r>
          </a:p>
          <a:p>
            <a:r>
              <a:t>   - Sine (sin): sin(0) = 0</a:t>
            </a:r>
          </a:p>
          <a:p>
            <a:r>
              <a:t>   - Cosine (cos): cos(0) = 1</a:t>
            </a:r>
          </a:p>
          <a:p>
            <a:r>
              <a:t>   - Tangent (tan): tan(0) = 0</a:t>
            </a:r>
          </a:p>
          <a:p>
            <a:r>
              <a:t>   - Cosecant (csc): csc(0) is undefined since it is the reciprocal of zero</a:t>
            </a:r>
          </a:p>
          <a:p>
            <a:r>
              <a:t>   - Secant (sec): sec(0) = 1</a:t>
            </a:r>
          </a:p>
          <a:p>
            <a:r>
              <a:t>   - Cotangent (cot): cot(0) is undefined since it is the reciprocal of zero</a:t>
            </a:r>
          </a:p>
          <a:p/>
          <a:p>
            <a:r>
              <a:t>2. 30 degrees:</a:t>
            </a:r>
          </a:p>
          <a:p>
            <a:r>
              <a:t>   - Sine (sin): sin(30) = 1/2</a:t>
            </a:r>
          </a:p>
          <a:p>
            <a:r>
              <a:t>   - Cosine (cos): cos(30) = √3/2</a:t>
            </a:r>
          </a:p>
          <a:p>
            <a:r>
              <a:t>   - Tangent (tan): tan(30) = 1/√3 = √3/3</a:t>
            </a:r>
          </a:p>
          <a:p>
            <a:r>
              <a:t>   - Cosecant (csc): csc(30) = 2</a:t>
            </a:r>
          </a:p>
          <a:p>
            <a:r>
              <a:t>   - Secant (sec): sec(30) = 2/√3 = 2√3/3</a:t>
            </a:r>
          </a:p>
          <a:p>
            <a:r>
              <a:t>   - Cotangent (cot): cot(30) = √3</a:t>
            </a:r>
          </a:p>
          <a:p/>
          <a:p>
            <a:r>
              <a:t>3. 45 degrees:</a:t>
            </a:r>
          </a:p>
          <a:p>
            <a:r>
              <a:t>   - Sine (sin): sin(45) = √2/2</a:t>
            </a:r>
          </a:p>
          <a:p>
            <a:r>
              <a:t>   - Cosine (cos): cos(45) = √2/2</a:t>
            </a:r>
          </a:p>
          <a:p>
            <a:r>
              <a:t>   - Tangent (tan): tan(45) = 1</a:t>
            </a:r>
          </a:p>
          <a:p>
            <a:r>
              <a:t>   - Cosecant (csc): csc(45) = √2</a:t>
            </a:r>
          </a:p>
          <a:p>
            <a:r>
              <a:t>   - Secant (sec): sec(45) = √2</a:t>
            </a:r>
          </a:p>
          <a:p>
            <a:r>
              <a:t>   - Cotangent (cot): cot(45) = 1</a:t>
            </a:r>
          </a:p>
          <a:p/>
          <a:p>
            <a:r>
              <a:t>4. 60 degrees:</a:t>
            </a:r>
          </a:p>
          <a:p>
            <a:r>
              <a:t>   - Sine (sin): sin(60) = √3/2</a:t>
            </a:r>
          </a:p>
          <a:p>
            <a:r>
              <a:t>   - Cosine (cos): cos(60) = 1/2</a:t>
            </a:r>
          </a:p>
          <a:p>
            <a:r>
              <a:t>   - Tangent (tan): tan(60) = √3</a:t>
            </a:r>
          </a:p>
          <a:p>
            <a:r>
              <a:t>   - Cosecant (csc): csc(60) = 2/√3 = 2√3/3</a:t>
            </a:r>
          </a:p>
          <a:p>
            <a:r>
              <a:t>   - Secant (sec): sec(60) = 2</a:t>
            </a:r>
          </a:p>
          <a:p>
            <a:r>
              <a:t>   - Cotangent (cot): cot(60) = 1/√3 = √3/3</a:t>
            </a:r>
          </a:p>
          <a:p/>
          <a:p>
            <a:r>
              <a:t>5. 90 degrees:</a:t>
            </a:r>
          </a:p>
          <a:p>
            <a:r>
              <a:t>   - Sine (sin): sin(90) = 1</a:t>
            </a:r>
          </a:p>
          <a:p>
            <a:r>
              <a:t>   - Cosine (cos): cos(90) = 0</a:t>
            </a:r>
          </a:p>
          <a:p>
            <a:r>
              <a:t>   - Tangent (tan): tan(90) is undefined since it is the reciprocal of zero</a:t>
            </a:r>
          </a:p>
          <a:p>
            <a:r>
              <a:t>   - Cosecant (csc): csc(90) = 1</a:t>
            </a:r>
          </a:p>
          <a:p>
            <a:r>
              <a:t>   - Secant (sec): sec(90) is undefined since it is the reciprocal of zero</a:t>
            </a:r>
          </a:p>
          <a:p>
            <a:r>
              <a:t>   - Cotangent (cot): cot(90) = 0</a:t>
            </a:r>
          </a:p>
          <a:p/>
          <a:p>
            <a:r>
              <a:t>By understanding the values of the trigonometric functions for these special angles, it becomes easier to solve trigonometric equations, evaluate trigonometric expressions, and apply trigonometry in various real-world applications.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Trigonometric Functions of 0°, 30°, 45°, 60°, and 90°</a:t>
            </a:r>
          </a:p>
        </p:txBody>
      </p:sp>
      <p:sp>
        <p:nvSpPr>
          <p:cNvPr id="3" name="Content Placeholder 2"/>
          <p:cNvSpPr>
            <a:spLocks noGrp="1"/>
          </p:cNvSpPr>
          <p:nvPr>
            <p:ph idx="1"/>
          </p:nvPr>
        </p:nvSpPr>
        <p:spPr/>
        <p:txBody>
          <a:bodyPr/>
          <a:lstStyle/>
          <a:p>
            <a:r>
              <a:t>The trigonometric functions of angles 0°, 30°, 45°, 60°, and 90° play a fundamental role in trigonometry, geometry, and various other fields of mathematics. These angles are commonly referred to as "special angles" due to their direct relationships with the sides of the 30-60-90 and 45-45-90 triangles. Let's explore the trigonometric functions for each of these angles:</a:t>
            </a:r>
          </a:p>
          <a:p/>
          <a:p>
            <a:r>
              <a:t>1. 0°:</a:t>
            </a:r>
          </a:p>
          <a:p>
            <a:r>
              <a:t>   - Sine (sin 0°): The sine of 0° is zero. This means that the ratio of the length of the side opposite to the angle to the length of the hypotenuse in a right triangle is zero.</a:t>
            </a:r>
          </a:p>
          <a:p>
            <a:r>
              <a:t>   - Cosine (cos 0°): The cosine of 0° is one. This implies that the ratio of the length of the side adjacent to the angle to the length of the hypotenuse in a right triangle is one.</a:t>
            </a:r>
          </a:p>
          <a:p>
            <a:r>
              <a:t>   - Tangent (tan 0°): The tangent of 0° is also zero. It represents the ratio of the sine to the cosine of the angle.</a:t>
            </a:r>
          </a:p>
          <a:p/>
          <a:p>
            <a:r>
              <a:t>2. 30°:</a:t>
            </a:r>
          </a:p>
          <a:p>
            <a:r>
              <a:t>   - Sine (sin 30°): The sine of 30° is 1/2. In a 30-60-90 triangle, the ratio of the side opposite the 30° angle to the hypotenuse is 1/2.</a:t>
            </a:r>
          </a:p>
          <a:p>
            <a:r>
              <a:t>   - Cosine (cos 30°): The cosine of 30° is √3/2. In a 30-60-90 triangle, the ratio of the side adjacent to the 30° angle to the hypotenuse is √3/2.</a:t>
            </a:r>
          </a:p>
          <a:p>
            <a:r>
              <a:t>   - Tangent (tan 30°): The tangent of 30° is √3/3. It represents the ratio of the sine to the cosine of the angle.</a:t>
            </a:r>
          </a:p>
          <a:p/>
          <a:p>
            <a:r>
              <a:t>3. 45°:</a:t>
            </a:r>
          </a:p>
          <a:p>
            <a:r>
              <a:t>   - Sine (sin 45°): The sine of 45° is √2/2. In a 45-45-90 triangle, the ratio of the side opposite the 45° angle to the hypotenuse is √2/2.</a:t>
            </a:r>
          </a:p>
          <a:p>
            <a:r>
              <a:t>   - Cosine (cos 45°): The cosine of 45° is also √2/2. In a 45-45-90 triangle, the ratio of the side adjacent to the 45° angle to the hypotenuse is √2/2.</a:t>
            </a:r>
          </a:p>
          <a:p>
            <a:r>
              <a:t>   - Tangent (tan 45°): The tangent of 45° is 1. It represents the ratio of the sine to the cosine of the angle.</a:t>
            </a:r>
          </a:p>
          <a:p/>
          <a:p>
            <a:r>
              <a:t>4. 60°:</a:t>
            </a:r>
          </a:p>
          <a:p>
            <a:r>
              <a:t>   - Sine (sin 60°): The sine of 60° is √3/2. In a 30-60-90 triangle, the ratio of the side opposite the 60° angle to the hypotenuse is √3/2.</a:t>
            </a:r>
          </a:p>
          <a:p>
            <a:r>
              <a:t>   - Cosine (cos 60°): The cosine of 60° is 1/2. In a 30-60-90 triangle, the ratio of the side adjacent to the 60° angle to the hypotenuse is 1/2.</a:t>
            </a:r>
          </a:p>
          <a:p>
            <a:r>
              <a:t>   - Tangent (tan 60°): The tangent of 60° is √3. It represents the ratio of the sine to the cosine of the angle.</a:t>
            </a:r>
          </a:p>
          <a:p/>
          <a:p>
            <a:r>
              <a:t>5. 90°:</a:t>
            </a:r>
          </a:p>
          <a:p>
            <a:r>
              <a:t>   - Sine (sin 90°): The sine of 90° is 1. In a right triangle, the ratio of the side opposite the 90° angle to the hypotenuse is always 1.</a:t>
            </a:r>
          </a:p>
          <a:p>
            <a:r>
              <a:t>   - Cosine (cos 90°): The cosine of 90° is zero. In a right triangle, there is no side adjacent to the 90° angle, which results in a cosine of zero.</a:t>
            </a:r>
          </a:p>
          <a:p>
            <a:r>
              <a:t>   - Tangent (tan 90°): The tangent of 90° is undefined. It represents the ratio of the sine to the cosine of the angle, but since cosine is zero, division by zero is undefined.</a:t>
            </a:r>
          </a:p>
          <a:p/>
          <a:p>
            <a:r>
              <a:t>Understanding these trigonometric functions for these specific angles is essential in solving trigonometric equations, evaluating trigonometric identities, and working with various applications of trigonometry in fields such as physics, engineering, and surveying.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Trigonometric Functions of Quadrantal Angles</a:t>
            </a:r>
          </a:p>
        </p:txBody>
      </p:sp>
      <p:sp>
        <p:nvSpPr>
          <p:cNvPr id="3" name="Content Placeholder 2"/>
          <p:cNvSpPr>
            <a:spLocks noGrp="1"/>
          </p:cNvSpPr>
          <p:nvPr>
            <p:ph idx="1"/>
          </p:nvPr>
        </p:nvSpPr>
        <p:spPr/>
        <p:txBody>
          <a:bodyPr/>
          <a:lstStyle/>
          <a:p>
            <a:r>
              <a:t>Quadrantal angles are the angles which terminate on the x-axis or the y-axis of the Cartesian coordinate system. These angles are 0°, 90°, 180°, and 270°, or in radians, 0, π/2, π, and 3π/2. In trigonometry, the six trigonometric functions (sine, cosine, tangent, cosecant, secant, and cotangent) are studied extensively. However, for quadrantal angles, some of these trigonometric functions take on special values.</a:t>
            </a:r>
          </a:p>
          <a:p/>
          <a:p>
            <a:r>
              <a:t>1. Sine (sin): The sine function for quadrantal angles can be defined as follows:</a:t>
            </a:r>
          </a:p>
          <a:p>
            <a:r>
              <a:t>   - For 0° or 180° (0 or π in radians): sin(0°) = 0 and sin(180°) = 0</a:t>
            </a:r>
          </a:p>
          <a:p>
            <a:r>
              <a:t>   - For 90° or 270° (π/2 or 3π/2 in radians): sin(90°) = 1 and sin(270°) = -1</a:t>
            </a:r>
          </a:p>
          <a:p/>
          <a:p>
            <a:r>
              <a:t>2. Cosine (cos): The cosine function for quadrantal angles has the following values:</a:t>
            </a:r>
          </a:p>
          <a:p>
            <a:r>
              <a:t>   - For 0° or 180°: cos(0°) = 1 and cos(180°) = -1</a:t>
            </a:r>
          </a:p>
          <a:p>
            <a:r>
              <a:t>   - For 90° or 270°: cos(90°) = 0 and cos(270°) = 0</a:t>
            </a:r>
          </a:p>
          <a:p/>
          <a:p>
            <a:r>
              <a:t>3. Tangent (tan): The tangent function for quadrantal angles is undefined at 90° and 270°. For 0° and 180°, the tangent function takes the following values:</a:t>
            </a:r>
          </a:p>
          <a:p>
            <a:r>
              <a:t>   - tan(0°) = 0 and tan(180°) = 0</a:t>
            </a:r>
          </a:p>
          <a:p/>
          <a:p>
            <a:r>
              <a:t>4. Cosecant (csc): Cosecant is the reciprocal of the sine function. The values for quadrantal angles are:</a:t>
            </a:r>
          </a:p>
          <a:p>
            <a:r>
              <a:t>   - csc(0°) = undefined and csc(180°) = undefined</a:t>
            </a:r>
          </a:p>
          <a:p>
            <a:r>
              <a:t>   - csc(90°) = 1 and csc(270°) = -1</a:t>
            </a:r>
          </a:p>
          <a:p/>
          <a:p>
            <a:r>
              <a:t>5. Secant (sec): Secant is the reciprocal of the cosine function. The values for quadrantal angles are:</a:t>
            </a:r>
          </a:p>
          <a:p>
            <a:r>
              <a:t>   - sec(0°) = 1 and sec(180°) = -1</a:t>
            </a:r>
          </a:p>
          <a:p>
            <a:r>
              <a:t>   - sec(90°) = undefined and sec(270°) = undefined</a:t>
            </a:r>
          </a:p>
          <a:p/>
          <a:p>
            <a:r>
              <a:t>6. Cotangent (cot): Cotangent is the reciprocal of the tangent function. The values for quadrantal angles are:</a:t>
            </a:r>
          </a:p>
          <a:p>
            <a:r>
              <a:t>   - cot(0°) = undefined and cot(180°) = undefined</a:t>
            </a:r>
          </a:p>
          <a:p>
            <a:r>
              <a:t>   - cot(90°) = 0 and cot(270°) = 0</a:t>
            </a:r>
          </a:p>
          <a:p/>
          <a:p>
            <a:r>
              <a:t>These special values for the trigonometric functions of quadrantal angles arise from the geometric properties of the unit circle, where the sine and cosine functions are defined. The unit circle is a circle with a radius of 1 centered at the origin of the coordinate system. By considering the coordinates of points on the unit circle corresponding to each angle, the trigonometric functions can be defined and their values for quadrantal angles can be understood.</a:t>
            </a:r>
          </a:p>
          <a:p/>
          <a:p>
            <a:r>
              <a:t>Understanding the trigonometric functions of quadrantal angles is essential when solving trigonometric equations or working with angles that fall on the axes of a Cartesian coordinate system.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Trigonometric Applications</a:t>
            </a:r>
          </a:p>
        </p:txBody>
      </p:sp>
      <p:sp>
        <p:nvSpPr>
          <p:cNvPr id="3" name="Content Placeholder 2"/>
          <p:cNvSpPr>
            <a:spLocks noGrp="1"/>
          </p:cNvSpPr>
          <p:nvPr>
            <p:ph idx="1"/>
          </p:nvPr>
        </p:nvSpPr>
        <p:spPr/>
        <p:txBody>
          <a:bodyPr/>
          <a:lstStyle/>
          <a:p>
            <a:r>
              <a:t>Trigonometric applications refer to the use of trigonometric functions in solving real-life problems. Trigonometry is a branch of mathematics that deals with the relationships between the angles and sides of triangles. It has various applications in fields like physics, engineering, architecture, navigation, and more. Here are seven common trigonometric applications explained in detail:</a:t>
            </a:r>
          </a:p>
          <a:p/>
          <a:p>
            <a:r>
              <a:t>1. Right Triangle Trigonometry: One of the fundamental applications of trigonometry is in solving right triangles. By using trigonometric ratios such as sine, cosine, and tangent, you can relate the angles and sides of a right triangle. These ratios help in finding missing side lengths or angles.</a:t>
            </a:r>
          </a:p>
          <a:p/>
          <a:p>
            <a:r>
              <a:t>2. Heights and Distances: Trigonometry plays a crucial role in determining heights and distances that are otherwise difficult to measure directly. For example, it can be used to measure the height of a building, the distance between two objects, or the width of a river.</a:t>
            </a:r>
          </a:p>
          <a:p/>
          <a:p>
            <a:r>
              <a:t>3. Navigation and Astronomy: Trigonometry is essential in navigation and astronomy to calculate distances between celestial bodies, determine positions on the Earth's surface, and navigate ships and aircraft. Trigonometric functions are used in various navigational instruments like compasses, sextants, and GPS systems.</a:t>
            </a:r>
          </a:p>
          <a:p/>
          <a:p>
            <a:r>
              <a:t>4. Engineering and Construction: Trigonometry is extensively used in engineering and construction, especially when dealing with angles and dimensions. It helps in designing structures, calculating forces and stresses, determining angles for infrastructure projects, and ensuring accurate measurements.</a:t>
            </a:r>
          </a:p>
          <a:p/>
          <a:p>
            <a:r>
              <a:t>5. Waves and Oscillations: Trigonometry is employed in studying wave patterns and analyzing oscillatory motion. It is used in fields such as physics, electronics, sound engineering, and acoustics to understand the behavior of waves, analyze sound patterns, and tune musical instruments.</a:t>
            </a:r>
          </a:p>
          <a:p/>
          <a:p>
            <a:r>
              <a:t>6. Electrical Engineering: Trigonometric functions like sine and cosine are used in electrical circuits to represent periodic waveforms such as alternating currents (AC). These functions help in analyzing the voltage, current, and phase relationships in circuits.</a:t>
            </a:r>
          </a:p>
          <a:p/>
          <a:p>
            <a:r>
              <a:t>7. Computer Graphics and Animation: Trigonometry is crucial in computer graphics and animation. It helps in generating realistic visual effects, calculating angles of rotation, determining object positions, and creating smooth motion in video games, simulations, and animated movies.</a:t>
            </a:r>
          </a:p>
          <a:p/>
          <a:p>
            <a:r>
              <a:t>These are just a few examples of how trigonometric applications are used in various fields. Trigonometry provides a powerful mathematical framework that allows us to solve complex real-life problems by relating angles, sides, and distances in triangles.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7.1 Right Triangle Applications</a:t>
            </a:r>
          </a:p>
        </p:txBody>
      </p:sp>
      <p:sp>
        <p:nvSpPr>
          <p:cNvPr id="3" name="Content Placeholder 2"/>
          <p:cNvSpPr>
            <a:spLocks noGrp="1"/>
          </p:cNvSpPr>
          <p:nvPr>
            <p:ph idx="1"/>
          </p:nvPr>
        </p:nvSpPr>
        <p:spPr/>
        <p:txBody>
          <a:bodyPr/>
          <a:lstStyle/>
          <a:p>
            <a:r>
              <a:t>The 7.1 Right Triangle Applications refer to a section in trigonometry that explores various practical applications of right triangles. Right triangles are triangles that have one angle measuring 90 degrees. They are particularly useful in real-life situations because of the relationship between the angles and sides of right triangles, which can be described using trigonometric ratios.</a:t>
            </a:r>
          </a:p>
          <a:p/>
          <a:p>
            <a:r>
              <a:t>In this section, we will delve into three key applications using right triangles: angle of elevation, angle of depression, and solving problems involving bearings.</a:t>
            </a:r>
          </a:p>
          <a:p/>
          <a:p>
            <a:r>
              <a:t>1. Angle of Elevation: The angle of elevation is the angle formed between the horizontal line and the line of sight from an observer to a point above the horizontal line. It is commonly used to determine the height or distance of an object. By using the tangent ratio (opposite/adjacent), we can find the angle of elevation by knowing the height and the distance from the object.</a:t>
            </a:r>
          </a:p>
          <a:p/>
          <a:p>
            <a:r>
              <a:t>2. Angle of Depression: The angle of depression is the angle formed between the horizontal line and the line of sight from an observer to a point below the horizontal line. It is useful when determining the depth or distance of an object. Similar to the angle of elevation, the angle of depression can be found using the tangent ratio, given the height and the distance from the point of observation.</a:t>
            </a:r>
          </a:p>
          <a:p/>
          <a:p>
            <a:r>
              <a:t>3. Bearings: Bearings are used in navigation and often involve the use of angles to determine the direction or position of an object relative to a fixed reference point. Bearings are typically given as angles measured clockwise from due north. They are useful in navigation, map reading, and determining the location of objects or landmarks. Using the sine and cosine ratios, we can solve problems involving bearings by finding side lengths or angles in right triangles.</a:t>
            </a:r>
          </a:p>
          <a:p/>
          <a:p>
            <a:r>
              <a:t>By understanding and utilizing the trigonometric ratios (sine, cosine, tangent) along with right triangles, we can accurately calculate various measurements such as distances, heights, depths, and directions. These calculations have wide-ranging applications in fields such as engineering, construction, surveying, and navigation.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Trigonometry</a:t>
            </a:r>
          </a:p>
        </p:txBody>
      </p:sp>
      <p:sp>
        <p:nvSpPr>
          <p:cNvPr id="3" name="Content Placeholder 2"/>
          <p:cNvSpPr>
            <a:spLocks noGrp="1"/>
          </p:cNvSpPr>
          <p:nvPr>
            <p:ph idx="1"/>
          </p:nvPr>
        </p:nvSpPr>
        <p:spPr/>
        <p:txBody>
          <a:bodyPr/>
          <a:lstStyle/>
          <a:p>
            <a:r>
              <a:t>Trigonometry is a branch of mathematics that deals with the study of relationships and calculations involving angles and the lengths of triangles. It combines geometry and algebra to provide a systematic way of defining and analyzing the properties of triangles and other geometric shapes.</a:t>
            </a:r>
          </a:p>
          <a:p/>
          <a:p>
            <a:r>
              <a:t>The word "trigonometry" is derived from two Greek words: "trigonon," meaning "triangle," and "metron," meaning "measurement." It was developed primarily by ancient Greek mathematicians to solve problems related to navigation, astronomy, and land surveying. Over time, trigonometry has become an essential tool in various fields such as physics, engineering, architecture, and computer graphics.</a:t>
            </a:r>
          </a:p>
          <a:p/>
          <a:p>
            <a:r>
              <a:t>One of the fundamental concepts in trigonometry is the unit circle. The unit circle is a circle with a radius of 1 unit, centered at the origin of a Cartesian coordinate system. By placing angles in standard position (where the initial side lies along the positive x-axis and the terminal side rotates counterclockwise), trigonometry defines six trigonometric functions: sine (sin), cosine (cos), tangent (tan), cosecant (csc), secant (sec), and cotangent (cot). These functions relate the ratios of the sides of a right triangle to its angles.</a:t>
            </a:r>
          </a:p>
          <a:p/>
          <a:p>
            <a:r>
              <a:t>The three primary trigonometric functions, sine, cosine, and tangent, are widely used in solving problems involving triangles. The sine of an angle is the ratio of the length of the side opposite the angle to the hypotenuse of the triangle. The cosine of an angle is the ratio of the length of the adjacent side to the hypotenuse. The tangent of an angle is the ratio of the sine to the cosine of the angle.</a:t>
            </a:r>
          </a:p>
          <a:p/>
          <a:p>
            <a:r>
              <a:t>Trigonometry also involves specific identities and formulas that enable the calculation of unknown angles or side lengths in a triangle. For example, the Pythagorean identity states that in a right triangle, the square of the length of the hypotenuse is equal to the sum of the squares of the lengths of the other two sides. Trigonometric identities such as the sum and difference identities, double-angle identities, and half-angle identities are extensively used for simplifying trigonometric expressions and solving equations.</a:t>
            </a:r>
          </a:p>
          <a:p/>
          <a:p>
            <a:r>
              <a:t>In addition to right triangles, trigonometry can be extended to non-right triangles using the laws of sines and cosines. The law of sines states that the ratio of the length of a side of a triangle to the sine of its opposite angle is constant. The law of cosines allows for the calculation of side lengths and angles in any triangle using the cosine rule.</a:t>
            </a:r>
          </a:p>
          <a:p/>
          <a:p>
            <a:r>
              <a:t>Trigonometry has numerous real-world applications beyond its historical navigation and surveying uses. It is used in physics to analyze the motion of objects, in engineering to design and analyze structures, in astronomy to calculate distances and positions of celestial objects, and in computer graphics to generate realistic three-dimensional images. Trigonometry plays a vital role in various fields of science, technology, and mathematics, making it an essential subject to study for anyone interested in these areas.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7.2 Applications in Geometry</a:t>
            </a:r>
          </a:p>
        </p:txBody>
      </p:sp>
      <p:sp>
        <p:nvSpPr>
          <p:cNvPr id="3" name="Content Placeholder 2"/>
          <p:cNvSpPr>
            <a:spLocks noGrp="1"/>
          </p:cNvSpPr>
          <p:nvPr>
            <p:ph idx="1"/>
          </p:nvPr>
        </p:nvSpPr>
        <p:spPr/>
        <p:txBody>
          <a:bodyPr/>
          <a:lstStyle/>
          <a:p>
            <a:r>
              <a:t>Applications in geometry refer to the practical use of geometric concepts in various fields and real-life situations. Geometry is a branch of mathematics that deals with the study of shapes, sizes, positions, and properties of objects. Here are some specific applications where geometry is used:</a:t>
            </a:r>
          </a:p>
          <a:p/>
          <a:p>
            <a:r>
              <a:t>1. Architecture and Construction: Geometry plays a vital role in the field of architecture and construction. Architects use geometric principles to design and create aesthetically pleasing and structurally sound buildings. They use geometric concepts like symmetry, angles, and proportion to ensure balance and stability in their designs. Construction workers use geometry to accurately measure and align various components of a building, such as walls, windows, and doors.</a:t>
            </a:r>
          </a:p>
          <a:p/>
          <a:p>
            <a:r>
              <a:t>2. Land Surveying: Geometry is extensively used in land surveying to determine boundaries, property lines, and land area. Surveyors use the principles of trigonometry, which is closely related to geometry, to measure angles and distances accurately. This data is crucial for mapping and land development projects.</a:t>
            </a:r>
          </a:p>
          <a:p/>
          <a:p>
            <a:r>
              <a:t>3. Navigation and GPS: Geometry is fundamental to navigation and global positioning systems (GPS). By using geometric concepts like triangulation, GPS devices can accurately determine the position and coordinates of an object or a person on the Earth's surface. This technology is widely used in transportation, logistics, and outdoor activities.</a:t>
            </a:r>
          </a:p>
          <a:p/>
          <a:p>
            <a:r>
              <a:t>4. Computer Graphics and Animation: Geometry forms the foundation of computer graphics and animation. Geometric transformations, such as translation, rotation, and scaling, are used to manipulate and animate virtual objects. 3D modeling and rendering techniques rely heavily on geometric principles to create realistic and visually appealing graphics in video games, movies, and simulations.</a:t>
            </a:r>
          </a:p>
          <a:p/>
          <a:p>
            <a:r>
              <a:t>5. Robotics: Geometry plays a significant role in the field of robotics. Spatial awareness, path planning, and object manipulation require a deep understanding of geometric principles. For example, robotic arms need to calculate angles and distances accurately to pick up and manipulate objects.</a:t>
            </a:r>
          </a:p>
          <a:p/>
          <a:p>
            <a:r>
              <a:t>6. Cartography and Geographic Information Systems (GIS): Geometry is essential in creating maps and interpreting geographic data. Cartographers use geometric concepts to represent and visualize the shape, size, and spatial relationships of geographic features accurately. GIS applications analyze and interpret vast amounts of spatial data using geometric algorithms, allowing for efficient decision-making in fields like urban planning and environmental management.</a:t>
            </a:r>
          </a:p>
          <a:p/>
          <a:p>
            <a:r>
              <a:t>7. Crystallography and Molecular Geometry: Geometry is integral to the study of crystals and molecular structures. Crystallography uses geometric concepts to analyze the arrangement and symmetry of atoms within crystals. Molecular geometry helps determine the 3D shape of molecules, which is crucial in understanding their chemical properties and interactions.</a:t>
            </a:r>
          </a:p>
          <a:p/>
          <a:p>
            <a:r>
              <a:t>These are just a few examples of how geometry is applied in various fields. The applications of geometry are diverse and far-reaching, demonstrating its practical importance in numerous aspects of our everyday lives.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7.3 Applications in Physics</a:t>
            </a:r>
          </a:p>
        </p:txBody>
      </p:sp>
      <p:sp>
        <p:nvSpPr>
          <p:cNvPr id="3" name="Content Placeholder 2"/>
          <p:cNvSpPr>
            <a:spLocks noGrp="1"/>
          </p:cNvSpPr>
          <p:nvPr>
            <p:ph idx="1"/>
          </p:nvPr>
        </p:nvSpPr>
        <p:spPr/>
        <p:txBody>
          <a:bodyPr/>
          <a:lstStyle/>
          <a:p>
            <a:r>
              <a:t>In the field of physics, there are numerous applications where the concept of 7.3 plays a significant role. While the specific context of "7.3" is not mentioned in the prompt, we can explore the various applications of physics that require numerical calculations or principles related to this value. Let's consider a few examples:</a:t>
            </a:r>
          </a:p>
          <a:p/>
          <a:p>
            <a:r>
              <a:t>1. Mechanical Systems: In areas that involve mechanical systems, such as engineering or robotics, the concept of 7.3 can be applied to calculations related to forces, velocities, accelerations, or displacements. For instance, if we look at a simple harmonic motion, where an object oscillates back and forth around a stable equilibrium position, the value of 7.3 could represent specific quantities like amplitude or frequency.</a:t>
            </a:r>
          </a:p>
          <a:p/>
          <a:p>
            <a:r>
              <a:t>2. Thermodynamics: In the field of thermodynamics, which deals with the study of heat and energy transfer, the value of 7.3 may be used in various calculations related to temperature scales. For instance, it may represent a particular temperature in a particular scale or a temperature difference between two systems.</a:t>
            </a:r>
          </a:p>
          <a:p/>
          <a:p>
            <a:r>
              <a:t>3. Electromagnetism: In the realm of electromagnetism, 7.3 might be related to calculations involving electric or magnetic fields and their interactions. For example, it could represent the magnitude of an electric or magnetic field at a specific point in space.</a:t>
            </a:r>
          </a:p>
          <a:p/>
          <a:p>
            <a:r>
              <a:t>4. Quantum Mechanics: Quantum mechanics is a branch of physics that deals with the behavior of matter and energy at the smallest scales. In this context, 7.3 could represent a fundamental constant or a value associated with a quantum state or property.</a:t>
            </a:r>
          </a:p>
          <a:p/>
          <a:p>
            <a:r>
              <a:t>5. Astrophysics: In astrophysics, the branch of physics that concerns celestial bodies and the universe as a whole, the value of 7.3 might correspond to various astronomical measurements. It could represent properties like distance, mass, luminosity, or temperature, among others, of celestial objects.</a:t>
            </a:r>
          </a:p>
          <a:p/>
          <a:p>
            <a:r>
              <a:t>6. Fluid Mechanics: In the study of fluid behavior, such as in hydrodynamics, the value of 7.3 could be used in calculations involving fluid flow rates, pressure differentials, or viscosity coefficients.</a:t>
            </a:r>
          </a:p>
          <a:p/>
          <a:p>
            <a:r>
              <a:t>7. Modern Physics: In the broader realm of modern physics, 7.3 may be relevant to a wide range of applications. For instance, it could represent a numerical value associated with particle physics, nuclear reactions, relativity, or other cutting-edge areas of research.</a:t>
            </a:r>
          </a:p>
          <a:p/>
          <a:p>
            <a:r>
              <a:t>Overall, while the specifics of "7.3" are not provided in the prompt, the applications of physics cover a vast range of domains that rely on numerical values or principles. The exact context of the value will vary depending on the specific field or problem being addressed.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7.4 Applications in Engineering</a:t>
            </a:r>
          </a:p>
        </p:txBody>
      </p:sp>
      <p:sp>
        <p:nvSpPr>
          <p:cNvPr id="3" name="Content Placeholder 2"/>
          <p:cNvSpPr>
            <a:spLocks noGrp="1"/>
          </p:cNvSpPr>
          <p:nvPr>
            <p:ph idx="1"/>
          </p:nvPr>
        </p:nvSpPr>
        <p:spPr/>
        <p:txBody>
          <a:bodyPr/>
          <a:lstStyle/>
          <a:p>
            <a:r>
              <a:t>Applications in engineering refer to the practical utilization of engineering principles, techniques, and technologies in various fields and industries. These applications aim to address specific engineering challenges and provide innovative solutions to societal needs. Here are some examples of applications in engineering:</a:t>
            </a:r>
          </a:p>
          <a:p/>
          <a:p>
            <a:r>
              <a:t>1. Civil Engineering Applications: Civil engineering focuses on designing, constructing, and maintaining infrastructure projects like buildings, roads, bridges, dams, and airports. This encompasses everything from structural analysis and design to project management and construction techniques.</a:t>
            </a:r>
          </a:p>
          <a:p/>
          <a:p>
            <a:r>
              <a:t>2. Mechanical Engineering Applications: Mechanical engineering involves the design and development of machines, engines, and systems. It has broad applications in industries such as automotive, aerospace, power generation, and manufacturing. Mechanical engineers design and analyze components, machines, and systems, ensuring their efficiency and functionality.</a:t>
            </a:r>
          </a:p>
          <a:p/>
          <a:p>
            <a:r>
              <a:t>3. Electrical Engineering Applications: Electrical engineering deals with the study and application of electricity, electronics, and electromagnetism. It encompasses areas like power systems, telecommunications, control systems, and integrated circuit design. Electrical engineers develop and maintain electrical infrastructure, design electronic devices, and solve complex electrical problems.</a:t>
            </a:r>
          </a:p>
          <a:p/>
          <a:p>
            <a:r>
              <a:t>4. Chemical Engineering Applications: Chemical engineering combines principles of chemistry, physics, and engineering to design and operate large-scale industrial processes. Applications include the production of chemicals, pharmaceuticals, petroleum refining, and environmental engineering. Chemical engineers apply their knowledge to optimize production processes, ensure safety, and mitigate environmental impacts.</a:t>
            </a:r>
          </a:p>
          <a:p/>
          <a:p>
            <a:r>
              <a:t>5. Aerospace Engineering Applications: Aerospace engineering focuses on the design, manufacturing, and operation of aircraft, spacecraft, and related systems. Applications include aircraft design, propulsion systems, avionics, and space exploration. Aerospace engineers work on developing efficient and reliable aerospace technologies.</a:t>
            </a:r>
          </a:p>
          <a:p/>
          <a:p>
            <a:r>
              <a:t>6. Environmental Engineering Applications: Environmental engineering involves designing and implementing solutions to protect and improve the environment. This field addresses issues like water and air pollution, waste management, and sustainable development. Environmental engineers develop methods to control pollution, design wastewater treatment systems, and implement sustainable practices.</a:t>
            </a:r>
          </a:p>
          <a:p/>
          <a:p>
            <a:r>
              <a:t>7. Biomedical Engineering Applications: Biomedical engineering combines knowledge from engineering and medical sciences to develop innovations that improve healthcare and quality of life. Applications include medical equipment design, bioinformatics, tissue engineering, and rehabilitation engineering. Biomedical engineers design and develop medical devices, prosthetics, and imaging systems, contributing to advancements in healthcare.</a:t>
            </a:r>
          </a:p>
          <a:p/>
          <a:p>
            <a:r>
              <a:t>These are just a few examples of the numerous applications in engineering. The field is vast and continually evolving, with engineers playing a crucial role in developing innovative solutions to meet the needs of society.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Trigonometric Formulas and Laws</a:t>
            </a:r>
          </a:p>
        </p:txBody>
      </p:sp>
      <p:sp>
        <p:nvSpPr>
          <p:cNvPr id="3" name="Content Placeholder 2"/>
          <p:cNvSpPr>
            <a:spLocks noGrp="1"/>
          </p:cNvSpPr>
          <p:nvPr>
            <p:ph idx="1"/>
          </p:nvPr>
        </p:nvSpPr>
        <p:spPr/>
        <p:txBody>
          <a:bodyPr/>
          <a:lstStyle/>
          <a:p>
            <a:r>
              <a:t>Trigonometric formulas and laws play a crucial role in solving problems related to triangles and angles. They provide a set of mathematical relationships that can be used to determine unknown sides or angles in trigonometric equations. In this explanation, we will delve into eight significant trigonometric formulas and laws.</a:t>
            </a:r>
          </a:p>
          <a:p/>
          <a:p>
            <a:r>
              <a:t>1. Pythagorean Identity:</a:t>
            </a:r>
          </a:p>
          <a:p>
            <a:r>
              <a:t>The Pythagorean identity states that in a right-angled triangle, the square of the hypotenuse (the side opposite the right angle) is equal to the sum of the squares of the other two sides. It can be written as:</a:t>
            </a:r>
          </a:p>
          <a:p>
            <a:r>
              <a:t>sin^2(θ) + cos^2(θ) = 1.</a:t>
            </a:r>
          </a:p>
          <a:p/>
          <a:p>
            <a:r>
              <a:t>2. Sine Law:</a:t>
            </a:r>
          </a:p>
          <a:p>
            <a:r>
              <a:t>The sine law, also known as the law of sines, relates the ratios of the sides to the sines of their opposite angles in any triangle. It can be written as:</a:t>
            </a:r>
          </a:p>
          <a:p>
            <a:r>
              <a:t>a/sin(A) = b/sin(B) = c/sin(C),</a:t>
            </a:r>
          </a:p>
          <a:p>
            <a:r>
              <a:t>where 'a', 'b', and 'c' are the lengths of the sides, and 'A', 'B', and 'C' are the opposite angles.</a:t>
            </a:r>
          </a:p>
          <a:p/>
          <a:p>
            <a:r>
              <a:t>3. Cosine Law:</a:t>
            </a:r>
          </a:p>
          <a:p>
            <a:r>
              <a:t>The cosine law, also known as the law of cosines, allows you to find the lengths of the sides or measure angles in any triangle when the lengths of two sides and the included angle are known. It can be written as:</a:t>
            </a:r>
          </a:p>
          <a:p>
            <a:r>
              <a:t>c^2 = a^2 + b^2 - 2abcos(C),</a:t>
            </a:r>
          </a:p>
          <a:p>
            <a:r>
              <a:t>where 'a', 'b', and 'c' represent the sides, and 'C' is the included angle.</a:t>
            </a:r>
          </a:p>
          <a:p/>
          <a:p>
            <a:r>
              <a:t>4. Tangent and Cotangent Identities:</a:t>
            </a:r>
          </a:p>
          <a:p>
            <a:r>
              <a:t>The tangent identity states that the tangent of an angle is equal to the sine of the angle divided by the cosine of the angle. It can be expressed as:</a:t>
            </a:r>
          </a:p>
          <a:p>
            <a:r>
              <a:t>tan(θ) = sin(θ)/cos(θ).</a:t>
            </a:r>
          </a:p>
          <a:p/>
          <a:p>
            <a:r>
              <a:t>On the other hand, the cotangent identity states that the cotangent of an angle is equal to the cosine of the angle divided by the sine of the angle. It can be written as:</a:t>
            </a:r>
          </a:p>
          <a:p>
            <a:r>
              <a:t>cot(θ) = cos(θ)/sin(θ).</a:t>
            </a:r>
          </a:p>
          <a:p/>
          <a:p>
            <a:r>
              <a:t>5. Reciprocal Identities:</a:t>
            </a:r>
          </a:p>
          <a:p>
            <a:r>
              <a:t>Reciprocal identities involve the reciprocals of trigonometric functions. Some important reciprocal identities are:</a:t>
            </a:r>
          </a:p>
          <a:p>
            <a:r>
              <a:t>cosec(θ) = 1/sin(θ),</a:t>
            </a:r>
          </a:p>
          <a:p>
            <a:r>
              <a:t>sec(θ) = 1/cos(θ),</a:t>
            </a:r>
          </a:p>
          <a:p>
            <a:r>
              <a:t>cot(θ) = 1/tan(θ).</a:t>
            </a:r>
          </a:p>
          <a:p/>
          <a:p>
            <a:r>
              <a:t>6. Co-Function Identities:</a:t>
            </a:r>
          </a:p>
          <a:p>
            <a:r>
              <a:t>Co-function identities are based on the relationship between complementary angles. They can be stated as:</a:t>
            </a:r>
          </a:p>
          <a:p>
            <a:r>
              <a:t>sin(90° - θ) = cos(θ),</a:t>
            </a:r>
          </a:p>
          <a:p>
            <a:r>
              <a:t>cos(90° - θ) = sin(θ),</a:t>
            </a:r>
          </a:p>
          <a:p>
            <a:r>
              <a:t>tan(90° - θ) = cot(θ),</a:t>
            </a:r>
          </a:p>
          <a:p>
            <a:r>
              <a:t>cot(90° - θ) = tan(θ).</a:t>
            </a:r>
          </a:p>
          <a:p/>
          <a:p>
            <a:r>
              <a:t>7. Double Angle Formulas:</a:t>
            </a:r>
          </a:p>
          <a:p>
            <a:r>
              <a:t>The double angle formulas express the trigonometric functions of double angles in terms of the original angle. They are as follows:</a:t>
            </a:r>
          </a:p>
          <a:p>
            <a:r>
              <a:t>sin(2θ) = 2sin(θ)cos(θ),</a:t>
            </a:r>
          </a:p>
          <a:p>
            <a:r>
              <a:t>cos(2θ) = cos^2(θ) - sin^2(θ),</a:t>
            </a:r>
          </a:p>
          <a:p>
            <a:r>
              <a:t>tan(2θ) = 2tan(θ) / (1 - tan^2(θ)).</a:t>
            </a:r>
          </a:p>
          <a:p/>
          <a:p>
            <a:r>
              <a:t>8. Half Angle Formulas:</a:t>
            </a:r>
          </a:p>
          <a:p>
            <a:r>
              <a:t>Half angle formulas represent the trigonometric functions of half an angle in terms of the original angle. They can be written as:</a:t>
            </a:r>
          </a:p>
          <a:p>
            <a:r>
              <a:t>sin(θ/2) = ±√[(1 - cos(θ)) / 2],</a:t>
            </a:r>
          </a:p>
          <a:p>
            <a:r>
              <a:t>cos(θ/2) = ±√[(1 + cos(θ)) / 2],</a:t>
            </a:r>
          </a:p>
          <a:p>
            <a:r>
              <a:t>tan(θ/2) = ±√[(1 - cos(θ)) / (1 + cos(θ))].</a:t>
            </a:r>
          </a:p>
          <a:p/>
          <a:p>
            <a:r>
              <a:t>These eight trigonometric formulas and laws are fundamental tools in solving various trigonometry problems. Understanding and applying them appropriately can help in calculating unknown angles and sides in triangles and provide valuable insights into geometric relationships.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8.1 Law of Sines</a:t>
            </a:r>
          </a:p>
        </p:txBody>
      </p:sp>
      <p:sp>
        <p:nvSpPr>
          <p:cNvPr id="3" name="Content Placeholder 2"/>
          <p:cNvSpPr>
            <a:spLocks noGrp="1"/>
          </p:cNvSpPr>
          <p:nvPr>
            <p:ph idx="1"/>
          </p:nvPr>
        </p:nvSpPr>
        <p:spPr/>
        <p:txBody>
          <a:bodyPr/>
          <a:lstStyle/>
          <a:p>
            <a:r>
              <a:t>The Law of Sines is a trigonometric law that relates the sides and angles of a triangle. Specifically, for any given triangle with sides a, b, and c, and opposite angles A, B, and C respectively, the Law of Sines states that the ratio of the length of a side to the sine of its opposite angle is equal for all three sides of the triangle.</a:t>
            </a:r>
          </a:p>
          <a:p/>
          <a:p>
            <a:r>
              <a:t>The mathematical expression for the Law of Sines can be written as:</a:t>
            </a:r>
          </a:p>
          <a:p/>
          <a:p>
            <a:r>
              <a:t>a/sin(A) = b/sin(B) = c/sin(C)</a:t>
            </a:r>
          </a:p>
          <a:p/>
          <a:p>
            <a:r>
              <a:t>Here, a, b, and c represent the lengths of the triangle's sides, while A, B, and C represent the measures of the triangle's angles.</a:t>
            </a:r>
          </a:p>
          <a:p/>
          <a:p>
            <a:r>
              <a:t>To understand how the Law of Sines works, let's consider a triangle with two sides, a and b, and an angle, A, opposite side a. Using the Law of Sines, you can find the third side, c, or the measure of another angle, B or C. </a:t>
            </a:r>
          </a:p>
          <a:p/>
          <a:p>
            <a:r>
              <a:t>To find the length of side c, you can rearrange the formula as follows:</a:t>
            </a:r>
          </a:p>
          <a:p/>
          <a:p>
            <a:r>
              <a:t>c = (a * sin(C)) / sin(A)</a:t>
            </a:r>
          </a:p>
          <a:p/>
          <a:p>
            <a:r>
              <a:t>Similarly, to find the measure of an angle, you can rearrange the formula accordingly:</a:t>
            </a:r>
          </a:p>
          <a:p/>
          <a:p>
            <a:r>
              <a:t>sin(A) / a = sin(B) / b</a:t>
            </a:r>
          </a:p>
          <a:p/>
          <a:p>
            <a:r>
              <a:t>sin(A) / a = sin(C) / c</a:t>
            </a:r>
          </a:p>
          <a:p/>
          <a:p>
            <a:r>
              <a:t>Using this relationship, you can calculate missing side lengths or angles in non-right-angled triangles. However, it should be noted that the Law of Sines is only applicable to non-right triangles (acute or obtuse angles) and cannot be used in right-angled triangles.</a:t>
            </a:r>
          </a:p>
          <a:p/>
          <a:p>
            <a:r>
              <a:t>It is important to understand that the Law of Sines can have several solutions, especially in ambiguous cases where two triangles can satisfy the given conditions. In such cases, additional information may be required to uniquely determine the triangle.</a:t>
            </a:r>
          </a:p>
          <a:p/>
          <a:p>
            <a:r>
              <a:t>The Law of Sines is a fundamental trigonometric law widely used in various fields, such as navigation, engineering, physics, and astronomy. It allows for the determination of unknowns in triangles, making it a useful tool in solving many practical problems involving triangles.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8.2 Law of Cosines</a:t>
            </a:r>
          </a:p>
        </p:txBody>
      </p:sp>
      <p:sp>
        <p:nvSpPr>
          <p:cNvPr id="3" name="Content Placeholder 2"/>
          <p:cNvSpPr>
            <a:spLocks noGrp="1"/>
          </p:cNvSpPr>
          <p:nvPr>
            <p:ph idx="1"/>
          </p:nvPr>
        </p:nvSpPr>
        <p:spPr/>
        <p:txBody>
          <a:bodyPr/>
          <a:lstStyle/>
          <a:p>
            <a:r>
              <a:t>The Law of Cosines is a mathematical formula that relates the lengths of the sides of a triangle to the cosine of one of its angles. In particular, the Law of Cosines allows us to calculate the length of any side of a triangle given the lengths of the other two sides and the measure of the included angle.</a:t>
            </a:r>
          </a:p>
          <a:p/>
          <a:p>
            <a:r>
              <a:t>The Law of Cosines can be stated as follows:</a:t>
            </a:r>
          </a:p>
          <a:p/>
          <a:p>
            <a:r>
              <a:t>c^2 = a^2 + b^2 - 2ab * cos(C)</a:t>
            </a:r>
          </a:p>
          <a:p/>
          <a:p>
            <a:r>
              <a:t>where c represents the length of the side opposite to angle C, a and b represent the lengths of the other two sides, and C represents the measure of angle C in the triangle.</a:t>
            </a:r>
          </a:p>
          <a:p/>
          <a:p>
            <a:r>
              <a:t>The formula can also be rearranged to solve for the measure of an angle in a triangle if the lengths of the sides are known:</a:t>
            </a:r>
          </a:p>
          <a:p/>
          <a:p>
            <a:r>
              <a:t>cos(C) = (a^2 + b^2 - c^2) / (2ab)</a:t>
            </a:r>
          </a:p>
          <a:p/>
          <a:p>
            <a:r>
              <a:t>This formula is particularly useful in solving triangles that are not right-angled, meaning they do not have a 90-degree angle. In such cases, the Law of Cosines provides a method to determine the lengths of the sides and the measures of the angles.</a:t>
            </a:r>
          </a:p>
          <a:p/>
          <a:p>
            <a:r>
              <a:t>It is important to note that the Law of Cosines is a generalization of the Pythagorean theorem, which is a special case when the triangle is right-angled. In a right-angled triangle, one of the angles is 90 degrees, and the Law of Cosines reduces to the familiar a^2 + b^2 = c^2 formula.</a:t>
            </a:r>
          </a:p>
          <a:p/>
          <a:p>
            <a:r>
              <a:t>The Law of Cosines is widely applied in various fields such as geometry, trigonometry, physics, and engineering. It allows for the calculation of distances, angles, and sides of triangles in situations where the Pythagorean theorem alone would not suffice.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8.3 Law of Tangents</a:t>
            </a:r>
          </a:p>
        </p:txBody>
      </p:sp>
      <p:sp>
        <p:nvSpPr>
          <p:cNvPr id="3" name="Content Placeholder 2"/>
          <p:cNvSpPr>
            <a:spLocks noGrp="1"/>
          </p:cNvSpPr>
          <p:nvPr>
            <p:ph idx="1"/>
          </p:nvPr>
        </p:nvSpPr>
        <p:spPr/>
        <p:txBody>
          <a:bodyPr/>
          <a:lstStyle/>
          <a:p>
            <a:r>
              <a:t>The 8.3 Law of Tangents, also known as the extended Law of Tangents, is a trigonometric law used to solve triangles. It relates the lengths of the sides of a triangle with the tangent of half the difference and sum of the angles opposite those sides.</a:t>
            </a:r>
          </a:p>
          <a:p/>
          <a:p>
            <a:r>
              <a:t>The law is given by the following formula:</a:t>
            </a:r>
          </a:p>
          <a:p/>
          <a:p>
            <a:r>
              <a:t>a / (b + c) = tan((½)(A - B)) / tan((½)(A + B))</a:t>
            </a:r>
          </a:p>
          <a:p/>
          <a:p>
            <a:r>
              <a:t>In the above formula, "a," "b," and "c" represent the lengths of the sides of the triangle opposite angles "A," "B," and "C," respectively.</a:t>
            </a:r>
          </a:p>
          <a:p/>
          <a:p>
            <a:r>
              <a:t>To use the 8.3 Law of Tangents, you need to know at least one side and its opposite angle, along with an additional side or angle. By rearranging the formula, you can solve for any of the missing values. However, it is important to note that this law is primarily useful for solving triangles that have an angle greater than 45 degrees, as it provides more accurate results for larger angles.</a:t>
            </a:r>
          </a:p>
          <a:p/>
          <a:p>
            <a:r>
              <a:t>The 8.3 Law of Tangents can be derived from the Sine and Cosine laws. By applying these laws and manipulating the equations, the tangent functions are eventually used to establish the relationship between the sides and angles of the triangle.</a:t>
            </a:r>
          </a:p>
          <a:p/>
          <a:p>
            <a:r>
              <a:t>It is worth mentioning that the 8.3 Law of Tangents is not as commonly used as the Sine, Cosine, or Tangent laws. However, it can still be useful in certain cases, especially when solving triangles with larger angles or when other methods are not applicable.</a:t>
            </a:r>
          </a:p>
          <a:p/>
          <a:p>
            <a:r>
              <a:t>In summary, the 8.3 Law of Tangents is a trigonometric law that relates the lengths of the sides of a triangle with the tangent of half the difference and sum of the angles opposite those sides. It can be used to solve triangles, particularly those with larger angles, by providing a relationship between the sides and angles.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8.4 Heron's Formula</a:t>
            </a:r>
          </a:p>
        </p:txBody>
      </p:sp>
      <p:sp>
        <p:nvSpPr>
          <p:cNvPr id="3" name="Content Placeholder 2"/>
          <p:cNvSpPr>
            <a:spLocks noGrp="1"/>
          </p:cNvSpPr>
          <p:nvPr>
            <p:ph idx="1"/>
          </p:nvPr>
        </p:nvSpPr>
        <p:spPr/>
        <p:txBody>
          <a:bodyPr/>
          <a:lstStyle/>
          <a:p>
            <a:r>
              <a:t>Heron's formula, also known as Hero's formula, is used to calculate the area of a triangle when the lengths of all three sides are known. It was discovered by the Greek mathematician Hero of Alexandria in the 1st century AD.</a:t>
            </a:r>
          </a:p>
          <a:p/>
          <a:p>
            <a:r>
              <a:t>The formula is stated as follows:</a:t>
            </a:r>
          </a:p>
          <a:p/>
          <a:p>
            <a:r>
              <a:t>Area of triangle = √(s(s-a)(s-b)(s-c))</a:t>
            </a:r>
          </a:p>
          <a:p/>
          <a:p>
            <a:r>
              <a:t>Where:</a:t>
            </a:r>
          </a:p>
          <a:p>
            <a:r>
              <a:t>- "a", "b", and "c" are the lengths of the three sides of the triangle.</a:t>
            </a:r>
          </a:p>
          <a:p>
            <a:r>
              <a:t>- "s" represents the semi-perimeter of the triangle, calculated by adding all three sides together and dividing by 2.</a:t>
            </a:r>
          </a:p>
          <a:p/>
          <a:p>
            <a:r>
              <a:t>Heron's formula is particularly useful when the lengths of the triangle's sides are known, but the height or base length needed for a traditional area calculation is not available. It provides a straightforward way to find the area of a triangle using only the side lengths.</a:t>
            </a:r>
          </a:p>
          <a:p/>
          <a:p>
            <a:r>
              <a:t>To use Heron's formula, one can follow the steps below:</a:t>
            </a:r>
          </a:p>
          <a:p/>
          <a:p>
            <a:r>
              <a:t>1. Determine the lengths of the three sides of the triangle (a, b, c).</a:t>
            </a:r>
          </a:p>
          <a:p/>
          <a:p>
            <a:r>
              <a:t>2. Calculate the semi-perimeter, s, using the formula: s = (a + b + c) / 2.</a:t>
            </a:r>
          </a:p>
          <a:p/>
          <a:p>
            <a:r>
              <a:t>3. Plug in the values of a, b, c, and s into the Heron's formula.</a:t>
            </a:r>
          </a:p>
          <a:p/>
          <a:p>
            <a:r>
              <a:t>4. Evaluate the formula by multiplying the values inside the square root: (s(s-a)(s-b)(s-c)).</a:t>
            </a:r>
          </a:p>
          <a:p/>
          <a:p>
            <a:r>
              <a:t>5. Take the square root of the result obtained in step 4 to find the area of the triangle.</a:t>
            </a:r>
          </a:p>
          <a:p/>
          <a:p>
            <a:r>
              <a:t>It's important to note that Heron's formula is only applicable to triangles, and the lengths provided must form a valid triangle (i.e., they must satisfy the triangle inequality theorem which states that the sum of the lengths of any two sides of a triangle must be greater than the length of the remaining side).</a:t>
            </a:r>
          </a:p>
          <a:p/>
          <a:p>
            <a:r>
              <a:t>Heron's formula provides an elegant and efficient solution for finding the area of a triangle when given the lengths of its sides, making it a valuable tool in various fields such as geometry, engineering, and physics.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Trigonometric Series and Fourier Series</a:t>
            </a:r>
          </a:p>
        </p:txBody>
      </p:sp>
      <p:sp>
        <p:nvSpPr>
          <p:cNvPr id="3" name="Content Placeholder 2"/>
          <p:cNvSpPr>
            <a:spLocks noGrp="1"/>
          </p:cNvSpPr>
          <p:nvPr>
            <p:ph idx="1"/>
          </p:nvPr>
        </p:nvSpPr>
        <p:spPr/>
        <p:txBody>
          <a:bodyPr/>
          <a:lstStyle/>
          <a:p>
            <a:r>
              <a:t>9. Trigonometric Series and Fourier Series</a:t>
            </a:r>
          </a:p>
          <a:p/>
          <a:p>
            <a:r>
              <a:t>In mathematics, specifically in the field of mathematical analysis, trigonometric series and Fourier series form an essential part of the study of periodic functions and their representation. These series provide a tool to express a periodic function as a sum of sinusoidal functions.</a:t>
            </a:r>
          </a:p>
          <a:p/>
          <a:p>
            <a:r>
              <a:t>1. Trigonometric Series:</a:t>
            </a:r>
          </a:p>
          <a:p>
            <a:r>
              <a:t>   A trigonometric series is a series of the form:</a:t>
            </a:r>
          </a:p>
          <a:p/>
          <a:p>
            <a:r>
              <a:t>   f(x) = a0 + ∑(n=1 to ∞) [an*cos(nx) + bn*sin(nx)]</a:t>
            </a:r>
          </a:p>
          <a:p/>
          <a:p>
            <a:r>
              <a:t>   Here, a0, an, and bn are coefficients that depend on the function f(x), and n is a positive integer. The terms involving the cosine and sine functions in the series are called the harmonic terms.</a:t>
            </a:r>
          </a:p>
          <a:p/>
          <a:p>
            <a:r>
              <a:t>   Trigonometric series arise naturally in the study of periodic phenomena, as many periodic functions can be approximated by these series. The goal is often to determine the coefficients that give the best approximation for a given function.</a:t>
            </a:r>
          </a:p>
          <a:p/>
          <a:p>
            <a:r>
              <a:t>2. Fourier Series:</a:t>
            </a:r>
          </a:p>
          <a:p>
            <a:r>
              <a:t>   Fourier series is a particular type of trigonometric series, named after the French mathematician Jean-Baptiste Joseph Fourier. It represents a periodic function as an infinite sum of sine and cosine terms.</a:t>
            </a:r>
          </a:p>
          <a:p/>
          <a:p>
            <a:r>
              <a:t>   The general form of a Fourier series is:</a:t>
            </a:r>
          </a:p>
          <a:p/>
          <a:p>
            <a:r>
              <a:t>   f(x) = a0/2 + ∑(n=1 to ∞) [an*cos(nx) + bn*sin(nx)]</a:t>
            </a:r>
          </a:p>
          <a:p/>
          <a:p>
            <a:r>
              <a:t>   Compared to the trigonometric series, the Fourier series includes a0/2, which represents the average value of the function over a period. The coefficients an and bn can be calculated using Fourier coefficients formulas.</a:t>
            </a:r>
          </a:p>
          <a:p/>
          <a:p>
            <a:r>
              <a:t>   The Fourier series allows the representation of a wide range of periodic functions in terms of harmonic components. This concept has vast applications in various areas such as physics, engineering, signal processing, and image analysis.</a:t>
            </a:r>
          </a:p>
          <a:p/>
          <a:p>
            <a:r>
              <a:t>   The convergence of a Fourier series depends on the properties of the function being represented. Some functions can be exactly represented by their Fourier series, while others may require an infinite number of terms for an accurate approximation.</a:t>
            </a:r>
          </a:p>
          <a:p/>
          <a:p>
            <a:r>
              <a:t>   Important properties of Fourier series include linearity, periodicity, and even/odd symmetry. These properties allow for the manipulation and analysis of periodic functions using Fourier series techniques.</a:t>
            </a:r>
          </a:p>
          <a:p/>
          <a:p>
            <a:r>
              <a:t>   Additionally, extensions of Fourier series exist, such as the complex Fourier series, which represents periodic functions using complex exponential functions. These extensions provide alternative ways to analyze and represent periodic functions.</a:t>
            </a:r>
          </a:p>
          <a:p/>
          <a:p>
            <a:r>
              <a:t>In conclusion, the trigonometric series and Fourier series are powerful mathematical tools to represent periodic functions. These series find widespread applications in various scientific and engineering disciplines, enabling the analysis and approximation of complex periodic phenomena.</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9.1 Trigonometric Series</a:t>
            </a:r>
          </a:p>
        </p:txBody>
      </p:sp>
      <p:sp>
        <p:nvSpPr>
          <p:cNvPr id="3" name="Content Placeholder 2"/>
          <p:cNvSpPr>
            <a:spLocks noGrp="1"/>
          </p:cNvSpPr>
          <p:nvPr>
            <p:ph idx="1"/>
          </p:nvPr>
        </p:nvSpPr>
        <p:spPr/>
        <p:txBody>
          <a:bodyPr/>
          <a:lstStyle/>
          <a:p>
            <a:r>
              <a:t>A 9.1 Trigonometric Series refers to a mathematical series that is composed of trigonometric functions. A trigonometric series can be represented as a sum of sine and cosine functions with different frequencies and amplitudes.</a:t>
            </a:r>
          </a:p>
          <a:p/>
          <a:p>
            <a:r>
              <a:t>The general form of a 9.1 Trigonometric Series is:</a:t>
            </a:r>
          </a:p>
          <a:p/>
          <a:p>
            <a:r>
              <a:t>f(x) = a0 + Σ[an*cos(nx) + bn*sin(nx)]</a:t>
            </a:r>
          </a:p>
          <a:p/>
          <a:p>
            <a:r>
              <a:t>In the above expression, a0 is the constant term, an and bn are the coefficients multiplying the cosine and sine functions respectively, and n represents the frequency of the trigonometric functions.</a:t>
            </a:r>
          </a:p>
          <a:p/>
          <a:p>
            <a:r>
              <a:t>The 9.1 Trigonometric Series utilizes the properties of trigonometric functions, such as periodicity and orthogonality, to represent a given function as a sum of sinusoidal components. By selecting appropriate coefficients and frequencies, the trigonometric series can closely approximate any periodic function with sufficient precision.</a:t>
            </a:r>
          </a:p>
          <a:p/>
          <a:p>
            <a:r>
              <a:t>To find the coefficients an and bn in the trigonometric series, one common technique is to use Fourier analysis. Fourier analysis allows us to decompose a function into its sinusoidal components by integrating over one period of the original function.</a:t>
            </a:r>
          </a:p>
          <a:p/>
          <a:p>
            <a:r>
              <a:t>Once the coefficients are obtained, the trigonometric series can accurately represent the given function. The number of terms in the series determines the level of precision in the approximation. As we increase the number of terms, the series will converge towards the original function, providing a more accurate representation.</a:t>
            </a:r>
          </a:p>
          <a:p/>
          <a:p>
            <a:r>
              <a:t>Trigonometric series have various applications, particularly in mathematical analysis, signal processing, and physics. They are used to study periodic phenomena and analyze data that exhibit periodic behavior. Moreover, trigonometric series are widely utilized in solving partial differential equations, such as the heat equation and wave equation.</a:t>
            </a:r>
          </a:p>
          <a:p/>
          <a:p>
            <a:r>
              <a:t>In summary, a 9.1 Trigonometric Series is a representation of a function as a sum of cosine and sine functions with varying frequencies and amplitudes. It allows for the accurate approximation of periodic functions and finds applications in various fields of mathematics and physics.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Definition of Trigonometry</a:t>
            </a:r>
          </a:p>
        </p:txBody>
      </p:sp>
      <p:sp>
        <p:nvSpPr>
          <p:cNvPr id="3" name="Content Placeholder 2"/>
          <p:cNvSpPr>
            <a:spLocks noGrp="1"/>
          </p:cNvSpPr>
          <p:nvPr>
            <p:ph idx="1"/>
          </p:nvPr>
        </p:nvSpPr>
        <p:spPr/>
        <p:txBody>
          <a:bodyPr/>
          <a:lstStyle/>
          <a:p>
            <a:r>
              <a:t>Trigonometry is a branch of mathematics that deals with the relationships between the angles and sides of triangles. It encompasses the study of properties and functions of angles, the trigonometric functions, and their applications in various fields such as astronomy, physics, engineering, and navigation.</a:t>
            </a:r>
          </a:p>
          <a:p/>
          <a:p>
            <a:r>
              <a:t>The term "trigonometry" is derived from two Greek words: "trigonon," meaning "triangle," and "metron," meaning "measurement." This reflects the fundamental principle of trigonometry, which focuses on measuring and calculating the unknown angles and sides of triangles based on known information.</a:t>
            </a:r>
          </a:p>
          <a:p/>
          <a:p>
            <a:r>
              <a:t>Trigonometry primarily revolves around the three main trigonometric ratios: sine (sin), cosine (cos), and tangent (tan). These ratios are defined based on the ratios of the lengths of the sides of a right-angled triangle. A right-angled triangle has one angle measuring 90 degrees (a right angle) and two other angles that are acute (less than 90 degrees).</a:t>
            </a:r>
          </a:p>
          <a:p/>
          <a:p>
            <a:r>
              <a:t>The sine of an angle, denoted as sin(θ), is defined as the ratio of the length of the side opposite the angle to the length of the hypotenuse (the longest side of the triangle). The cosine of an angle, denoted as cos(θ), is defined as the ratio of the length of the adjacent side to the length of the hypotenuse. Finally, the tangent of an angle, denoted as tan(θ), is defined as the ratio of the sine of the angle to the cosine of the angle.</a:t>
            </a:r>
          </a:p>
          <a:p/>
          <a:p>
            <a:r>
              <a:t>These trigonometric ratios are used to solve various types of problems involving angles and sides of triangles. By using trigonometric functions and formulas, one can determine the unknown angles or sides of a triangle based on given information. Trigonometry also provides a way to model and analyze periodic phenomena, such as the motion of waves or vibrations.</a:t>
            </a:r>
          </a:p>
          <a:p/>
          <a:p>
            <a:r>
              <a:t>In addition to the trigonometric ratios, trigonometry involves several other concepts and tools, such as the unit circle, which provides a visual representation of the trigonometric functions for all angles in the coordinate plane. Trigonometric identities are another important aspect of trigonometry, which are mathematical equations that express relationships between trigonometric functions.</a:t>
            </a:r>
          </a:p>
          <a:p/>
          <a:p>
            <a:r>
              <a:t>Trigonometry has a wide range of applications in various fields. For example, in physics, it is used to analyze forces, motion, and waves. In astronomy, trigonometry helps in determining the distances and positions of celestial bodies. Engineering applications include surveying, construction, and electrical circuit analysis. Trigonometry is also used in navigation to calculate distances and directions.</a:t>
            </a:r>
          </a:p>
          <a:p/>
          <a:p>
            <a:r>
              <a:t>In summary, trigonometry is a branch of mathematics that deals with the relationships between angles and sides of triangles. It provides a framework for measuring and calculating unknown angles and sides using trigonometric ratios and functions. The applications of trigonometry extend to various scientific, engineering, and mathematical disciplines, making it a fundamental subject in the study of mathematics.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9.2 Fourier Series</a:t>
            </a:r>
          </a:p>
        </p:txBody>
      </p:sp>
      <p:sp>
        <p:nvSpPr>
          <p:cNvPr id="3" name="Content Placeholder 2"/>
          <p:cNvSpPr>
            <a:spLocks noGrp="1"/>
          </p:cNvSpPr>
          <p:nvPr>
            <p:ph idx="1"/>
          </p:nvPr>
        </p:nvSpPr>
        <p:spPr/>
        <p:txBody>
          <a:bodyPr/>
          <a:lstStyle/>
          <a:p>
            <a:r>
              <a:t>The Fourier series is a mathematical tool used to represent a periodic function as a sum of sine and cosine functions. It was introduced by the French mathematician Jean-Baptiste Joseph Fourier in the 19th century and has since become an essential tool in various branches of science and engineering.</a:t>
            </a:r>
          </a:p>
          <a:p/>
          <a:p>
            <a:r>
              <a:t>A periodic function is a function that repeats itself over a fixed interval or period. The Fourier series allows us to decompose this periodic function into a series of simple harmonic functions, namely sine and cosine functions, which have well-known properties.</a:t>
            </a:r>
          </a:p>
          <a:p/>
          <a:p>
            <a:r>
              <a:t>The general form of the Fourier series for a periodic function f(x) with period 2π is given by:</a:t>
            </a:r>
          </a:p>
          <a:p/>
          <a:p>
            <a:r>
              <a:t>f(x) = a₀ + ∑[n=1 to ∞] (aₙcos(nx) + bₙsin(nx))</a:t>
            </a:r>
          </a:p>
          <a:p/>
          <a:p>
            <a:r>
              <a:t>In this formula, a₀, aₙ, and bₙ are constants that need to be determined. The cosine term represents the even part of the function, while the sine term represents the odd part.</a:t>
            </a:r>
          </a:p>
          <a:p/>
          <a:p>
            <a:r>
              <a:t>To determine these constants, we use a process called Fourier analysis. By taking the integral of f(x) multiplied by the basis functions (cosine and sine), one at a time, and then dividing the result by π, we can find the coefficients aₙ and bₙ. This process involves calculating the average value of the function over one period.</a:t>
            </a:r>
          </a:p>
          <a:p/>
          <a:p>
            <a:r>
              <a:t>The coefficients a₀, aₙ, and bₙ determine the amplitude and phase of each harmonic component in the series. The values of these coefficients determine the accuracy of the Fourier series approximation of the periodic function.</a:t>
            </a:r>
          </a:p>
          <a:p/>
          <a:p>
            <a:r>
              <a:t>The Fourier series has several important properties. One of them is the Parseval's theorem, which states that the total energy of a periodic function is equal to the sum of the squares of its Fourier coefficients. This property is often used in signal processing applications.</a:t>
            </a:r>
          </a:p>
          <a:p/>
          <a:p>
            <a:r>
              <a:t>The Fourier series is widely used in various fields, including mathematics, physics, engineering, and signal processing. It has applications in audio and image compression, signal analysis, solving differential equations, and understanding the behavior of periodic phenomena.</a:t>
            </a:r>
          </a:p>
          <a:p/>
          <a:p>
            <a:r>
              <a:t>In summary, the Fourier series is a powerful mathematical tool used to represent periodic functions as a sum of sine and cosine functions. It allows us to analyze and approximate complicated periodic functions by breaking them down into simpler harmonic components.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Complex Numbers and Trigonometry</a:t>
            </a:r>
          </a:p>
        </p:txBody>
      </p:sp>
      <p:sp>
        <p:nvSpPr>
          <p:cNvPr id="3" name="Content Placeholder 2"/>
          <p:cNvSpPr>
            <a:spLocks noGrp="1"/>
          </p:cNvSpPr>
          <p:nvPr>
            <p:ph idx="1"/>
          </p:nvPr>
        </p:nvSpPr>
        <p:spPr/>
        <p:txBody>
          <a:bodyPr/>
          <a:lstStyle/>
          <a:p>
            <a:r>
              <a:t>Complex numbers and trigonometry are two important concepts in mathematics that are closely related to each other. In this explanation, we will discuss each topic in detail and explore their connections.</a:t>
            </a:r>
          </a:p>
          <a:p/>
          <a:p>
            <a:r>
              <a:t>1. Complex Numbers:</a:t>
            </a:r>
          </a:p>
          <a:p>
            <a:r>
              <a:t>Complex numbers are numbers that consist of a real part and an imaginary part. They are expressed in the form "a + bi," where "a" represents the real part and "bi" represents the imaginary part. The imaginary unit "i" is defined as the square root of -1. For example, 3 + 2i is a complex number, where 3 is the real part and 2i is the imaginary part.</a:t>
            </a:r>
          </a:p>
          <a:p/>
          <a:p>
            <a:r>
              <a:t>2. Real and Imaginary Parts:</a:t>
            </a:r>
          </a:p>
          <a:p>
            <a:r>
              <a:t>The real part, denoted by "Re(z)," refers to the coefficient of the real number in a complex number. For example, in the complex number z = 5 + 2i, the real part is 5. The imaginary part, denoted by "Im(z)," refers to the coefficient of the imaginary unit "i" in a complex number. In the same example, the imaginary part is 2.</a:t>
            </a:r>
          </a:p>
          <a:p/>
          <a:p>
            <a:r>
              <a:t>3. Complex Plane:</a:t>
            </a:r>
          </a:p>
          <a:p>
            <a:r>
              <a:t>Complex numbers can be represented geometrically on a complex plane. The horizontal axis represents the real values, while the vertical axis represents the imaginary values. The origin of the plane corresponds to the complex number 0 + 0i.</a:t>
            </a:r>
          </a:p>
          <a:p/>
          <a:p>
            <a:r>
              <a:t>4. Addition and Subtraction of Complex Numbers:</a:t>
            </a:r>
          </a:p>
          <a:p>
            <a:r>
              <a:t>To add or subtract complex numbers, we simply add or subtract their real and imaginary parts separately. For example, (2 + 3i) + (4 + 2i) = 6 + 5i.</a:t>
            </a:r>
          </a:p>
          <a:p/>
          <a:p>
            <a:r>
              <a:t>5. Multiplication of Complex Numbers:</a:t>
            </a:r>
          </a:p>
          <a:p>
            <a:r>
              <a:t>To multiply complex numbers, we use the distributive property and remember that i^2 is equal to -1. For example, (3 + 2i)(5 - 4i) = 23 + 2i.</a:t>
            </a:r>
          </a:p>
          <a:p/>
          <a:p>
            <a:r>
              <a:t>6. Division of Complex Numbers:</a:t>
            </a:r>
          </a:p>
          <a:p>
            <a:r>
              <a:t>To divide complex numbers, we multiply the numerator and denominator by the complex conjugate of the denominator. The complex conjugate of a complex number "a + bi" is "a - bi." For example, (3 + 2i) / (1 + i) = (3 + 2i) * (1 - i) / (1 + i)(1 - i).</a:t>
            </a:r>
          </a:p>
          <a:p/>
          <a:p>
            <a:r>
              <a:t>Now, let's move on to the connection between complex numbers and trigonometry.</a:t>
            </a:r>
          </a:p>
          <a:p/>
          <a:p>
            <a:r>
              <a:t>7. Trigonometry:</a:t>
            </a:r>
          </a:p>
          <a:p>
            <a:r>
              <a:t>Trigonometry is the branch of mathematics that deals with the relationships between the angles and sides of triangles. It has applications in various fields, such as physics, engineering, and navigation.</a:t>
            </a:r>
          </a:p>
          <a:p/>
          <a:p>
            <a:r>
              <a:t>8. Euler's Formula:</a:t>
            </a:r>
          </a:p>
          <a:p>
            <a:r>
              <a:t>Euler's formula connects complex numbers and trigonometry. It states that e^(ix) = cos(x) + isin(x), where "e" is the base of the natural logarithm, "x" is the angle in radians, and "i" is the imaginary unit.</a:t>
            </a:r>
          </a:p>
          <a:p/>
          <a:p>
            <a:r>
              <a:t>9. Polar Form of a Complex Number:</a:t>
            </a:r>
          </a:p>
          <a:p>
            <a:r>
              <a:t>Using Euler's formula, we can represent a complex number in polar form. A complex number z = a + bi can be written as r(cosθ + isinθ), where "r" is the modulus or absolute value of the complex number, given by r = √(a^2 + b^2), and "θ" is the argument or angle between the positive real axis and the line connecting the origin and the complex number.</a:t>
            </a:r>
          </a:p>
          <a:p/>
          <a:p>
            <a:r>
              <a:t>10. Trigonometric Interpretation:</a:t>
            </a:r>
          </a:p>
          <a:p>
            <a:r>
              <a:t>The real part of a complex number corresponds to the horizontal component, while the imaginary part corresponds to the vertical component. By applying trigonometry, we can calculate the magnitude and angle of a complex number. The magnitude is given by the Pythagorean theorem, using the real and imaginary parts as the lengths of two sides of a right triangle. The angle can be found using trigonometric functions such as tangent or arctangent.</a:t>
            </a:r>
          </a:p>
          <a:p/>
          <a:p>
            <a:r>
              <a:t>In conclusion, complex numbers and trigonometry are interconnected concepts. Complex numbers can be represented on a complex plane and manipulated algebraically, while trigonometry allows us to understand their geometric interpretation and find their magnitude and angle using trigonometric functions.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10.1 Euler's Formula</a:t>
            </a:r>
          </a:p>
        </p:txBody>
      </p:sp>
      <p:sp>
        <p:nvSpPr>
          <p:cNvPr id="3" name="Content Placeholder 2"/>
          <p:cNvSpPr>
            <a:spLocks noGrp="1"/>
          </p:cNvSpPr>
          <p:nvPr>
            <p:ph idx="1"/>
          </p:nvPr>
        </p:nvSpPr>
        <p:spPr/>
        <p:txBody>
          <a:bodyPr/>
          <a:lstStyle/>
          <a:p>
            <a:r>
              <a:t>Euler's formula, also known as Euler's identity, is a fundamental mathematical equation that relates five of the most important mathematical constants: $e$, $\pi$, $i$, $1$, and $0$. It is named after the Swiss mathematician Leonhard Euler, who discovered it in the 18th century.</a:t>
            </a:r>
          </a:p>
          <a:p/>
          <a:p>
            <a:r>
              <a:t>The formula can be stated as:</a:t>
            </a:r>
          </a:p>
          <a:p/>
          <a:p>
            <a:r>
              <a:t>\[e^{i\pi} + 1 = 0\]</a:t>
            </a:r>
          </a:p>
          <a:p/>
          <a:p>
            <a:r>
              <a:t>To understand this formula, let's break it down:</a:t>
            </a:r>
          </a:p>
          <a:p/>
          <a:p>
            <a:r>
              <a:t>- $e$ (Euler's number) is a mathematical constant approximately equal to 2.71828. It is a fundamental constant in calculus and represents the base of the natural logarithm.</a:t>
            </a:r>
          </a:p>
          <a:p>
            <a:r>
              <a:t>- $\pi$ (pi) is another mathematical constant approximately equal to 3.14159. It appears in various mathematical and physical formulas and represents the ratio of a circle's circumference to its diameter.</a:t>
            </a:r>
          </a:p>
          <a:p>
            <a:r>
              <a:t>- $i$ is the imaginary unit, defined as $\sqrt{-1}$. Unlike real numbers, which can be represented on a number line, imaginary numbers are not "real," but they have important applications in mathematics and physics.</a:t>
            </a:r>
          </a:p>
          <a:p>
            <a:r>
              <a:t>- $1$ represents the number one, a real number.</a:t>
            </a:r>
          </a:p>
          <a:p>
            <a:r>
              <a:t>- $0$ represents the number zero, the additive identity.</a:t>
            </a:r>
          </a:p>
          <a:p/>
          <a:p>
            <a:r>
              <a:t>Now, let's see how these constants are related in Euler's formula using exponential notation:</a:t>
            </a:r>
          </a:p>
          <a:p/>
          <a:p>
            <a:r>
              <a:t>\[e^{i\pi} + 1 = 0\]</a:t>
            </a:r>
          </a:p>
          <a:p/>
          <a:p>
            <a:r>
              <a:t>Here's an explanation of each component:</a:t>
            </a:r>
          </a:p>
          <a:p/>
          <a:p>
            <a:r>
              <a:t>1. $e^{i\pi}$: This represents a complex exponential function. When the imaginary unit $i$ is multiplied by $\pi$ and then raised to the power of $e$, it produces a number that resides on the unit circle in the complex plane.</a:t>
            </a:r>
          </a:p>
          <a:p/>
          <a:p>
            <a:r>
              <a:t>2. $+1$: This term represents the real number one.</a:t>
            </a:r>
          </a:p>
          <a:p/>
          <a:p>
            <a:r>
              <a:t>3. $=0$: This equation states that the sum of the complex exponential and the real number one equals zero.</a:t>
            </a:r>
          </a:p>
          <a:p/>
          <a:p>
            <a:r>
              <a:t>Euler's formula is remarkable because it connects five of the most significant mathematical constants in a single equation, despite their seemingly unrelated natures. It demonstrates the relationship between exponential functions, trigonometric functions (since $e^{i\pi}$ corresponds to a point on the unit circle), and imaginary numbers.</a:t>
            </a:r>
          </a:p>
          <a:p/>
          <a:p>
            <a:r>
              <a:t>Euler's formula has a profound impact in various fields of mathematics, including complex analysis, number theory, and physics. It is often cited as an elegant and beautiful mathematical result due to its concise representation of these fundamental constants.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10.2 Complex Numbers and Trigonometric Functions</a:t>
            </a:r>
          </a:p>
        </p:txBody>
      </p:sp>
      <p:sp>
        <p:nvSpPr>
          <p:cNvPr id="3" name="Content Placeholder 2"/>
          <p:cNvSpPr>
            <a:spLocks noGrp="1"/>
          </p:cNvSpPr>
          <p:nvPr>
            <p:ph idx="1"/>
          </p:nvPr>
        </p:nvSpPr>
        <p:spPr/>
        <p:txBody>
          <a:bodyPr/>
          <a:lstStyle/>
          <a:p>
            <a:r>
              <a:t>Complex numbers and trigonometric functions are two fundamental concepts in mathematics. In this explanation, we will delve into a detailed understanding of both topics.</a:t>
            </a:r>
          </a:p>
          <a:p/>
          <a:p>
            <a:r>
              <a:t>1. Complex Numbers:</a:t>
            </a:r>
          </a:p>
          <a:p>
            <a:r>
              <a:t>   A complex number is a number that can be written in the form a + bi, where "a" and "b" are real numbers, and "i" is the imaginary unit (√-1). The real part of the complex number is denoted by "Re(z)" and the imaginary part by "Im(z)".</a:t>
            </a:r>
          </a:p>
          <a:p/>
          <a:p>
            <a:r>
              <a:t>2. Trigonometric Functions:</a:t>
            </a:r>
          </a:p>
          <a:p>
            <a:r>
              <a:t>   Trigonometric functions are mathematical functions that relate angles and sides of triangles. The primary trigonometric functions are sine, cosine, and tangent, often represented as sin(x), cos(x), and tan(x), respectively. They are widely used in various branches of science, engineering, and mathematics.</a:t>
            </a:r>
          </a:p>
          <a:p/>
          <a:p>
            <a:r>
              <a:t>Complex Numbers and Trigonometric Functions:</a:t>
            </a:r>
          </a:p>
          <a:p/>
          <a:p>
            <a:r>
              <a:t>1. Euler's Formula:</a:t>
            </a:r>
          </a:p>
          <a:p>
            <a:r>
              <a:t>   Euler's formula establishes a connection between complex numbers and trigonometric functions. It states that e^(ix) = cos(x) + i*sin(x), where "e" is Euler's number (approximately equal to 2.71828).</a:t>
            </a:r>
          </a:p>
          <a:p/>
          <a:p>
            <a:r>
              <a:t>2. Polar Form:</a:t>
            </a:r>
          </a:p>
          <a:p>
            <a:r>
              <a:t>   Complex numbers can also be represented in polar form, using their magnitude (modulus) and argument (angle). If z is a complex number, its polar form is given by z = r(cos θ + i*sin θ), where r represents the modulus and θ represents the argument of the complex number.</a:t>
            </a:r>
          </a:p>
          <a:p/>
          <a:p>
            <a:r>
              <a:t>3. Conversion between Rectangular and Polar Forms:</a:t>
            </a:r>
          </a:p>
          <a:p>
            <a:r>
              <a:t>   To convert a complex number from rectangular form (a + bi) to polar form (r(cos θ + i*sin θ)), we can use the formulas r = √(a^2 + b^2) and θ = arctan(b/a).</a:t>
            </a:r>
          </a:p>
          <a:p/>
          <a:p>
            <a:r>
              <a:t>4. De Moivre's Theorem:</a:t>
            </a:r>
          </a:p>
          <a:p>
            <a:r>
              <a:t>   De Moivre's theorem allows us to raise complex numbers in polar form to a power. It states that (r(cos θ + i*sin θ))^n = r^n(cos (nθ) + i*sin (nθ)), where n is any integer.</a:t>
            </a:r>
          </a:p>
          <a:p/>
          <a:p>
            <a:r>
              <a:t>5. Trigonometric Identities:</a:t>
            </a:r>
          </a:p>
          <a:p>
            <a:r>
              <a:t>   Complex numbers and trigonometric functions are interconnected through various trigonometric identities. For example, Euler's formula allows us to express sine and cosine functions using complex exponentials. By substituting values of θ, we can evaluate trigonometric functions using complex numbers.</a:t>
            </a:r>
          </a:p>
          <a:p/>
          <a:p>
            <a:r>
              <a:t>6. Applications:</a:t>
            </a:r>
          </a:p>
          <a:p>
            <a:r>
              <a:t>   Complex numbers and trigonometric functions find applications in many areas, including electrical engineering, physics, signal processing, and quantum mechanics. They are used to solve problems involving alternating currents, waveforms, harmonic analysis, and many other mathematical representations.</a:t>
            </a:r>
          </a:p>
          <a:p/>
          <a:p>
            <a:r>
              <a:t>Understanding complex numbers and their connection to trigonometric functions is essential for solving problems in various fields. Whether it be analyzing electrical circuits or manipulating waveforms, a solid grasp of these concepts will facilitate a deeper understanding of mathematical phenomena.</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 This table of contents provides an overview of the topics typically covered in a Trigonometry course. The depth and order of topics may vary depending on the educational institution or curriculum.</a:t>
            </a:r>
          </a:p>
        </p:txBody>
      </p:sp>
      <p:sp>
        <p:nvSpPr>
          <p:cNvPr id="3" name="Content Placeholder 2"/>
          <p:cNvSpPr>
            <a:spLocks noGrp="1"/>
          </p:cNvSpPr>
          <p:nvPr>
            <p:ph idx="1"/>
          </p:nvPr>
        </p:nvSpPr>
        <p:spPr/>
        <p:txBody>
          <a:bodyPr/>
          <a:lstStyle/>
          <a:p>
            <a:r>
              <a:t>The provided note explains that the table of contents (TOC) gives a general outline of the topics commonly covered in a Trigonometry course. Trigonometry is a branch of mathematics that focuses on the relationships between the angles and sides of triangles.</a:t>
            </a:r>
          </a:p>
          <a:p/>
          <a:p>
            <a:r>
              <a:t>The TOC is a structured list that outlines the sequence and content of the topics covered throughout the Trigonometry course. It serves as a guide for students and instructors, providing an organized overview of the material that will be taught.</a:t>
            </a:r>
          </a:p>
          <a:p/>
          <a:p>
            <a:r>
              <a:t>The note also specifies that the depth and order of the topics in the Trigonometry course may vary depending on the educational institution or curriculum. This means that different institutions or curricula may have different emphases or variations in the order of presentation for the topics. However, the general content covered in a Trigonometry course is typically consistent across most institutions.</a:t>
            </a:r>
          </a:p>
          <a:p/>
          <a:p>
            <a:r>
              <a:t>Some of the common topics found in a Trigonometry course may include:</a:t>
            </a:r>
          </a:p>
          <a:p/>
          <a:p>
            <a:r>
              <a:t>1. Trigonometric Functions: The course usually begins by introducing the basic trigonometric functions, such as sine, cosine, and tangent. These functions relate the angles of a triangle to the ratios of its sides.</a:t>
            </a:r>
          </a:p>
          <a:p/>
          <a:p>
            <a:r>
              <a:t>2. Right Triangles: Trigonometry often focuses on right triangles, where one angle measures 90 degrees. Students learn how to use the trigonometric functions to solve for missing side lengths or angles within these triangles.</a:t>
            </a:r>
          </a:p>
          <a:p/>
          <a:p>
            <a:r>
              <a:t>3. Trigonometric Identities: Trigonometric identities are equations that express relationships between trigonometric functions. Students study these identities and learn techniques to manipulate them in problem-solving.</a:t>
            </a:r>
          </a:p>
          <a:p/>
          <a:p>
            <a:r>
              <a:t>4. Unit Circle: The unit circle is a circle with a radius of 1 unit. It is used extensively in trigonometry as a tool to understand the values of trigonometric functions at various angles.</a:t>
            </a:r>
          </a:p>
          <a:p/>
          <a:p>
            <a:r>
              <a:t>5. Trigonometric Equations and Inverse Functions: Students learn to solve trigonometric equations and use inverse functions to find angles based on known trigonometric ratios.</a:t>
            </a:r>
          </a:p>
          <a:p/>
          <a:p>
            <a:r>
              <a:t>6. Graphs of Trigonometric Functions: Trigonometric functions can be graphed to visualize their behavior. Students learn to plot and analyze graphs of functions like sine, cosine, and tangent.</a:t>
            </a:r>
          </a:p>
          <a:p/>
          <a:p>
            <a:r>
              <a:t>7. Trigonometric Applications: Trigonometry has various real-world applications, such as navigation, physics, astronomy, and engineering. Students explore practical uses of trigonometry in these fields.</a:t>
            </a:r>
          </a:p>
          <a:p/>
          <a:p>
            <a:r>
              <a:t>It is important to note that this list is not exhaustive, and the content covered in a Trigonometry course may include additional topics depending on the curriculum or educational institution.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Brief History of Trigonometry</a:t>
            </a:r>
          </a:p>
        </p:txBody>
      </p:sp>
      <p:sp>
        <p:nvSpPr>
          <p:cNvPr id="3" name="Content Placeholder 2"/>
          <p:cNvSpPr>
            <a:spLocks noGrp="1"/>
          </p:cNvSpPr>
          <p:nvPr>
            <p:ph idx="1"/>
          </p:nvPr>
        </p:nvSpPr>
        <p:spPr/>
        <p:txBody>
          <a:bodyPr/>
          <a:lstStyle/>
          <a:p>
            <a:r>
              <a:t>Trigonometry is a branch of mathematics that deals with the relationships between the angles and sides of triangles. It has its roots in ancient civilizations, where ancient mathematicians used basic trigonometric concepts to solve practical problems related to land surveying, astronomy, and navigation.</a:t>
            </a:r>
          </a:p>
          <a:p/>
          <a:p>
            <a:r>
              <a:t>The history of trigonometry can be traced back to the ancient Egyptians and Babylonians, who recognized the need to understand angles and proportions in order to construct buildings and accurately measure land areas. They developed primitive methods for measuring angles using simple tools like the plumb bob and the gnomon.</a:t>
            </a:r>
          </a:p>
          <a:p/>
          <a:p>
            <a:r>
              <a:t>However, it was the ancient Greeks who made significant contributions to the development of trigonometry as a mathematical discipline. The Greek mathematician Hipparchus (c. 190 – c. 120 BCE) is often credited as the father of trigonometry. He compiled the first known table of chords, which related arcs of a circle to their corresponding central angles.</a:t>
            </a:r>
          </a:p>
          <a:p/>
          <a:p>
            <a:r>
              <a:t>The work of Hipparchus was further expanded upon by Ptolemy (c. 90 – c. 168 CE) in his influential treatise called the "Almagest." Ptolemy introduced the concept of the trigonometric functions sine, cosine, and tangent, which are still fundamental in trigonometry today. He also developed methods for computing the values of these functions using geometric constructions.</a:t>
            </a:r>
          </a:p>
          <a:p/>
          <a:p>
            <a:r>
              <a:t>During the Middle Ages, trigonometry was further developed by Muslim scholars, who expanded on the knowledge of the Greeks and introduced new concepts. The Persian mathematician Al-Biruni (973 – 1048 CE) made significant advancements in spherical trigonometry, which involves studying the relationships between angles and arcs on the surface of a sphere.</a:t>
            </a:r>
          </a:p>
          <a:p/>
          <a:p>
            <a:r>
              <a:t>In the 16th century, the European mathematician Regiomontanus (1436 – 1476) played a crucial role in bringing trigonometry to Western Europe. He translated many ancient Greek and Arabic works on trigonometry into Latin, making them accessible to a wider audience and laying the foundation for further advancements.</a:t>
            </a:r>
          </a:p>
          <a:p/>
          <a:p>
            <a:r>
              <a:t>One of the most important developments in trigonometry came in the 17th century with the invention of logarithms by the Scottish mathematician John Napier (1550 – 1617). Logarithms simplified complex calculations involving trigonometric functions and greatly facilitated mathematical computations.</a:t>
            </a:r>
          </a:p>
          <a:p/>
          <a:p>
            <a:r>
              <a:t>In the 18th and 19th centuries, trigonometry became an essential tool for solving various scientific and engineering problems. It played a vital role in fields such as astronomy, surveying, physics, and navigation. Trigonometric principles were used to calculate distances, angles, and heights in celestial observations and the mapping of the Earth's surface.</a:t>
            </a:r>
          </a:p>
          <a:p/>
          <a:p>
            <a:r>
              <a:t>Today, trigonometry is a fundamental topic in mathematics education and finds applications in various fields, including physics, engineering, computer science, and architecture. It is a crucial tool for understanding and solving complex problems related to angles, distances, and waveforms. The historical development of trigonometry has laid the groundwork for its modern usage, making it an indispensable part of the mathematical landscape.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Importance and Applications of Trigonometry</a:t>
            </a:r>
          </a:p>
        </p:txBody>
      </p:sp>
      <p:sp>
        <p:nvSpPr>
          <p:cNvPr id="3" name="Content Placeholder 2"/>
          <p:cNvSpPr>
            <a:spLocks noGrp="1"/>
          </p:cNvSpPr>
          <p:nvPr>
            <p:ph idx="1"/>
          </p:nvPr>
        </p:nvSpPr>
        <p:spPr/>
        <p:txBody>
          <a:bodyPr/>
          <a:lstStyle/>
          <a:p>
            <a:r>
              <a:t>Trigonometry is a branch of mathematics that deals with the relationships between the angles and sides of triangles. It has a wide range of applications in various fields, making it a crucial subject to study. In this explanation, we will delve into the importance and applications of trigonometry.</a:t>
            </a:r>
          </a:p>
          <a:p/>
          <a:p>
            <a:r>
              <a:t>1. Importance of Trigonometry:</a:t>
            </a:r>
          </a:p>
          <a:p>
            <a:r>
              <a:t>a) Architecture and Engineering: Trigonometry plays a vital role in architecture and engineering as it helps in designing and constructing buildings, bridges, and other structures. By understanding trigonometric principles, architects and engineers can accurately calculate the angles and dimensions of different components, ensuring stability and safety.</a:t>
            </a:r>
          </a:p>
          <a:p/>
          <a:p>
            <a:r>
              <a:t>b) Navigation: Trigonometry has been used for centuries in navigation, whether on land or at sea. It allows navigators to determine the distances, angles, and positions of objects. This knowledge is essential for map-making, global positioning systems (GPS), and determining accurate directions on compasses.</a:t>
            </a:r>
          </a:p>
          <a:p/>
          <a:p>
            <a:r>
              <a:t>c) Physics and Engineering: Trigonometry is extensively used in physics and engineering to analyze various physical phenomena. It helps in calculating forces, motion, and energy in a wide range of applications, such as mechanical engineering, electrical engineering, and acoustics.</a:t>
            </a:r>
          </a:p>
          <a:p/>
          <a:p>
            <a:r>
              <a:t>d) Astronomy: Trigonometry is indispensable in astronomy for calculating celestial distances, positions, and the motion of celestial bodies. By understanding trigonometric principles, astronomers can determine the distances to stars, planets, and galaxies, making astronomical observations and calculations more precise.</a:t>
            </a:r>
          </a:p>
          <a:p/>
          <a:p>
            <a:r>
              <a:t>e) Computer Graphics: Trigonometry forms the foundation of computer graphics and animation, allowing for the creation of realistic and visually appealing images. It is used to calculate angles of rotation, scaling, and positioning of objects in three-dimensional space.</a:t>
            </a:r>
          </a:p>
          <a:p/>
          <a:p>
            <a:r>
              <a:t>2. Applications of Trigonometry:</a:t>
            </a:r>
          </a:p>
          <a:p>
            <a:r>
              <a:t>a) Surveying and Landscaping: Trigonometric principles are utilized in surveying to measure distances, elevations, and angles between different points on the land. This is essential for creating accurate topographic maps, planning construction projects, and designing landscapes.</a:t>
            </a:r>
          </a:p>
          <a:p/>
          <a:p>
            <a:r>
              <a:t>b) Music and Sound Waves: Trigonometry plays a crucial role in understanding sound waves and the principles of music. Musicians use trigonometric functions to study the harmonic structure of musical notes, calculate frequencies, and analyze the relationships between different notes and chords.</a:t>
            </a:r>
          </a:p>
          <a:p/>
          <a:p>
            <a:r>
              <a:t>c) Medical Imaging: In medical imaging techniques, such as Magnetic Resonance Imaging (MRI) and Computerized Tomography (CT), trigonometry is used to reconstruct three-dimensional images of the human body. It helps in determining the positions and dimensions of organs, tumors, and other structures.</a:t>
            </a:r>
          </a:p>
          <a:p/>
          <a:p>
            <a:r>
              <a:t>d) Oceanography and Meteorology: Trigonometry is employed in oceanography and meteorology to study the behavior of waves, tides, currents, and weather patterns. It helps in understanding the relationships between wind speed, pressure, temperature, and atmospheric conditions.</a:t>
            </a:r>
          </a:p>
          <a:p/>
          <a:p>
            <a:r>
              <a:t>e) Architecture and Art: Trigonometry is applied in architecture and art to create visually appealing and aesthetically pleasing designs. Architects and artists use trigonometric principles to determine angles and proportions, incorporating harmonious geometric patterns and shapes.</a:t>
            </a:r>
          </a:p>
          <a:p/>
          <a:p>
            <a:r>
              <a:t>Overall, trigonometry is of utmost importance due to its wide-ranging applications in various fields. Its concepts and principles are vital for solving complex mathematical problems, as well as for applying mathematical reasoning to real-world situations. By studying and understanding trigonometry, individuals can enhance their problem-solving skills and gain a deeper appreciation for the interplay between angles, sides, and triangles.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Trigonometric Ratios and Identities</a:t>
            </a:r>
          </a:p>
        </p:txBody>
      </p:sp>
      <p:sp>
        <p:nvSpPr>
          <p:cNvPr id="3" name="Content Placeholder 2"/>
          <p:cNvSpPr>
            <a:spLocks noGrp="1"/>
          </p:cNvSpPr>
          <p:nvPr>
            <p:ph idx="1"/>
          </p:nvPr>
        </p:nvSpPr>
        <p:spPr/>
        <p:txBody>
          <a:bodyPr/>
          <a:lstStyle/>
          <a:p>
            <a:r>
              <a:t>Trigonometric ratios and identities are mathematical tools used to understand and solve problems related to angles and distances in trigonometry. Trigonometry is a branch of mathematics that deals with the relationships between the lengths and angles of triangles.</a:t>
            </a:r>
          </a:p>
          <a:p/>
          <a:p>
            <a:r>
              <a:t>1. Trigonometric Ratios:</a:t>
            </a:r>
          </a:p>
          <a:p>
            <a:r>
              <a:t>Trigonometric ratios are the ratios of the sides of a right triangle with respect to its acute angles. The main trigonometric ratios are sine (sin), cosine (cos), and tangent (tan).</a:t>
            </a:r>
          </a:p>
          <a:p/>
          <a:p>
            <a:r>
              <a:t>- Sine (sin) ratio: The sine of an angle is defined as the ratio of the length of the side opposite the angle to the hypotenuse of the triangle. It is represented as sin(A) = (opposite side) / (hypotenuse).</a:t>
            </a:r>
          </a:p>
          <a:p/>
          <a:p>
            <a:r>
              <a:t>- Cosine (cos) ratio: The cosine of an angle is defined as the ratio of the length of the adjacent side to the hypotenuse of the triangle. It is represented as cos(A) = (adjacent side) / (hypotenuse).</a:t>
            </a:r>
          </a:p>
          <a:p/>
          <a:p>
            <a:r>
              <a:t>- Tangent (tan) ratio: The tangent of an angle is defined as the ratio of the length of the side opposite the angle to the length of the adjacent side. It is represented as tan(A) = (opposite side) / (adjacent side).</a:t>
            </a:r>
          </a:p>
          <a:p/>
          <a:p>
            <a:r>
              <a:t>These trigonometric ratios are used to find missing side lengths or angles in right triangles, as well as in various real-life applications such as navigation, engineering, and physics.</a:t>
            </a:r>
          </a:p>
          <a:p/>
          <a:p>
            <a:r>
              <a:t>2. Trigonometric Identities:</a:t>
            </a:r>
          </a:p>
          <a:p>
            <a:r>
              <a:t>Trigonometric identities are equations involving trigonometric functions that are true for all values of the variables within their domains. They are derived from the definitions of the trigonometric functions and the relationships between the sides in a right triangle.</a:t>
            </a:r>
          </a:p>
          <a:p/>
          <a:p>
            <a:r>
              <a:t>Some commonly used trigonometric identities include:</a:t>
            </a:r>
          </a:p>
          <a:p/>
          <a:p>
            <a:r>
              <a:t>- Pythagorean identities:</a:t>
            </a:r>
          </a:p>
          <a:p>
            <a:r>
              <a:t>   - sin²(A) + cos²(A) = 1</a:t>
            </a:r>
          </a:p>
          <a:p>
            <a:r>
              <a:t>   - tan²(A) + 1 = sec²(A)</a:t>
            </a:r>
          </a:p>
          <a:p>
            <a:r>
              <a:t>   - 1 + cot²(A) = csc²(A)</a:t>
            </a:r>
          </a:p>
          <a:p/>
          <a:p>
            <a:r>
              <a:t>- Reciprocal identities:</a:t>
            </a:r>
          </a:p>
          <a:p>
            <a:r>
              <a:t>   - csc(A) = 1 / sin(A)</a:t>
            </a:r>
          </a:p>
          <a:p>
            <a:r>
              <a:t>   - sec(A) = 1 / cos(A)</a:t>
            </a:r>
          </a:p>
          <a:p>
            <a:r>
              <a:t>   - cot(A) = 1 / tan(A)</a:t>
            </a:r>
          </a:p>
          <a:p/>
          <a:p>
            <a:r>
              <a:t>- Quotient identities:</a:t>
            </a:r>
          </a:p>
          <a:p>
            <a:r>
              <a:t>   - tan(A) = sin(A) / cos(A)</a:t>
            </a:r>
          </a:p>
          <a:p>
            <a:r>
              <a:t>   - cot(A) = cos(A) / sin(A)</a:t>
            </a:r>
          </a:p>
          <a:p/>
          <a:p>
            <a:r>
              <a:t>- Even-odd identities:</a:t>
            </a:r>
          </a:p>
          <a:p>
            <a:r>
              <a:t>   - sin(-A) = -sin(A)</a:t>
            </a:r>
          </a:p>
          <a:p>
            <a:r>
              <a:t>   - cos(-A) = cos(A)</a:t>
            </a:r>
          </a:p>
          <a:p>
            <a:r>
              <a:t>   - tan(-A) = -tan(A)</a:t>
            </a:r>
          </a:p>
          <a:p/>
          <a:p>
            <a:r>
              <a:t>Trigonometric identities are used to simplify expressions, manipulate equations, and establish relationships between trigonometric functions. They are essential in solving trigonometric equations and proving mathematical theorems.</a:t>
            </a:r>
          </a:p>
          <a:p/>
          <a:p>
            <a:r>
              <a:t>Overall, trigonometric ratios and identities are fundamental tools in trigonometry that enable us to understand and solve various problems involving angles, triangles, and periodic functions.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Trigonometric Ratios (Sine, Cosine, Tangent)</a:t>
            </a:r>
          </a:p>
        </p:txBody>
      </p:sp>
      <p:sp>
        <p:nvSpPr>
          <p:cNvPr id="3" name="Content Placeholder 2"/>
          <p:cNvSpPr>
            <a:spLocks noGrp="1"/>
          </p:cNvSpPr>
          <p:nvPr>
            <p:ph idx="1"/>
          </p:nvPr>
        </p:nvSpPr>
        <p:spPr/>
        <p:txBody>
          <a:bodyPr/>
          <a:lstStyle/>
          <a:p>
            <a:r>
              <a:t>Trigonometric ratios are mathematical functions that relate the angles of a right triangle to the lengths of its sides. The three primary trigonometric ratios are sine, cosine, and tangent.</a:t>
            </a:r>
          </a:p>
          <a:p/>
          <a:p>
            <a:r>
              <a:t>1. Sine (sinθ): The sine of an angle θ (in a right triangle) is defined as the ratio of the length of the side opposite the angle (opposite side) to the length of the hypotenuse (the longest side) of the triangle. It can be expressed as the formula:</a:t>
            </a:r>
          </a:p>
          <a:p/>
          <a:p>
            <a:r>
              <a:t>sin(θ) = Opposite / Hypotenuse</a:t>
            </a:r>
          </a:p>
          <a:p/>
          <a:p>
            <a:r>
              <a:t>The sine function produces values that range from -1 to 1, and it is an odd function, which means that sin(-θ) = -sin(θ).</a:t>
            </a:r>
          </a:p>
          <a:p/>
          <a:p>
            <a:r>
              <a:t>2. Cosine (cosθ): The cosine of an angle θ is defined as the ratio of the length of the adjacent side (the side adjacent to the angle) to the length of the hypotenuse. It can be calculated using the formula:</a:t>
            </a:r>
          </a:p>
          <a:p/>
          <a:p>
            <a:r>
              <a:t>cos(θ) = Adjacent / Hypotenuse</a:t>
            </a:r>
          </a:p>
          <a:p/>
          <a:p>
            <a:r>
              <a:t>Like the sine function, cosine also produces values from -1 to 1. It is an even function, meaning that cos(-θ) = cos(θ).</a:t>
            </a:r>
          </a:p>
          <a:p/>
          <a:p>
            <a:r>
              <a:t>3. Tangent (tanθ): The tangent of an angle θ is defined as the ratio of the length of the opposite side to the length of the adjacent side. It can be represented as:</a:t>
            </a:r>
          </a:p>
          <a:p/>
          <a:p>
            <a:r>
              <a:t>tan(θ) = Opposite / Adjacent</a:t>
            </a:r>
          </a:p>
          <a:p/>
          <a:p>
            <a:r>
              <a:t>Unlike sine and cosine, tangent can produce any real number as its value. It is neither odd nor even since tan(-θ) = -tan(θ).</a:t>
            </a:r>
          </a:p>
          <a:p/>
          <a:p>
            <a:r>
              <a:t>To calculate these trigonometric ratios, you will typically need measurements of at least two sides of a right triangle, either given directly or obtained by using the Pythagorean theorem or other geometric properties.</a:t>
            </a:r>
          </a:p>
          <a:p/>
          <a:p>
            <a:r>
              <a:t>Trigonometric ratios find extensive applications in various fields, including physics, engineering, astronomy, and navigation. They are used to solve problems related to angles, distances, heights, and velocities, among other things.</a:t>
            </a:r>
          </a:p>
          <a:p/>
          <a:p>
            <a:r>
              <a:t>It's worth noting that these trigonometric ratios are not limited to right triangles but can also be applied to any angle in the context of the unit circle or trigonometric identities.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Reciprocal Trigonometric Ratios (Cosecant, Secant, Cotangent)</a:t>
            </a:r>
          </a:p>
        </p:txBody>
      </p:sp>
      <p:sp>
        <p:nvSpPr>
          <p:cNvPr id="3" name="Content Placeholder 2"/>
          <p:cNvSpPr>
            <a:spLocks noGrp="1"/>
          </p:cNvSpPr>
          <p:nvPr>
            <p:ph idx="1"/>
          </p:nvPr>
        </p:nvSpPr>
        <p:spPr/>
        <p:txBody>
          <a:bodyPr/>
          <a:lstStyle/>
          <a:p>
            <a:r>
              <a:t>Reciprocal trigonometric ratios are mathematical functions that are derived from the basic trigonometric functions: sine, cosine, and tangent. The three reciprocal ratios are cosecant (csc), secant (sec), and cotangent (cot). These ratios are used to calculate the ratios between certain angles of a right triangle.</a:t>
            </a:r>
          </a:p>
          <a:p/>
          <a:p>
            <a:r>
              <a:t>1. Cosecant (csc):</a:t>
            </a:r>
          </a:p>
          <a:p>
            <a:r>
              <a:t>Cosecant is the reciprocal of sine. It is defined as the ratio of the hypotenuse to the opposite side of a right triangle. For a given angle θ, the cosecant is calculated using the formula:</a:t>
            </a:r>
          </a:p>
          <a:p/>
          <a:p>
            <a:r>
              <a:t>csc(θ) = 1 / sin(θ)</a:t>
            </a:r>
          </a:p>
          <a:p/>
          <a:p>
            <a:r>
              <a:t>In other words, if we know the value of the sine of an angle, the cosecant is obtained by taking the reciprocal of that value.</a:t>
            </a:r>
          </a:p>
          <a:p/>
          <a:p>
            <a:r>
              <a:t>2. Secant (sec):</a:t>
            </a:r>
          </a:p>
          <a:p>
            <a:r>
              <a:t>Secant is the reciprocal of cosine. It is defined as the ratio of the hypotenuse to the adjacent side of a right triangle. For a given angle θ, the secant is calculated using the formula:</a:t>
            </a:r>
          </a:p>
          <a:p/>
          <a:p>
            <a:r>
              <a:t>sec(θ) = 1 / cos(θ)</a:t>
            </a:r>
          </a:p>
          <a:p/>
          <a:p>
            <a:r>
              <a:t>Similarly to the cosecant, if we know the value of the cosine of an angle, the secant is obtained by taking the reciprocal of that value.</a:t>
            </a:r>
          </a:p>
          <a:p/>
          <a:p>
            <a:r>
              <a:t>3. Cotangent (cot):</a:t>
            </a:r>
          </a:p>
          <a:p>
            <a:r>
              <a:t>Cotangent is the reciprocal of tangent. It is defined as the ratio of the adjacent side to the opposite side of a right triangle. For a given angle θ, the cotangent is calculated using the formula:</a:t>
            </a:r>
          </a:p>
          <a:p/>
          <a:p>
            <a:r>
              <a:t>cot(θ) = 1 / tan(θ)</a:t>
            </a:r>
          </a:p>
          <a:p/>
          <a:p>
            <a:r>
              <a:t>Once again, if we know the value of the tangent of an angle, the cotangent is obtained by taking the reciprocal of that value.</a:t>
            </a:r>
          </a:p>
          <a:p/>
          <a:p>
            <a:r>
              <a:t>Reciprocal trigonometric ratios are useful in trigonometric calculations and solving problems involving right triangles. They provide a convenient way to find the values of trigonometric functions without directly using the basic trigonometric functions. Additionally, these ratios help in simplifying complex trigonometric expressions and solving equations involving trigonometric identities.</a:t>
            </a:r>
          </a:p>
          <a:p/>
          <a:p>
            <a:r>
              <a:t>It is important to note that reciprocal ratios have specific ranges and properties that should be taken into account when using them in trigonometric calculations.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