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0"/>
  </p:notesMasterIdLst>
  <p:sldIdLst>
    <p:sldId id="256" r:id="rId2"/>
    <p:sldId id="714" r:id="rId3"/>
    <p:sldId id="674" r:id="rId4"/>
    <p:sldId id="715" r:id="rId5"/>
    <p:sldId id="716" r:id="rId6"/>
    <p:sldId id="719" r:id="rId7"/>
    <p:sldId id="722" r:id="rId8"/>
    <p:sldId id="723" r:id="rId9"/>
    <p:sldId id="724" r:id="rId10"/>
    <p:sldId id="727" r:id="rId11"/>
    <p:sldId id="725" r:id="rId12"/>
    <p:sldId id="729" r:id="rId13"/>
    <p:sldId id="730" r:id="rId14"/>
    <p:sldId id="731" r:id="rId15"/>
    <p:sldId id="732" r:id="rId16"/>
    <p:sldId id="734" r:id="rId17"/>
    <p:sldId id="735"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2" d="100"/>
          <a:sy n="62" d="100"/>
        </p:scale>
        <p:origin x="740" y="4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20-12-2024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350136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latin typeface="Calibri" panose="020F0502020204030204" pitchFamily="34" charset="0"/>
              </a:rPr>
              <a:t>Digital Marketing Campaign Conversion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75B43-A254-8EB9-21A2-14ECB1BCE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4BD4F-26C2-E476-0418-96897551D861}"/>
              </a:ext>
            </a:extLst>
          </p:cNvPr>
          <p:cNvSpPr>
            <a:spLocks noGrp="1"/>
          </p:cNvSpPr>
          <p:nvPr>
            <p:ph type="title"/>
          </p:nvPr>
        </p:nvSpPr>
        <p:spPr/>
        <p:txBody>
          <a:bodyPr/>
          <a:lstStyle/>
          <a:p>
            <a:r>
              <a:rPr lang="en-US" dirty="0"/>
              <a:t>Model Selection </a:t>
            </a:r>
          </a:p>
        </p:txBody>
      </p:sp>
      <p:sp>
        <p:nvSpPr>
          <p:cNvPr id="3" name="Content Placeholder 2">
            <a:extLst>
              <a:ext uri="{FF2B5EF4-FFF2-40B4-BE49-F238E27FC236}">
                <a16:creationId xmlns:a16="http://schemas.microsoft.com/office/drawing/2014/main" id="{5C5540AA-CF6E-2526-5A78-3FE3B814A3C1}"/>
              </a:ext>
            </a:extLst>
          </p:cNvPr>
          <p:cNvSpPr>
            <a:spLocks noGrp="1"/>
          </p:cNvSpPr>
          <p:nvPr>
            <p:ph idx="1"/>
          </p:nvPr>
        </p:nvSpPr>
        <p:spPr>
          <a:xfrm>
            <a:off x="678884" y="1675075"/>
            <a:ext cx="5958222" cy="3102408"/>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 We have used SMOTE to oversample the minority class since we have a skewed dataset.</a:t>
            </a:r>
          </a:p>
          <a:p>
            <a:r>
              <a:rPr lang="en-US" dirty="0"/>
              <a:t>SMOTE creates a balanced dataset by artificially oversampling the minority class to match the dominant class. </a:t>
            </a:r>
          </a:p>
        </p:txBody>
      </p:sp>
      <p:pic>
        <p:nvPicPr>
          <p:cNvPr id="5" name="Picture 4">
            <a:extLst>
              <a:ext uri="{FF2B5EF4-FFF2-40B4-BE49-F238E27FC236}">
                <a16:creationId xmlns:a16="http://schemas.microsoft.com/office/drawing/2014/main" id="{55BB8AE0-8392-CD2C-BF1C-08E75AC12D56}"/>
              </a:ext>
            </a:extLst>
          </p:cNvPr>
          <p:cNvPicPr>
            <a:picLocks noChangeAspect="1"/>
          </p:cNvPicPr>
          <p:nvPr/>
        </p:nvPicPr>
        <p:blipFill>
          <a:blip r:embed="rId2"/>
          <a:srcRect r="9438"/>
          <a:stretch/>
        </p:blipFill>
        <p:spPr>
          <a:xfrm>
            <a:off x="6516614" y="1366463"/>
            <a:ext cx="5586343" cy="4305986"/>
          </a:xfrm>
          <a:prstGeom prst="rect">
            <a:avLst/>
          </a:prstGeom>
        </p:spPr>
      </p:pic>
      <p:pic>
        <p:nvPicPr>
          <p:cNvPr id="6" name="Picture 5">
            <a:extLst>
              <a:ext uri="{FF2B5EF4-FFF2-40B4-BE49-F238E27FC236}">
                <a16:creationId xmlns:a16="http://schemas.microsoft.com/office/drawing/2014/main" id="{3322BAAA-5C27-7DFD-1446-AE1B38FE12AB}"/>
              </a:ext>
            </a:extLst>
          </p:cNvPr>
          <p:cNvPicPr>
            <a:picLocks noChangeAspect="1"/>
          </p:cNvPicPr>
          <p:nvPr/>
        </p:nvPicPr>
        <p:blipFill>
          <a:blip r:embed="rId3"/>
          <a:srcRect r="4543"/>
          <a:stretch/>
        </p:blipFill>
        <p:spPr>
          <a:xfrm>
            <a:off x="243155" y="4501968"/>
            <a:ext cx="6096000" cy="1259946"/>
          </a:xfrm>
          <a:prstGeom prst="rect">
            <a:avLst/>
          </a:prstGeom>
        </p:spPr>
      </p:pic>
    </p:spTree>
    <p:extLst>
      <p:ext uri="{BB962C8B-B14F-4D97-AF65-F5344CB8AC3E}">
        <p14:creationId xmlns:p14="http://schemas.microsoft.com/office/powerpoint/2010/main" val="159794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9914C-4B87-F66D-D647-3A8C93C54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CA33C-53CB-EC10-8B75-0780BF438AAC}"/>
              </a:ext>
            </a:extLst>
          </p:cNvPr>
          <p:cNvSpPr>
            <a:spLocks noGrp="1"/>
          </p:cNvSpPr>
          <p:nvPr>
            <p:ph type="title"/>
          </p:nvPr>
        </p:nvSpPr>
        <p:spPr/>
        <p:txBody>
          <a:bodyPr/>
          <a:lstStyle/>
          <a:p>
            <a:r>
              <a:rPr lang="en-US" dirty="0"/>
              <a:t>Model Selection </a:t>
            </a:r>
          </a:p>
        </p:txBody>
      </p:sp>
      <p:sp>
        <p:nvSpPr>
          <p:cNvPr id="3" name="Content Placeholder 2">
            <a:extLst>
              <a:ext uri="{FF2B5EF4-FFF2-40B4-BE49-F238E27FC236}">
                <a16:creationId xmlns:a16="http://schemas.microsoft.com/office/drawing/2014/main" id="{7340BBFE-BD28-D60D-BF6C-DE71325E47D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In this process we try different algorithms since it a classification problem we have used Logistic Regression, Decision Tree, Random Forest, Gradient Boosting, XG Boost, SVM, KNN.</a:t>
            </a:r>
          </a:p>
          <a:p>
            <a:r>
              <a:rPr lang="en-US" dirty="0"/>
              <a:t>After applying all the algorithms and finding their F1 score, along with confusion matrix and Precision Recall Curve we get the best F1 score using XG Boost.</a:t>
            </a:r>
          </a:p>
          <a:p>
            <a:endParaRPr lang="en-US" dirty="0"/>
          </a:p>
        </p:txBody>
      </p:sp>
      <p:pic>
        <p:nvPicPr>
          <p:cNvPr id="6" name="Picture 5">
            <a:extLst>
              <a:ext uri="{FF2B5EF4-FFF2-40B4-BE49-F238E27FC236}">
                <a16:creationId xmlns:a16="http://schemas.microsoft.com/office/drawing/2014/main" id="{E77BB0AD-BFAB-108B-25F5-F0F3272F5B92}"/>
              </a:ext>
            </a:extLst>
          </p:cNvPr>
          <p:cNvPicPr>
            <a:picLocks noChangeAspect="1"/>
          </p:cNvPicPr>
          <p:nvPr/>
        </p:nvPicPr>
        <p:blipFill>
          <a:blip r:embed="rId2"/>
          <a:stretch>
            <a:fillRect/>
          </a:stretch>
        </p:blipFill>
        <p:spPr>
          <a:xfrm>
            <a:off x="4787756" y="3782016"/>
            <a:ext cx="5898262" cy="2359304"/>
          </a:xfrm>
          <a:prstGeom prst="rect">
            <a:avLst/>
          </a:prstGeom>
        </p:spPr>
      </p:pic>
    </p:spTree>
    <p:extLst>
      <p:ext uri="{BB962C8B-B14F-4D97-AF65-F5344CB8AC3E}">
        <p14:creationId xmlns:p14="http://schemas.microsoft.com/office/powerpoint/2010/main" val="218651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D1389-FE29-15A0-187E-DBD118907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1FD1FE-6375-73EE-F7B1-4D191B807407}"/>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8EAC571A-CC44-50AC-CCCD-977BF2AD767B}"/>
              </a:ext>
            </a:extLst>
          </p:cNvPr>
          <p:cNvSpPr>
            <a:spLocks noGrp="1"/>
          </p:cNvSpPr>
          <p:nvPr>
            <p:ph idx="1"/>
          </p:nvPr>
        </p:nvSpPr>
        <p:spPr>
          <a:xfrm>
            <a:off x="678884" y="1675075"/>
            <a:ext cx="5417116" cy="4398066"/>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In this process, we generate a heatmap to visualize the relationship between predicted and actual values using </a:t>
            </a:r>
            <a:r>
              <a:rPr lang="en-US" b="1" dirty="0"/>
              <a:t>Confusion Matrix</a:t>
            </a:r>
            <a:r>
              <a:rPr lang="en-US" dirty="0"/>
              <a:t>. </a:t>
            </a:r>
          </a:p>
          <a:p>
            <a:r>
              <a:rPr lang="en-US" dirty="0"/>
              <a:t>Since False Negatives represent the most critical prediction error in this case, we have selected a model that minimizes False Negatives compared to all other algorithms we tested.</a:t>
            </a:r>
          </a:p>
        </p:txBody>
      </p:sp>
      <p:pic>
        <p:nvPicPr>
          <p:cNvPr id="5" name="Picture 4">
            <a:extLst>
              <a:ext uri="{FF2B5EF4-FFF2-40B4-BE49-F238E27FC236}">
                <a16:creationId xmlns:a16="http://schemas.microsoft.com/office/drawing/2014/main" id="{A1BA2D55-FF22-E4F7-C716-77B7D8AC2612}"/>
              </a:ext>
            </a:extLst>
          </p:cNvPr>
          <p:cNvPicPr>
            <a:picLocks noChangeAspect="1"/>
          </p:cNvPicPr>
          <p:nvPr/>
        </p:nvPicPr>
        <p:blipFill>
          <a:blip r:embed="rId2"/>
          <a:srcRect l="1954" r="7814"/>
          <a:stretch/>
        </p:blipFill>
        <p:spPr>
          <a:xfrm>
            <a:off x="6010381" y="898416"/>
            <a:ext cx="6057539" cy="5061168"/>
          </a:xfrm>
          <a:prstGeom prst="rect">
            <a:avLst/>
          </a:prstGeom>
        </p:spPr>
      </p:pic>
    </p:spTree>
    <p:extLst>
      <p:ext uri="{BB962C8B-B14F-4D97-AF65-F5344CB8AC3E}">
        <p14:creationId xmlns:p14="http://schemas.microsoft.com/office/powerpoint/2010/main" val="261858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CB384-D6F9-5836-AF87-BFF895F2D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D5F6B-22FD-1370-4188-AA5AF5B357AC}"/>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BB3F4F28-B9D5-5763-C000-AE50D916ABD6}"/>
              </a:ext>
            </a:extLst>
          </p:cNvPr>
          <p:cNvSpPr>
            <a:spLocks noGrp="1"/>
          </p:cNvSpPr>
          <p:nvPr>
            <p:ph idx="1"/>
          </p:nvPr>
        </p:nvSpPr>
        <p:spPr>
          <a:xfrm>
            <a:off x="678884" y="5378332"/>
            <a:ext cx="10834234" cy="825038"/>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As we proceed further we plot graphs like Precision-Recall Curve and ROC Curve to </a:t>
            </a:r>
            <a:r>
              <a:rPr lang="en-US" b="0" i="0" dirty="0">
                <a:solidFill>
                  <a:srgbClr val="001D35"/>
                </a:solidFill>
                <a:effectLst/>
                <a:latin typeface="Google Sans"/>
              </a:rPr>
              <a:t>assess the performance of a classification model. </a:t>
            </a:r>
            <a:endParaRPr lang="en-US" dirty="0"/>
          </a:p>
          <a:p>
            <a:pPr marL="0" indent="0">
              <a:buNone/>
            </a:pPr>
            <a:endParaRPr lang="en-US" dirty="0"/>
          </a:p>
        </p:txBody>
      </p:sp>
      <p:pic>
        <p:nvPicPr>
          <p:cNvPr id="6" name="Picture 5">
            <a:extLst>
              <a:ext uri="{FF2B5EF4-FFF2-40B4-BE49-F238E27FC236}">
                <a16:creationId xmlns:a16="http://schemas.microsoft.com/office/drawing/2014/main" id="{181B8404-993D-951A-444B-67201B20269D}"/>
              </a:ext>
            </a:extLst>
          </p:cNvPr>
          <p:cNvPicPr>
            <a:picLocks noChangeAspect="1"/>
          </p:cNvPicPr>
          <p:nvPr/>
        </p:nvPicPr>
        <p:blipFill>
          <a:blip r:embed="rId2"/>
          <a:srcRect l="1824" r="11936"/>
          <a:stretch/>
        </p:blipFill>
        <p:spPr>
          <a:xfrm>
            <a:off x="6664444" y="1216441"/>
            <a:ext cx="5358288" cy="4190145"/>
          </a:xfrm>
          <a:prstGeom prst="rect">
            <a:avLst/>
          </a:prstGeom>
        </p:spPr>
      </p:pic>
      <p:pic>
        <p:nvPicPr>
          <p:cNvPr id="8" name="Picture 7">
            <a:extLst>
              <a:ext uri="{FF2B5EF4-FFF2-40B4-BE49-F238E27FC236}">
                <a16:creationId xmlns:a16="http://schemas.microsoft.com/office/drawing/2014/main" id="{C62F2D61-069B-20C8-FF9E-57638817FC6D}"/>
              </a:ext>
            </a:extLst>
          </p:cNvPr>
          <p:cNvPicPr>
            <a:picLocks noChangeAspect="1"/>
          </p:cNvPicPr>
          <p:nvPr/>
        </p:nvPicPr>
        <p:blipFill>
          <a:blip r:embed="rId3"/>
          <a:srcRect r="3576"/>
          <a:stretch/>
        </p:blipFill>
        <p:spPr>
          <a:xfrm>
            <a:off x="678882" y="1216441"/>
            <a:ext cx="5280129" cy="4203058"/>
          </a:xfrm>
          <a:prstGeom prst="rect">
            <a:avLst/>
          </a:prstGeom>
        </p:spPr>
      </p:pic>
    </p:spTree>
    <p:extLst>
      <p:ext uri="{BB962C8B-B14F-4D97-AF65-F5344CB8AC3E}">
        <p14:creationId xmlns:p14="http://schemas.microsoft.com/office/powerpoint/2010/main" val="61706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ABBA-C240-2867-83F2-8C9361C98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BA434-7849-7AFF-94D9-9E91DAD83D9C}"/>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61D64999-B164-E72C-971B-9330707A3BDA}"/>
              </a:ext>
            </a:extLst>
          </p:cNvPr>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After getting an Accuracy and F1 Score of 89% we made the decision to apply Hyperparameters.</a:t>
            </a:r>
          </a:p>
          <a:p>
            <a:r>
              <a:rPr lang="en-US" dirty="0"/>
              <a:t>We utilized </a:t>
            </a:r>
            <a:r>
              <a:rPr lang="en-IN" dirty="0" err="1"/>
              <a:t>GridSearchCV</a:t>
            </a:r>
            <a:r>
              <a:rPr lang="en-US" dirty="0"/>
              <a:t> and </a:t>
            </a:r>
            <a:r>
              <a:rPr lang="en-IN" dirty="0" err="1"/>
              <a:t>RandomizedSearchCV</a:t>
            </a:r>
            <a:r>
              <a:rPr lang="en-IN" dirty="0"/>
              <a:t> </a:t>
            </a:r>
            <a:r>
              <a:rPr lang="en-US" dirty="0"/>
              <a:t>and we got the accuracy and F1 Score of 91%. </a:t>
            </a:r>
          </a:p>
          <a:p>
            <a:endParaRPr lang="en-US" dirty="0"/>
          </a:p>
        </p:txBody>
      </p:sp>
      <p:pic>
        <p:nvPicPr>
          <p:cNvPr id="6" name="Picture 5">
            <a:extLst>
              <a:ext uri="{FF2B5EF4-FFF2-40B4-BE49-F238E27FC236}">
                <a16:creationId xmlns:a16="http://schemas.microsoft.com/office/drawing/2014/main" id="{135F95A4-B279-6D93-10FC-365C3C1746D4}"/>
              </a:ext>
            </a:extLst>
          </p:cNvPr>
          <p:cNvPicPr>
            <a:picLocks noChangeAspect="1"/>
          </p:cNvPicPr>
          <p:nvPr/>
        </p:nvPicPr>
        <p:blipFill>
          <a:blip r:embed="rId2"/>
          <a:srcRect l="1152" r="2164" b="4655"/>
          <a:stretch/>
        </p:blipFill>
        <p:spPr>
          <a:xfrm>
            <a:off x="678882" y="3583224"/>
            <a:ext cx="9203267" cy="2272368"/>
          </a:xfrm>
          <a:prstGeom prst="rect">
            <a:avLst/>
          </a:prstGeom>
        </p:spPr>
      </p:pic>
    </p:spTree>
    <p:extLst>
      <p:ext uri="{BB962C8B-B14F-4D97-AF65-F5344CB8AC3E}">
        <p14:creationId xmlns:p14="http://schemas.microsoft.com/office/powerpoint/2010/main" val="344158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B656F-3DAF-118C-6505-8FF44E24E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4A6815-831E-6F97-24E0-942AA9DCEBAF}"/>
              </a:ext>
            </a:extLst>
          </p:cNvPr>
          <p:cNvSpPr>
            <a:spLocks noGrp="1"/>
          </p:cNvSpPr>
          <p:nvPr>
            <p:ph type="title"/>
          </p:nvPr>
        </p:nvSpPr>
        <p:spPr/>
        <p:txBody>
          <a:bodyPr/>
          <a:lstStyle/>
          <a:p>
            <a:r>
              <a:rPr lang="en-US" dirty="0"/>
              <a:t>Model Evaluation </a:t>
            </a:r>
          </a:p>
        </p:txBody>
      </p:sp>
      <p:pic>
        <p:nvPicPr>
          <p:cNvPr id="10" name="Picture 9">
            <a:extLst>
              <a:ext uri="{FF2B5EF4-FFF2-40B4-BE49-F238E27FC236}">
                <a16:creationId xmlns:a16="http://schemas.microsoft.com/office/drawing/2014/main" id="{FA57EC19-04BE-F139-D0B2-9DDDE93EE9F8}"/>
              </a:ext>
            </a:extLst>
          </p:cNvPr>
          <p:cNvPicPr>
            <a:picLocks noChangeAspect="1"/>
          </p:cNvPicPr>
          <p:nvPr/>
        </p:nvPicPr>
        <p:blipFill>
          <a:blip r:embed="rId2"/>
          <a:srcRect l="867" r="4853"/>
          <a:stretch/>
        </p:blipFill>
        <p:spPr>
          <a:xfrm>
            <a:off x="1281845" y="1216441"/>
            <a:ext cx="9628309" cy="4856700"/>
          </a:xfrm>
          <a:prstGeom prst="rect">
            <a:avLst/>
          </a:prstGeom>
        </p:spPr>
      </p:pic>
    </p:spTree>
    <p:extLst>
      <p:ext uri="{BB962C8B-B14F-4D97-AF65-F5344CB8AC3E}">
        <p14:creationId xmlns:p14="http://schemas.microsoft.com/office/powerpoint/2010/main" val="4257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7CA200-CEE9-96D4-77FB-BA3F36126DF4}"/>
              </a:ext>
            </a:extLst>
          </p:cNvPr>
          <p:cNvSpPr txBox="1">
            <a:spLocks/>
          </p:cNvSpPr>
          <p:nvPr/>
        </p:nvSpPr>
        <p:spPr>
          <a:xfrm rot="16200000">
            <a:off x="5600511" y="-5170903"/>
            <a:ext cx="990978" cy="11832768"/>
          </a:xfrm>
          <a:prstGeom prst="rect">
            <a:avLst/>
          </a:prstGeom>
        </p:spPr>
        <p:txBody>
          <a:bodyPr vert="eaVert" lIns="0" tIns="0" rIns="0" bIns="0" rtlCol="0" anchor="ctr">
            <a:normAutofit/>
          </a:bodyPr>
          <a:lstStyle>
            <a:lvl1pPr algn="ctr" defTabSz="914400" rtl="0" eaLnBrk="1" latinLnBrk="0" hangingPunct="1">
              <a:lnSpc>
                <a:spcPct val="90000"/>
              </a:lnSpc>
              <a:spcBef>
                <a:spcPct val="0"/>
              </a:spcBef>
              <a:buNone/>
              <a:defRPr sz="8000" b="1" kern="1200">
                <a:solidFill>
                  <a:schemeClr val="bg1"/>
                </a:solidFill>
                <a:latin typeface="Calibri" panose="020F0502020204030204" pitchFamily="34" charset="0"/>
                <a:ea typeface="+mj-ea"/>
                <a:cs typeface="+mj-cs"/>
              </a:defRPr>
            </a:lvl1pPr>
          </a:lstStyle>
          <a:p>
            <a:r>
              <a:rPr lang="en-US" sz="3400" dirty="0" err="1"/>
              <a:t>PowerBI</a:t>
            </a:r>
            <a:r>
              <a:rPr lang="en-US" sz="3400" dirty="0"/>
              <a:t> Report</a:t>
            </a:r>
          </a:p>
        </p:txBody>
      </p:sp>
      <p:pic>
        <p:nvPicPr>
          <p:cNvPr id="3" name="Picture 2">
            <a:extLst>
              <a:ext uri="{FF2B5EF4-FFF2-40B4-BE49-F238E27FC236}">
                <a16:creationId xmlns:a16="http://schemas.microsoft.com/office/drawing/2014/main" id="{B1D9CD6F-9250-F683-32DA-A56222BD5DF3}"/>
              </a:ext>
            </a:extLst>
          </p:cNvPr>
          <p:cNvPicPr>
            <a:picLocks noChangeAspect="1"/>
          </p:cNvPicPr>
          <p:nvPr/>
        </p:nvPicPr>
        <p:blipFill>
          <a:blip r:embed="rId2"/>
          <a:srcRect l="1484" t="610" r="4420" b="1435"/>
          <a:stretch/>
        </p:blipFill>
        <p:spPr>
          <a:xfrm>
            <a:off x="937671" y="1003765"/>
            <a:ext cx="10316657" cy="5775038"/>
          </a:xfrm>
          <a:prstGeom prst="rect">
            <a:avLst/>
          </a:prstGeom>
        </p:spPr>
      </p:pic>
    </p:spTree>
    <p:extLst>
      <p:ext uri="{BB962C8B-B14F-4D97-AF65-F5344CB8AC3E}">
        <p14:creationId xmlns:p14="http://schemas.microsoft.com/office/powerpoint/2010/main" val="81513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7FA7D-0000-93F5-78FE-C41C0646B826}"/>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A4072787-830A-65BA-AC07-04E6F8D79EC4}"/>
              </a:ext>
            </a:extLst>
          </p:cNvPr>
          <p:cNvSpPr txBox="1">
            <a:spLocks/>
          </p:cNvSpPr>
          <p:nvPr/>
        </p:nvSpPr>
        <p:spPr>
          <a:xfrm rot="16200000">
            <a:off x="1616469" y="778268"/>
            <a:ext cx="1479478" cy="5938460"/>
          </a:xfrm>
          <a:prstGeom prst="rect">
            <a:avLst/>
          </a:prstGeom>
        </p:spPr>
        <p:txBody>
          <a:bodyPr vert="eaVert" lIns="0" tIns="0" rIns="0" bIns="0" rtlCol="0" anchor="ctr">
            <a:normAutofit fontScale="92500" lnSpcReduction="10000"/>
          </a:bodyPr>
          <a:lstStyle>
            <a:lvl1pPr algn="ctr" defTabSz="914400" rtl="0" eaLnBrk="1" latinLnBrk="0" hangingPunct="1">
              <a:lnSpc>
                <a:spcPct val="90000"/>
              </a:lnSpc>
              <a:spcBef>
                <a:spcPct val="0"/>
              </a:spcBef>
              <a:buNone/>
              <a:defRPr sz="8000" b="1" kern="1200">
                <a:solidFill>
                  <a:schemeClr val="bg1"/>
                </a:solidFill>
                <a:latin typeface="Calibri" panose="020F0502020204030204" pitchFamily="34" charset="0"/>
                <a:ea typeface="+mj-ea"/>
                <a:cs typeface="+mj-cs"/>
              </a:defRPr>
            </a:lvl1pPr>
          </a:lstStyle>
          <a:p>
            <a:br>
              <a:rPr lang="en-IN" sz="6000" dirty="0"/>
            </a:br>
            <a:r>
              <a:rPr lang="en-IN" sz="6000" dirty="0"/>
              <a:t>Questions ?</a:t>
            </a:r>
          </a:p>
        </p:txBody>
      </p:sp>
    </p:spTree>
    <p:extLst>
      <p:ext uri="{BB962C8B-B14F-4D97-AF65-F5344CB8AC3E}">
        <p14:creationId xmlns:p14="http://schemas.microsoft.com/office/powerpoint/2010/main" val="1362246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r>
              <a:rPr lang="en-US" dirty="0"/>
              <a:t>Project Overview </a:t>
            </a:r>
          </a:p>
          <a:p>
            <a:r>
              <a:rPr lang="en-IN" b="0" i="0" dirty="0">
                <a:solidFill>
                  <a:srgbClr val="040C28"/>
                </a:solidFill>
                <a:effectLst/>
                <a:latin typeface="Google Sans"/>
              </a:rPr>
              <a:t>Exploratory data analysis (</a:t>
            </a:r>
            <a:r>
              <a:rPr lang="en-US" dirty="0"/>
              <a:t>EDA) </a:t>
            </a:r>
          </a:p>
          <a:p>
            <a:r>
              <a:rPr lang="en-US" dirty="0"/>
              <a:t>Data Preprocessing </a:t>
            </a:r>
          </a:p>
          <a:p>
            <a:r>
              <a:rPr lang="en-US" dirty="0"/>
              <a:t>Feature Engineering </a:t>
            </a:r>
          </a:p>
          <a:p>
            <a:r>
              <a:rPr lang="en-US" dirty="0"/>
              <a:t>Model Selection </a:t>
            </a:r>
          </a:p>
          <a:p>
            <a:r>
              <a:rPr lang="en-US" dirty="0"/>
              <a:t>Model Evaluation </a:t>
            </a:r>
          </a:p>
          <a:p>
            <a:r>
              <a:rPr lang="en-US" dirty="0" err="1"/>
              <a:t>PowerBI</a:t>
            </a:r>
            <a:endParaRPr lang="en-US" dirty="0"/>
          </a:p>
          <a:p>
            <a:endParaRPr lang="en-US" dirty="0"/>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l"/>
            <a:r>
              <a:rPr lang="en-US" b="0" i="0" dirty="0">
                <a:solidFill>
                  <a:srgbClr val="1F2937"/>
                </a:solidFill>
                <a:effectLst/>
                <a:latin typeface="Figtree"/>
              </a:rPr>
              <a:t>This project aims to enhance campaign effectiveness in the digital marketing sector by accurately predicting customer conversions. </a:t>
            </a:r>
          </a:p>
          <a:p>
            <a:pPr algn="l"/>
            <a:r>
              <a:rPr lang="en-US" b="0" i="0" dirty="0">
                <a:solidFill>
                  <a:srgbClr val="1F2937"/>
                </a:solidFill>
                <a:effectLst/>
                <a:latin typeface="Figtree"/>
              </a:rPr>
              <a:t>By leveraging machine learning, the project seeks to identify potential converters and optimize marketing strategies. </a:t>
            </a:r>
          </a:p>
          <a:p>
            <a:pPr algn="l"/>
            <a:r>
              <a:rPr lang="en-US" b="0" i="0" dirty="0">
                <a:solidFill>
                  <a:srgbClr val="1F2937"/>
                </a:solidFill>
                <a:effectLst/>
                <a:latin typeface="Figtree"/>
              </a:rPr>
              <a:t>The objective is to develop a robust machine learning model that predicts customer conversions based on various demographic and engagement factors, enabling improved campaign targeting, increased conversion rates, and maximized return on advertising spend (ROAS).</a:t>
            </a:r>
          </a:p>
          <a:p>
            <a:pPr marL="0" indent="0">
              <a:buNone/>
            </a:pPr>
            <a:br>
              <a:rPr lang="en-US" dirty="0"/>
            </a:br>
            <a:endParaRPr lang="en-US" dirty="0"/>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A2AC5-8F2B-747F-B745-1554267CE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E4B29-24B4-2BBF-AFBD-2C21B8AE6521}"/>
              </a:ext>
            </a:extLst>
          </p:cNvPr>
          <p:cNvSpPr>
            <a:spLocks noGrp="1"/>
          </p:cNvSpPr>
          <p:nvPr>
            <p:ph type="title"/>
          </p:nvPr>
        </p:nvSpPr>
        <p:spPr/>
        <p:txBody>
          <a:bodyPr/>
          <a:lstStyle/>
          <a:p>
            <a:r>
              <a:rPr lang="en-IN" dirty="0">
                <a:solidFill>
                  <a:srgbClr val="040C28"/>
                </a:solidFill>
                <a:effectLst/>
                <a:latin typeface="Google Sans"/>
              </a:rPr>
              <a:t>Exploratory data analysis (</a:t>
            </a:r>
            <a:r>
              <a:rPr lang="en-US" dirty="0"/>
              <a:t>EDA) </a:t>
            </a:r>
          </a:p>
        </p:txBody>
      </p:sp>
      <p:sp>
        <p:nvSpPr>
          <p:cNvPr id="3" name="Content Placeholder 2">
            <a:extLst>
              <a:ext uri="{FF2B5EF4-FFF2-40B4-BE49-F238E27FC236}">
                <a16:creationId xmlns:a16="http://schemas.microsoft.com/office/drawing/2014/main" id="{93B8127E-FFDC-724A-136F-AC23D98B8B88}"/>
              </a:ext>
            </a:extLst>
          </p:cNvPr>
          <p:cNvSpPr>
            <a:spLocks noGrp="1"/>
          </p:cNvSpPr>
          <p:nvPr>
            <p:ph idx="1"/>
          </p:nvPr>
        </p:nvSpPr>
        <p:spPr>
          <a:xfrm>
            <a:off x="678884" y="1675075"/>
            <a:ext cx="1874716"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In this process we check the </a:t>
            </a:r>
            <a:r>
              <a:rPr lang="en-US" b="1" dirty="0"/>
              <a:t>info</a:t>
            </a:r>
            <a:r>
              <a:rPr lang="en-US" dirty="0"/>
              <a:t> of our data.</a:t>
            </a:r>
          </a:p>
        </p:txBody>
      </p:sp>
      <p:pic>
        <p:nvPicPr>
          <p:cNvPr id="5" name="Picture 4">
            <a:extLst>
              <a:ext uri="{FF2B5EF4-FFF2-40B4-BE49-F238E27FC236}">
                <a16:creationId xmlns:a16="http://schemas.microsoft.com/office/drawing/2014/main" id="{0BDDCB2A-C4F5-FAFF-5267-6E7925031A45}"/>
              </a:ext>
            </a:extLst>
          </p:cNvPr>
          <p:cNvPicPr>
            <a:picLocks noChangeAspect="1"/>
          </p:cNvPicPr>
          <p:nvPr/>
        </p:nvPicPr>
        <p:blipFill>
          <a:blip r:embed="rId2"/>
          <a:stretch>
            <a:fillRect/>
          </a:stretch>
        </p:blipFill>
        <p:spPr>
          <a:xfrm>
            <a:off x="8782385" y="1208925"/>
            <a:ext cx="3286943" cy="4864216"/>
          </a:xfrm>
          <a:prstGeom prst="rect">
            <a:avLst/>
          </a:prstGeom>
        </p:spPr>
      </p:pic>
      <p:pic>
        <p:nvPicPr>
          <p:cNvPr id="7" name="Picture 6">
            <a:extLst>
              <a:ext uri="{FF2B5EF4-FFF2-40B4-BE49-F238E27FC236}">
                <a16:creationId xmlns:a16="http://schemas.microsoft.com/office/drawing/2014/main" id="{CE33556F-B422-746F-E693-A94B0956B882}"/>
              </a:ext>
            </a:extLst>
          </p:cNvPr>
          <p:cNvPicPr>
            <a:picLocks noChangeAspect="1"/>
          </p:cNvPicPr>
          <p:nvPr/>
        </p:nvPicPr>
        <p:blipFill>
          <a:blip r:embed="rId3"/>
          <a:stretch>
            <a:fillRect/>
          </a:stretch>
        </p:blipFill>
        <p:spPr>
          <a:xfrm>
            <a:off x="2553600" y="1216441"/>
            <a:ext cx="4138315" cy="4864216"/>
          </a:xfrm>
          <a:prstGeom prst="rect">
            <a:avLst/>
          </a:prstGeom>
        </p:spPr>
      </p:pic>
      <p:sp>
        <p:nvSpPr>
          <p:cNvPr id="12" name="Content Placeholder 2">
            <a:extLst>
              <a:ext uri="{FF2B5EF4-FFF2-40B4-BE49-F238E27FC236}">
                <a16:creationId xmlns:a16="http://schemas.microsoft.com/office/drawing/2014/main" id="{25DD8D7A-22E4-0367-CBCE-3E3B545DC098}"/>
              </a:ext>
            </a:extLst>
          </p:cNvPr>
          <p:cNvSpPr txBox="1">
            <a:spLocks/>
          </p:cNvSpPr>
          <p:nvPr/>
        </p:nvSpPr>
        <p:spPr>
          <a:xfrm>
            <a:off x="6691915" y="1682591"/>
            <a:ext cx="1874716" cy="4398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process we check the </a:t>
            </a:r>
            <a:r>
              <a:rPr lang="en-US" b="1" dirty="0"/>
              <a:t>null</a:t>
            </a:r>
            <a:r>
              <a:rPr lang="en-US" dirty="0"/>
              <a:t> values of our data.</a:t>
            </a:r>
          </a:p>
        </p:txBody>
      </p:sp>
      <p:cxnSp>
        <p:nvCxnSpPr>
          <p:cNvPr id="16" name="Straight Arrow Connector 15">
            <a:extLst>
              <a:ext uri="{FF2B5EF4-FFF2-40B4-BE49-F238E27FC236}">
                <a16:creationId xmlns:a16="http://schemas.microsoft.com/office/drawing/2014/main" id="{EDE3ED43-27D0-BF5A-9292-0F12B24830B1}"/>
              </a:ext>
            </a:extLst>
          </p:cNvPr>
          <p:cNvCxnSpPr>
            <a:cxnSpLocks/>
          </p:cNvCxnSpPr>
          <p:nvPr/>
        </p:nvCxnSpPr>
        <p:spPr>
          <a:xfrm flipV="1">
            <a:off x="2066115" y="1495651"/>
            <a:ext cx="447398" cy="5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56790C-AD51-E7D3-40AB-3F91E155158A}"/>
              </a:ext>
            </a:extLst>
          </p:cNvPr>
          <p:cNvCxnSpPr>
            <a:cxnSpLocks/>
          </p:cNvCxnSpPr>
          <p:nvPr/>
        </p:nvCxnSpPr>
        <p:spPr>
          <a:xfrm flipV="1">
            <a:off x="8265953" y="1602769"/>
            <a:ext cx="436258" cy="726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77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2B2A-286E-BD09-1C2C-5FBCF2669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9CAB1-2DD2-DEA6-C7DD-5F7B6BDB084F}"/>
              </a:ext>
            </a:extLst>
          </p:cNvPr>
          <p:cNvSpPr>
            <a:spLocks noGrp="1"/>
          </p:cNvSpPr>
          <p:nvPr>
            <p:ph type="title"/>
          </p:nvPr>
        </p:nvSpPr>
        <p:spPr/>
        <p:txBody>
          <a:bodyPr/>
          <a:lstStyle/>
          <a:p>
            <a:r>
              <a:rPr lang="en-IN" dirty="0">
                <a:solidFill>
                  <a:srgbClr val="040C28"/>
                </a:solidFill>
                <a:effectLst/>
                <a:latin typeface="Google Sans"/>
              </a:rPr>
              <a:t>Exploratory data analysis (</a:t>
            </a:r>
            <a:r>
              <a:rPr lang="en-US" dirty="0"/>
              <a:t>EDA) </a:t>
            </a:r>
          </a:p>
        </p:txBody>
      </p:sp>
      <p:sp>
        <p:nvSpPr>
          <p:cNvPr id="3" name="Content Placeholder 2">
            <a:extLst>
              <a:ext uri="{FF2B5EF4-FFF2-40B4-BE49-F238E27FC236}">
                <a16:creationId xmlns:a16="http://schemas.microsoft.com/office/drawing/2014/main" id="{753F8011-DA82-A6A9-0AD3-E22B555E3797}"/>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endParaRPr lang="en-US" dirty="0"/>
          </a:p>
        </p:txBody>
      </p:sp>
      <p:pic>
        <p:nvPicPr>
          <p:cNvPr id="5" name="Picture 4">
            <a:extLst>
              <a:ext uri="{FF2B5EF4-FFF2-40B4-BE49-F238E27FC236}">
                <a16:creationId xmlns:a16="http://schemas.microsoft.com/office/drawing/2014/main" id="{23D6E904-549F-5490-A5D4-798EEE39C36C}"/>
              </a:ext>
            </a:extLst>
          </p:cNvPr>
          <p:cNvPicPr>
            <a:picLocks noChangeAspect="1"/>
          </p:cNvPicPr>
          <p:nvPr/>
        </p:nvPicPr>
        <p:blipFill>
          <a:blip r:embed="rId2"/>
          <a:stretch>
            <a:fillRect/>
          </a:stretch>
        </p:blipFill>
        <p:spPr>
          <a:xfrm>
            <a:off x="318500" y="1310307"/>
            <a:ext cx="5159076" cy="4762834"/>
          </a:xfrm>
          <a:prstGeom prst="rect">
            <a:avLst/>
          </a:prstGeom>
        </p:spPr>
      </p:pic>
      <p:pic>
        <p:nvPicPr>
          <p:cNvPr id="7" name="Picture 6">
            <a:extLst>
              <a:ext uri="{FF2B5EF4-FFF2-40B4-BE49-F238E27FC236}">
                <a16:creationId xmlns:a16="http://schemas.microsoft.com/office/drawing/2014/main" id="{031C03B9-4450-9BC2-91BF-1529411B42C0}"/>
              </a:ext>
            </a:extLst>
          </p:cNvPr>
          <p:cNvPicPr>
            <a:picLocks noChangeAspect="1"/>
          </p:cNvPicPr>
          <p:nvPr/>
        </p:nvPicPr>
        <p:blipFill>
          <a:blip r:embed="rId3"/>
          <a:stretch>
            <a:fillRect/>
          </a:stretch>
        </p:blipFill>
        <p:spPr>
          <a:xfrm>
            <a:off x="5657769" y="1186839"/>
            <a:ext cx="5675156" cy="4886302"/>
          </a:xfrm>
          <a:prstGeom prst="rect">
            <a:avLst/>
          </a:prstGeom>
        </p:spPr>
      </p:pic>
    </p:spTree>
    <p:extLst>
      <p:ext uri="{BB962C8B-B14F-4D97-AF65-F5344CB8AC3E}">
        <p14:creationId xmlns:p14="http://schemas.microsoft.com/office/powerpoint/2010/main" val="346568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DE7A0-887E-CE95-C1BE-D0E200D7A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F88098-E09C-76BC-1E6B-33FF1064652D}"/>
              </a:ext>
            </a:extLst>
          </p:cNvPr>
          <p:cNvSpPr>
            <a:spLocks noGrp="1"/>
          </p:cNvSpPr>
          <p:nvPr>
            <p:ph type="title"/>
          </p:nvPr>
        </p:nvSpPr>
        <p:spPr/>
        <p:txBody>
          <a:bodyPr/>
          <a:lstStyle/>
          <a:p>
            <a:r>
              <a:rPr lang="en-IN" dirty="0">
                <a:solidFill>
                  <a:srgbClr val="040C28"/>
                </a:solidFill>
                <a:effectLst/>
                <a:latin typeface="Google Sans"/>
              </a:rPr>
              <a:t>Exploratory data analysis (</a:t>
            </a:r>
            <a:r>
              <a:rPr lang="en-US" dirty="0"/>
              <a:t>EDA) </a:t>
            </a:r>
          </a:p>
        </p:txBody>
      </p:sp>
      <p:sp>
        <p:nvSpPr>
          <p:cNvPr id="3" name="Content Placeholder 2">
            <a:extLst>
              <a:ext uri="{FF2B5EF4-FFF2-40B4-BE49-F238E27FC236}">
                <a16:creationId xmlns:a16="http://schemas.microsoft.com/office/drawing/2014/main" id="{BE225ADC-263B-BB4C-76DE-775EE004A6F5}"/>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endParaRPr lang="en-US" dirty="0"/>
          </a:p>
        </p:txBody>
      </p:sp>
      <p:pic>
        <p:nvPicPr>
          <p:cNvPr id="10" name="Picture 9">
            <a:extLst>
              <a:ext uri="{FF2B5EF4-FFF2-40B4-BE49-F238E27FC236}">
                <a16:creationId xmlns:a16="http://schemas.microsoft.com/office/drawing/2014/main" id="{1D72E819-8026-33CC-0561-3FA7170B8B14}"/>
              </a:ext>
            </a:extLst>
          </p:cNvPr>
          <p:cNvPicPr>
            <a:picLocks noChangeAspect="1"/>
          </p:cNvPicPr>
          <p:nvPr/>
        </p:nvPicPr>
        <p:blipFill>
          <a:blip r:embed="rId2"/>
          <a:stretch>
            <a:fillRect/>
          </a:stretch>
        </p:blipFill>
        <p:spPr>
          <a:xfrm>
            <a:off x="395555" y="1383014"/>
            <a:ext cx="11400890" cy="5324466"/>
          </a:xfrm>
          <a:prstGeom prst="rect">
            <a:avLst/>
          </a:prstGeom>
        </p:spPr>
      </p:pic>
    </p:spTree>
    <p:extLst>
      <p:ext uri="{BB962C8B-B14F-4D97-AF65-F5344CB8AC3E}">
        <p14:creationId xmlns:p14="http://schemas.microsoft.com/office/powerpoint/2010/main" val="384036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30717-C8D8-3515-C3BA-F563FF3ED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D64545-00B9-FBF4-62D4-8E012AA8C23A}"/>
              </a:ext>
            </a:extLst>
          </p:cNvPr>
          <p:cNvSpPr>
            <a:spLocks noGrp="1"/>
          </p:cNvSpPr>
          <p:nvPr>
            <p:ph type="title"/>
          </p:nvPr>
        </p:nvSpPr>
        <p:spPr/>
        <p:txBody>
          <a:bodyPr/>
          <a:lstStyle/>
          <a:p>
            <a:r>
              <a:rPr lang="en-IN" dirty="0">
                <a:solidFill>
                  <a:srgbClr val="040C28"/>
                </a:solidFill>
                <a:effectLst/>
                <a:latin typeface="Google Sans"/>
              </a:rPr>
              <a:t>Exploratory data analysis (</a:t>
            </a:r>
            <a:r>
              <a:rPr lang="en-US" dirty="0"/>
              <a:t>EDA) </a:t>
            </a:r>
          </a:p>
        </p:txBody>
      </p:sp>
      <p:sp>
        <p:nvSpPr>
          <p:cNvPr id="3" name="Content Placeholder 2">
            <a:extLst>
              <a:ext uri="{FF2B5EF4-FFF2-40B4-BE49-F238E27FC236}">
                <a16:creationId xmlns:a16="http://schemas.microsoft.com/office/drawing/2014/main" id="{2DFB7820-5904-C997-6A05-89DBE0EFFCCB}"/>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endParaRPr lang="en-US" dirty="0"/>
          </a:p>
        </p:txBody>
      </p:sp>
      <p:pic>
        <p:nvPicPr>
          <p:cNvPr id="5" name="Picture 4">
            <a:extLst>
              <a:ext uri="{FF2B5EF4-FFF2-40B4-BE49-F238E27FC236}">
                <a16:creationId xmlns:a16="http://schemas.microsoft.com/office/drawing/2014/main" id="{DBB09948-1CDA-5063-EC09-11A4D76C0996}"/>
              </a:ext>
            </a:extLst>
          </p:cNvPr>
          <p:cNvPicPr>
            <a:picLocks noChangeAspect="1"/>
          </p:cNvPicPr>
          <p:nvPr/>
        </p:nvPicPr>
        <p:blipFill>
          <a:blip r:embed="rId3"/>
          <a:stretch>
            <a:fillRect/>
          </a:stretch>
        </p:blipFill>
        <p:spPr>
          <a:xfrm>
            <a:off x="422032" y="1216441"/>
            <a:ext cx="7278134" cy="4921476"/>
          </a:xfrm>
          <a:prstGeom prst="rect">
            <a:avLst/>
          </a:prstGeom>
        </p:spPr>
      </p:pic>
      <p:pic>
        <p:nvPicPr>
          <p:cNvPr id="7" name="Picture 6">
            <a:extLst>
              <a:ext uri="{FF2B5EF4-FFF2-40B4-BE49-F238E27FC236}">
                <a16:creationId xmlns:a16="http://schemas.microsoft.com/office/drawing/2014/main" id="{0BFFC6F8-0D69-88B1-F2F5-F122FE44469A}"/>
              </a:ext>
            </a:extLst>
          </p:cNvPr>
          <p:cNvPicPr>
            <a:picLocks noChangeAspect="1"/>
          </p:cNvPicPr>
          <p:nvPr/>
        </p:nvPicPr>
        <p:blipFill>
          <a:blip r:embed="rId4"/>
          <a:stretch>
            <a:fillRect/>
          </a:stretch>
        </p:blipFill>
        <p:spPr>
          <a:xfrm>
            <a:off x="6717169" y="1319116"/>
            <a:ext cx="5225771" cy="4398066"/>
          </a:xfrm>
          <a:prstGeom prst="rect">
            <a:avLst/>
          </a:prstGeom>
        </p:spPr>
      </p:pic>
    </p:spTree>
    <p:extLst>
      <p:ext uri="{BB962C8B-B14F-4D97-AF65-F5344CB8AC3E}">
        <p14:creationId xmlns:p14="http://schemas.microsoft.com/office/powerpoint/2010/main" val="163717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086B-00EC-7C79-23DE-D87B40B74BA2}"/>
              </a:ext>
            </a:extLst>
          </p:cNvPr>
          <p:cNvSpPr>
            <a:spLocks noGrp="1"/>
          </p:cNvSpPr>
          <p:nvPr>
            <p:ph type="title"/>
          </p:nvPr>
        </p:nvSpPr>
        <p:spPr/>
        <p:txBody>
          <a:bodyPr/>
          <a:lstStyle/>
          <a:p>
            <a:r>
              <a:rPr lang="en-US" dirty="0"/>
              <a:t>Data Preprocessing </a:t>
            </a:r>
          </a:p>
        </p:txBody>
      </p:sp>
      <p:pic>
        <p:nvPicPr>
          <p:cNvPr id="4" name="Content Placeholder 3">
            <a:extLst>
              <a:ext uri="{FF2B5EF4-FFF2-40B4-BE49-F238E27FC236}">
                <a16:creationId xmlns:a16="http://schemas.microsoft.com/office/drawing/2014/main" id="{6662D2A4-298C-9C32-7A60-E8600393B6B5}"/>
              </a:ext>
            </a:extLst>
          </p:cNvPr>
          <p:cNvPicPr>
            <a:picLocks noGrp="1" noChangeAspect="1"/>
          </p:cNvPicPr>
          <p:nvPr>
            <p:ph idx="1"/>
          </p:nvPr>
        </p:nvPicPr>
        <p:blipFill>
          <a:blip r:embed="rId2"/>
          <a:stretch>
            <a:fillRect/>
          </a:stretch>
        </p:blipFill>
        <p:spPr>
          <a:xfrm>
            <a:off x="0" y="1623317"/>
            <a:ext cx="5288276" cy="4553199"/>
          </a:xfrm>
          <a:prstGeom prst="rect">
            <a:avLst/>
          </a:prstGeom>
        </p:spPr>
      </p:pic>
      <p:sp>
        <p:nvSpPr>
          <p:cNvPr id="11" name="TextBox 10">
            <a:extLst>
              <a:ext uri="{FF2B5EF4-FFF2-40B4-BE49-F238E27FC236}">
                <a16:creationId xmlns:a16="http://schemas.microsoft.com/office/drawing/2014/main" id="{5CF9CB3C-8F59-8A9C-8FCF-1A9C294A7168}"/>
              </a:ext>
            </a:extLst>
          </p:cNvPr>
          <p:cNvSpPr txBox="1"/>
          <p:nvPr/>
        </p:nvSpPr>
        <p:spPr>
          <a:xfrm>
            <a:off x="5288276" y="1422242"/>
            <a:ext cx="6097712" cy="5262979"/>
          </a:xfrm>
          <a:prstGeom prst="rect">
            <a:avLst/>
          </a:prstGeom>
          <a:noFill/>
        </p:spPr>
        <p:txBody>
          <a:bodyPr wrap="square">
            <a:spAutoFit/>
          </a:bodyPr>
          <a:lstStyle/>
          <a:p>
            <a:pPr marL="457200" indent="-457200" algn="l">
              <a:buFont typeface="Arial" panose="020B0604020202020204" pitchFamily="34" charset="0"/>
              <a:buChar char="•"/>
            </a:pPr>
            <a:r>
              <a:rPr lang="en-IN" sz="2800" dirty="0"/>
              <a:t>The conversion data </a:t>
            </a:r>
            <a:r>
              <a:rPr lang="en-US" sz="2800" dirty="0"/>
              <a:t>shows a significant class imbalance, with less instances of "</a:t>
            </a:r>
            <a:r>
              <a:rPr lang="en-US" sz="2800" b="1" dirty="0"/>
              <a:t>Not Converted</a:t>
            </a:r>
            <a:r>
              <a:rPr lang="en-US" sz="2800" dirty="0"/>
              <a:t>" (</a:t>
            </a:r>
            <a:r>
              <a:rPr lang="en-US" sz="2800" b="1" dirty="0"/>
              <a:t>0</a:t>
            </a:r>
            <a:r>
              <a:rPr lang="en-US" sz="2800" dirty="0"/>
              <a:t>) compared to "</a:t>
            </a:r>
            <a:r>
              <a:rPr lang="en-US" sz="2800" b="1" dirty="0"/>
              <a:t>Converted</a:t>
            </a:r>
            <a:r>
              <a:rPr lang="en-US" sz="2800" dirty="0"/>
              <a:t>" (</a:t>
            </a:r>
            <a:r>
              <a:rPr lang="en-US" sz="2800" b="1" dirty="0"/>
              <a:t>1</a:t>
            </a:r>
            <a:r>
              <a:rPr lang="en-US" sz="2800" dirty="0"/>
              <a:t>). </a:t>
            </a:r>
          </a:p>
          <a:p>
            <a:pPr marL="457200" indent="-457200" algn="l">
              <a:buFont typeface="Arial" panose="020B0604020202020204" pitchFamily="34" charset="0"/>
              <a:buChar char="•"/>
            </a:pPr>
            <a:r>
              <a:rPr lang="en-US" sz="2800" dirty="0"/>
              <a:t>This imbalance will impact the model's performance, so to prevent the model from becoming biased toward the majority class we have used </a:t>
            </a:r>
            <a:r>
              <a:rPr lang="en-US" sz="2800" b="1" dirty="0"/>
              <a:t>SMOTE</a:t>
            </a:r>
            <a:r>
              <a:rPr lang="en-US" sz="2800" dirty="0"/>
              <a:t> to oversample the minority class.</a:t>
            </a:r>
            <a:endParaRPr lang="en-US" sz="2800" b="0" i="0" dirty="0">
              <a:solidFill>
                <a:srgbClr val="1F2937"/>
              </a:solidFill>
              <a:effectLst/>
              <a:latin typeface="Figtree"/>
            </a:endParaRPr>
          </a:p>
          <a:p>
            <a:pPr marL="0" indent="0">
              <a:buNone/>
            </a:pPr>
            <a:br>
              <a:rPr lang="en-US" sz="2800" dirty="0">
                <a:latin typeface="Figtree"/>
              </a:rPr>
            </a:br>
            <a:endParaRPr lang="en-US" sz="2800" dirty="0">
              <a:latin typeface="Figtree"/>
            </a:endParaRPr>
          </a:p>
        </p:txBody>
      </p:sp>
    </p:spTree>
    <p:extLst>
      <p:ext uri="{BB962C8B-B14F-4D97-AF65-F5344CB8AC3E}">
        <p14:creationId xmlns:p14="http://schemas.microsoft.com/office/powerpoint/2010/main" val="11524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AC360-7D4D-7477-5AA4-01C0CB2AE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7924A-1E93-AA2C-DEF7-B0379B10F6D9}"/>
              </a:ext>
            </a:extLst>
          </p:cNvPr>
          <p:cNvSpPr>
            <a:spLocks noGrp="1"/>
          </p:cNvSpPr>
          <p:nvPr>
            <p:ph type="title"/>
          </p:nvPr>
        </p:nvSpPr>
        <p:spPr/>
        <p:txBody>
          <a:bodyPr/>
          <a:lstStyle/>
          <a:p>
            <a:r>
              <a:rPr lang="en-US" dirty="0"/>
              <a:t>Feature Engineering </a:t>
            </a:r>
          </a:p>
        </p:txBody>
      </p:sp>
      <p:pic>
        <p:nvPicPr>
          <p:cNvPr id="5" name="Content Placeholder 4">
            <a:extLst>
              <a:ext uri="{FF2B5EF4-FFF2-40B4-BE49-F238E27FC236}">
                <a16:creationId xmlns:a16="http://schemas.microsoft.com/office/drawing/2014/main" id="{197B7C3A-B0A6-5F89-151C-85A4F782A33E}"/>
              </a:ext>
            </a:extLst>
          </p:cNvPr>
          <p:cNvPicPr>
            <a:picLocks noGrp="1" noChangeAspect="1"/>
          </p:cNvPicPr>
          <p:nvPr>
            <p:ph idx="1"/>
          </p:nvPr>
        </p:nvPicPr>
        <p:blipFill>
          <a:blip r:embed="rId2"/>
          <a:srcRect r="11123"/>
          <a:stretch/>
        </p:blipFill>
        <p:spPr>
          <a:xfrm>
            <a:off x="214875" y="1342236"/>
            <a:ext cx="4953029" cy="1714739"/>
          </a:xfrm>
          <a:prstGeom prst="rect">
            <a:avLst/>
          </a:prstGeom>
        </p:spPr>
      </p:pic>
      <p:sp>
        <p:nvSpPr>
          <p:cNvPr id="7" name="TextBox 6">
            <a:extLst>
              <a:ext uri="{FF2B5EF4-FFF2-40B4-BE49-F238E27FC236}">
                <a16:creationId xmlns:a16="http://schemas.microsoft.com/office/drawing/2014/main" id="{FB46B489-A6B5-E929-AA90-35271786485F}"/>
              </a:ext>
            </a:extLst>
          </p:cNvPr>
          <p:cNvSpPr txBox="1"/>
          <p:nvPr/>
        </p:nvSpPr>
        <p:spPr>
          <a:xfrm>
            <a:off x="214875" y="3477802"/>
            <a:ext cx="6097712" cy="2677656"/>
          </a:xfrm>
          <a:prstGeom prst="rect">
            <a:avLst/>
          </a:prstGeom>
          <a:noFill/>
        </p:spPr>
        <p:txBody>
          <a:bodyPr wrap="square">
            <a:spAutoFit/>
          </a:bodyPr>
          <a:lstStyle/>
          <a:p>
            <a:pPr marL="457200" indent="-457200" algn="l">
              <a:buFont typeface="Arial" panose="020B0604020202020204" pitchFamily="34" charset="0"/>
              <a:buChar char="•"/>
            </a:pPr>
            <a:r>
              <a:rPr lang="en-US" sz="2800" dirty="0">
                <a:latin typeface="Figtree"/>
              </a:rPr>
              <a:t>In this process we have dropped some features because they have very less significant impact during model training. </a:t>
            </a:r>
          </a:p>
          <a:p>
            <a:pPr marL="0" indent="0">
              <a:buNone/>
            </a:pPr>
            <a:br>
              <a:rPr lang="en-US" sz="2800" dirty="0">
                <a:latin typeface="Figtree"/>
              </a:rPr>
            </a:br>
            <a:endParaRPr lang="en-US" sz="2800" dirty="0">
              <a:latin typeface="Figtree"/>
            </a:endParaRPr>
          </a:p>
        </p:txBody>
      </p:sp>
      <p:pic>
        <p:nvPicPr>
          <p:cNvPr id="13" name="Picture 12">
            <a:extLst>
              <a:ext uri="{FF2B5EF4-FFF2-40B4-BE49-F238E27FC236}">
                <a16:creationId xmlns:a16="http://schemas.microsoft.com/office/drawing/2014/main" id="{DE3CD4E5-EB0C-2BD7-5515-923286772117}"/>
              </a:ext>
            </a:extLst>
          </p:cNvPr>
          <p:cNvPicPr>
            <a:picLocks noChangeAspect="1"/>
          </p:cNvPicPr>
          <p:nvPr/>
        </p:nvPicPr>
        <p:blipFill>
          <a:blip r:embed="rId3"/>
          <a:stretch>
            <a:fillRect/>
          </a:stretch>
        </p:blipFill>
        <p:spPr>
          <a:xfrm>
            <a:off x="5250098" y="1834268"/>
            <a:ext cx="6900809" cy="730674"/>
          </a:xfrm>
          <a:prstGeom prst="rect">
            <a:avLst/>
          </a:prstGeom>
        </p:spPr>
      </p:pic>
      <p:sp>
        <p:nvSpPr>
          <p:cNvPr id="14" name="TextBox 13">
            <a:extLst>
              <a:ext uri="{FF2B5EF4-FFF2-40B4-BE49-F238E27FC236}">
                <a16:creationId xmlns:a16="http://schemas.microsoft.com/office/drawing/2014/main" id="{23A5B703-22A8-E217-5978-5D1E5A14F8DB}"/>
              </a:ext>
            </a:extLst>
          </p:cNvPr>
          <p:cNvSpPr txBox="1"/>
          <p:nvPr/>
        </p:nvSpPr>
        <p:spPr>
          <a:xfrm>
            <a:off x="5879412" y="3429000"/>
            <a:ext cx="6312587" cy="2677656"/>
          </a:xfrm>
          <a:prstGeom prst="rect">
            <a:avLst/>
          </a:prstGeom>
          <a:noFill/>
        </p:spPr>
        <p:txBody>
          <a:bodyPr wrap="square">
            <a:spAutoFit/>
          </a:bodyPr>
          <a:lstStyle/>
          <a:p>
            <a:pPr marL="457200" indent="-457200" algn="l">
              <a:buFont typeface="Arial" panose="020B0604020202020204" pitchFamily="34" charset="0"/>
              <a:buChar char="•"/>
            </a:pPr>
            <a:r>
              <a:rPr lang="en-US" sz="2800" dirty="0">
                <a:latin typeface="Figtree"/>
              </a:rPr>
              <a:t>In this next process we convert categorical data into numerical data using Label Encoding.</a:t>
            </a:r>
          </a:p>
          <a:p>
            <a:pPr marL="457200" indent="-457200" algn="l">
              <a:buFont typeface="Arial" panose="020B0604020202020204" pitchFamily="34" charset="0"/>
              <a:buChar char="•"/>
            </a:pPr>
            <a:r>
              <a:rPr lang="en-US" sz="2800" dirty="0">
                <a:latin typeface="Figtree"/>
              </a:rPr>
              <a:t>In this case those two columns were </a:t>
            </a:r>
            <a:r>
              <a:rPr lang="en-US" sz="2800" dirty="0" err="1">
                <a:latin typeface="Figtree"/>
              </a:rPr>
              <a:t>CampaignChannel</a:t>
            </a:r>
            <a:r>
              <a:rPr lang="en-US" sz="2800" dirty="0">
                <a:latin typeface="Figtree"/>
              </a:rPr>
              <a:t> and </a:t>
            </a:r>
            <a:r>
              <a:rPr lang="en-US" sz="2800" dirty="0" err="1">
                <a:latin typeface="Figtree"/>
              </a:rPr>
              <a:t>CampaignType</a:t>
            </a:r>
            <a:r>
              <a:rPr lang="en-US" sz="2800" dirty="0">
                <a:latin typeface="Figtree"/>
              </a:rPr>
              <a:t>.</a:t>
            </a:r>
            <a:br>
              <a:rPr lang="en-US" sz="2800" dirty="0">
                <a:latin typeface="Figtree"/>
              </a:rPr>
            </a:br>
            <a:endParaRPr lang="en-US" sz="2800" dirty="0">
              <a:latin typeface="Figtree"/>
            </a:endParaRPr>
          </a:p>
        </p:txBody>
      </p:sp>
    </p:spTree>
    <p:extLst>
      <p:ext uri="{BB962C8B-B14F-4D97-AF65-F5344CB8AC3E}">
        <p14:creationId xmlns:p14="http://schemas.microsoft.com/office/powerpoint/2010/main" val="148846627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7664</TotalTime>
  <Words>483</Words>
  <Application>Microsoft Office PowerPoint</Application>
  <PresentationFormat>Widescreen</PresentationFormat>
  <Paragraphs>48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Figtree</vt:lpstr>
      <vt:lpstr>Google Sans</vt:lpstr>
      <vt:lpstr>BIA Template</vt:lpstr>
      <vt:lpstr>PowerPoint Presentation</vt:lpstr>
      <vt:lpstr>Agenda</vt:lpstr>
      <vt:lpstr>Project Overview </vt:lpstr>
      <vt:lpstr>Exploratory data analysis (EDA) </vt:lpstr>
      <vt:lpstr>Exploratory data analysis (EDA) </vt:lpstr>
      <vt:lpstr>Exploratory data analysis (EDA) </vt:lpstr>
      <vt:lpstr>Exploratory data analysis (EDA) </vt:lpstr>
      <vt:lpstr>Data Preprocessing </vt:lpstr>
      <vt:lpstr>Feature Engineering </vt:lpstr>
      <vt:lpstr>Model Selection </vt:lpstr>
      <vt:lpstr>Model Selection </vt:lpstr>
      <vt:lpstr>Model Evaluation </vt:lpstr>
      <vt:lpstr>Model Evaluation </vt:lpstr>
      <vt:lpstr>Model Evaluation </vt:lpstr>
      <vt:lpstr>Model Evaluation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Dhairya Bhatt</cp:lastModifiedBy>
  <cp:revision>2277</cp:revision>
  <dcterms:created xsi:type="dcterms:W3CDTF">2020-12-23T13:36:00Z</dcterms:created>
  <dcterms:modified xsi:type="dcterms:W3CDTF">2024-12-20T14:06:49Z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