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F1061-5A01-4240-BDC5-E60C5665A930}"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2EBE2-1639-4A66-956E-905AC5E422D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58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F1061-5A01-4240-BDC5-E60C5665A930}"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2EBE2-1639-4A66-956E-905AC5E422D3}" type="slidenum">
              <a:rPr lang="en-IN" smtClean="0"/>
              <a:t>‹#›</a:t>
            </a:fld>
            <a:endParaRPr lang="en-IN"/>
          </a:p>
        </p:txBody>
      </p:sp>
    </p:spTree>
    <p:extLst>
      <p:ext uri="{BB962C8B-B14F-4D97-AF65-F5344CB8AC3E}">
        <p14:creationId xmlns:p14="http://schemas.microsoft.com/office/powerpoint/2010/main" val="325118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F1061-5A01-4240-BDC5-E60C5665A930}"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2EBE2-1639-4A66-956E-905AC5E422D3}" type="slidenum">
              <a:rPr lang="en-IN" smtClean="0"/>
              <a:t>‹#›</a:t>
            </a:fld>
            <a:endParaRPr lang="en-IN"/>
          </a:p>
        </p:txBody>
      </p:sp>
    </p:spTree>
    <p:extLst>
      <p:ext uri="{BB962C8B-B14F-4D97-AF65-F5344CB8AC3E}">
        <p14:creationId xmlns:p14="http://schemas.microsoft.com/office/powerpoint/2010/main" val="148271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F1061-5A01-4240-BDC5-E60C5665A930}"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2EBE2-1639-4A66-956E-905AC5E422D3}" type="slidenum">
              <a:rPr lang="en-IN" smtClean="0"/>
              <a:t>‹#›</a:t>
            </a:fld>
            <a:endParaRPr lang="en-IN"/>
          </a:p>
        </p:txBody>
      </p:sp>
    </p:spTree>
    <p:extLst>
      <p:ext uri="{BB962C8B-B14F-4D97-AF65-F5344CB8AC3E}">
        <p14:creationId xmlns:p14="http://schemas.microsoft.com/office/powerpoint/2010/main" val="21094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F1061-5A01-4240-BDC5-E60C5665A930}"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2EBE2-1639-4A66-956E-905AC5E422D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61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F1061-5A01-4240-BDC5-E60C5665A930}"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2EBE2-1639-4A66-956E-905AC5E422D3}" type="slidenum">
              <a:rPr lang="en-IN" smtClean="0"/>
              <a:t>‹#›</a:t>
            </a:fld>
            <a:endParaRPr lang="en-IN"/>
          </a:p>
        </p:txBody>
      </p:sp>
    </p:spTree>
    <p:extLst>
      <p:ext uri="{BB962C8B-B14F-4D97-AF65-F5344CB8AC3E}">
        <p14:creationId xmlns:p14="http://schemas.microsoft.com/office/powerpoint/2010/main" val="288295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F1061-5A01-4240-BDC5-E60C5665A930}" type="datetimeFigureOut">
              <a:rPr lang="en-IN" smtClean="0"/>
              <a:t>04-07-2023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B2EBE2-1639-4A66-956E-905AC5E422D3}" type="slidenum">
              <a:rPr lang="en-IN" smtClean="0"/>
              <a:t>‹#›</a:t>
            </a:fld>
            <a:endParaRPr lang="en-IN"/>
          </a:p>
        </p:txBody>
      </p:sp>
    </p:spTree>
    <p:extLst>
      <p:ext uri="{BB962C8B-B14F-4D97-AF65-F5344CB8AC3E}">
        <p14:creationId xmlns:p14="http://schemas.microsoft.com/office/powerpoint/2010/main" val="221897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3F1061-5A01-4240-BDC5-E60C5665A930}" type="datetimeFigureOut">
              <a:rPr lang="en-IN" smtClean="0"/>
              <a:t>04-07-2023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B2EBE2-1639-4A66-956E-905AC5E422D3}" type="slidenum">
              <a:rPr lang="en-IN" smtClean="0"/>
              <a:t>‹#›</a:t>
            </a:fld>
            <a:endParaRPr lang="en-IN"/>
          </a:p>
        </p:txBody>
      </p:sp>
    </p:spTree>
    <p:extLst>
      <p:ext uri="{BB962C8B-B14F-4D97-AF65-F5344CB8AC3E}">
        <p14:creationId xmlns:p14="http://schemas.microsoft.com/office/powerpoint/2010/main" val="141299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3F1061-5A01-4240-BDC5-E60C5665A930}" type="datetimeFigureOut">
              <a:rPr lang="en-IN" smtClean="0"/>
              <a:t>04-07-2023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3B2EBE2-1639-4A66-956E-905AC5E422D3}" type="slidenum">
              <a:rPr lang="en-IN" smtClean="0"/>
              <a:t>‹#›</a:t>
            </a:fld>
            <a:endParaRPr lang="en-IN"/>
          </a:p>
        </p:txBody>
      </p:sp>
    </p:spTree>
    <p:extLst>
      <p:ext uri="{BB962C8B-B14F-4D97-AF65-F5344CB8AC3E}">
        <p14:creationId xmlns:p14="http://schemas.microsoft.com/office/powerpoint/2010/main" val="75951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3F1061-5A01-4240-BDC5-E60C5665A930}" type="datetimeFigureOut">
              <a:rPr lang="en-IN" smtClean="0"/>
              <a:t>04-07-2023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B2EBE2-1639-4A66-956E-905AC5E422D3}" type="slidenum">
              <a:rPr lang="en-IN" smtClean="0"/>
              <a:t>‹#›</a:t>
            </a:fld>
            <a:endParaRPr lang="en-IN"/>
          </a:p>
        </p:txBody>
      </p:sp>
    </p:spTree>
    <p:extLst>
      <p:ext uri="{BB962C8B-B14F-4D97-AF65-F5344CB8AC3E}">
        <p14:creationId xmlns:p14="http://schemas.microsoft.com/office/powerpoint/2010/main" val="287963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F1061-5A01-4240-BDC5-E60C5665A930}"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2EBE2-1639-4A66-956E-905AC5E422D3}" type="slidenum">
              <a:rPr lang="en-IN" smtClean="0"/>
              <a:t>‹#›</a:t>
            </a:fld>
            <a:endParaRPr lang="en-IN"/>
          </a:p>
        </p:txBody>
      </p:sp>
    </p:spTree>
    <p:extLst>
      <p:ext uri="{BB962C8B-B14F-4D97-AF65-F5344CB8AC3E}">
        <p14:creationId xmlns:p14="http://schemas.microsoft.com/office/powerpoint/2010/main" val="382038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3F1061-5A01-4240-BDC5-E60C5665A930}" type="datetimeFigureOut">
              <a:rPr lang="en-IN" smtClean="0"/>
              <a:t>04-07-2023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B2EBE2-1639-4A66-956E-905AC5E422D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359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pache.org/licenses/LICENSE-2.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3A19-8FF0-6767-E841-C159D9ED898C}"/>
              </a:ext>
            </a:extLst>
          </p:cNvPr>
          <p:cNvSpPr>
            <a:spLocks noGrp="1"/>
          </p:cNvSpPr>
          <p:nvPr>
            <p:ph type="ctrTitle"/>
          </p:nvPr>
        </p:nvSpPr>
        <p:spPr/>
        <p:txBody>
          <a:bodyPr/>
          <a:lstStyle/>
          <a:p>
            <a:r>
              <a:rPr lang="en-IN" dirty="0"/>
              <a:t>Chatbots Using LLMs</a:t>
            </a:r>
          </a:p>
        </p:txBody>
      </p:sp>
      <p:sp>
        <p:nvSpPr>
          <p:cNvPr id="3" name="Subtitle 2">
            <a:extLst>
              <a:ext uri="{FF2B5EF4-FFF2-40B4-BE49-F238E27FC236}">
                <a16:creationId xmlns:a16="http://schemas.microsoft.com/office/drawing/2014/main" id="{D93F758A-00C0-B9E9-F127-6C724BD81961}"/>
              </a:ext>
            </a:extLst>
          </p:cNvPr>
          <p:cNvSpPr>
            <a:spLocks noGrp="1"/>
          </p:cNvSpPr>
          <p:nvPr>
            <p:ph type="subTitle" idx="1"/>
          </p:nvPr>
        </p:nvSpPr>
        <p:spPr/>
        <p:txBody>
          <a:bodyPr/>
          <a:lstStyle/>
          <a:p>
            <a:r>
              <a:rPr lang="en-IN" dirty="0"/>
              <a:t>We will discussing about use of LLM as base for our chatbot.</a:t>
            </a:r>
          </a:p>
        </p:txBody>
      </p:sp>
    </p:spTree>
    <p:extLst>
      <p:ext uri="{BB962C8B-B14F-4D97-AF65-F5344CB8AC3E}">
        <p14:creationId xmlns:p14="http://schemas.microsoft.com/office/powerpoint/2010/main" val="165082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61DF-DCAA-0364-F632-38B744835B57}"/>
              </a:ext>
            </a:extLst>
          </p:cNvPr>
          <p:cNvSpPr>
            <a:spLocks noGrp="1"/>
          </p:cNvSpPr>
          <p:nvPr>
            <p:ph type="title"/>
          </p:nvPr>
        </p:nvSpPr>
        <p:spPr/>
        <p:txBody>
          <a:bodyPr/>
          <a:lstStyle/>
          <a:p>
            <a:r>
              <a:rPr lang="en-IN" dirty="0"/>
              <a:t>How do we integrate LLM to a Chatbot</a:t>
            </a:r>
          </a:p>
        </p:txBody>
      </p:sp>
      <p:sp>
        <p:nvSpPr>
          <p:cNvPr id="3" name="Content Placeholder 2">
            <a:extLst>
              <a:ext uri="{FF2B5EF4-FFF2-40B4-BE49-F238E27FC236}">
                <a16:creationId xmlns:a16="http://schemas.microsoft.com/office/drawing/2014/main" id="{38581398-39DB-41E8-B474-2BB70EC4ACA5}"/>
              </a:ext>
            </a:extLst>
          </p:cNvPr>
          <p:cNvSpPr>
            <a:spLocks noGrp="1"/>
          </p:cNvSpPr>
          <p:nvPr>
            <p:ph idx="1"/>
          </p:nvPr>
        </p:nvSpPr>
        <p:spPr/>
        <p:txBody>
          <a:bodyPr/>
          <a:lstStyle/>
          <a:p>
            <a:r>
              <a:rPr lang="en-IN" dirty="0"/>
              <a:t>Overall Steps can be as follows: </a:t>
            </a:r>
          </a:p>
          <a:p>
            <a:pPr lvl="1">
              <a:buFont typeface="Arial" panose="020B0604020202020204" pitchFamily="34" charset="0"/>
              <a:buChar char="•"/>
            </a:pPr>
            <a:r>
              <a:rPr lang="en-IN" dirty="0"/>
              <a:t>We use haystack for question generation and many software are there that can produced answers for a given question given the data source. We store it in a database.</a:t>
            </a:r>
          </a:p>
          <a:p>
            <a:pPr lvl="1">
              <a:buFont typeface="Arial" panose="020B0604020202020204" pitchFamily="34" charset="0"/>
              <a:buChar char="•"/>
            </a:pPr>
            <a:r>
              <a:rPr lang="en-IN" dirty="0"/>
              <a:t>We take in any input from user and run similarity check on input with questions available in database.</a:t>
            </a:r>
          </a:p>
          <a:p>
            <a:pPr lvl="1">
              <a:buFont typeface="Arial" panose="020B0604020202020204" pitchFamily="34" charset="0"/>
              <a:buChar char="•"/>
            </a:pPr>
            <a:r>
              <a:rPr lang="en-IN" dirty="0"/>
              <a:t>We take the answer corresponding to the question that passes similarity check and pass it on to the pre-trained LLM in form of context along with the question.</a:t>
            </a:r>
          </a:p>
          <a:p>
            <a:pPr lvl="1">
              <a:buFont typeface="Arial" panose="020B0604020202020204" pitchFamily="34" charset="0"/>
              <a:buChar char="•"/>
            </a:pPr>
            <a:r>
              <a:rPr lang="en-IN" dirty="0"/>
              <a:t>Answer to the user input is given by LLM using language generation. This increases the versatility of the chatbot in answering user queries.</a:t>
            </a:r>
          </a:p>
          <a:p>
            <a:pPr marL="201168" lvl="1" indent="0">
              <a:buNone/>
            </a:pPr>
            <a:r>
              <a:rPr lang="en-IN" dirty="0"/>
              <a:t>We can also integrate summarizing tools in case the answer generated by the LLM is too broad.</a:t>
            </a:r>
          </a:p>
          <a:p>
            <a:pPr marL="201168" lvl="1" indent="0">
              <a:buNone/>
            </a:pPr>
            <a:r>
              <a:rPr lang="en-IN" dirty="0"/>
              <a:t>LLM can also be helpful in keeping track of previous conversation by giving the summary of previous conversation as input to LLM in form of prompt along with context and question.</a:t>
            </a:r>
          </a:p>
        </p:txBody>
      </p:sp>
    </p:spTree>
    <p:extLst>
      <p:ext uri="{BB962C8B-B14F-4D97-AF65-F5344CB8AC3E}">
        <p14:creationId xmlns:p14="http://schemas.microsoft.com/office/powerpoint/2010/main" val="22949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FC9D-7D6A-1666-243B-FFA296F267E1}"/>
              </a:ext>
            </a:extLst>
          </p:cNvPr>
          <p:cNvSpPr>
            <a:spLocks noGrp="1"/>
          </p:cNvSpPr>
          <p:nvPr>
            <p:ph type="title"/>
          </p:nvPr>
        </p:nvSpPr>
        <p:spPr/>
        <p:txBody>
          <a:bodyPr/>
          <a:lstStyle/>
          <a:p>
            <a:r>
              <a:rPr lang="en-IN" dirty="0"/>
              <a:t>LLM Prompt for Chain Question</a:t>
            </a:r>
          </a:p>
        </p:txBody>
      </p:sp>
      <p:pic>
        <p:nvPicPr>
          <p:cNvPr id="5" name="Content Placeholder 4">
            <a:extLst>
              <a:ext uri="{FF2B5EF4-FFF2-40B4-BE49-F238E27FC236}">
                <a16:creationId xmlns:a16="http://schemas.microsoft.com/office/drawing/2014/main" id="{48E61259-A966-C4B7-5AA6-8A13C9FD2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0" y="2261420"/>
            <a:ext cx="12157860" cy="2654709"/>
          </a:xfrm>
        </p:spPr>
      </p:pic>
    </p:spTree>
    <p:extLst>
      <p:ext uri="{BB962C8B-B14F-4D97-AF65-F5344CB8AC3E}">
        <p14:creationId xmlns:p14="http://schemas.microsoft.com/office/powerpoint/2010/main" val="261010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4CC4-3970-BACC-8FA0-58060A2FCCC1}"/>
              </a:ext>
            </a:extLst>
          </p:cNvPr>
          <p:cNvSpPr>
            <a:spLocks noGrp="1"/>
          </p:cNvSpPr>
          <p:nvPr>
            <p:ph type="title"/>
          </p:nvPr>
        </p:nvSpPr>
        <p:spPr/>
        <p:txBody>
          <a:bodyPr/>
          <a:lstStyle/>
          <a:p>
            <a:r>
              <a:rPr lang="en-IN" dirty="0"/>
              <a:t>Falcon Licensing</a:t>
            </a:r>
          </a:p>
        </p:txBody>
      </p:sp>
      <p:sp>
        <p:nvSpPr>
          <p:cNvPr id="3" name="Content Placeholder 2">
            <a:extLst>
              <a:ext uri="{FF2B5EF4-FFF2-40B4-BE49-F238E27FC236}">
                <a16:creationId xmlns:a16="http://schemas.microsoft.com/office/drawing/2014/main" id="{BADBC271-CDAF-248D-70C0-ADF0D831DB49}"/>
              </a:ext>
            </a:extLst>
          </p:cNvPr>
          <p:cNvSpPr>
            <a:spLocks noGrp="1"/>
          </p:cNvSpPr>
          <p:nvPr>
            <p:ph idx="1"/>
          </p:nvPr>
        </p:nvSpPr>
        <p:spPr/>
        <p:txBody>
          <a:bodyPr/>
          <a:lstStyle/>
          <a:p>
            <a:r>
              <a:rPr lang="en-IN" dirty="0"/>
              <a:t>I researched for the licensing of Falcon. </a:t>
            </a:r>
          </a:p>
          <a:p>
            <a:r>
              <a:rPr lang="en-IN" dirty="0"/>
              <a:t>This is the link to the licensing guide for falcon: </a:t>
            </a:r>
            <a:r>
              <a:rPr lang="en-IN" dirty="0">
                <a:hlinkClick r:id="rId2"/>
              </a:rPr>
              <a:t>https://www.apache.org/licenses/LICENSE-2.0</a:t>
            </a:r>
            <a:endParaRPr lang="en-IN" dirty="0"/>
          </a:p>
          <a:p>
            <a:r>
              <a:rPr lang="en-IN" dirty="0"/>
              <a:t>But I also got this License Information from the </a:t>
            </a:r>
            <a:r>
              <a:rPr lang="en-IN" dirty="0" err="1"/>
              <a:t>Youtube</a:t>
            </a:r>
            <a:r>
              <a:rPr lang="en-IN" dirty="0"/>
              <a:t> Video from 1 month ago: </a:t>
            </a:r>
          </a:p>
          <a:p>
            <a:r>
              <a:rPr lang="en-IN" dirty="0"/>
              <a:t>On the next slide -&gt;</a:t>
            </a:r>
          </a:p>
          <a:p>
            <a:endParaRPr lang="en-IN" dirty="0"/>
          </a:p>
        </p:txBody>
      </p:sp>
    </p:spTree>
    <p:extLst>
      <p:ext uri="{BB962C8B-B14F-4D97-AF65-F5344CB8AC3E}">
        <p14:creationId xmlns:p14="http://schemas.microsoft.com/office/powerpoint/2010/main" val="291727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13B9CF-2111-8056-AB91-1A14BE8AA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447" y="196640"/>
            <a:ext cx="7721106" cy="6037006"/>
          </a:xfrm>
          <a:prstGeom prst="rect">
            <a:avLst/>
          </a:prstGeom>
        </p:spPr>
      </p:pic>
    </p:spTree>
    <p:extLst>
      <p:ext uri="{BB962C8B-B14F-4D97-AF65-F5344CB8AC3E}">
        <p14:creationId xmlns:p14="http://schemas.microsoft.com/office/powerpoint/2010/main" val="113211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5AA8-5EA4-E62E-0377-1E7E7EA4B9A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5C342D2-D8D2-4999-3C4B-9916CD59CFB2}"/>
              </a:ext>
            </a:extLst>
          </p:cNvPr>
          <p:cNvSpPr>
            <a:spLocks noGrp="1"/>
          </p:cNvSpPr>
          <p:nvPr>
            <p:ph idx="1"/>
          </p:nvPr>
        </p:nvSpPr>
        <p:spPr/>
        <p:txBody>
          <a:bodyPr>
            <a:normAutofit/>
          </a:bodyPr>
          <a:lstStyle/>
          <a:p>
            <a:r>
              <a:rPr lang="en-IN" sz="3200" dirty="0"/>
              <a:t>So, we can choose between different LLM and their number of parameter according to our use. We will need to keep in mind time consumption as well as accuracy of the chosen LLM for a better performance chatbot.</a:t>
            </a:r>
          </a:p>
        </p:txBody>
      </p:sp>
    </p:spTree>
    <p:extLst>
      <p:ext uri="{BB962C8B-B14F-4D97-AF65-F5344CB8AC3E}">
        <p14:creationId xmlns:p14="http://schemas.microsoft.com/office/powerpoint/2010/main" val="107911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3A3-DC0D-A465-4329-0B92BF12D11A}"/>
              </a:ext>
            </a:extLst>
          </p:cNvPr>
          <p:cNvSpPr>
            <a:spLocks noGrp="1"/>
          </p:cNvSpPr>
          <p:nvPr>
            <p:ph type="title"/>
          </p:nvPr>
        </p:nvSpPr>
        <p:spPr/>
        <p:txBody>
          <a:bodyPr/>
          <a:lstStyle/>
          <a:p>
            <a:r>
              <a:rPr lang="en-IN" dirty="0"/>
              <a:t>Why do we need a LLM?</a:t>
            </a:r>
          </a:p>
        </p:txBody>
      </p:sp>
      <p:sp>
        <p:nvSpPr>
          <p:cNvPr id="3" name="Content Placeholder 2">
            <a:extLst>
              <a:ext uri="{FF2B5EF4-FFF2-40B4-BE49-F238E27FC236}">
                <a16:creationId xmlns:a16="http://schemas.microsoft.com/office/drawing/2014/main" id="{2093319C-7C45-A116-72B3-F5F8410A5F1A}"/>
              </a:ext>
            </a:extLst>
          </p:cNvPr>
          <p:cNvSpPr>
            <a:spLocks noGrp="1"/>
          </p:cNvSpPr>
          <p:nvPr>
            <p:ph idx="1"/>
          </p:nvPr>
        </p:nvSpPr>
        <p:spPr/>
        <p:txBody>
          <a:bodyPr>
            <a:normAutofit/>
          </a:bodyPr>
          <a:lstStyle/>
          <a:p>
            <a:pPr>
              <a:buFont typeface="Arial" panose="020B0604020202020204" pitchFamily="34" charset="0"/>
              <a:buChar char="•"/>
            </a:pPr>
            <a:r>
              <a:rPr lang="en-IN" sz="2400" dirty="0"/>
              <a:t>Creating chatbot with sources such as Rasa/</a:t>
            </a:r>
            <a:r>
              <a:rPr lang="en-IN" sz="2400" dirty="0" err="1"/>
              <a:t>RasaX</a:t>
            </a:r>
            <a:r>
              <a:rPr lang="en-IN" sz="2400" dirty="0"/>
              <a:t> etc. leads to response that are less creative as they user the developers given outputs or from limited knowledge base. Whereas, Using LLM that are usually trained on larger dataset can lead to more creative answer and feels more human like.</a:t>
            </a:r>
          </a:p>
          <a:p>
            <a:pPr>
              <a:buFont typeface="Arial" panose="020B0604020202020204" pitchFamily="34" charset="0"/>
              <a:buChar char="•"/>
            </a:pPr>
            <a:r>
              <a:rPr lang="en-IN" sz="2400" dirty="0"/>
              <a:t>LLMs are better in case chatbot refers to same topic more than once in a conversation with the user. In such cases the responses from the Chatbot may seem monotonous.</a:t>
            </a:r>
          </a:p>
          <a:p>
            <a:pPr marL="0" indent="0">
              <a:buNone/>
            </a:pPr>
            <a:r>
              <a:rPr lang="en-IN" sz="2800" dirty="0"/>
              <a:t>Hence we can say that LLM is more appropriate for creating a Chatbot to make it more interactive.</a:t>
            </a:r>
          </a:p>
        </p:txBody>
      </p:sp>
    </p:spTree>
    <p:extLst>
      <p:ext uri="{BB962C8B-B14F-4D97-AF65-F5344CB8AC3E}">
        <p14:creationId xmlns:p14="http://schemas.microsoft.com/office/powerpoint/2010/main" val="181381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C0BE-F0D8-EFA7-F84E-002E5CF842D6}"/>
              </a:ext>
            </a:extLst>
          </p:cNvPr>
          <p:cNvSpPr>
            <a:spLocks noGrp="1"/>
          </p:cNvSpPr>
          <p:nvPr>
            <p:ph type="title"/>
          </p:nvPr>
        </p:nvSpPr>
        <p:spPr/>
        <p:txBody>
          <a:bodyPr/>
          <a:lstStyle/>
          <a:p>
            <a:r>
              <a:rPr lang="en-IN" dirty="0"/>
              <a:t>Drawbacks Of LLMs</a:t>
            </a:r>
          </a:p>
        </p:txBody>
      </p:sp>
      <p:sp>
        <p:nvSpPr>
          <p:cNvPr id="3" name="Content Placeholder 2">
            <a:extLst>
              <a:ext uri="{FF2B5EF4-FFF2-40B4-BE49-F238E27FC236}">
                <a16:creationId xmlns:a16="http://schemas.microsoft.com/office/drawing/2014/main" id="{CF9D81DA-7F7E-8828-66FD-8B9C2533A015}"/>
              </a:ext>
            </a:extLst>
          </p:cNvPr>
          <p:cNvSpPr>
            <a:spLocks noGrp="1"/>
          </p:cNvSpPr>
          <p:nvPr>
            <p:ph idx="1"/>
          </p:nvPr>
        </p:nvSpPr>
        <p:spPr/>
        <p:txBody>
          <a:bodyPr/>
          <a:lstStyle/>
          <a:p>
            <a:pPr>
              <a:buFont typeface="Arial" panose="020B0604020202020204" pitchFamily="34" charset="0"/>
              <a:buChar char="•"/>
            </a:pPr>
            <a:r>
              <a:rPr lang="en-IN" sz="2800" dirty="0"/>
              <a:t>Choosing LLM that have been trained on smaller database or insufficient parameters can lead to various errors while producing a response by the LLM.(Error percentage is very minute in bigger LLMs like GPT4 etc)</a:t>
            </a:r>
          </a:p>
          <a:p>
            <a:pPr>
              <a:buFont typeface="Arial" panose="020B0604020202020204" pitchFamily="34" charset="0"/>
              <a:buChar char="•"/>
            </a:pPr>
            <a:r>
              <a:rPr lang="en-IN" sz="2800" dirty="0"/>
              <a:t>LLM are particularly needed in Tasks requiring narrow range of knowledge and accuracy.</a:t>
            </a:r>
            <a:r>
              <a:rPr lang="en-IN" dirty="0"/>
              <a:t> </a:t>
            </a:r>
          </a:p>
        </p:txBody>
      </p:sp>
    </p:spTree>
    <p:extLst>
      <p:ext uri="{BB962C8B-B14F-4D97-AF65-F5344CB8AC3E}">
        <p14:creationId xmlns:p14="http://schemas.microsoft.com/office/powerpoint/2010/main" val="4061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FFB9-FD1D-97F3-E84F-22B0AA7545EB}"/>
              </a:ext>
            </a:extLst>
          </p:cNvPr>
          <p:cNvSpPr>
            <a:spLocks noGrp="1"/>
          </p:cNvSpPr>
          <p:nvPr>
            <p:ph type="title"/>
          </p:nvPr>
        </p:nvSpPr>
        <p:spPr/>
        <p:txBody>
          <a:bodyPr/>
          <a:lstStyle/>
          <a:p>
            <a:r>
              <a:rPr lang="en-IN" dirty="0"/>
              <a:t>How do we actually use any LLM for chatbot?</a:t>
            </a:r>
          </a:p>
        </p:txBody>
      </p:sp>
      <p:sp>
        <p:nvSpPr>
          <p:cNvPr id="3" name="Content Placeholder 2">
            <a:extLst>
              <a:ext uri="{FF2B5EF4-FFF2-40B4-BE49-F238E27FC236}">
                <a16:creationId xmlns:a16="http://schemas.microsoft.com/office/drawing/2014/main" id="{C096B2CB-DE26-BD5E-922B-811D128A692C}"/>
              </a:ext>
            </a:extLst>
          </p:cNvPr>
          <p:cNvSpPr>
            <a:spLocks noGrp="1"/>
          </p:cNvSpPr>
          <p:nvPr>
            <p:ph idx="1"/>
          </p:nvPr>
        </p:nvSpPr>
        <p:spPr/>
        <p:txBody>
          <a:bodyPr>
            <a:normAutofit fontScale="92500" lnSpcReduction="20000"/>
          </a:bodyPr>
          <a:lstStyle/>
          <a:p>
            <a:r>
              <a:rPr lang="en-IN" dirty="0"/>
              <a:t>If we talk about using any pre-trained LLM for a chatbot. The Use of chatbot is only in 1 step </a:t>
            </a:r>
            <a:r>
              <a:rPr lang="en-IN" b="1" dirty="0"/>
              <a:t>Generating a response from a prompt</a:t>
            </a:r>
            <a:r>
              <a:rPr lang="en-IN" dirty="0"/>
              <a:t>.</a:t>
            </a:r>
          </a:p>
          <a:p>
            <a:r>
              <a:rPr lang="en-IN" dirty="0"/>
              <a:t>Process:</a:t>
            </a:r>
          </a:p>
          <a:p>
            <a:pPr marL="457200" indent="-457200">
              <a:buFont typeface="+mj-lt"/>
              <a:buAutoNum type="arabicPeriod"/>
            </a:pPr>
            <a:r>
              <a:rPr lang="en-IN" dirty="0"/>
              <a:t>We create a database with some questions and their corresponding answers.</a:t>
            </a:r>
          </a:p>
          <a:p>
            <a:pPr marL="457200" indent="-457200">
              <a:buFont typeface="+mj-lt"/>
              <a:buAutoNum type="arabicPeriod"/>
            </a:pPr>
            <a:r>
              <a:rPr lang="en-IN" dirty="0"/>
              <a:t>Whenever user prompts the chatbot we match the similarity of the prompt with already existing questions stored in the database.</a:t>
            </a:r>
          </a:p>
          <a:p>
            <a:pPr marL="457200" indent="-457200">
              <a:buFont typeface="+mj-lt"/>
              <a:buAutoNum type="arabicPeriod"/>
            </a:pPr>
            <a:r>
              <a:rPr lang="en-IN" dirty="0"/>
              <a:t>We retrieve the answer corresponding to the question that matched with the prompt earlier and save that into a variable lets say context.</a:t>
            </a:r>
          </a:p>
          <a:p>
            <a:pPr marL="457200" indent="-457200">
              <a:buFont typeface="+mj-lt"/>
              <a:buAutoNum type="arabicPeriod"/>
            </a:pPr>
            <a:r>
              <a:rPr lang="en-IN" dirty="0"/>
              <a:t>Now we make a prompt using this context as well as the question for LLM to generate the answer. </a:t>
            </a:r>
          </a:p>
          <a:p>
            <a:pPr marL="0" indent="0">
              <a:buNone/>
            </a:pPr>
            <a:r>
              <a:rPr lang="en-IN" dirty="0"/>
              <a:t>The above method allows us to even answer the question of the user from a much larger context. </a:t>
            </a:r>
          </a:p>
          <a:p>
            <a:pPr marL="0" indent="0">
              <a:buNone/>
            </a:pPr>
            <a:r>
              <a:rPr lang="en-IN" sz="1400" dirty="0"/>
              <a:t>Source: Build your Chatbot with Dolly , Official Databricks Video. </a:t>
            </a:r>
          </a:p>
          <a:p>
            <a:pPr marL="0" indent="0">
              <a:buNone/>
            </a:pPr>
            <a:r>
              <a:rPr lang="en-IN" sz="1400" dirty="0"/>
              <a:t>Link: https://pages.databricks.com/202305-APJ-VE-Build-your-Chatbot-with-Dolly_01.OnDemand-Thank-You-webinar-OD.html</a:t>
            </a:r>
          </a:p>
        </p:txBody>
      </p:sp>
    </p:spTree>
    <p:extLst>
      <p:ext uri="{BB962C8B-B14F-4D97-AF65-F5344CB8AC3E}">
        <p14:creationId xmlns:p14="http://schemas.microsoft.com/office/powerpoint/2010/main" val="26168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162C-487F-48B4-2C59-4E2E637EDCA9}"/>
              </a:ext>
            </a:extLst>
          </p:cNvPr>
          <p:cNvSpPr>
            <a:spLocks noGrp="1"/>
          </p:cNvSpPr>
          <p:nvPr>
            <p:ph type="title"/>
          </p:nvPr>
        </p:nvSpPr>
        <p:spPr/>
        <p:txBody>
          <a:bodyPr/>
          <a:lstStyle/>
          <a:p>
            <a:r>
              <a:rPr lang="en-IN" dirty="0"/>
              <a:t>Prompt Template Example</a:t>
            </a:r>
          </a:p>
        </p:txBody>
      </p:sp>
      <p:pic>
        <p:nvPicPr>
          <p:cNvPr id="5" name="Content Placeholder 4">
            <a:extLst>
              <a:ext uri="{FF2B5EF4-FFF2-40B4-BE49-F238E27FC236}">
                <a16:creationId xmlns:a16="http://schemas.microsoft.com/office/drawing/2014/main" id="{B78406D0-D703-BF4D-222A-86D761452E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4" y="2487562"/>
            <a:ext cx="12177106" cy="2861186"/>
          </a:xfrm>
        </p:spPr>
      </p:pic>
    </p:spTree>
    <p:extLst>
      <p:ext uri="{BB962C8B-B14F-4D97-AF65-F5344CB8AC3E}">
        <p14:creationId xmlns:p14="http://schemas.microsoft.com/office/powerpoint/2010/main" val="192619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6141-9769-7B2E-0100-2F404EC719CB}"/>
              </a:ext>
            </a:extLst>
          </p:cNvPr>
          <p:cNvSpPr>
            <a:spLocks noGrp="1"/>
          </p:cNvSpPr>
          <p:nvPr>
            <p:ph type="title"/>
          </p:nvPr>
        </p:nvSpPr>
        <p:spPr/>
        <p:txBody>
          <a:bodyPr/>
          <a:lstStyle/>
          <a:p>
            <a:r>
              <a:rPr lang="en-IN" dirty="0"/>
              <a:t>Which LLMs we can use?</a:t>
            </a:r>
          </a:p>
        </p:txBody>
      </p:sp>
      <p:sp>
        <p:nvSpPr>
          <p:cNvPr id="3" name="Content Placeholder 2">
            <a:extLst>
              <a:ext uri="{FF2B5EF4-FFF2-40B4-BE49-F238E27FC236}">
                <a16:creationId xmlns:a16="http://schemas.microsoft.com/office/drawing/2014/main" id="{F93E91CF-5621-9E4F-7393-86E6008A2C91}"/>
              </a:ext>
            </a:extLst>
          </p:cNvPr>
          <p:cNvSpPr>
            <a:spLocks noGrp="1"/>
          </p:cNvSpPr>
          <p:nvPr>
            <p:ph idx="1"/>
          </p:nvPr>
        </p:nvSpPr>
        <p:spPr/>
        <p:txBody>
          <a:bodyPr>
            <a:normAutofit/>
          </a:bodyPr>
          <a:lstStyle/>
          <a:p>
            <a:r>
              <a:rPr lang="en-IN" sz="2800" dirty="0"/>
              <a:t>We can use different LLMs but most of them have a paid license. So, recently two major Open Source LLMs have been launched:</a:t>
            </a:r>
          </a:p>
          <a:p>
            <a:pPr lvl="1">
              <a:buFont typeface="Arial" panose="020B0604020202020204" pitchFamily="34" charset="0"/>
              <a:buChar char="•"/>
            </a:pPr>
            <a:r>
              <a:rPr lang="en-IN" sz="2400" dirty="0"/>
              <a:t>Dolly: Made By Databricks is a Opensource LLM. It is available in different version based on the number of parameter in the model namely, 3 billion, 7 billion and 12 billion model.</a:t>
            </a:r>
          </a:p>
          <a:p>
            <a:pPr lvl="1">
              <a:buFont typeface="Arial" panose="020B0604020202020204" pitchFamily="34" charset="0"/>
              <a:buChar char="•"/>
            </a:pPr>
            <a:r>
              <a:rPr lang="en-IN" sz="2400" dirty="0"/>
              <a:t>Falcon: Made TII(Technology Innovation Institute) is also an Opensource LLM launched about a month ago. It also available in 2 versions that are namely 7 billion and 40 billion parameter model.</a:t>
            </a:r>
          </a:p>
          <a:p>
            <a:pPr marL="201168" lvl="1" indent="0">
              <a:buNone/>
            </a:pPr>
            <a:r>
              <a:rPr lang="en-IN" sz="2400" dirty="0"/>
              <a:t>Some other LLMs are also present but are either too expensive on computation or are less accurate.</a:t>
            </a:r>
          </a:p>
        </p:txBody>
      </p:sp>
    </p:spTree>
    <p:extLst>
      <p:ext uri="{BB962C8B-B14F-4D97-AF65-F5344CB8AC3E}">
        <p14:creationId xmlns:p14="http://schemas.microsoft.com/office/powerpoint/2010/main" val="410274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5337-2FE2-295C-CAC3-9838CF8AC0C6}"/>
              </a:ext>
            </a:extLst>
          </p:cNvPr>
          <p:cNvSpPr>
            <a:spLocks noGrp="1"/>
          </p:cNvSpPr>
          <p:nvPr>
            <p:ph type="title"/>
          </p:nvPr>
        </p:nvSpPr>
        <p:spPr/>
        <p:txBody>
          <a:bodyPr/>
          <a:lstStyle/>
          <a:p>
            <a:pPr algn="ctr"/>
            <a:r>
              <a:rPr lang="en-IN" dirty="0"/>
              <a:t>Dolly v/s Falcon</a:t>
            </a:r>
          </a:p>
        </p:txBody>
      </p:sp>
      <p:sp>
        <p:nvSpPr>
          <p:cNvPr id="3" name="Text Placeholder 2">
            <a:extLst>
              <a:ext uri="{FF2B5EF4-FFF2-40B4-BE49-F238E27FC236}">
                <a16:creationId xmlns:a16="http://schemas.microsoft.com/office/drawing/2014/main" id="{B43FF033-0832-B4AC-36F4-7451822166FC}"/>
              </a:ext>
            </a:extLst>
          </p:cNvPr>
          <p:cNvSpPr>
            <a:spLocks noGrp="1"/>
          </p:cNvSpPr>
          <p:nvPr>
            <p:ph type="body" idx="1"/>
          </p:nvPr>
        </p:nvSpPr>
        <p:spPr/>
        <p:txBody>
          <a:bodyPr/>
          <a:lstStyle/>
          <a:p>
            <a:r>
              <a:rPr lang="en-IN" dirty="0"/>
              <a:t>Dolly</a:t>
            </a:r>
          </a:p>
        </p:txBody>
      </p:sp>
      <p:sp>
        <p:nvSpPr>
          <p:cNvPr id="4" name="Content Placeholder 3">
            <a:extLst>
              <a:ext uri="{FF2B5EF4-FFF2-40B4-BE49-F238E27FC236}">
                <a16:creationId xmlns:a16="http://schemas.microsoft.com/office/drawing/2014/main" id="{25A702E6-749B-60C7-E7F0-3318ADED1BDF}"/>
              </a:ext>
            </a:extLst>
          </p:cNvPr>
          <p:cNvSpPr>
            <a:spLocks noGrp="1"/>
          </p:cNvSpPr>
          <p:nvPr>
            <p:ph sz="half" idx="2"/>
          </p:nvPr>
        </p:nvSpPr>
        <p:spPr/>
        <p:txBody>
          <a:bodyPr/>
          <a:lstStyle/>
          <a:p>
            <a:pPr>
              <a:buFont typeface="Arial" panose="020B0604020202020204" pitchFamily="34" charset="0"/>
              <a:buChar char="•"/>
            </a:pPr>
            <a:r>
              <a:rPr lang="en-IN" dirty="0"/>
              <a:t>Dolly is a Open source LLM. It is the first Information tuned LLM i.e. It has been trained on human generated instruction pairs. So, It is able to perform well in context to writing something and generates more human like performance</a:t>
            </a:r>
          </a:p>
          <a:p>
            <a:pPr>
              <a:buFont typeface="Arial" panose="020B0604020202020204" pitchFamily="34" charset="0"/>
              <a:buChar char="•"/>
            </a:pPr>
            <a:r>
              <a:rPr lang="en-IN" dirty="0"/>
              <a:t>Dolly has been tuned on about 15000 human generated instruction pairs. This Dataset is generated by Databricks Itself.</a:t>
            </a:r>
          </a:p>
        </p:txBody>
      </p:sp>
      <p:sp>
        <p:nvSpPr>
          <p:cNvPr id="5" name="Text Placeholder 4">
            <a:extLst>
              <a:ext uri="{FF2B5EF4-FFF2-40B4-BE49-F238E27FC236}">
                <a16:creationId xmlns:a16="http://schemas.microsoft.com/office/drawing/2014/main" id="{52D0EC20-AC39-AC47-F693-DF2B21F1B147}"/>
              </a:ext>
            </a:extLst>
          </p:cNvPr>
          <p:cNvSpPr>
            <a:spLocks noGrp="1"/>
          </p:cNvSpPr>
          <p:nvPr>
            <p:ph type="body" sz="quarter" idx="3"/>
          </p:nvPr>
        </p:nvSpPr>
        <p:spPr/>
        <p:txBody>
          <a:bodyPr/>
          <a:lstStyle/>
          <a:p>
            <a:r>
              <a:rPr lang="en-IN" dirty="0"/>
              <a:t>falcon</a:t>
            </a:r>
          </a:p>
        </p:txBody>
      </p:sp>
      <p:sp>
        <p:nvSpPr>
          <p:cNvPr id="6" name="Content Placeholder 5">
            <a:extLst>
              <a:ext uri="{FF2B5EF4-FFF2-40B4-BE49-F238E27FC236}">
                <a16:creationId xmlns:a16="http://schemas.microsoft.com/office/drawing/2014/main" id="{766118A4-2B6F-1DF4-50A1-C06CBB1815FF}"/>
              </a:ext>
            </a:extLst>
          </p:cNvPr>
          <p:cNvSpPr>
            <a:spLocks noGrp="1"/>
          </p:cNvSpPr>
          <p:nvPr>
            <p:ph sz="quarter" idx="4"/>
          </p:nvPr>
        </p:nvSpPr>
        <p:spPr/>
        <p:txBody>
          <a:bodyPr/>
          <a:lstStyle/>
          <a:p>
            <a:pPr>
              <a:buFont typeface="Arial" panose="020B0604020202020204" pitchFamily="34" charset="0"/>
              <a:buChar char="•"/>
            </a:pPr>
            <a:r>
              <a:rPr lang="en-IN" dirty="0"/>
              <a:t>Falcon is a recently launched LLM. It topped the </a:t>
            </a:r>
            <a:r>
              <a:rPr lang="en-IN" dirty="0" err="1"/>
              <a:t>OpenLLM</a:t>
            </a:r>
            <a:r>
              <a:rPr lang="en-IN" dirty="0"/>
              <a:t> leaderboard on </a:t>
            </a:r>
            <a:r>
              <a:rPr lang="en-IN" dirty="0" err="1"/>
              <a:t>HuggingFace</a:t>
            </a:r>
            <a:r>
              <a:rPr lang="en-IN" dirty="0"/>
              <a:t>. It is has been trained on various web resources so along with English it also capable of generating good quality responses in German and French. </a:t>
            </a:r>
          </a:p>
          <a:p>
            <a:pPr>
              <a:buFont typeface="Arial" panose="020B0604020202020204" pitchFamily="34" charset="0"/>
              <a:buChar char="•"/>
            </a:pPr>
            <a:r>
              <a:rPr lang="en-IN" dirty="0"/>
              <a:t>40 billion parameter has been trained on a dataset with about 1 trillion tokens and 7 billion variant has been trained on about 1.5 trillion tokens</a:t>
            </a:r>
          </a:p>
          <a:p>
            <a:endParaRPr lang="en-IN" dirty="0"/>
          </a:p>
        </p:txBody>
      </p:sp>
    </p:spTree>
    <p:extLst>
      <p:ext uri="{BB962C8B-B14F-4D97-AF65-F5344CB8AC3E}">
        <p14:creationId xmlns:p14="http://schemas.microsoft.com/office/powerpoint/2010/main" val="339580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69C4-525D-6E6D-849B-1DB075D36878}"/>
              </a:ext>
            </a:extLst>
          </p:cNvPr>
          <p:cNvSpPr>
            <a:spLocks noGrp="1"/>
          </p:cNvSpPr>
          <p:nvPr>
            <p:ph type="title"/>
          </p:nvPr>
        </p:nvSpPr>
        <p:spPr/>
        <p:txBody>
          <a:bodyPr/>
          <a:lstStyle/>
          <a:p>
            <a:r>
              <a:rPr lang="en-IN" dirty="0"/>
              <a:t>Advantages of Falcon</a:t>
            </a:r>
          </a:p>
        </p:txBody>
      </p:sp>
      <p:sp>
        <p:nvSpPr>
          <p:cNvPr id="3" name="Content Placeholder 2">
            <a:extLst>
              <a:ext uri="{FF2B5EF4-FFF2-40B4-BE49-F238E27FC236}">
                <a16:creationId xmlns:a16="http://schemas.microsoft.com/office/drawing/2014/main" id="{ED76DBF5-3769-A943-8143-C1E0571E28CD}"/>
              </a:ext>
            </a:extLst>
          </p:cNvPr>
          <p:cNvSpPr>
            <a:spLocks noGrp="1"/>
          </p:cNvSpPr>
          <p:nvPr>
            <p:ph idx="1"/>
          </p:nvPr>
        </p:nvSpPr>
        <p:spPr/>
        <p:txBody>
          <a:bodyPr>
            <a:normAutofit fontScale="92500"/>
          </a:bodyPr>
          <a:lstStyle/>
          <a:p>
            <a:pPr>
              <a:buFont typeface="Arial" panose="020B0604020202020204" pitchFamily="34" charset="0"/>
              <a:buChar char="•"/>
            </a:pPr>
            <a:r>
              <a:rPr lang="en-IN" sz="2800" dirty="0"/>
              <a:t>Falcon boast that its model </a:t>
            </a:r>
            <a:r>
              <a:rPr lang="en-US" sz="2800" b="0" i="0" dirty="0">
                <a:solidFill>
                  <a:srgbClr val="000000"/>
                </a:solidFill>
                <a:effectLst/>
                <a:latin typeface="Neue"/>
              </a:rPr>
              <a:t>uses only 75 percent of GPT-3’s training compute, 40 percent of Chinchilla’s, and 80 percent of PaLM-62B’s.</a:t>
            </a:r>
          </a:p>
          <a:p>
            <a:pPr>
              <a:buFont typeface="Arial" panose="020B0604020202020204" pitchFamily="34" charset="0"/>
              <a:buChar char="•"/>
            </a:pPr>
            <a:r>
              <a:rPr lang="en-IN" sz="2800" dirty="0"/>
              <a:t>Falcon also has an instruct version for both 7b and 42b model which has been finetuned on Baize dataset which itself has about 100k dialogs that have been generated by ChatGPT by letting it converse with itself and it’s performance has been further improved using Alpaca’s data. It also contains </a:t>
            </a:r>
            <a:r>
              <a:rPr lang="en-IN" sz="2800" b="0" i="0" dirty="0">
                <a:solidFill>
                  <a:srgbClr val="1F2328"/>
                </a:solidFill>
                <a:effectLst/>
                <a:latin typeface="-apple-system"/>
              </a:rPr>
              <a:t>54K/57K/47K dialo</a:t>
            </a:r>
            <a:r>
              <a:rPr lang="en-IN" sz="2800" dirty="0">
                <a:solidFill>
                  <a:srgbClr val="1F2328"/>
                </a:solidFill>
                <a:latin typeface="-apple-system"/>
              </a:rPr>
              <a:t>gs</a:t>
            </a:r>
            <a:r>
              <a:rPr lang="en-IN" sz="2800" b="0" i="0" dirty="0">
                <a:solidFill>
                  <a:srgbClr val="1F2328"/>
                </a:solidFill>
                <a:effectLst/>
                <a:latin typeface="-apple-system"/>
              </a:rPr>
              <a:t> from Quora, </a:t>
            </a:r>
            <a:r>
              <a:rPr lang="en-IN" sz="2800" b="0" i="0" dirty="0" err="1">
                <a:solidFill>
                  <a:srgbClr val="1F2328"/>
                </a:solidFill>
                <a:effectLst/>
                <a:latin typeface="-apple-system"/>
              </a:rPr>
              <a:t>StackOverFlow</a:t>
            </a:r>
            <a:r>
              <a:rPr lang="en-IN" sz="2800" b="0" i="0" dirty="0">
                <a:solidFill>
                  <a:srgbClr val="1F2328"/>
                </a:solidFill>
                <a:effectLst/>
                <a:latin typeface="-apple-system"/>
              </a:rPr>
              <a:t> and </a:t>
            </a:r>
            <a:r>
              <a:rPr lang="en-IN" sz="2800" b="0" i="0" dirty="0" err="1">
                <a:solidFill>
                  <a:srgbClr val="1F2328"/>
                </a:solidFill>
                <a:effectLst/>
                <a:latin typeface="-apple-system"/>
              </a:rPr>
              <a:t>MedQuAD</a:t>
            </a:r>
            <a:r>
              <a:rPr lang="en-IN" sz="2800" b="0" i="0" dirty="0">
                <a:solidFill>
                  <a:srgbClr val="1F2328"/>
                </a:solidFill>
                <a:effectLst/>
                <a:latin typeface="-apple-system"/>
              </a:rPr>
              <a:t> questions</a:t>
            </a:r>
          </a:p>
          <a:p>
            <a:pPr>
              <a:buFont typeface="Arial" panose="020B0604020202020204" pitchFamily="34" charset="0"/>
              <a:buChar char="•"/>
            </a:pPr>
            <a:r>
              <a:rPr lang="en-IN" sz="2800" dirty="0">
                <a:solidFill>
                  <a:srgbClr val="1F2328"/>
                </a:solidFill>
                <a:latin typeface="-apple-system"/>
              </a:rPr>
              <a:t>Token Size(Number of token that can be processed by the LLM at once) of Falcon (16384 tokens) is considerably larger than Dolly (1024 tokens).</a:t>
            </a:r>
            <a:endParaRPr lang="en-IN" sz="2800" dirty="0"/>
          </a:p>
        </p:txBody>
      </p:sp>
    </p:spTree>
    <p:extLst>
      <p:ext uri="{BB962C8B-B14F-4D97-AF65-F5344CB8AC3E}">
        <p14:creationId xmlns:p14="http://schemas.microsoft.com/office/powerpoint/2010/main" val="143685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D9F5-8633-3133-FBCD-0791680A021D}"/>
              </a:ext>
            </a:extLst>
          </p:cNvPr>
          <p:cNvSpPr>
            <a:spLocks noGrp="1"/>
          </p:cNvSpPr>
          <p:nvPr>
            <p:ph type="title"/>
          </p:nvPr>
        </p:nvSpPr>
        <p:spPr/>
        <p:txBody>
          <a:bodyPr/>
          <a:lstStyle/>
          <a:p>
            <a:r>
              <a:rPr lang="en-IN" dirty="0"/>
              <a:t>Drawback of a Larger LLM</a:t>
            </a:r>
          </a:p>
        </p:txBody>
      </p:sp>
      <p:sp>
        <p:nvSpPr>
          <p:cNvPr id="3" name="Content Placeholder 2">
            <a:extLst>
              <a:ext uri="{FF2B5EF4-FFF2-40B4-BE49-F238E27FC236}">
                <a16:creationId xmlns:a16="http://schemas.microsoft.com/office/drawing/2014/main" id="{A3CA4B50-BE9C-28CC-C58A-D69C0152A4E3}"/>
              </a:ext>
            </a:extLst>
          </p:cNvPr>
          <p:cNvSpPr>
            <a:spLocks noGrp="1"/>
          </p:cNvSpPr>
          <p:nvPr>
            <p:ph idx="1"/>
          </p:nvPr>
        </p:nvSpPr>
        <p:spPr/>
        <p:txBody>
          <a:bodyPr/>
          <a:lstStyle/>
          <a:p>
            <a:r>
              <a:rPr lang="en-IN" sz="3200" dirty="0"/>
              <a:t>Larger Model generally larger inference time compared to smaller models with lesser parameter but if fine tuned and trained properly, Larger Models are able to more flexible and creative answers as compared to smaller model.</a:t>
            </a:r>
          </a:p>
          <a:p>
            <a:pPr marL="0" indent="0">
              <a:buNone/>
            </a:pPr>
            <a:endParaRPr lang="en-IN" dirty="0"/>
          </a:p>
        </p:txBody>
      </p:sp>
    </p:spTree>
    <p:extLst>
      <p:ext uri="{BB962C8B-B14F-4D97-AF65-F5344CB8AC3E}">
        <p14:creationId xmlns:p14="http://schemas.microsoft.com/office/powerpoint/2010/main" val="38659031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201</TotalTime>
  <Words>1049</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Neue</vt:lpstr>
      <vt:lpstr>Retrospect</vt:lpstr>
      <vt:lpstr>Chatbots Using LLMs</vt:lpstr>
      <vt:lpstr>Why do we need a LLM?</vt:lpstr>
      <vt:lpstr>Drawbacks Of LLMs</vt:lpstr>
      <vt:lpstr>How do we actually use any LLM for chatbot?</vt:lpstr>
      <vt:lpstr>Prompt Template Example</vt:lpstr>
      <vt:lpstr>Which LLMs we can use?</vt:lpstr>
      <vt:lpstr>Dolly v/s Falcon</vt:lpstr>
      <vt:lpstr>Advantages of Falcon</vt:lpstr>
      <vt:lpstr>Drawback of a Larger LLM</vt:lpstr>
      <vt:lpstr>How do we integrate LLM to a Chatbot</vt:lpstr>
      <vt:lpstr>LLM Prompt for Chain Question</vt:lpstr>
      <vt:lpstr>Falcon Licensing</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Chatbots Using LLMs</dc:title>
  <dc:creator>IMT2021005 Dhairya Gupta</dc:creator>
  <cp:lastModifiedBy>IMT2021005 Dhairya Gupta</cp:lastModifiedBy>
  <cp:revision>3</cp:revision>
  <dcterms:created xsi:type="dcterms:W3CDTF">2023-07-04T15:44:54Z</dcterms:created>
  <dcterms:modified xsi:type="dcterms:W3CDTF">2023-07-04T19:06:27Z</dcterms:modified>
</cp:coreProperties>
</file>