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0E7C472-4BAA-42D7-98DB-5F95679DD791}"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432B0-6AE4-4C96-B051-0EFD19E6ED7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40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C472-4BAA-42D7-98DB-5F95679DD791}"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77006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C472-4BAA-42D7-98DB-5F95679DD791}"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432B0-6AE4-4C96-B051-0EFD19E6ED7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37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7C472-4BAA-42D7-98DB-5F95679DD791}"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123340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7C472-4BAA-42D7-98DB-5F95679DD791}"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432B0-6AE4-4C96-B051-0EFD19E6ED7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7C472-4BAA-42D7-98DB-5F95679DD791}"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3345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7C472-4BAA-42D7-98DB-5F95679DD791}"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299884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7C472-4BAA-42D7-98DB-5F95679DD791}"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373124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7C472-4BAA-42D7-98DB-5F95679DD791}"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156550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E7C472-4BAA-42D7-98DB-5F95679DD791}"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432B0-6AE4-4C96-B051-0EFD19E6ED7B}" type="slidenum">
              <a:rPr lang="en-IN" smtClean="0"/>
              <a:t>‹#›</a:t>
            </a:fld>
            <a:endParaRPr lang="en-IN"/>
          </a:p>
        </p:txBody>
      </p:sp>
    </p:spTree>
    <p:extLst>
      <p:ext uri="{BB962C8B-B14F-4D97-AF65-F5344CB8AC3E}">
        <p14:creationId xmlns:p14="http://schemas.microsoft.com/office/powerpoint/2010/main" val="21502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7C472-4BAA-42D7-98DB-5F95679DD791}"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432B0-6AE4-4C96-B051-0EFD19E6ED7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32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E7C472-4BAA-42D7-98DB-5F95679DD791}" type="datetimeFigureOut">
              <a:rPr lang="en-IN" smtClean="0"/>
              <a:t>12-06-2023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2432B0-6AE4-4C96-B051-0EFD19E6ED7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121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355-4FFD-0F4A-EEC1-1C917BCBAAB9}"/>
              </a:ext>
            </a:extLst>
          </p:cNvPr>
          <p:cNvSpPr>
            <a:spLocks noGrp="1"/>
          </p:cNvSpPr>
          <p:nvPr>
            <p:ph type="ctrTitle"/>
          </p:nvPr>
        </p:nvSpPr>
        <p:spPr/>
        <p:txBody>
          <a:bodyPr>
            <a:normAutofit fontScale="90000"/>
          </a:bodyPr>
          <a:lstStyle/>
          <a:p>
            <a:r>
              <a:rPr lang="en-IN" dirty="0"/>
              <a:t>Microsoft</a:t>
            </a:r>
            <a:br>
              <a:rPr lang="en-IN" dirty="0"/>
            </a:br>
            <a:r>
              <a:rPr lang="en-IN" dirty="0"/>
              <a:t>Power Virtual agents</a:t>
            </a:r>
            <a:br>
              <a:rPr lang="en-IN" dirty="0"/>
            </a:br>
            <a:r>
              <a:rPr lang="en-IN" dirty="0"/>
              <a:t>(PVA)</a:t>
            </a:r>
          </a:p>
        </p:txBody>
      </p:sp>
      <p:sp>
        <p:nvSpPr>
          <p:cNvPr id="3" name="Subtitle 2">
            <a:extLst>
              <a:ext uri="{FF2B5EF4-FFF2-40B4-BE49-F238E27FC236}">
                <a16:creationId xmlns:a16="http://schemas.microsoft.com/office/drawing/2014/main" id="{DF7EF66C-670F-CA31-4A5E-B9A9D5E8B2A2}"/>
              </a:ext>
            </a:extLst>
          </p:cNvPr>
          <p:cNvSpPr>
            <a:spLocks noGrp="1"/>
          </p:cNvSpPr>
          <p:nvPr>
            <p:ph type="subTitle" idx="1"/>
          </p:nvPr>
        </p:nvSpPr>
        <p:spPr/>
        <p:txBody>
          <a:bodyPr/>
          <a:lstStyle/>
          <a:p>
            <a:r>
              <a:rPr lang="en-IN" dirty="0"/>
              <a:t>PVA is a very useful no code/low code tool to develop and deploy your own chatbots.</a:t>
            </a:r>
          </a:p>
          <a:p>
            <a:pPr algn="r"/>
            <a:r>
              <a:rPr lang="en-IN" dirty="0"/>
              <a:t>- Dhairya Gupta</a:t>
            </a:r>
          </a:p>
        </p:txBody>
      </p:sp>
    </p:spTree>
    <p:extLst>
      <p:ext uri="{BB962C8B-B14F-4D97-AF65-F5344CB8AC3E}">
        <p14:creationId xmlns:p14="http://schemas.microsoft.com/office/powerpoint/2010/main" val="190474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6DB9-4164-068E-DE74-CA5A8A4D8AA4}"/>
              </a:ext>
            </a:extLst>
          </p:cNvPr>
          <p:cNvSpPr>
            <a:spLocks noGrp="1"/>
          </p:cNvSpPr>
          <p:nvPr>
            <p:ph type="title"/>
          </p:nvPr>
        </p:nvSpPr>
        <p:spPr/>
        <p:txBody>
          <a:bodyPr/>
          <a:lstStyle/>
          <a:p>
            <a:r>
              <a:rPr lang="en-IN" dirty="0"/>
              <a:t>Project goals</a:t>
            </a:r>
          </a:p>
        </p:txBody>
      </p:sp>
      <p:sp>
        <p:nvSpPr>
          <p:cNvPr id="3" name="Content Placeholder 2">
            <a:extLst>
              <a:ext uri="{FF2B5EF4-FFF2-40B4-BE49-F238E27FC236}">
                <a16:creationId xmlns:a16="http://schemas.microsoft.com/office/drawing/2014/main" id="{2D06717F-722E-EB96-395F-1E72370BA7B8}"/>
              </a:ext>
            </a:extLst>
          </p:cNvPr>
          <p:cNvSpPr>
            <a:spLocks noGrp="1"/>
          </p:cNvSpPr>
          <p:nvPr>
            <p:ph idx="1"/>
          </p:nvPr>
        </p:nvSpPr>
        <p:spPr/>
        <p:txBody>
          <a:bodyPr>
            <a:normAutofit/>
          </a:bodyPr>
          <a:lstStyle/>
          <a:p>
            <a:pPr marL="457200" indent="-457200">
              <a:buFont typeface="+mj-lt"/>
              <a:buAutoNum type="arabicPeriod"/>
            </a:pPr>
            <a:r>
              <a:rPr lang="en-IN" sz="3600" dirty="0"/>
              <a:t>Developing a FAQ Chatbot for IIITB</a:t>
            </a:r>
          </a:p>
          <a:p>
            <a:pPr marL="457200" indent="-457200">
              <a:buFont typeface="+mj-lt"/>
              <a:buAutoNum type="arabicPeriod"/>
            </a:pPr>
            <a:r>
              <a:rPr lang="en-IN" sz="3600" dirty="0"/>
              <a:t>Features of the chatbot : </a:t>
            </a:r>
          </a:p>
          <a:p>
            <a:pPr marL="688086" lvl="1" indent="-514350">
              <a:buFont typeface="+mj-lt"/>
              <a:buAutoNum type="alphaLcParenR"/>
            </a:pPr>
            <a:r>
              <a:rPr lang="en-IN" sz="3200" dirty="0"/>
              <a:t>Able to converse smoothly.</a:t>
            </a:r>
          </a:p>
          <a:p>
            <a:pPr marL="688086" lvl="1" indent="-514350">
              <a:buFont typeface="+mj-lt"/>
              <a:buAutoNum type="alphaLcParenR"/>
            </a:pPr>
            <a:r>
              <a:rPr lang="en-IN" sz="3200" dirty="0"/>
              <a:t>Able to recognise as many intent as possible.</a:t>
            </a:r>
          </a:p>
          <a:p>
            <a:pPr marL="688086" lvl="1" indent="-514350">
              <a:buFont typeface="+mj-lt"/>
              <a:buAutoNum type="alphaLcParenR"/>
            </a:pPr>
            <a:r>
              <a:rPr lang="en-IN" sz="3200" dirty="0"/>
              <a:t>Able to uses resources provided and IIITB Website.</a:t>
            </a:r>
          </a:p>
        </p:txBody>
      </p:sp>
    </p:spTree>
    <p:extLst>
      <p:ext uri="{BB962C8B-B14F-4D97-AF65-F5344CB8AC3E}">
        <p14:creationId xmlns:p14="http://schemas.microsoft.com/office/powerpoint/2010/main" val="310811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938-9516-4F17-A8D9-9554565A8B05}"/>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A5E5C474-227B-47D6-3368-05D23C95C732}"/>
              </a:ext>
            </a:extLst>
          </p:cNvPr>
          <p:cNvSpPr>
            <a:spLocks noGrp="1"/>
          </p:cNvSpPr>
          <p:nvPr>
            <p:ph idx="1"/>
          </p:nvPr>
        </p:nvSpPr>
        <p:spPr>
          <a:xfrm>
            <a:off x="1024128" y="1932040"/>
            <a:ext cx="9720073" cy="4557250"/>
          </a:xfrm>
        </p:spPr>
        <p:txBody>
          <a:bodyPr/>
          <a:lstStyle/>
          <a:p>
            <a:pPr>
              <a:buFont typeface="Arial" panose="020B0604020202020204" pitchFamily="34" charset="0"/>
              <a:buChar char="•"/>
            </a:pPr>
            <a:r>
              <a:rPr lang="en-IN" b="1" dirty="0"/>
              <a:t> No code Development</a:t>
            </a:r>
          </a:p>
          <a:p>
            <a:pPr>
              <a:buFont typeface="Arial" panose="020B0604020202020204" pitchFamily="34" charset="0"/>
              <a:buChar char="•"/>
            </a:pPr>
            <a:r>
              <a:rPr lang="en-IN" dirty="0"/>
              <a:t> Able to </a:t>
            </a:r>
            <a:r>
              <a:rPr lang="en-IN" b="1" dirty="0"/>
              <a:t>recognise intent </a:t>
            </a:r>
            <a:r>
              <a:rPr lang="en-IN" dirty="0"/>
              <a:t>using key words and match user query accordingly.</a:t>
            </a:r>
          </a:p>
          <a:p>
            <a:pPr>
              <a:buFont typeface="Arial" panose="020B0604020202020204" pitchFamily="34" charset="0"/>
              <a:buChar char="•"/>
            </a:pPr>
            <a:r>
              <a:rPr lang="en-IN" dirty="0"/>
              <a:t> Integrated with </a:t>
            </a:r>
            <a:r>
              <a:rPr lang="en-IN" b="1" dirty="0"/>
              <a:t>Microsoft Services</a:t>
            </a:r>
            <a:r>
              <a:rPr lang="en-IN" dirty="0"/>
              <a:t>.</a:t>
            </a:r>
          </a:p>
          <a:p>
            <a:pPr>
              <a:buFont typeface="Arial" panose="020B0604020202020204" pitchFamily="34" charset="0"/>
              <a:buChar char="•"/>
            </a:pPr>
            <a:r>
              <a:rPr lang="en-IN" b="1" dirty="0"/>
              <a:t> Omnichannel Support </a:t>
            </a:r>
            <a:r>
              <a:rPr lang="en-IN" dirty="0"/>
              <a:t>: can be published on various channel to increase business engagement with user on their preferred channel.</a:t>
            </a:r>
          </a:p>
          <a:p>
            <a:pPr>
              <a:buFont typeface="Arial" panose="020B0604020202020204" pitchFamily="34" charset="0"/>
              <a:buChar char="•"/>
            </a:pPr>
            <a:r>
              <a:rPr lang="en-IN" dirty="0"/>
              <a:t> Platform provides </a:t>
            </a:r>
            <a:r>
              <a:rPr lang="en-IN" b="1" dirty="0"/>
              <a:t>built-in analytics and reporting </a:t>
            </a:r>
            <a:r>
              <a:rPr lang="en-IN" dirty="0"/>
              <a:t>feature for improving customer experience.</a:t>
            </a:r>
          </a:p>
          <a:p>
            <a:pPr>
              <a:buFont typeface="Arial" panose="020B0604020202020204" pitchFamily="34" charset="0"/>
              <a:buChar char="•"/>
            </a:pPr>
            <a:r>
              <a:rPr lang="en-IN" dirty="0"/>
              <a:t> </a:t>
            </a:r>
            <a:r>
              <a:rPr lang="en-IN" b="1" dirty="0"/>
              <a:t>Bot Handoff </a:t>
            </a:r>
            <a:r>
              <a:rPr lang="en-IN" dirty="0"/>
              <a:t>: chatbot can transfer conversation to live agents in case of complex queries or require human intervention </a:t>
            </a:r>
          </a:p>
          <a:p>
            <a:pPr>
              <a:buFont typeface="Arial" panose="020B0604020202020204" pitchFamily="34" charset="0"/>
              <a:buChar char="•"/>
            </a:pPr>
            <a:r>
              <a:rPr lang="en-IN" dirty="0"/>
              <a:t> Chatbot </a:t>
            </a:r>
            <a:r>
              <a:rPr lang="en-IN" b="1" dirty="0"/>
              <a:t>evolves</a:t>
            </a:r>
            <a:r>
              <a:rPr lang="en-IN" dirty="0"/>
              <a:t> with user feedback and conversation analysis to become more effective.</a:t>
            </a:r>
          </a:p>
        </p:txBody>
      </p:sp>
    </p:spTree>
    <p:extLst>
      <p:ext uri="{BB962C8B-B14F-4D97-AF65-F5344CB8AC3E}">
        <p14:creationId xmlns:p14="http://schemas.microsoft.com/office/powerpoint/2010/main" val="271816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1D52-0BF1-F2C0-2633-76DF685F928C}"/>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37C3D2F7-6F02-6620-C8A4-AB9AD7526B4C}"/>
              </a:ext>
            </a:extLst>
          </p:cNvPr>
          <p:cNvSpPr>
            <a:spLocks noGrp="1"/>
          </p:cNvSpPr>
          <p:nvPr>
            <p:ph idx="1"/>
          </p:nvPr>
        </p:nvSpPr>
        <p:spPr/>
        <p:txBody>
          <a:bodyPr>
            <a:normAutofit fontScale="92500"/>
          </a:bodyPr>
          <a:lstStyle/>
          <a:p>
            <a:pPr>
              <a:buFont typeface="Arial" panose="020B0604020202020204" pitchFamily="34" charset="0"/>
              <a:buChar char="•"/>
            </a:pPr>
            <a:r>
              <a:rPr lang="en-IN" sz="2800" dirty="0"/>
              <a:t> MS Power Virtual Agents need a </a:t>
            </a:r>
            <a:r>
              <a:rPr lang="en-IN" sz="2800" b="1" dirty="0"/>
              <a:t>higher level of licencing </a:t>
            </a:r>
            <a:r>
              <a:rPr lang="en-IN" sz="2800" dirty="0"/>
              <a:t>for most of the features and to show its actual worth.</a:t>
            </a:r>
          </a:p>
          <a:p>
            <a:pPr>
              <a:buFont typeface="Arial" panose="020B0604020202020204" pitchFamily="34" charset="0"/>
              <a:buChar char="•"/>
            </a:pPr>
            <a:r>
              <a:rPr lang="en-IN" sz="2800" dirty="0"/>
              <a:t> We can </a:t>
            </a:r>
            <a:r>
              <a:rPr lang="en-IN" sz="2800" b="1" dirty="0"/>
              <a:t>create topics to target specific question </a:t>
            </a:r>
            <a:r>
              <a:rPr lang="en-IN" sz="2800" dirty="0"/>
              <a:t>that we want to urge or create the impact on the user.</a:t>
            </a:r>
          </a:p>
          <a:p>
            <a:pPr>
              <a:buFont typeface="Arial" panose="020B0604020202020204" pitchFamily="34" charset="0"/>
              <a:buChar char="•"/>
            </a:pPr>
            <a:r>
              <a:rPr lang="en-IN" sz="2800" dirty="0"/>
              <a:t> Using </a:t>
            </a:r>
            <a:r>
              <a:rPr lang="en-IN" sz="2800" b="1" dirty="0"/>
              <a:t>MS services in conjunction </a:t>
            </a:r>
            <a:r>
              <a:rPr lang="en-IN" sz="2800" dirty="0"/>
              <a:t>with PVA enhances the bot capabilities.</a:t>
            </a:r>
          </a:p>
          <a:p>
            <a:pPr>
              <a:buFont typeface="Arial" panose="020B0604020202020204" pitchFamily="34" charset="0"/>
              <a:buChar char="•"/>
            </a:pPr>
            <a:r>
              <a:rPr lang="en-IN" sz="2800" b="1" dirty="0"/>
              <a:t> MS Power Automate </a:t>
            </a:r>
            <a:r>
              <a:rPr lang="en-IN" sz="2800" dirty="0"/>
              <a:t>helps to automate various utilities like sending emails and messages automatically on the specified triggers.</a:t>
            </a:r>
          </a:p>
          <a:p>
            <a:pPr marL="0" indent="0">
              <a:buNone/>
            </a:pPr>
            <a:r>
              <a:rPr lang="en-IN" dirty="0"/>
              <a:t>  </a:t>
            </a:r>
          </a:p>
          <a:p>
            <a:endParaRPr lang="en-IN" dirty="0"/>
          </a:p>
        </p:txBody>
      </p:sp>
    </p:spTree>
    <p:extLst>
      <p:ext uri="{BB962C8B-B14F-4D97-AF65-F5344CB8AC3E}">
        <p14:creationId xmlns:p14="http://schemas.microsoft.com/office/powerpoint/2010/main" val="337490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4961-C953-A7C1-3FAD-6A57CE2F6A86}"/>
              </a:ext>
            </a:extLst>
          </p:cNvPr>
          <p:cNvSpPr>
            <a:spLocks noGrp="1"/>
          </p:cNvSpPr>
          <p:nvPr>
            <p:ph type="title"/>
          </p:nvPr>
        </p:nvSpPr>
        <p:spPr/>
        <p:txBody>
          <a:bodyPr/>
          <a:lstStyle/>
          <a:p>
            <a:r>
              <a:rPr lang="en-IN" dirty="0"/>
              <a:t>Problems I encountered</a:t>
            </a:r>
          </a:p>
        </p:txBody>
      </p:sp>
      <p:sp>
        <p:nvSpPr>
          <p:cNvPr id="3" name="Content Placeholder 2">
            <a:extLst>
              <a:ext uri="{FF2B5EF4-FFF2-40B4-BE49-F238E27FC236}">
                <a16:creationId xmlns:a16="http://schemas.microsoft.com/office/drawing/2014/main" id="{3D24617E-9250-2C7D-5FB0-958CB8529A87}"/>
              </a:ext>
            </a:extLst>
          </p:cNvPr>
          <p:cNvSpPr>
            <a:spLocks noGrp="1"/>
          </p:cNvSpPr>
          <p:nvPr>
            <p:ph idx="1"/>
          </p:nvPr>
        </p:nvSpPr>
        <p:spPr/>
        <p:txBody>
          <a:bodyPr/>
          <a:lstStyle/>
          <a:p>
            <a:pPr>
              <a:buFont typeface="Arial" panose="020B0604020202020204" pitchFamily="34" charset="0"/>
              <a:buChar char="•"/>
            </a:pPr>
            <a:r>
              <a:rPr lang="en-IN" sz="2800" dirty="0"/>
              <a:t> As PVA requires a lot of logic behind the scenes, while creating topics one may experience some lag if one issues too many commands at once.</a:t>
            </a:r>
          </a:p>
          <a:p>
            <a:pPr>
              <a:buFont typeface="Arial" panose="020B0604020202020204" pitchFamily="34" charset="0"/>
              <a:buChar char="•"/>
            </a:pPr>
            <a:r>
              <a:rPr lang="en-IN" sz="2800" dirty="0"/>
              <a:t> PVA changes variables in all the referred topics which some time leads to errors that are simply resolved by refreshing the page or re-entering the logic.</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03566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E56D-44EE-1763-AC29-82FDA8ED82D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146DFC9-AB69-EF36-7696-15668FDDBC1B}"/>
              </a:ext>
            </a:extLst>
          </p:cNvPr>
          <p:cNvSpPr>
            <a:spLocks noGrp="1"/>
          </p:cNvSpPr>
          <p:nvPr>
            <p:ph idx="1"/>
          </p:nvPr>
        </p:nvSpPr>
        <p:spPr/>
        <p:txBody>
          <a:bodyPr>
            <a:normAutofit/>
          </a:bodyPr>
          <a:lstStyle/>
          <a:p>
            <a:pPr marL="0" indent="0">
              <a:buNone/>
            </a:pPr>
            <a:r>
              <a:rPr lang="en-IN" sz="2400" dirty="0"/>
              <a:t>So, In conclusion PVA is a powerful as well as useful tool helpful in creating chatbots except some very rare issues that are resolved easily.</a:t>
            </a:r>
          </a:p>
          <a:p>
            <a:pPr marL="0" indent="0">
              <a:buNone/>
            </a:pPr>
            <a:r>
              <a:rPr lang="en-IN" sz="2400" dirty="0"/>
              <a:t>It also provides the coded version of the logic created in the user friendly mode. It is helpful in understanding and sharing logic behind the process also helpful in finetuning the logic.</a:t>
            </a:r>
          </a:p>
          <a:p>
            <a:pPr marL="0" indent="0">
              <a:buNone/>
            </a:pPr>
            <a:endParaRPr lang="en-IN" sz="2400" dirty="0"/>
          </a:p>
          <a:p>
            <a:pPr marL="0" indent="0">
              <a:buNone/>
            </a:pPr>
            <a:r>
              <a:rPr lang="en-IN" sz="2400" dirty="0"/>
              <a:t>I will be presenting the demo of a IIITB Chatbot which answers simple questions like those on Admissions, Fees, Branches, Campus, Placements and Feedback.</a:t>
            </a:r>
          </a:p>
        </p:txBody>
      </p:sp>
    </p:spTree>
    <p:extLst>
      <p:ext uri="{BB962C8B-B14F-4D97-AF65-F5344CB8AC3E}">
        <p14:creationId xmlns:p14="http://schemas.microsoft.com/office/powerpoint/2010/main" val="122847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53</TotalTime>
  <Words>392</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Microsoft Power Virtual agents (PVA)</vt:lpstr>
      <vt:lpstr>Project goals</vt:lpstr>
      <vt:lpstr>Key Features</vt:lpstr>
      <vt:lpstr>Implementation </vt:lpstr>
      <vt:lpstr>Problems I encountered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Virtual agents (PVA)</dc:title>
  <dc:creator>IMT2021005 Dhairya Gupta</dc:creator>
  <cp:lastModifiedBy>IMT2021005 Dhairya Gupta</cp:lastModifiedBy>
  <cp:revision>2</cp:revision>
  <dcterms:created xsi:type="dcterms:W3CDTF">2023-06-12T15:50:53Z</dcterms:created>
  <dcterms:modified xsi:type="dcterms:W3CDTF">2023-06-12T16:44:10Z</dcterms:modified>
</cp:coreProperties>
</file>