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1" r:id="rId5"/>
    <p:sldId id="258" r:id="rId6"/>
    <p:sldId id="265"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1F4E693-B7EB-48C0-95D5-3D75C1C677C6}" type="datetimeFigureOut">
              <a:rPr lang="en-IN" smtClean="0"/>
              <a:t>20-06-2023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4E0DA7D-E1EA-4203-AE4B-6A4FD95B0F73}" type="slidenum">
              <a:rPr lang="en-IN" smtClean="0"/>
              <a:t>‹#›</a:t>
            </a:fld>
            <a:endParaRPr lang="en-IN"/>
          </a:p>
        </p:txBody>
      </p:sp>
    </p:spTree>
    <p:extLst>
      <p:ext uri="{BB962C8B-B14F-4D97-AF65-F5344CB8AC3E}">
        <p14:creationId xmlns:p14="http://schemas.microsoft.com/office/powerpoint/2010/main" val="13563094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4E693-B7EB-48C0-95D5-3D75C1C677C6}"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331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4E693-B7EB-48C0-95D5-3D75C1C677C6}"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149675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4E693-B7EB-48C0-95D5-3D75C1C677C6}"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227732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1F4E693-B7EB-48C0-95D5-3D75C1C677C6}" type="datetimeFigureOut">
              <a:rPr lang="en-IN" smtClean="0"/>
              <a:t>20-06-2023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11431269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F4E693-B7EB-48C0-95D5-3D75C1C677C6}"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303542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4E693-B7EB-48C0-95D5-3D75C1C677C6}"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71334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F4E693-B7EB-48C0-95D5-3D75C1C677C6}"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200776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4E693-B7EB-48C0-95D5-3D75C1C677C6}"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E0DA7D-E1EA-4203-AE4B-6A4FD95B0F73}" type="slidenum">
              <a:rPr lang="en-IN" smtClean="0"/>
              <a:t>‹#›</a:t>
            </a:fld>
            <a:endParaRPr lang="en-IN"/>
          </a:p>
        </p:txBody>
      </p:sp>
    </p:spTree>
    <p:extLst>
      <p:ext uri="{BB962C8B-B14F-4D97-AF65-F5344CB8AC3E}">
        <p14:creationId xmlns:p14="http://schemas.microsoft.com/office/powerpoint/2010/main" val="43364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F4E693-B7EB-48C0-95D5-3D75C1C677C6}" type="datetimeFigureOut">
              <a:rPr lang="en-IN" smtClean="0"/>
              <a:t>20-06-2023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4E0DA7D-E1EA-4203-AE4B-6A4FD95B0F73}"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63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1F4E693-B7EB-48C0-95D5-3D75C1C677C6}" type="datetimeFigureOut">
              <a:rPr lang="en-IN" smtClean="0"/>
              <a:t>20-06-2023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4E0DA7D-E1EA-4203-AE4B-6A4FD95B0F73}"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67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1F4E693-B7EB-48C0-95D5-3D75C1C677C6}" type="datetimeFigureOut">
              <a:rPr lang="en-IN" smtClean="0"/>
              <a:t>20-06-2023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4E0DA7D-E1EA-4203-AE4B-6A4FD95B0F73}" type="slidenum">
              <a:rPr lang="en-IN" smtClean="0"/>
              <a:t>‹#›</a:t>
            </a:fld>
            <a:endParaRPr lang="en-IN"/>
          </a:p>
        </p:txBody>
      </p:sp>
    </p:spTree>
    <p:extLst>
      <p:ext uri="{BB962C8B-B14F-4D97-AF65-F5344CB8AC3E}">
        <p14:creationId xmlns:p14="http://schemas.microsoft.com/office/powerpoint/2010/main" val="3688778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A493-F22A-6F5C-F4C4-BB384774B39C}"/>
              </a:ext>
            </a:extLst>
          </p:cNvPr>
          <p:cNvSpPr>
            <a:spLocks noGrp="1"/>
          </p:cNvSpPr>
          <p:nvPr>
            <p:ph type="ctrTitle"/>
          </p:nvPr>
        </p:nvSpPr>
        <p:spPr/>
        <p:txBody>
          <a:bodyPr/>
          <a:lstStyle/>
          <a:p>
            <a:r>
              <a:rPr lang="en-IN" dirty="0"/>
              <a:t>Pipelining Data From Website</a:t>
            </a:r>
          </a:p>
        </p:txBody>
      </p:sp>
      <p:sp>
        <p:nvSpPr>
          <p:cNvPr id="3" name="Subtitle 2">
            <a:extLst>
              <a:ext uri="{FF2B5EF4-FFF2-40B4-BE49-F238E27FC236}">
                <a16:creationId xmlns:a16="http://schemas.microsoft.com/office/drawing/2014/main" id="{44E431D6-8AF1-848B-2C63-F7C9255A318F}"/>
              </a:ext>
            </a:extLst>
          </p:cNvPr>
          <p:cNvSpPr>
            <a:spLocks noGrp="1"/>
          </p:cNvSpPr>
          <p:nvPr>
            <p:ph type="subTitle" idx="1"/>
          </p:nvPr>
        </p:nvSpPr>
        <p:spPr/>
        <p:txBody>
          <a:bodyPr>
            <a:normAutofit/>
          </a:bodyPr>
          <a:lstStyle/>
          <a:p>
            <a:r>
              <a:rPr lang="en-IN" dirty="0"/>
              <a:t>How to pipeline data extraction from IIITB website?</a:t>
            </a:r>
          </a:p>
        </p:txBody>
      </p:sp>
    </p:spTree>
    <p:extLst>
      <p:ext uri="{BB962C8B-B14F-4D97-AF65-F5344CB8AC3E}">
        <p14:creationId xmlns:p14="http://schemas.microsoft.com/office/powerpoint/2010/main" val="296081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79F1-F22D-5DF9-A2F9-E78FE26B3559}"/>
              </a:ext>
            </a:extLst>
          </p:cNvPr>
          <p:cNvSpPr>
            <a:spLocks noGrp="1"/>
          </p:cNvSpPr>
          <p:nvPr>
            <p:ph type="title"/>
          </p:nvPr>
        </p:nvSpPr>
        <p:spPr/>
        <p:txBody>
          <a:bodyPr/>
          <a:lstStyle/>
          <a:p>
            <a:r>
              <a:rPr lang="en-IN" dirty="0"/>
              <a:t>Problem to be Solved…..</a:t>
            </a:r>
          </a:p>
        </p:txBody>
      </p:sp>
      <p:sp>
        <p:nvSpPr>
          <p:cNvPr id="3" name="Content Placeholder 2">
            <a:extLst>
              <a:ext uri="{FF2B5EF4-FFF2-40B4-BE49-F238E27FC236}">
                <a16:creationId xmlns:a16="http://schemas.microsoft.com/office/drawing/2014/main" id="{0E56B646-3DA8-053E-25A4-A5614874E728}"/>
              </a:ext>
            </a:extLst>
          </p:cNvPr>
          <p:cNvSpPr>
            <a:spLocks noGrp="1"/>
          </p:cNvSpPr>
          <p:nvPr>
            <p:ph idx="1"/>
          </p:nvPr>
        </p:nvSpPr>
        <p:spPr/>
        <p:txBody>
          <a:bodyPr>
            <a:normAutofit fontScale="92500" lnSpcReduction="20000"/>
          </a:bodyPr>
          <a:lstStyle/>
          <a:p>
            <a:pPr marL="0" indent="0">
              <a:buNone/>
            </a:pPr>
            <a:r>
              <a:rPr lang="en-IN" sz="3200" b="1" dirty="0"/>
              <a:t>Ques: </a:t>
            </a:r>
            <a:r>
              <a:rPr lang="en-IN" sz="3200" dirty="0"/>
              <a:t>How we ensures that the data source used by the chatbot has up to date information?</a:t>
            </a:r>
          </a:p>
          <a:p>
            <a:pPr marL="0" indent="0">
              <a:buNone/>
            </a:pPr>
            <a:r>
              <a:rPr lang="en-IN" sz="3200" b="1" dirty="0"/>
              <a:t>Solution: </a:t>
            </a:r>
            <a:r>
              <a:rPr lang="en-IN" sz="3200" dirty="0"/>
              <a:t>We can </a:t>
            </a:r>
            <a:r>
              <a:rPr lang="en-IN" sz="3200" b="1" dirty="0"/>
              <a:t>extract data</a:t>
            </a:r>
            <a:r>
              <a:rPr lang="en-IN" sz="3200" dirty="0"/>
              <a:t> from the website regularly using some </a:t>
            </a:r>
            <a:r>
              <a:rPr lang="en-IN" sz="3200" b="1" dirty="0"/>
              <a:t>scheduling mechanism </a:t>
            </a:r>
            <a:r>
              <a:rPr lang="en-IN" sz="3200" dirty="0"/>
              <a:t>or we can set a trigger that </a:t>
            </a:r>
            <a:r>
              <a:rPr lang="en-IN" sz="3200" b="1" dirty="0"/>
              <a:t>monitor the website </a:t>
            </a:r>
            <a:r>
              <a:rPr lang="en-IN" sz="3200" dirty="0"/>
              <a:t>for changes and runs the program accordingly. This will ensure that the information in the chatbot database is updated in some fixed time regularly.</a:t>
            </a:r>
          </a:p>
          <a:p>
            <a:pPr marL="0" indent="0">
              <a:buNone/>
            </a:pPr>
            <a:r>
              <a:rPr lang="en-IN" sz="3200" dirty="0"/>
              <a:t> </a:t>
            </a:r>
          </a:p>
          <a:p>
            <a:pPr marL="0" indent="0">
              <a:buNone/>
            </a:pPr>
            <a:endParaRPr lang="en-IN" sz="3200" dirty="0"/>
          </a:p>
        </p:txBody>
      </p:sp>
    </p:spTree>
    <p:extLst>
      <p:ext uri="{BB962C8B-B14F-4D97-AF65-F5344CB8AC3E}">
        <p14:creationId xmlns:p14="http://schemas.microsoft.com/office/powerpoint/2010/main" val="262127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68F8-A237-5BE6-61A9-22FD988FB747}"/>
              </a:ext>
            </a:extLst>
          </p:cNvPr>
          <p:cNvSpPr>
            <a:spLocks noGrp="1"/>
          </p:cNvSpPr>
          <p:nvPr>
            <p:ph type="title"/>
          </p:nvPr>
        </p:nvSpPr>
        <p:spPr/>
        <p:txBody>
          <a:bodyPr/>
          <a:lstStyle/>
          <a:p>
            <a:r>
              <a:rPr lang="en-IN" dirty="0"/>
              <a:t>Data Extraction Methods :</a:t>
            </a:r>
          </a:p>
        </p:txBody>
      </p:sp>
      <p:sp>
        <p:nvSpPr>
          <p:cNvPr id="3" name="Content Placeholder 2">
            <a:extLst>
              <a:ext uri="{FF2B5EF4-FFF2-40B4-BE49-F238E27FC236}">
                <a16:creationId xmlns:a16="http://schemas.microsoft.com/office/drawing/2014/main" id="{4BA1D3F0-97B1-BF58-8ED1-E94C9F6F7100}"/>
              </a:ext>
            </a:extLst>
          </p:cNvPr>
          <p:cNvSpPr>
            <a:spLocks noGrp="1"/>
          </p:cNvSpPr>
          <p:nvPr>
            <p:ph idx="1"/>
          </p:nvPr>
        </p:nvSpPr>
        <p:spPr/>
        <p:txBody>
          <a:bodyPr>
            <a:normAutofit fontScale="85000" lnSpcReduction="20000"/>
          </a:bodyPr>
          <a:lstStyle/>
          <a:p>
            <a:r>
              <a:rPr lang="en-IN" sz="2800" dirty="0"/>
              <a:t>Use of API’s</a:t>
            </a:r>
          </a:p>
          <a:p>
            <a:r>
              <a:rPr lang="en-IN" sz="2800" dirty="0"/>
              <a:t>Web Scraping</a:t>
            </a:r>
          </a:p>
          <a:p>
            <a:r>
              <a:rPr lang="en-IN" sz="2800" dirty="0"/>
              <a:t>RSS Feeds – XML based formats, provide summary or update of a websites content.</a:t>
            </a:r>
          </a:p>
          <a:p>
            <a:r>
              <a:rPr lang="en-IN" sz="2800" dirty="0"/>
              <a:t>Data Syndication and Integration – Websites provide their own data in JSON or XML Format.</a:t>
            </a:r>
          </a:p>
          <a:p>
            <a:r>
              <a:rPr lang="en-IN" sz="2800" dirty="0"/>
              <a:t>Database Integration – Providing access to the database.</a:t>
            </a:r>
          </a:p>
          <a:p>
            <a:r>
              <a:rPr lang="en-IN" sz="2800" dirty="0"/>
              <a:t>Screen Scraping</a:t>
            </a:r>
          </a:p>
          <a:p>
            <a:r>
              <a:rPr lang="en-IN" sz="2800" dirty="0"/>
              <a:t>Structured Data Sources – Website offer downloadable files for their content which can be used by the chatbot.</a:t>
            </a:r>
          </a:p>
        </p:txBody>
      </p:sp>
    </p:spTree>
    <p:extLst>
      <p:ext uri="{BB962C8B-B14F-4D97-AF65-F5344CB8AC3E}">
        <p14:creationId xmlns:p14="http://schemas.microsoft.com/office/powerpoint/2010/main" val="175645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4E69-449E-FBBA-90A8-974A1536A8D8}"/>
              </a:ext>
            </a:extLst>
          </p:cNvPr>
          <p:cNvSpPr>
            <a:spLocks noGrp="1"/>
          </p:cNvSpPr>
          <p:nvPr>
            <p:ph type="title"/>
          </p:nvPr>
        </p:nvSpPr>
        <p:spPr/>
        <p:txBody>
          <a:bodyPr>
            <a:normAutofit/>
          </a:bodyPr>
          <a:lstStyle/>
          <a:p>
            <a:pPr algn="ctr"/>
            <a:r>
              <a:rPr lang="en-IN" sz="4400" dirty="0"/>
              <a:t>Screen Scraping </a:t>
            </a:r>
            <a:r>
              <a:rPr lang="en-IN" sz="6000" dirty="0"/>
              <a:t>V/S</a:t>
            </a:r>
            <a:r>
              <a:rPr lang="en-IN" sz="4400" dirty="0"/>
              <a:t> Web Scraping</a:t>
            </a:r>
            <a:endParaRPr lang="en-IN" dirty="0"/>
          </a:p>
        </p:txBody>
      </p:sp>
      <p:sp>
        <p:nvSpPr>
          <p:cNvPr id="3" name="Text Placeholder 2">
            <a:extLst>
              <a:ext uri="{FF2B5EF4-FFF2-40B4-BE49-F238E27FC236}">
                <a16:creationId xmlns:a16="http://schemas.microsoft.com/office/drawing/2014/main" id="{15733BCB-8A88-B417-A3D1-A452336DFA4E}"/>
              </a:ext>
            </a:extLst>
          </p:cNvPr>
          <p:cNvSpPr>
            <a:spLocks noGrp="1"/>
          </p:cNvSpPr>
          <p:nvPr>
            <p:ph type="body" idx="1"/>
          </p:nvPr>
        </p:nvSpPr>
        <p:spPr/>
        <p:txBody>
          <a:bodyPr>
            <a:normAutofit/>
          </a:bodyPr>
          <a:lstStyle/>
          <a:p>
            <a:r>
              <a:rPr lang="en-IN" sz="2400" dirty="0"/>
              <a:t>Screen Scraping</a:t>
            </a:r>
          </a:p>
        </p:txBody>
      </p:sp>
      <p:sp>
        <p:nvSpPr>
          <p:cNvPr id="4" name="Content Placeholder 3">
            <a:extLst>
              <a:ext uri="{FF2B5EF4-FFF2-40B4-BE49-F238E27FC236}">
                <a16:creationId xmlns:a16="http://schemas.microsoft.com/office/drawing/2014/main" id="{30DA513A-1AD8-8EAE-83C4-537A4784A53C}"/>
              </a:ext>
            </a:extLst>
          </p:cNvPr>
          <p:cNvSpPr>
            <a:spLocks noGrp="1"/>
          </p:cNvSpPr>
          <p:nvPr>
            <p:ph sz="half" idx="2"/>
          </p:nvPr>
        </p:nvSpPr>
        <p:spPr/>
        <p:txBody>
          <a:bodyPr>
            <a:normAutofit/>
          </a:bodyPr>
          <a:lstStyle/>
          <a:p>
            <a:r>
              <a:rPr lang="en-US" sz="2400" b="0" i="0" dirty="0">
                <a:solidFill>
                  <a:schemeClr val="bg2">
                    <a:lumMod val="10000"/>
                  </a:schemeClr>
                </a:solidFill>
                <a:effectLst/>
                <a:latin typeface="Söhne"/>
              </a:rPr>
              <a:t>Screen scraping is more suitable when the target data is tightly integrated within the user interface, requires interaction with dynamic elements, or is not directly accessible through the HTML structure.</a:t>
            </a:r>
            <a:endParaRPr lang="en-IN" sz="2400" dirty="0">
              <a:solidFill>
                <a:schemeClr val="bg2">
                  <a:lumMod val="10000"/>
                </a:schemeClr>
              </a:solidFill>
            </a:endParaRPr>
          </a:p>
        </p:txBody>
      </p:sp>
      <p:sp>
        <p:nvSpPr>
          <p:cNvPr id="5" name="Text Placeholder 4">
            <a:extLst>
              <a:ext uri="{FF2B5EF4-FFF2-40B4-BE49-F238E27FC236}">
                <a16:creationId xmlns:a16="http://schemas.microsoft.com/office/drawing/2014/main" id="{DFB5D80B-3439-60D4-BBFA-18E9926C5079}"/>
              </a:ext>
            </a:extLst>
          </p:cNvPr>
          <p:cNvSpPr>
            <a:spLocks noGrp="1"/>
          </p:cNvSpPr>
          <p:nvPr>
            <p:ph type="body" sz="quarter" idx="3"/>
          </p:nvPr>
        </p:nvSpPr>
        <p:spPr/>
        <p:txBody>
          <a:bodyPr/>
          <a:lstStyle/>
          <a:p>
            <a:r>
              <a:rPr lang="en-IN" sz="2400" dirty="0"/>
              <a:t>Web Scraping</a:t>
            </a:r>
            <a:endParaRPr lang="en-IN" dirty="0"/>
          </a:p>
        </p:txBody>
      </p:sp>
      <p:sp>
        <p:nvSpPr>
          <p:cNvPr id="6" name="Content Placeholder 5">
            <a:extLst>
              <a:ext uri="{FF2B5EF4-FFF2-40B4-BE49-F238E27FC236}">
                <a16:creationId xmlns:a16="http://schemas.microsoft.com/office/drawing/2014/main" id="{5EF0C5F5-180C-9B1C-0F5B-B44643433576}"/>
              </a:ext>
            </a:extLst>
          </p:cNvPr>
          <p:cNvSpPr>
            <a:spLocks noGrp="1"/>
          </p:cNvSpPr>
          <p:nvPr>
            <p:ph sz="quarter" idx="4"/>
          </p:nvPr>
        </p:nvSpPr>
        <p:spPr/>
        <p:txBody>
          <a:bodyPr>
            <a:normAutofit/>
          </a:bodyPr>
          <a:lstStyle/>
          <a:p>
            <a:r>
              <a:rPr lang="en-US" sz="2400" b="0" i="0" dirty="0">
                <a:solidFill>
                  <a:schemeClr val="bg2">
                    <a:lumMod val="10000"/>
                  </a:schemeClr>
                </a:solidFill>
                <a:effectLst/>
                <a:latin typeface="Söhne"/>
              </a:rPr>
              <a:t>Web scraping, on the other hand, is preferable for extracting data directly from the HTML code, especially when the structure and formatting of the data are consistent across multiple pages</a:t>
            </a:r>
            <a:r>
              <a:rPr lang="en-US" b="0" i="0" dirty="0">
                <a:solidFill>
                  <a:schemeClr val="bg2">
                    <a:lumMod val="10000"/>
                  </a:schemeClr>
                </a:solidFill>
                <a:effectLst/>
                <a:latin typeface="Söhne"/>
              </a:rPr>
              <a:t>.</a:t>
            </a:r>
            <a:endParaRPr lang="en-IN" dirty="0">
              <a:solidFill>
                <a:schemeClr val="bg2">
                  <a:lumMod val="10000"/>
                </a:schemeClr>
              </a:solidFill>
            </a:endParaRPr>
          </a:p>
        </p:txBody>
      </p:sp>
    </p:spTree>
    <p:extLst>
      <p:ext uri="{BB962C8B-B14F-4D97-AF65-F5344CB8AC3E}">
        <p14:creationId xmlns:p14="http://schemas.microsoft.com/office/powerpoint/2010/main" val="258147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CF03-40AA-6A76-3834-DC94275B2DBB}"/>
              </a:ext>
            </a:extLst>
          </p:cNvPr>
          <p:cNvSpPr>
            <a:spLocks noGrp="1"/>
          </p:cNvSpPr>
          <p:nvPr>
            <p:ph type="title"/>
          </p:nvPr>
        </p:nvSpPr>
        <p:spPr/>
        <p:txBody>
          <a:bodyPr/>
          <a:lstStyle/>
          <a:p>
            <a:r>
              <a:rPr lang="en-US" dirty="0"/>
              <a:t>Technologies	</a:t>
            </a:r>
            <a:endParaRPr lang="en-IN" dirty="0"/>
          </a:p>
        </p:txBody>
      </p:sp>
      <p:sp>
        <p:nvSpPr>
          <p:cNvPr id="3" name="Content Placeholder 2">
            <a:extLst>
              <a:ext uri="{FF2B5EF4-FFF2-40B4-BE49-F238E27FC236}">
                <a16:creationId xmlns:a16="http://schemas.microsoft.com/office/drawing/2014/main" id="{E9890AF0-D5F5-7E81-1BC9-CDAFD19756B4}"/>
              </a:ext>
            </a:extLst>
          </p:cNvPr>
          <p:cNvSpPr>
            <a:spLocks noGrp="1"/>
          </p:cNvSpPr>
          <p:nvPr>
            <p:ph idx="1"/>
          </p:nvPr>
        </p:nvSpPr>
        <p:spPr/>
        <p:txBody>
          <a:bodyPr>
            <a:normAutofit/>
          </a:bodyPr>
          <a:lstStyle/>
          <a:p>
            <a:r>
              <a:rPr lang="en-US" sz="2800" b="1" dirty="0"/>
              <a:t>Web Scraping :</a:t>
            </a:r>
            <a:r>
              <a:rPr lang="en-US" sz="2800" dirty="0"/>
              <a:t> Various Python libraries (BeautifulSoup, Scrapy) can be used to Web scrape the data from the website and then stored in the desired format. Or use Java based “Selenium”</a:t>
            </a:r>
          </a:p>
          <a:p>
            <a:r>
              <a:rPr lang="en-US" sz="2800" b="1" dirty="0"/>
              <a:t>Screen Scraping :</a:t>
            </a:r>
            <a:r>
              <a:rPr lang="en-US" sz="2800" dirty="0"/>
              <a:t> ParseHub and Octoparse are some of the tools helpful in screen scraping.</a:t>
            </a:r>
          </a:p>
        </p:txBody>
      </p:sp>
    </p:spTree>
    <p:extLst>
      <p:ext uri="{BB962C8B-B14F-4D97-AF65-F5344CB8AC3E}">
        <p14:creationId xmlns:p14="http://schemas.microsoft.com/office/powerpoint/2010/main" val="6976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7EBA-2289-41EF-380F-C8AF780D29AD}"/>
              </a:ext>
            </a:extLst>
          </p:cNvPr>
          <p:cNvSpPr>
            <a:spLocks noGrp="1"/>
          </p:cNvSpPr>
          <p:nvPr>
            <p:ph type="title"/>
          </p:nvPr>
        </p:nvSpPr>
        <p:spPr/>
        <p:txBody>
          <a:bodyPr/>
          <a:lstStyle/>
          <a:p>
            <a:r>
              <a:rPr lang="en-US" dirty="0"/>
              <a:t>Monitoring Website Changes</a:t>
            </a:r>
            <a:endParaRPr lang="en-IN" dirty="0"/>
          </a:p>
        </p:txBody>
      </p:sp>
      <p:sp>
        <p:nvSpPr>
          <p:cNvPr id="3" name="Content Placeholder 2">
            <a:extLst>
              <a:ext uri="{FF2B5EF4-FFF2-40B4-BE49-F238E27FC236}">
                <a16:creationId xmlns:a16="http://schemas.microsoft.com/office/drawing/2014/main" id="{DD6EA241-57FE-1917-B528-EF5BB196FBE7}"/>
              </a:ext>
            </a:extLst>
          </p:cNvPr>
          <p:cNvSpPr>
            <a:spLocks noGrp="1"/>
          </p:cNvSpPr>
          <p:nvPr>
            <p:ph idx="1"/>
          </p:nvPr>
        </p:nvSpPr>
        <p:spPr/>
        <p:txBody>
          <a:bodyPr>
            <a:normAutofit/>
          </a:bodyPr>
          <a:lstStyle/>
          <a:p>
            <a:pPr marL="0" indent="0">
              <a:buNone/>
            </a:pPr>
            <a:r>
              <a:rPr lang="en-US" sz="2400" b="1" dirty="0"/>
              <a:t>Ques:</a:t>
            </a:r>
            <a:r>
              <a:rPr lang="en-US" sz="2400" dirty="0"/>
              <a:t> How to monitor whether the website has changed or not?</a:t>
            </a:r>
            <a:endParaRPr lang="en-IN" sz="2000" b="1" dirty="0"/>
          </a:p>
          <a:p>
            <a:pPr marL="0" indent="0">
              <a:buNone/>
            </a:pPr>
            <a:r>
              <a:rPr lang="en-IN" sz="2000" b="1" dirty="0"/>
              <a:t>Ans: </a:t>
            </a:r>
            <a:r>
              <a:rPr lang="en-IN" sz="2000" dirty="0"/>
              <a:t>We can </a:t>
            </a:r>
            <a:r>
              <a:rPr lang="en-IN" sz="2000" b="1" u="sng" dirty="0"/>
              <a:t>use in-built features</a:t>
            </a:r>
            <a:r>
              <a:rPr lang="en-IN" sz="2000" b="1" dirty="0"/>
              <a:t> </a:t>
            </a:r>
            <a:r>
              <a:rPr lang="en-IN" sz="2000" dirty="0"/>
              <a:t>of some webscraping tools to monitor changes on a website. We can also use third party services that monitor changes on a website for us and notify us accordingly. </a:t>
            </a:r>
            <a:r>
              <a:rPr lang="en-IN" sz="2000" b="1" u="sng" dirty="0"/>
              <a:t>“BeautifulSoup” </a:t>
            </a:r>
            <a:r>
              <a:rPr lang="en-IN" sz="2000" dirty="0"/>
              <a:t>doesn’t have such feature but can be coded (example in demo). While </a:t>
            </a:r>
            <a:r>
              <a:rPr lang="en-IN" sz="2000" b="1" u="sng" dirty="0"/>
              <a:t>“Selenium”</a:t>
            </a:r>
            <a:r>
              <a:rPr lang="en-IN" sz="2000" dirty="0"/>
              <a:t> has this feature, It can even wait for a particular element to show up on the page. This can be a alternative for scheduling the webscraping tool to regularly scrape the website.</a:t>
            </a:r>
            <a:endParaRPr lang="en-US" sz="2000" dirty="0"/>
          </a:p>
        </p:txBody>
      </p:sp>
    </p:spTree>
    <p:extLst>
      <p:ext uri="{BB962C8B-B14F-4D97-AF65-F5344CB8AC3E}">
        <p14:creationId xmlns:p14="http://schemas.microsoft.com/office/powerpoint/2010/main" val="264107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F484-B143-7AE4-DC8B-977420220142}"/>
              </a:ext>
            </a:extLst>
          </p:cNvPr>
          <p:cNvSpPr>
            <a:spLocks noGrp="1"/>
          </p:cNvSpPr>
          <p:nvPr>
            <p:ph type="title"/>
          </p:nvPr>
        </p:nvSpPr>
        <p:spPr/>
        <p:txBody>
          <a:bodyPr/>
          <a:lstStyle/>
          <a:p>
            <a:r>
              <a:rPr lang="en-IN" dirty="0"/>
              <a:t>Scheduling Task</a:t>
            </a:r>
          </a:p>
        </p:txBody>
      </p:sp>
      <p:sp>
        <p:nvSpPr>
          <p:cNvPr id="3" name="Content Placeholder 2">
            <a:extLst>
              <a:ext uri="{FF2B5EF4-FFF2-40B4-BE49-F238E27FC236}">
                <a16:creationId xmlns:a16="http://schemas.microsoft.com/office/drawing/2014/main" id="{ACC7456A-C201-A08A-D7A2-60DB252073FE}"/>
              </a:ext>
            </a:extLst>
          </p:cNvPr>
          <p:cNvSpPr>
            <a:spLocks noGrp="1"/>
          </p:cNvSpPr>
          <p:nvPr>
            <p:ph idx="1"/>
          </p:nvPr>
        </p:nvSpPr>
        <p:spPr/>
        <p:txBody>
          <a:bodyPr>
            <a:normAutofit fontScale="92500" lnSpcReduction="10000"/>
          </a:bodyPr>
          <a:lstStyle/>
          <a:p>
            <a:r>
              <a:rPr lang="en-IN" sz="2800" dirty="0"/>
              <a:t>According to the solution proposed we can </a:t>
            </a:r>
            <a:r>
              <a:rPr lang="en-IN" sz="2800" b="1" dirty="0"/>
              <a:t>schedule the program </a:t>
            </a:r>
            <a:r>
              <a:rPr lang="en-IN" sz="2800" dirty="0"/>
              <a:t>to run after some fixed amount of time regularly hence keeping the data source for the chat bot up to data.</a:t>
            </a:r>
          </a:p>
          <a:p>
            <a:r>
              <a:rPr lang="en-IN" sz="2800" dirty="0"/>
              <a:t>Scheduling can be using 3 methods : </a:t>
            </a:r>
          </a:p>
          <a:p>
            <a:pPr lvl="1"/>
            <a:r>
              <a:rPr lang="en-IN" sz="2400" dirty="0"/>
              <a:t>Using </a:t>
            </a:r>
            <a:r>
              <a:rPr lang="en-IN" sz="2400" b="1" dirty="0"/>
              <a:t>python libraries</a:t>
            </a:r>
            <a:r>
              <a:rPr lang="en-IN" sz="2400" dirty="0"/>
              <a:t> – Using libraries such as celery, schedule or APScheduler</a:t>
            </a:r>
          </a:p>
          <a:p>
            <a:pPr lvl="1"/>
            <a:r>
              <a:rPr lang="en-IN" sz="2400" dirty="0"/>
              <a:t>Using </a:t>
            </a:r>
            <a:r>
              <a:rPr lang="en-IN" sz="2400" b="1" dirty="0"/>
              <a:t>OS Scheduler </a:t>
            </a:r>
            <a:r>
              <a:rPr lang="en-IN" sz="2400" dirty="0"/>
              <a:t>– like “Cron Jobs” in Unix-like OS or “Task Scheduler” for Windows</a:t>
            </a:r>
          </a:p>
          <a:p>
            <a:pPr lvl="1"/>
            <a:r>
              <a:rPr lang="en-IN" sz="2400" dirty="0"/>
              <a:t>Using </a:t>
            </a:r>
            <a:r>
              <a:rPr lang="en-IN" sz="2400" b="1" dirty="0"/>
              <a:t>Cloud based solutions : </a:t>
            </a:r>
            <a:r>
              <a:rPr lang="en-IN" sz="2400" dirty="0"/>
              <a:t> Like AWS Lambda, Google Cloud or Azure Functions.</a:t>
            </a:r>
            <a:endParaRPr lang="en-IN" sz="2400" b="1" dirty="0"/>
          </a:p>
        </p:txBody>
      </p:sp>
    </p:spTree>
    <p:extLst>
      <p:ext uri="{BB962C8B-B14F-4D97-AF65-F5344CB8AC3E}">
        <p14:creationId xmlns:p14="http://schemas.microsoft.com/office/powerpoint/2010/main" val="323640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662A-858C-220C-FA2D-865E5A0535AE}"/>
              </a:ext>
            </a:extLst>
          </p:cNvPr>
          <p:cNvSpPr>
            <a:spLocks noGrp="1"/>
          </p:cNvSpPr>
          <p:nvPr>
            <p:ph type="title"/>
          </p:nvPr>
        </p:nvSpPr>
        <p:spPr/>
        <p:txBody>
          <a:bodyPr>
            <a:normAutofit/>
          </a:bodyPr>
          <a:lstStyle/>
          <a:p>
            <a:pPr algn="ctr"/>
            <a:r>
              <a:rPr lang="en-IN" sz="3600" dirty="0"/>
              <a:t>OS Scheduling </a:t>
            </a:r>
            <a:r>
              <a:rPr lang="en-IN" sz="5400" dirty="0"/>
              <a:t>V/S</a:t>
            </a:r>
            <a:r>
              <a:rPr lang="en-IN" sz="3600" dirty="0"/>
              <a:t> Scheduling Libraries</a:t>
            </a:r>
          </a:p>
        </p:txBody>
      </p:sp>
      <p:sp>
        <p:nvSpPr>
          <p:cNvPr id="3" name="Text Placeholder 2">
            <a:extLst>
              <a:ext uri="{FF2B5EF4-FFF2-40B4-BE49-F238E27FC236}">
                <a16:creationId xmlns:a16="http://schemas.microsoft.com/office/drawing/2014/main" id="{B1F3424C-6D41-94F6-F1A6-51ABB05262A3}"/>
              </a:ext>
            </a:extLst>
          </p:cNvPr>
          <p:cNvSpPr>
            <a:spLocks noGrp="1"/>
          </p:cNvSpPr>
          <p:nvPr>
            <p:ph type="body" idx="1"/>
          </p:nvPr>
        </p:nvSpPr>
        <p:spPr/>
        <p:txBody>
          <a:bodyPr>
            <a:normAutofit/>
          </a:bodyPr>
          <a:lstStyle/>
          <a:p>
            <a:r>
              <a:rPr lang="en-IN" sz="2400" dirty="0"/>
              <a:t>OS Scheduling</a:t>
            </a:r>
          </a:p>
        </p:txBody>
      </p:sp>
      <p:sp>
        <p:nvSpPr>
          <p:cNvPr id="4" name="Content Placeholder 3">
            <a:extLst>
              <a:ext uri="{FF2B5EF4-FFF2-40B4-BE49-F238E27FC236}">
                <a16:creationId xmlns:a16="http://schemas.microsoft.com/office/drawing/2014/main" id="{3131E657-ED52-27D6-7D52-FD61FA98B19C}"/>
              </a:ext>
            </a:extLst>
          </p:cNvPr>
          <p:cNvSpPr>
            <a:spLocks noGrp="1"/>
          </p:cNvSpPr>
          <p:nvPr>
            <p:ph sz="half" idx="2"/>
          </p:nvPr>
        </p:nvSpPr>
        <p:spPr/>
        <p:txBody>
          <a:bodyPr>
            <a:normAutofit/>
          </a:bodyPr>
          <a:lstStyle/>
          <a:p>
            <a:r>
              <a:rPr lang="en-IN" sz="2000" dirty="0"/>
              <a:t>Using OS scheduling means to rerun a particular program after fixed amount of time on given trigger and conditions added to task. Here the program need not keep running in background every time scheduled time comes the program is run on set triggers.</a:t>
            </a:r>
          </a:p>
        </p:txBody>
      </p:sp>
      <p:sp>
        <p:nvSpPr>
          <p:cNvPr id="5" name="Text Placeholder 4">
            <a:extLst>
              <a:ext uri="{FF2B5EF4-FFF2-40B4-BE49-F238E27FC236}">
                <a16:creationId xmlns:a16="http://schemas.microsoft.com/office/drawing/2014/main" id="{B2A9FE4A-162A-55B2-055B-13111FDF7511}"/>
              </a:ext>
            </a:extLst>
          </p:cNvPr>
          <p:cNvSpPr>
            <a:spLocks noGrp="1"/>
          </p:cNvSpPr>
          <p:nvPr>
            <p:ph type="body" sz="quarter" idx="3"/>
          </p:nvPr>
        </p:nvSpPr>
        <p:spPr/>
        <p:txBody>
          <a:bodyPr>
            <a:normAutofit/>
          </a:bodyPr>
          <a:lstStyle/>
          <a:p>
            <a:r>
              <a:rPr lang="en-IN" sz="2400" dirty="0"/>
              <a:t>Scheduling Libraries</a:t>
            </a:r>
          </a:p>
        </p:txBody>
      </p:sp>
      <p:sp>
        <p:nvSpPr>
          <p:cNvPr id="6" name="Content Placeholder 5">
            <a:extLst>
              <a:ext uri="{FF2B5EF4-FFF2-40B4-BE49-F238E27FC236}">
                <a16:creationId xmlns:a16="http://schemas.microsoft.com/office/drawing/2014/main" id="{5741884F-60C8-04A5-796D-D2AC8AF6C718}"/>
              </a:ext>
            </a:extLst>
          </p:cNvPr>
          <p:cNvSpPr>
            <a:spLocks noGrp="1"/>
          </p:cNvSpPr>
          <p:nvPr>
            <p:ph sz="quarter" idx="4"/>
          </p:nvPr>
        </p:nvSpPr>
        <p:spPr>
          <a:xfrm>
            <a:off x="6373368" y="2714414"/>
            <a:ext cx="4754880" cy="3200400"/>
          </a:xfrm>
        </p:spPr>
        <p:txBody>
          <a:bodyPr>
            <a:normAutofit/>
          </a:bodyPr>
          <a:lstStyle/>
          <a:p>
            <a:r>
              <a:rPr lang="en-IN" sz="2000" dirty="0"/>
              <a:t>Using Scheduling Libraries will mean that the program will keep on running on terminal or in the background and will keep repeating a particular function or task inside defined in program. It can be interpreted as repeated calling of a function on fixed amount of time.</a:t>
            </a:r>
          </a:p>
        </p:txBody>
      </p:sp>
    </p:spTree>
    <p:extLst>
      <p:ext uri="{BB962C8B-B14F-4D97-AF65-F5344CB8AC3E}">
        <p14:creationId xmlns:p14="http://schemas.microsoft.com/office/powerpoint/2010/main" val="170173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3D83-7518-AFED-5BDF-5F3BDA9EC3D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706A577-A515-F45D-1DED-17C8CDC4147E}"/>
              </a:ext>
            </a:extLst>
          </p:cNvPr>
          <p:cNvSpPr>
            <a:spLocks noGrp="1"/>
          </p:cNvSpPr>
          <p:nvPr>
            <p:ph idx="1"/>
          </p:nvPr>
        </p:nvSpPr>
        <p:spPr/>
        <p:txBody>
          <a:bodyPr>
            <a:normAutofit fontScale="92500" lnSpcReduction="20000"/>
          </a:bodyPr>
          <a:lstStyle/>
          <a:p>
            <a:r>
              <a:rPr lang="en-IN" sz="2400" dirty="0"/>
              <a:t>For the solution of the problem stated above we can </a:t>
            </a:r>
            <a:r>
              <a:rPr lang="en-IN" sz="2400" b="1" dirty="0"/>
              <a:t>choose</a:t>
            </a:r>
            <a:r>
              <a:rPr lang="en-IN" sz="2400" dirty="0"/>
              <a:t> between </a:t>
            </a:r>
            <a:r>
              <a:rPr lang="en-IN" sz="2400" b="1" dirty="0"/>
              <a:t>monitoring</a:t>
            </a:r>
            <a:r>
              <a:rPr lang="en-IN" sz="2400" dirty="0"/>
              <a:t> and </a:t>
            </a:r>
            <a:r>
              <a:rPr lang="en-IN" sz="2400" b="1" dirty="0"/>
              <a:t>regular scheduling</a:t>
            </a:r>
            <a:r>
              <a:rPr lang="en-IN" sz="2400" dirty="0"/>
              <a:t> after we extract the data from website.</a:t>
            </a:r>
            <a:endParaRPr lang="en-IN" sz="2400" b="1" dirty="0"/>
          </a:p>
          <a:p>
            <a:pPr lvl="1"/>
            <a:r>
              <a:rPr lang="en-IN" sz="2000" b="1" dirty="0"/>
              <a:t>Extracting Data : </a:t>
            </a:r>
            <a:r>
              <a:rPr lang="en-IN" sz="2000" dirty="0"/>
              <a:t>We need to extract the data from the website and turn it into a source file so that chatbot can use it to learn and find information from the data.</a:t>
            </a:r>
          </a:p>
          <a:p>
            <a:pPr lvl="1"/>
            <a:r>
              <a:rPr lang="en-IN" sz="2000" b="1" dirty="0"/>
              <a:t>Monitoring Website</a:t>
            </a:r>
            <a:r>
              <a:rPr lang="en-IN" sz="2000" dirty="0"/>
              <a:t> : We need to use the in built features or the 3</a:t>
            </a:r>
            <a:r>
              <a:rPr lang="en-IN" sz="2000" baseline="30000" dirty="0"/>
              <a:t>rd</a:t>
            </a:r>
            <a:r>
              <a:rPr lang="en-IN" sz="2000" dirty="0"/>
              <a:t> party services to monitor the changes and plan accordingly.</a:t>
            </a:r>
          </a:p>
          <a:p>
            <a:pPr lvl="1"/>
            <a:r>
              <a:rPr lang="en-IN" sz="2000" b="1" dirty="0"/>
              <a:t>Scheduling the Rerun : </a:t>
            </a:r>
            <a:r>
              <a:rPr lang="en-IN" sz="2000" dirty="0"/>
              <a:t>We need to schedule the program that extract data to rerun after some amount of time so that chatbot gets the up to date information.</a:t>
            </a:r>
          </a:p>
          <a:p>
            <a:r>
              <a:rPr lang="en-IN" sz="2400" dirty="0"/>
              <a:t>So, </a:t>
            </a:r>
            <a:r>
              <a:rPr lang="en-IN" sz="2400" b="1" dirty="0"/>
              <a:t>we can choose </a:t>
            </a:r>
            <a:r>
              <a:rPr lang="en-IN" sz="2400" dirty="0"/>
              <a:t>our approach according to available resources and the flexibility we need to get a well rounded chatbot.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54059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1837</TotalTime>
  <Words>729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Garamond</vt:lpstr>
      <vt:lpstr>Söhne</vt:lpstr>
      <vt:lpstr>Savon</vt:lpstr>
      <vt:lpstr>Pipelining Data From Website</vt:lpstr>
      <vt:lpstr>Problem to be Solved…..</vt:lpstr>
      <vt:lpstr>Data Extraction Methods :</vt:lpstr>
      <vt:lpstr>Screen Scraping V/S Web Scraping</vt:lpstr>
      <vt:lpstr>Technologies </vt:lpstr>
      <vt:lpstr>Monitoring Website Changes</vt:lpstr>
      <vt:lpstr>Scheduling Task</vt:lpstr>
      <vt:lpstr>OS Scheduling V/S Scheduling Libraries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Data From Website</dc:title>
  <dc:creator>IMT2021005 Dhairya Gupta</dc:creator>
  <cp:lastModifiedBy>IMT2021005 Dhairya Gupta</cp:lastModifiedBy>
  <cp:revision>4</cp:revision>
  <dcterms:created xsi:type="dcterms:W3CDTF">2023-06-16T12:22:04Z</dcterms:created>
  <dcterms:modified xsi:type="dcterms:W3CDTF">2023-06-20T06:12:44Z</dcterms:modified>
</cp:coreProperties>
</file>