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09"/>
    <p:restoredTop sz="94667"/>
  </p:normalViewPr>
  <p:slideViewPr>
    <p:cSldViewPr snapToGrid="0">
      <p:cViewPr varScale="1">
        <p:scale>
          <a:sx n="107" d="100"/>
          <a:sy n="107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9110-5FB4-6CF7-9BFD-35AC0547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9CCB3-F8D0-1445-1DCE-49771A95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972B-BDD3-2DD4-A6FD-D1EF736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931F-91B0-A923-27DA-9D4528BC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808A-1297-8BEB-F6A5-DACAE900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7B1A-EB5B-B940-6E59-DAC60E23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7C5F-1B90-4D8C-20F2-A829A7E0F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E30C-762D-108B-C20C-A40827DB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FF50-7A85-40E4-DB2D-1CEAA17F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3BBE-09C8-75B6-BF2B-EA868540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7F57A-A629-69EF-E677-46CF0208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E2EEB-D309-874F-002D-2192868D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164E-8BEE-3EA6-B44B-38C37621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C9A8-B47B-00BD-D517-9B2D473A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B8A3-8E45-D6A2-1D44-BD3ADC6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984-2ED8-EBB7-8BC3-91F05FA7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BFEF-BDFB-EDF3-8AD4-CB48177B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9FDB-0E9F-836E-F015-43520104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65DC-8B0A-8FD3-E6B5-0A513CF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5AEC-1DAD-BE4B-DD12-3C244C2C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CB7-66A0-3B18-10DA-BB58E0BD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7BF56-F25A-B7F0-30BE-007567C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B560-FB91-8F6E-A067-742F0F35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DD61-3824-8E4E-39DF-1B02DD4B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A5EA-02FB-09EB-2AB8-E60442C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9304-1A44-E1C7-E0F3-0482A8C7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83D3-48C4-49C6-6D87-12E580A6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40E0-B76B-EA6A-8B11-5C76AE5C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B6E3-2749-DABE-10C4-755B2D0E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5CC5-AE9F-1434-BE9D-8461DE7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05C0-C2E3-A3A1-E0A8-F2CCF101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BB73-6938-7B55-458B-6E8AF6E6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57B7-70F0-9E92-FC5F-EE4245AF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BC85-F01D-5DA1-4D01-AEBC929B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11C49-6124-9ADB-19F0-265669813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AFCD4-C4F0-E1ED-E26B-45DB7ADB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31CDA-CA32-0592-EDAE-F29EF5D6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570D4-BFC5-7009-5CF7-D4978996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9A78-F83D-CFC7-7961-C6562D70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10DB-4041-5E44-06A1-EE77A419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3A914-2B0A-C10F-D005-28B03157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B5F0-173B-C199-25AB-5834805F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944A2-DDF1-6535-A957-2EB0E066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E4339-8B24-4135-7C93-A0E66E4C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76711-FCCF-3966-EBCA-538F6774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F4FC-3496-CFFA-9B2E-3CF2DA9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7A29-870C-E693-DFF5-7A5AE8FD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B9DF-77C5-BDC9-CC2B-9C657A1C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83D4-3021-7991-202E-84B24DC7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55406-F964-AE49-5891-DE11B78A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02DEB-021B-CB18-0A8E-EA318E15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A2AF-A374-B25D-3125-C717B88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D069-0439-65F2-0A33-A1F363C0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EC196-B970-2997-F415-5B6705DA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4A39-2789-0C4C-F625-180462CA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6F87-015C-A028-59F6-37E11EB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A4C0-71E6-3AB9-8418-EDFD7CA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E3AC-2CF5-8B47-EFEF-1DD2F55E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9A624-C40F-AA4C-3032-A122A9E1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294F-0BC1-AA12-4B40-6BBA951A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7490-8100-E150-10A2-C09A3CFC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FC40-95AD-1643-9945-4C8986765345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09A4-18D3-8AF8-242D-63357216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F8BB-96C2-A43D-26BD-7F1512CF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4651-FE17-1F4A-B51C-2E24BD05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4FB-EEC9-E08A-3401-DBC574D43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45" y="157263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TITANIC PROBLEM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BB296-0F82-8699-13FB-4B0C39EC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109" y="4457484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Dhairya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7471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448A4-8BE8-1378-B254-3AAB6D9C19B5}"/>
              </a:ext>
            </a:extLst>
          </p:cNvPr>
          <p:cNvSpPr txBox="1"/>
          <p:nvPr/>
        </p:nvSpPr>
        <p:spPr>
          <a:xfrm>
            <a:off x="0" y="92062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en-US" sz="3200" b="1" u="sng" dirty="0"/>
              <a:t> </a:t>
            </a:r>
          </a:p>
          <a:p>
            <a:pPr algn="ctr"/>
            <a:endParaRPr lang="en-US" sz="3200" b="1" u="sng" dirty="0"/>
          </a:p>
          <a:p>
            <a:pPr marL="514350" indent="-514350" algn="ctr">
              <a:buFont typeface="+mj-lt"/>
              <a:buAutoNum type="arabicPeriod"/>
            </a:pPr>
            <a:endParaRPr lang="en-US" sz="3200" b="1" u="sng" dirty="0"/>
          </a:p>
          <a:p>
            <a:pPr marL="514350" indent="-514350" algn="ctr">
              <a:buAutoNum type="arabicPeriod"/>
            </a:pPr>
            <a:r>
              <a:rPr lang="en-US" sz="3200" dirty="0"/>
              <a:t>Project Info</a:t>
            </a:r>
          </a:p>
          <a:p>
            <a:pPr marL="514350" indent="-514350" algn="ctr">
              <a:buAutoNum type="arabicPeriod"/>
            </a:pPr>
            <a:endParaRPr lang="en-US" sz="3200" dirty="0"/>
          </a:p>
          <a:p>
            <a:pPr marL="514350" indent="-514350" algn="ctr">
              <a:buAutoNum type="arabicPeriod"/>
            </a:pPr>
            <a:r>
              <a:rPr lang="en-US" sz="3200" dirty="0"/>
              <a:t>Observations</a:t>
            </a:r>
          </a:p>
          <a:p>
            <a:pPr marL="514350" indent="-514350" algn="ctr">
              <a:buAutoNum type="arabicPeriod"/>
            </a:pPr>
            <a:endParaRPr lang="en-US" sz="3200" dirty="0"/>
          </a:p>
          <a:p>
            <a:pPr marL="514350" indent="-514350" algn="ctr">
              <a:buAutoNum type="arabicPeriod"/>
            </a:pPr>
            <a:r>
              <a:rPr lang="en-US" sz="3200" dirty="0"/>
              <a:t>Proof(Dashboards)</a:t>
            </a:r>
          </a:p>
          <a:p>
            <a:pPr marL="514350" indent="-514350" algn="ctr">
              <a:buAutoNum type="arabicPeriod"/>
            </a:pPr>
            <a:endParaRPr lang="en-US" sz="3200" dirty="0"/>
          </a:p>
          <a:p>
            <a:pPr marL="514350" indent="-514350" algn="ctr">
              <a:buAutoNum type="arabicPeriod"/>
            </a:pPr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80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95E2-5E6C-EB0B-545A-248F20CD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8" y="300942"/>
            <a:ext cx="10717192" cy="530372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PROJECT INFO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Dataset </a:t>
            </a:r>
            <a:r>
              <a:rPr lang="en-US" dirty="0"/>
              <a:t>: https://</a:t>
            </a:r>
            <a:r>
              <a:rPr lang="en-US" dirty="0" err="1"/>
              <a:t>www.kaggle.com</a:t>
            </a:r>
            <a:r>
              <a:rPr lang="en-US" dirty="0"/>
              <a:t>/competitions/titanic/data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Tools</a:t>
            </a:r>
            <a:r>
              <a:rPr lang="en-US" dirty="0"/>
              <a:t> : Tableau , Excel(For observation using pivot tables)</a:t>
            </a:r>
          </a:p>
          <a:p>
            <a:endParaRPr lang="en-US" dirty="0"/>
          </a:p>
          <a:p>
            <a:r>
              <a:rPr lang="en-US" b="1" u="sng" dirty="0"/>
              <a:t>Objective</a:t>
            </a:r>
            <a:r>
              <a:rPr lang="en-US" b="1" dirty="0"/>
              <a:t> </a:t>
            </a:r>
            <a:r>
              <a:rPr lang="en-US" dirty="0"/>
              <a:t>: To analyze the passenger data and observe under what circumstances the chances of survival is maximum.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95E2-5E6C-EB0B-545A-248F20CD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4" y="1314252"/>
            <a:ext cx="10717192" cy="4229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F0"/>
                </a:solidFill>
              </a:rPr>
              <a:t>NOTE:</a:t>
            </a:r>
            <a:r>
              <a:rPr lang="en-US" sz="2000" dirty="0">
                <a:solidFill>
                  <a:srgbClr val="00B0F0"/>
                </a:solidFill>
              </a:rPr>
              <a:t> Only the absolute value of the age in fraction have been taken into consideration for the analysis.</a:t>
            </a:r>
            <a:r>
              <a:rPr lang="en-US" dirty="0"/>
              <a:t> </a:t>
            </a:r>
          </a:p>
          <a:p>
            <a:r>
              <a:rPr lang="en-US" dirty="0"/>
              <a:t>There are more female survivors than male in general.</a:t>
            </a:r>
          </a:p>
          <a:p>
            <a:r>
              <a:rPr lang="en-US" dirty="0"/>
              <a:t>Among them maximum females are between the age of 10-35 years.</a:t>
            </a:r>
          </a:p>
          <a:p>
            <a:r>
              <a:rPr lang="en-US" dirty="0"/>
              <a:t>- Females sitting in the passenger class 1 have the maximum chance of survival. (91 of 94 women in class1 survived).</a:t>
            </a:r>
          </a:p>
          <a:p>
            <a:r>
              <a:rPr lang="en-US" dirty="0"/>
              <a:t>Looking by class, the people in class 1 have the maximum chances of survival.</a:t>
            </a:r>
          </a:p>
          <a:p>
            <a:r>
              <a:rPr lang="en-CA" b="1" i="0" u="none" strike="noStrike" dirty="0" err="1">
                <a:effectLst/>
                <a:latin typeface="Inter"/>
              </a:rPr>
              <a:t>SibSp</a:t>
            </a:r>
            <a:r>
              <a:rPr lang="en-CA" b="1" i="0" u="none" strike="noStrike" dirty="0">
                <a:effectLst/>
                <a:latin typeface="Inter"/>
              </a:rPr>
              <a:t> and Parch</a:t>
            </a:r>
            <a:r>
              <a:rPr lang="en-CA" b="0" i="0" u="none" strike="noStrike" dirty="0">
                <a:effectLst/>
                <a:latin typeface="Inter"/>
              </a:rPr>
              <a:t> These features have zero correlation for certain values.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C0BC3-7AAC-5590-7799-D33385C6B7B8}"/>
              </a:ext>
            </a:extLst>
          </p:cNvPr>
          <p:cNvSpPr txBox="1"/>
          <p:nvPr/>
        </p:nvSpPr>
        <p:spPr>
          <a:xfrm>
            <a:off x="8099714" y="664324"/>
            <a:ext cx="3848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Talking about the general trend, females between the age of 10-30 have better chances of survival. Showing a 77% of survival count on average.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Females in their 20s have the highest chance of </a:t>
            </a:r>
            <a:r>
              <a:rPr lang="en-US" dirty="0" err="1"/>
              <a:t>survival,being</a:t>
            </a:r>
            <a:r>
              <a:rPr lang="en-US" dirty="0"/>
              <a:t> 20.31% of the total female passengers.</a:t>
            </a:r>
            <a:br>
              <a:rPr lang="en-US" dirty="0"/>
            </a:br>
            <a:r>
              <a:rPr lang="en-US" dirty="0"/>
              <a:t>(Besides proportion of people whose age is unknown)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4" name="Picture 33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A8B9EEEA-4EDF-028D-7576-1165069C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43" y="213527"/>
            <a:ext cx="6169688" cy="643094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9AF350-25CC-2F00-3937-8DDE3ACEA7C9}"/>
              </a:ext>
            </a:extLst>
          </p:cNvPr>
          <p:cNvCxnSpPr>
            <a:cxnSpLocks/>
          </p:cNvCxnSpPr>
          <p:nvPr/>
        </p:nvCxnSpPr>
        <p:spPr>
          <a:xfrm flipH="1">
            <a:off x="4848514" y="1155560"/>
            <a:ext cx="3381086" cy="10942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C0904C-AB1F-357A-76BD-D079A0C9B8D9}"/>
              </a:ext>
            </a:extLst>
          </p:cNvPr>
          <p:cNvCxnSpPr>
            <a:cxnSpLocks/>
          </p:cNvCxnSpPr>
          <p:nvPr/>
        </p:nvCxnSpPr>
        <p:spPr>
          <a:xfrm>
            <a:off x="2582426" y="964642"/>
            <a:ext cx="0" cy="264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4A8643-45B9-AD10-4727-A42640FE33B7}"/>
              </a:ext>
            </a:extLst>
          </p:cNvPr>
          <p:cNvCxnSpPr>
            <a:cxnSpLocks/>
          </p:cNvCxnSpPr>
          <p:nvPr/>
        </p:nvCxnSpPr>
        <p:spPr>
          <a:xfrm flipH="1">
            <a:off x="2582426" y="3607358"/>
            <a:ext cx="2227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9BDED3-5B43-E9F5-AD26-1E6E92AA2475}"/>
              </a:ext>
            </a:extLst>
          </p:cNvPr>
          <p:cNvCxnSpPr>
            <a:cxnSpLocks/>
          </p:cNvCxnSpPr>
          <p:nvPr/>
        </p:nvCxnSpPr>
        <p:spPr>
          <a:xfrm flipH="1">
            <a:off x="2563072" y="974690"/>
            <a:ext cx="22471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EFDC43-381A-E83C-2E32-C7026F62E794}"/>
              </a:ext>
            </a:extLst>
          </p:cNvPr>
          <p:cNvCxnSpPr>
            <a:cxnSpLocks/>
          </p:cNvCxnSpPr>
          <p:nvPr/>
        </p:nvCxnSpPr>
        <p:spPr>
          <a:xfrm>
            <a:off x="4810183" y="954593"/>
            <a:ext cx="0" cy="26829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39A57B-039B-3DEA-7893-C5E26B013A21}"/>
              </a:ext>
            </a:extLst>
          </p:cNvPr>
          <p:cNvCxnSpPr>
            <a:cxnSpLocks/>
          </p:cNvCxnSpPr>
          <p:nvPr/>
        </p:nvCxnSpPr>
        <p:spPr>
          <a:xfrm flipH="1">
            <a:off x="3949001" y="3074796"/>
            <a:ext cx="4280599" cy="2117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6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14FB47-0413-10F8-253A-BBF17BD0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56" y="222421"/>
            <a:ext cx="7084488" cy="6413157"/>
          </a:xfrm>
          <a:prstGeom prst="rect">
            <a:avLst/>
          </a:prstGeom>
        </p:spPr>
      </p:pic>
      <p:sp>
        <p:nvSpPr>
          <p:cNvPr id="34" name="Frame 33">
            <a:extLst>
              <a:ext uri="{FF2B5EF4-FFF2-40B4-BE49-F238E27FC236}">
                <a16:creationId xmlns:a16="http://schemas.microsoft.com/office/drawing/2014/main" id="{1ED1179E-4EB9-AE09-7B04-89D95C805BF6}"/>
              </a:ext>
            </a:extLst>
          </p:cNvPr>
          <p:cNvSpPr/>
          <p:nvPr/>
        </p:nvSpPr>
        <p:spPr>
          <a:xfrm>
            <a:off x="3226420" y="1345580"/>
            <a:ext cx="1011043" cy="89209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77035-18CB-A193-8328-66AC215F1EF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7580" y="1791629"/>
            <a:ext cx="1118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83668D-9416-1F7B-651D-43B9B077361C}"/>
              </a:ext>
            </a:extLst>
          </p:cNvPr>
          <p:cNvSpPr txBox="1"/>
          <p:nvPr/>
        </p:nvSpPr>
        <p:spPr>
          <a:xfrm>
            <a:off x="223024" y="947854"/>
            <a:ext cx="2096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all the classes there are maximum survivors in the class 1.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2EE888-6866-BCDB-B0EE-3893C855D447}"/>
              </a:ext>
            </a:extLst>
          </p:cNvPr>
          <p:cNvSpPr/>
          <p:nvPr/>
        </p:nvSpPr>
        <p:spPr>
          <a:xfrm flipH="1">
            <a:off x="5107258" y="2620537"/>
            <a:ext cx="434898" cy="5798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07C3B0-9CFC-C05E-6533-DBD40356DE71}"/>
              </a:ext>
            </a:extLst>
          </p:cNvPr>
          <p:cNvCxnSpPr/>
          <p:nvPr/>
        </p:nvCxnSpPr>
        <p:spPr>
          <a:xfrm>
            <a:off x="5542156" y="2932771"/>
            <a:ext cx="43378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12A80D-720F-6E96-4338-0CE87B8499F3}"/>
              </a:ext>
            </a:extLst>
          </p:cNvPr>
          <p:cNvSpPr txBox="1"/>
          <p:nvPr/>
        </p:nvSpPr>
        <p:spPr>
          <a:xfrm>
            <a:off x="9879980" y="947854"/>
            <a:ext cx="2152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Classifying by sex among the survivors in different classes, we can observe              that from 93 there are 91 female survivors.</a:t>
            </a:r>
          </a:p>
          <a:p>
            <a:r>
              <a:rPr lang="en-US" dirty="0"/>
              <a:t>    </a:t>
            </a:r>
            <a:r>
              <a:rPr lang="en-US" sz="1300" dirty="0">
                <a:solidFill>
                  <a:srgbClr val="FF0000"/>
                </a:solidFill>
              </a:rPr>
              <a:t>(Almost 97% survival rate)</a:t>
            </a:r>
          </a:p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EBB6E4-5EE3-2F3B-894D-16397026E784}"/>
              </a:ext>
            </a:extLst>
          </p:cNvPr>
          <p:cNvSpPr/>
          <p:nvPr/>
        </p:nvSpPr>
        <p:spPr>
          <a:xfrm flipH="1">
            <a:off x="5066580" y="5687683"/>
            <a:ext cx="212783" cy="671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E1F69B-35F3-B589-BFD7-EB4C0D413550}"/>
              </a:ext>
            </a:extLst>
          </p:cNvPr>
          <p:cNvCxnSpPr>
            <a:cxnSpLocks/>
          </p:cNvCxnSpPr>
          <p:nvPr/>
        </p:nvCxnSpPr>
        <p:spPr>
          <a:xfrm>
            <a:off x="5300420" y="6078742"/>
            <a:ext cx="4579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F428FCF-5080-409E-2D6F-A407F82A6953}"/>
              </a:ext>
            </a:extLst>
          </p:cNvPr>
          <p:cNvSpPr txBox="1"/>
          <p:nvPr/>
        </p:nvSpPr>
        <p:spPr>
          <a:xfrm>
            <a:off x="9980075" y="4327254"/>
            <a:ext cx="1951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 trend of more female survivors </a:t>
            </a:r>
          </a:p>
          <a:p>
            <a:r>
              <a:rPr lang="en-US" dirty="0"/>
              <a:t>     is observed   when classification is made on the basis of people with siblings</a:t>
            </a:r>
          </a:p>
        </p:txBody>
      </p:sp>
    </p:spTree>
    <p:extLst>
      <p:ext uri="{BB962C8B-B14F-4D97-AF65-F5344CB8AC3E}">
        <p14:creationId xmlns:p14="http://schemas.microsoft.com/office/powerpoint/2010/main" val="358801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38C0-952F-CD98-169B-8102D5D34A00}"/>
              </a:ext>
            </a:extLst>
          </p:cNvPr>
          <p:cNvSpPr txBox="1"/>
          <p:nvPr/>
        </p:nvSpPr>
        <p:spPr>
          <a:xfrm>
            <a:off x="5181496" y="847878"/>
            <a:ext cx="19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8E8D-5C8C-34E5-4148-9489F270A237}"/>
              </a:ext>
            </a:extLst>
          </p:cNvPr>
          <p:cNvSpPr txBox="1"/>
          <p:nvPr/>
        </p:nvSpPr>
        <p:spPr>
          <a:xfrm>
            <a:off x="895245" y="1802109"/>
            <a:ext cx="1085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CA" b="0" i="0" u="none" strike="noStrike" dirty="0">
                <a:effectLst/>
                <a:latin typeface="Söhne"/>
              </a:rPr>
              <a:t>Females between the ages of 10-30 had a better chance of survival compared to other age groups, with an average survival rate of approximately 77%. </a:t>
            </a:r>
          </a:p>
          <a:p>
            <a:pPr algn="l"/>
            <a:r>
              <a:rPr lang="en-CA" dirty="0">
                <a:solidFill>
                  <a:srgbClr val="FF0000"/>
                </a:solidFill>
                <a:latin typeface="Söhne"/>
              </a:rPr>
              <a:t>-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Söhne"/>
              </a:rPr>
              <a:t>This suggests that factors such as physical resilience or priority in rescue efforts may have contributed to their higher chances of survival.</a:t>
            </a:r>
          </a:p>
          <a:p>
            <a:pPr algn="l">
              <a:buFont typeface="+mj-lt"/>
              <a:buAutoNum type="arabicPeriod"/>
            </a:pPr>
            <a:endParaRPr lang="en-CA" b="0" i="0" u="none" strike="noStrike" dirty="0">
              <a:effectLst/>
              <a:latin typeface="Söhne"/>
            </a:endParaRPr>
          </a:p>
          <a:p>
            <a:pPr algn="l"/>
            <a:r>
              <a:rPr lang="en-CA" b="0" i="0" u="none" strike="noStrike" dirty="0">
                <a:effectLst/>
                <a:latin typeface="Söhne"/>
              </a:rPr>
              <a:t>2.Among the female passengers, those in their 20s had the highest probability of survival, accounting for approximately 20.31% of all female survivors. </a:t>
            </a:r>
          </a:p>
          <a:p>
            <a:pPr algn="l"/>
            <a:r>
              <a:rPr lang="en-CA" dirty="0">
                <a:solidFill>
                  <a:srgbClr val="FF0000"/>
                </a:solidFill>
                <a:latin typeface="Söhne"/>
              </a:rPr>
              <a:t>-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Söhne"/>
              </a:rPr>
              <a:t>This indicates that young adult females were particularly likely to survive the incident, possibly due to their relative physical fitness and adaptability in critical situations.</a:t>
            </a:r>
          </a:p>
          <a:p>
            <a:pPr algn="l"/>
            <a:endParaRPr lang="en-CA" dirty="0">
              <a:solidFill>
                <a:srgbClr val="FF0000"/>
              </a:solidFill>
              <a:latin typeface="Söhne"/>
            </a:endParaRPr>
          </a:p>
          <a:p>
            <a:pPr algn="l"/>
            <a:r>
              <a:rPr lang="en-CA" dirty="0">
                <a:latin typeface="Söhne"/>
              </a:rPr>
              <a:t>3.</a:t>
            </a:r>
            <a:r>
              <a:rPr lang="en-CA" b="0" i="0" u="none" strike="noStrike" dirty="0">
                <a:effectLst/>
                <a:latin typeface="Söhne"/>
              </a:rPr>
              <a:t>The first-class passengers had the highest number (136 of 216) of survivors compared to other classes.</a:t>
            </a:r>
          </a:p>
          <a:p>
            <a:pPr algn="l"/>
            <a:r>
              <a:rPr lang="en-CA" dirty="0">
                <a:solidFill>
                  <a:srgbClr val="FF0000"/>
                </a:solidFill>
                <a:latin typeface="Söhne"/>
              </a:rPr>
              <a:t>-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Söhne"/>
              </a:rPr>
              <a:t>This suggests that individuals in higher socioeconomic classes had better access to life-saving resources, such as lifeboats or priority in evacuation procedures, which increased their chances of survival.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4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19450</TotalTime>
  <Words>445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Söhne</vt:lpstr>
      <vt:lpstr>Office Theme</vt:lpstr>
      <vt:lpstr>TITANIC PROBLEM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PROBLEM  DATA ANALYSIS</dc:title>
  <dc:creator>Dhairya Chintan Patel</dc:creator>
  <cp:lastModifiedBy>Dhairya Chintan Patel</cp:lastModifiedBy>
  <cp:revision>7</cp:revision>
  <dcterms:created xsi:type="dcterms:W3CDTF">2023-05-19T06:19:04Z</dcterms:created>
  <dcterms:modified xsi:type="dcterms:W3CDTF">2023-06-28T14:15:35Z</dcterms:modified>
</cp:coreProperties>
</file>