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8" r:id="rId6"/>
    <p:sldId id="284" r:id="rId7"/>
    <p:sldId id="288" r:id="rId8"/>
    <p:sldId id="289" r:id="rId9"/>
    <p:sldId id="281" r:id="rId10"/>
    <p:sldId id="286" r:id="rId11"/>
    <p:sldId id="285" r:id="rId12"/>
    <p:sldId id="260" r:id="rId13"/>
    <p:sldId id="290" r:id="rId14"/>
    <p:sldId id="261" r:id="rId15"/>
    <p:sldId id="275" r:id="rId16"/>
    <p:sldId id="287"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86" d="100"/>
          <a:sy n="86" d="100"/>
        </p:scale>
        <p:origin x="562" y="8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15C2-4C27-AED2-08C11C110A8B}"/>
              </c:ext>
            </c:extLst>
          </c:dPt>
          <c:dPt>
            <c:idx val="1"/>
            <c:bubble3D val="0"/>
            <c:spPr>
              <a:solidFill>
                <a:schemeClr val="bg2"/>
              </a:solidFill>
              <a:ln>
                <a:noFill/>
              </a:ln>
              <a:effectLst/>
            </c:spPr>
            <c:extLst>
              <c:ext xmlns:c16="http://schemas.microsoft.com/office/drawing/2014/chart" uri="{C3380CC4-5D6E-409C-BE32-E72D297353CC}">
                <c16:uniqueId val="{00000003-15C2-4C27-AED2-08C11C110A8B}"/>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15C2-4C27-AED2-08C11C110A8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2907-45B8-ABF2-E8CD4FAD8E80}"/>
              </c:ext>
            </c:extLst>
          </c:dPt>
          <c:dPt>
            <c:idx val="1"/>
            <c:bubble3D val="0"/>
            <c:spPr>
              <a:solidFill>
                <a:schemeClr val="bg2"/>
              </a:solidFill>
              <a:ln>
                <a:noFill/>
              </a:ln>
              <a:effectLst/>
            </c:spPr>
            <c:extLst>
              <c:ext xmlns:c16="http://schemas.microsoft.com/office/drawing/2014/chart" uri="{C3380CC4-5D6E-409C-BE32-E72D297353CC}">
                <c16:uniqueId val="{00000003-2907-45B8-ABF2-E8CD4FAD8E80}"/>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c:ext xmlns:c16="http://schemas.microsoft.com/office/drawing/2014/chart" uri="{C3380CC4-5D6E-409C-BE32-E72D297353CC}">
              <c16:uniqueId val="{00000004-2907-45B8-ABF2-E8CD4FAD8E80}"/>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5658-4422-989A-7FF1D6218BF3}"/>
              </c:ext>
            </c:extLst>
          </c:dPt>
          <c:dPt>
            <c:idx val="1"/>
            <c:bubble3D val="0"/>
            <c:spPr>
              <a:solidFill>
                <a:schemeClr val="bg2"/>
              </a:solidFill>
              <a:ln>
                <a:noFill/>
              </a:ln>
              <a:effectLst/>
            </c:spPr>
            <c:extLst>
              <c:ext xmlns:c16="http://schemas.microsoft.com/office/drawing/2014/chart" uri="{C3380CC4-5D6E-409C-BE32-E72D297353CC}">
                <c16:uniqueId val="{00000003-5658-4422-989A-7FF1D6218BF3}"/>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5658-4422-989A-7FF1D6218BF3}"/>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8B91-47B6-B48C-322FF4B0FE26}"/>
              </c:ext>
            </c:extLst>
          </c:dPt>
          <c:dPt>
            <c:idx val="1"/>
            <c:bubble3D val="0"/>
            <c:spPr>
              <a:solidFill>
                <a:schemeClr val="bg2"/>
              </a:solidFill>
              <a:ln>
                <a:noFill/>
              </a:ln>
              <a:effectLst/>
            </c:spPr>
            <c:extLst>
              <c:ext xmlns:c16="http://schemas.microsoft.com/office/drawing/2014/chart" uri="{C3380CC4-5D6E-409C-BE32-E72D297353CC}">
                <c16:uniqueId val="{00000003-8B91-47B6-B48C-322FF4B0FE26}"/>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8B91-47B6-B48C-322FF4B0FE26}"/>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F56-40D9-B168-D8A9ED78A907}"/>
              </c:ext>
            </c:extLst>
          </c:dPt>
          <c:dPt>
            <c:idx val="1"/>
            <c:bubble3D val="0"/>
            <c:spPr>
              <a:solidFill>
                <a:schemeClr val="bg2"/>
              </a:solidFill>
              <a:ln>
                <a:noFill/>
              </a:ln>
              <a:effectLst/>
            </c:spPr>
            <c:extLst>
              <c:ext xmlns:c16="http://schemas.microsoft.com/office/drawing/2014/chart" uri="{C3380CC4-5D6E-409C-BE32-E72D297353CC}">
                <c16:uniqueId val="{00000003-BF56-40D9-B168-D8A9ED78A907}"/>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c:ext xmlns:c16="http://schemas.microsoft.com/office/drawing/2014/chart" uri="{C3380CC4-5D6E-409C-BE32-E72D297353CC}">
              <c16:uniqueId val="{00000004-BF56-40D9-B168-D8A9ED78A907}"/>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50D1-4659-8B27-721742D03AD7}"/>
              </c:ext>
            </c:extLst>
          </c:dPt>
          <c:dPt>
            <c:idx val="1"/>
            <c:bubble3D val="0"/>
            <c:spPr>
              <a:solidFill>
                <a:schemeClr val="bg2"/>
              </a:solidFill>
              <a:ln>
                <a:noFill/>
              </a:ln>
              <a:effectLst/>
            </c:spPr>
            <c:extLst>
              <c:ext xmlns:c16="http://schemas.microsoft.com/office/drawing/2014/chart" uri="{C3380CC4-5D6E-409C-BE32-E72D297353CC}">
                <c16:uniqueId val="{00000003-50D1-4659-8B27-721742D03AD7}"/>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50D1-4659-8B27-721742D03AD7}"/>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10/28/2021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40BE7-F337-4A1D-811F-491595359EA3}"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3B0DD0-9FA7-44FE-86E5-E959E76CBD27}" type="slidenum">
              <a:rPr lang="en-IN" smtClean="0"/>
              <a:t>‹#›</a:t>
            </a:fld>
            <a:endParaRPr lang="en-IN"/>
          </a:p>
        </p:txBody>
      </p:sp>
    </p:spTree>
    <p:extLst>
      <p:ext uri="{BB962C8B-B14F-4D97-AF65-F5344CB8AC3E}">
        <p14:creationId xmlns:p14="http://schemas.microsoft.com/office/powerpoint/2010/main" val="304705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 id="2147483671"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520000" y="28575"/>
            <a:ext cx="9672000" cy="6857999"/>
          </a:xfrm>
        </p:spPr>
        <p:txBody>
          <a:bodyPr/>
          <a:lstStyle/>
          <a:p>
            <a:pPr>
              <a:lnSpc>
                <a:spcPct val="110000"/>
              </a:lnSpc>
            </a:pPr>
            <a:r>
              <a:rPr lang="en-IN" sz="3600" dirty="0"/>
              <a:t>Credit Card fraud detection using machine learning</a:t>
            </a:r>
            <a:endParaRPr lang="en-US" sz="3600"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6753225" y="4600580"/>
            <a:ext cx="5409834" cy="2159978"/>
          </a:xfrm>
          <a:gradFill>
            <a:gsLst>
              <a:gs pos="8000">
                <a:schemeClr val="tx2"/>
              </a:gs>
              <a:gs pos="100000">
                <a:schemeClr val="accent2"/>
              </a:gs>
            </a:gsLst>
            <a:lin ang="14400000" scaled="0"/>
          </a:gradFill>
        </p:spPr>
        <p:txBody>
          <a:bodyPr/>
          <a:lstStyle/>
          <a:p>
            <a:endParaRPr lang="en-US" sz="1600" i="0" dirty="0"/>
          </a:p>
          <a:p>
            <a:r>
              <a:rPr lang="en-US" sz="1600" i="0" dirty="0"/>
              <a:t>Group ID – 12</a:t>
            </a:r>
          </a:p>
          <a:p>
            <a:endParaRPr lang="en-US" sz="1600" i="0" dirty="0"/>
          </a:p>
          <a:p>
            <a:r>
              <a:rPr lang="en-IN" sz="1600" i="0" dirty="0" err="1"/>
              <a:t>Ritik</a:t>
            </a:r>
            <a:r>
              <a:rPr lang="en-IN" sz="1600" i="0" dirty="0"/>
              <a:t> Shah – 1814050</a:t>
            </a:r>
            <a:endParaRPr lang="en-US" sz="1600" i="0" dirty="0"/>
          </a:p>
          <a:p>
            <a:r>
              <a:rPr lang="en-IN" sz="1600" i="0" dirty="0"/>
              <a:t>Anuj Sarda – 1814052</a:t>
            </a:r>
          </a:p>
          <a:p>
            <a:r>
              <a:rPr lang="en-IN" sz="1600" i="0" dirty="0" err="1"/>
              <a:t>Dhairya</a:t>
            </a:r>
            <a:r>
              <a:rPr lang="en-IN" sz="1600" i="0" dirty="0"/>
              <a:t> Shah – 1814053</a:t>
            </a:r>
          </a:p>
          <a:p>
            <a:endParaRPr lang="en-US" sz="2000" i="0" dirty="0"/>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3" y="3441535"/>
            <a:ext cx="640941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7" name="object 7" descr="Beige rectangle">
            <a:extLst>
              <a:ext uri="{FF2B5EF4-FFF2-40B4-BE49-F238E27FC236}">
                <a16:creationId xmlns:a16="http://schemas.microsoft.com/office/drawing/2014/main" id="{72694DAA-00D0-4A9F-8374-C4B1F6E5FC89}"/>
              </a:ext>
            </a:extLst>
          </p:cNvPr>
          <p:cNvSpPr/>
          <p:nvPr/>
        </p:nvSpPr>
        <p:spPr bwMode="white">
          <a:xfrm>
            <a:off x="3668034" y="4117810"/>
            <a:ext cx="5304516"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124C-7FDF-43D4-9389-BAFBA1C44264}"/>
              </a:ext>
            </a:extLst>
          </p:cNvPr>
          <p:cNvSpPr>
            <a:spLocks noGrp="1"/>
          </p:cNvSpPr>
          <p:nvPr>
            <p:ph type="title"/>
          </p:nvPr>
        </p:nvSpPr>
        <p:spPr>
          <a:xfrm>
            <a:off x="2589212" y="305363"/>
            <a:ext cx="8911687" cy="1280890"/>
          </a:xfrm>
        </p:spPr>
        <p:txBody>
          <a:bodyPr/>
          <a:lstStyle/>
          <a:p>
            <a:r>
              <a:rPr lang="en-IN" dirty="0"/>
              <a:t>CODE SNIPPETS</a:t>
            </a:r>
          </a:p>
        </p:txBody>
      </p:sp>
      <p:pic>
        <p:nvPicPr>
          <p:cNvPr id="7" name="Content Placeholder 6">
            <a:extLst>
              <a:ext uri="{FF2B5EF4-FFF2-40B4-BE49-F238E27FC236}">
                <a16:creationId xmlns:a16="http://schemas.microsoft.com/office/drawing/2014/main" id="{D31DE5EF-A673-4E53-8786-2F90E2EC38BB}"/>
              </a:ext>
            </a:extLst>
          </p:cNvPr>
          <p:cNvPicPr>
            <a:picLocks noGrp="1" noChangeAspect="1"/>
          </p:cNvPicPr>
          <p:nvPr>
            <p:ph idx="1"/>
          </p:nvPr>
        </p:nvPicPr>
        <p:blipFill>
          <a:blip r:embed="rId2"/>
          <a:stretch>
            <a:fillRect/>
          </a:stretch>
        </p:blipFill>
        <p:spPr>
          <a:xfrm>
            <a:off x="-1" y="681082"/>
            <a:ext cx="6319595" cy="4920727"/>
          </a:xfrm>
        </p:spPr>
      </p:pic>
      <p:sp>
        <p:nvSpPr>
          <p:cNvPr id="4" name="Slide Number Placeholder 3">
            <a:extLst>
              <a:ext uri="{FF2B5EF4-FFF2-40B4-BE49-F238E27FC236}">
                <a16:creationId xmlns:a16="http://schemas.microsoft.com/office/drawing/2014/main" id="{AA88E383-85AD-4BE5-A031-FC32AC904EF5}"/>
              </a:ext>
            </a:extLst>
          </p:cNvPr>
          <p:cNvSpPr>
            <a:spLocks noGrp="1"/>
          </p:cNvSpPr>
          <p:nvPr>
            <p:ph type="sldNum" sz="quarter" idx="12"/>
          </p:nvPr>
        </p:nvSpPr>
        <p:spPr/>
        <p:txBody>
          <a:bodyPr/>
          <a:lstStyle/>
          <a:p>
            <a:fld id="{133B0DD0-9FA7-44FE-86E5-E959E76CBD27}" type="slidenum">
              <a:rPr lang="en-IN" smtClean="0"/>
              <a:t>10</a:t>
            </a:fld>
            <a:endParaRPr lang="en-IN"/>
          </a:p>
        </p:txBody>
      </p:sp>
      <p:pic>
        <p:nvPicPr>
          <p:cNvPr id="9" name="Picture 8">
            <a:extLst>
              <a:ext uri="{FF2B5EF4-FFF2-40B4-BE49-F238E27FC236}">
                <a16:creationId xmlns:a16="http://schemas.microsoft.com/office/drawing/2014/main" id="{88E2D82F-39B8-451E-B1AC-4719BA837602}"/>
              </a:ext>
            </a:extLst>
          </p:cNvPr>
          <p:cNvPicPr>
            <a:picLocks noChangeAspect="1"/>
          </p:cNvPicPr>
          <p:nvPr/>
        </p:nvPicPr>
        <p:blipFill>
          <a:blip r:embed="rId3"/>
          <a:stretch>
            <a:fillRect/>
          </a:stretch>
        </p:blipFill>
        <p:spPr>
          <a:xfrm>
            <a:off x="6319594" y="681081"/>
            <a:ext cx="5673404" cy="4840829"/>
          </a:xfrm>
          <a:prstGeom prst="rect">
            <a:avLst/>
          </a:prstGeom>
        </p:spPr>
      </p:pic>
    </p:spTree>
    <p:extLst>
      <p:ext uri="{BB962C8B-B14F-4D97-AF65-F5344CB8AC3E}">
        <p14:creationId xmlns:p14="http://schemas.microsoft.com/office/powerpoint/2010/main" val="46103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544623" y="826480"/>
            <a:ext cx="7560000" cy="370166"/>
          </a:xfrm>
        </p:spPr>
        <p:txBody>
          <a:bodyPr/>
          <a:lstStyle/>
          <a:p>
            <a:r>
              <a:rPr lang="en-US" dirty="0"/>
              <a:t>RESULTS</a:t>
            </a:r>
            <a:br>
              <a:rPr lang="en-US" dirty="0"/>
            </a:br>
            <a:endParaRPr lang="en-US" dirty="0"/>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544623" y="1230080"/>
            <a:ext cx="1754694" cy="138425"/>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6" name="Chart 15">
            <a:extLst>
              <a:ext uri="{FF2B5EF4-FFF2-40B4-BE49-F238E27FC236}">
                <a16:creationId xmlns:a16="http://schemas.microsoft.com/office/drawing/2014/main" id="{25D16D4D-7FFE-4B6D-9DF1-9256D3CB650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395032243"/>
              </p:ext>
            </p:extLst>
          </p:nvPr>
        </p:nvGraphicFramePr>
        <p:xfrm>
          <a:off x="1757779" y="1368505"/>
          <a:ext cx="2158905" cy="2623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D9564758-0CAF-4BB1-82E0-715E2BDC6B9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53415237"/>
              </p:ext>
            </p:extLst>
          </p:nvPr>
        </p:nvGraphicFramePr>
        <p:xfrm>
          <a:off x="5033261" y="1391783"/>
          <a:ext cx="2158905" cy="2623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A155F3D4-D6D7-4353-9D1B-6B8456757A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579104893"/>
              </p:ext>
            </p:extLst>
          </p:nvPr>
        </p:nvGraphicFramePr>
        <p:xfrm>
          <a:off x="8349848" y="1377083"/>
          <a:ext cx="2158905" cy="26236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7C2B1B69-3491-4723-B7A7-BB86FEFB7B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874571028"/>
              </p:ext>
            </p:extLst>
          </p:nvPr>
        </p:nvGraphicFramePr>
        <p:xfrm>
          <a:off x="5115471" y="4099832"/>
          <a:ext cx="2158905" cy="2623650"/>
        </p:xfrm>
        <a:graphic>
          <a:graphicData uri="http://schemas.openxmlformats.org/drawingml/2006/chart">
            <c:chart xmlns:c="http://schemas.openxmlformats.org/drawingml/2006/chart" xmlns:r="http://schemas.openxmlformats.org/officeDocument/2006/relationships" r:id="rId5"/>
          </a:graphicData>
        </a:graphic>
      </p:graphicFrame>
      <p:sp>
        <p:nvSpPr>
          <p:cNvPr id="24" name="Oval 23">
            <a:extLst>
              <a:ext uri="{FF2B5EF4-FFF2-40B4-BE49-F238E27FC236}">
                <a16:creationId xmlns:a16="http://schemas.microsoft.com/office/drawing/2014/main" id="{BCEEAC69-6650-4332-B226-03DCBCC2ABD3}"/>
              </a:ext>
            </a:extLst>
          </p:cNvPr>
          <p:cNvSpPr/>
          <p:nvPr/>
        </p:nvSpPr>
        <p:spPr>
          <a:xfrm>
            <a:off x="2365478" y="2243138"/>
            <a:ext cx="982183"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bg1"/>
                </a:solidFill>
                <a:latin typeface="+mj-lt"/>
                <a:ea typeface="Lato Black" panose="020F0502020204030203" pitchFamily="34" charset="0"/>
                <a:cs typeface="Lato Black" panose="020F0502020204030203" pitchFamily="34" charset="0"/>
              </a:rPr>
              <a:t>99.91%</a:t>
            </a:r>
          </a:p>
        </p:txBody>
      </p:sp>
      <p:sp>
        <p:nvSpPr>
          <p:cNvPr id="27" name="Oval 26">
            <a:extLst>
              <a:ext uri="{FF2B5EF4-FFF2-40B4-BE49-F238E27FC236}">
                <a16:creationId xmlns:a16="http://schemas.microsoft.com/office/drawing/2014/main" id="{90CD8133-923E-4CC8-A17C-17D0B8AAFC0B}"/>
              </a:ext>
            </a:extLst>
          </p:cNvPr>
          <p:cNvSpPr/>
          <p:nvPr/>
        </p:nvSpPr>
        <p:spPr>
          <a:xfrm>
            <a:off x="5675656" y="4974465"/>
            <a:ext cx="1020916"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tx1"/>
                </a:solidFill>
                <a:latin typeface="+mj-lt"/>
                <a:ea typeface="Lato Black" panose="020F0502020204030203" pitchFamily="34" charset="0"/>
                <a:cs typeface="Lato Black" panose="020F0502020204030203" pitchFamily="34" charset="0"/>
              </a:rPr>
              <a:t>99.91%</a:t>
            </a:r>
          </a:p>
        </p:txBody>
      </p:sp>
      <p:sp>
        <p:nvSpPr>
          <p:cNvPr id="32" name="TextBox 31">
            <a:extLst>
              <a:ext uri="{FF2B5EF4-FFF2-40B4-BE49-F238E27FC236}">
                <a16:creationId xmlns:a16="http://schemas.microsoft.com/office/drawing/2014/main" id="{F40DA19F-D46D-4462-B974-D18FB01C85FE}"/>
              </a:ext>
            </a:extLst>
          </p:cNvPr>
          <p:cNvSpPr txBox="1"/>
          <p:nvPr/>
        </p:nvSpPr>
        <p:spPr>
          <a:xfrm>
            <a:off x="5384154" y="6304445"/>
            <a:ext cx="1722898" cy="400110"/>
          </a:xfrm>
          <a:prstGeom prst="rect">
            <a:avLst/>
          </a:prstGeom>
          <a:noFill/>
        </p:spPr>
        <p:txBody>
          <a:bodyPr wrap="square" rtlCol="0">
            <a:spAutoFit/>
          </a:bodyPr>
          <a:lstStyle/>
          <a:p>
            <a:pPr algn="ctr"/>
            <a:r>
              <a:rPr lang="en-US" sz="2000" dirty="0">
                <a:latin typeface="+mj-lt"/>
                <a:ea typeface="Lato" panose="020F0502020204030203" pitchFamily="34" charset="0"/>
                <a:cs typeface="Lato" panose="020F0502020204030203" pitchFamily="34" charset="0"/>
              </a:rPr>
              <a:t>Decision Tree</a:t>
            </a:r>
          </a:p>
        </p:txBody>
      </p:sp>
      <p:graphicFrame>
        <p:nvGraphicFramePr>
          <p:cNvPr id="34" name="Chart 33">
            <a:extLst>
              <a:ext uri="{FF2B5EF4-FFF2-40B4-BE49-F238E27FC236}">
                <a16:creationId xmlns:a16="http://schemas.microsoft.com/office/drawing/2014/main" id="{3D120149-8315-4E4A-B778-C709D98953A5}"/>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194635652"/>
              </p:ext>
            </p:extLst>
          </p:nvPr>
        </p:nvGraphicFramePr>
        <p:xfrm>
          <a:off x="1884106" y="4025589"/>
          <a:ext cx="2158905" cy="2623650"/>
        </p:xfrm>
        <a:graphic>
          <a:graphicData uri="http://schemas.openxmlformats.org/drawingml/2006/chart">
            <c:chart xmlns:c="http://schemas.openxmlformats.org/drawingml/2006/chart" xmlns:r="http://schemas.openxmlformats.org/officeDocument/2006/relationships" r:id="rId6"/>
          </a:graphicData>
        </a:graphic>
      </p:graphicFrame>
      <p:sp>
        <p:nvSpPr>
          <p:cNvPr id="35" name="Oval 34">
            <a:extLst>
              <a:ext uri="{FF2B5EF4-FFF2-40B4-BE49-F238E27FC236}">
                <a16:creationId xmlns:a16="http://schemas.microsoft.com/office/drawing/2014/main" id="{5CE302B9-65A1-4E7B-82F8-BF292DA9BD44}"/>
              </a:ext>
            </a:extLst>
          </p:cNvPr>
          <p:cNvSpPr/>
          <p:nvPr/>
        </p:nvSpPr>
        <p:spPr>
          <a:xfrm>
            <a:off x="2495704" y="4887474"/>
            <a:ext cx="952345"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tx1"/>
                </a:solidFill>
                <a:latin typeface="+mj-lt"/>
                <a:ea typeface="Lato Black" panose="020F0502020204030203" pitchFamily="34" charset="0"/>
                <a:cs typeface="Lato Black" panose="020F0502020204030203" pitchFamily="34" charset="0"/>
              </a:rPr>
              <a:t>99.93%</a:t>
            </a:r>
          </a:p>
        </p:txBody>
      </p:sp>
      <p:sp>
        <p:nvSpPr>
          <p:cNvPr id="36" name="TextBox 35">
            <a:extLst>
              <a:ext uri="{FF2B5EF4-FFF2-40B4-BE49-F238E27FC236}">
                <a16:creationId xmlns:a16="http://schemas.microsoft.com/office/drawing/2014/main" id="{BCAB1FEC-EAEF-4AF7-BE72-4FC7EE3104D1}"/>
              </a:ext>
            </a:extLst>
          </p:cNvPr>
          <p:cNvSpPr txBox="1"/>
          <p:nvPr/>
        </p:nvSpPr>
        <p:spPr>
          <a:xfrm>
            <a:off x="1602108" y="6268056"/>
            <a:ext cx="2709586" cy="400110"/>
          </a:xfrm>
          <a:prstGeom prst="rect">
            <a:avLst/>
          </a:prstGeom>
          <a:noFill/>
        </p:spPr>
        <p:txBody>
          <a:bodyPr wrap="square" rtlCol="0">
            <a:spAutoFit/>
          </a:bodyPr>
          <a:lstStyle/>
          <a:p>
            <a:pPr algn="ctr"/>
            <a:r>
              <a:rPr lang="en-US" sz="2000" dirty="0">
                <a:latin typeface="+mj-lt"/>
                <a:ea typeface="Lato" panose="020F0502020204030203" pitchFamily="34" charset="0"/>
                <a:cs typeface="Lato" panose="020F0502020204030203" pitchFamily="34" charset="0"/>
              </a:rPr>
              <a:t>Support Vector Machine</a:t>
            </a:r>
          </a:p>
        </p:txBody>
      </p:sp>
      <p:sp>
        <p:nvSpPr>
          <p:cNvPr id="33" name="TextBox 32">
            <a:extLst>
              <a:ext uri="{FF2B5EF4-FFF2-40B4-BE49-F238E27FC236}">
                <a16:creationId xmlns:a16="http://schemas.microsoft.com/office/drawing/2014/main" id="{6FFCF734-68AA-41E3-B418-85DA2A780B24}"/>
              </a:ext>
            </a:extLst>
          </p:cNvPr>
          <p:cNvSpPr txBox="1"/>
          <p:nvPr/>
        </p:nvSpPr>
        <p:spPr>
          <a:xfrm>
            <a:off x="1850440" y="3680795"/>
            <a:ext cx="2014689" cy="400110"/>
          </a:xfrm>
          <a:prstGeom prst="rect">
            <a:avLst/>
          </a:prstGeom>
          <a:noFill/>
        </p:spPr>
        <p:txBody>
          <a:bodyPr wrap="squar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Random Forest</a:t>
            </a:r>
          </a:p>
        </p:txBody>
      </p:sp>
      <p:sp>
        <p:nvSpPr>
          <p:cNvPr id="40" name="TextBox 39">
            <a:extLst>
              <a:ext uri="{FF2B5EF4-FFF2-40B4-BE49-F238E27FC236}">
                <a16:creationId xmlns:a16="http://schemas.microsoft.com/office/drawing/2014/main" id="{B6C18006-2F96-42C2-BBD6-5D43AAF81884}"/>
              </a:ext>
            </a:extLst>
          </p:cNvPr>
          <p:cNvSpPr txBox="1"/>
          <p:nvPr/>
        </p:nvSpPr>
        <p:spPr>
          <a:xfrm>
            <a:off x="5074366" y="3754754"/>
            <a:ext cx="2158905" cy="400110"/>
          </a:xfrm>
          <a:prstGeom prst="rect">
            <a:avLst/>
          </a:prstGeom>
          <a:noFill/>
        </p:spPr>
        <p:txBody>
          <a:bodyPr wrap="squar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Logistic Regression</a:t>
            </a:r>
          </a:p>
        </p:txBody>
      </p:sp>
      <p:sp>
        <p:nvSpPr>
          <p:cNvPr id="41" name="TextBox 40">
            <a:extLst>
              <a:ext uri="{FF2B5EF4-FFF2-40B4-BE49-F238E27FC236}">
                <a16:creationId xmlns:a16="http://schemas.microsoft.com/office/drawing/2014/main" id="{1616B303-449D-45CA-AF9B-24DB326D534A}"/>
              </a:ext>
            </a:extLst>
          </p:cNvPr>
          <p:cNvSpPr txBox="1"/>
          <p:nvPr/>
        </p:nvSpPr>
        <p:spPr>
          <a:xfrm>
            <a:off x="8308743" y="3689268"/>
            <a:ext cx="2280052" cy="400110"/>
          </a:xfrm>
          <a:prstGeom prst="rect">
            <a:avLst/>
          </a:prstGeom>
          <a:noFill/>
        </p:spPr>
        <p:txBody>
          <a:bodyPr wrap="squar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Naïve Bayes</a:t>
            </a:r>
          </a:p>
        </p:txBody>
      </p:sp>
      <p:sp>
        <p:nvSpPr>
          <p:cNvPr id="42" name="Oval 41">
            <a:extLst>
              <a:ext uri="{FF2B5EF4-FFF2-40B4-BE49-F238E27FC236}">
                <a16:creationId xmlns:a16="http://schemas.microsoft.com/office/drawing/2014/main" id="{9A9B322C-2F00-43C8-8645-9DC80F42E54E}"/>
              </a:ext>
            </a:extLst>
          </p:cNvPr>
          <p:cNvSpPr/>
          <p:nvPr/>
        </p:nvSpPr>
        <p:spPr>
          <a:xfrm>
            <a:off x="5650263" y="2238759"/>
            <a:ext cx="982183"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bg1"/>
                </a:solidFill>
                <a:latin typeface="+mj-lt"/>
                <a:ea typeface="Lato Black" panose="020F0502020204030203" pitchFamily="34" charset="0"/>
                <a:cs typeface="Lato Black" panose="020F0502020204030203" pitchFamily="34" charset="0"/>
              </a:rPr>
              <a:t>99.89%</a:t>
            </a:r>
          </a:p>
        </p:txBody>
      </p:sp>
      <p:sp>
        <p:nvSpPr>
          <p:cNvPr id="43" name="Oval 42">
            <a:extLst>
              <a:ext uri="{FF2B5EF4-FFF2-40B4-BE49-F238E27FC236}">
                <a16:creationId xmlns:a16="http://schemas.microsoft.com/office/drawing/2014/main" id="{A239687D-167C-4A49-B6C4-50CBD1254E39}"/>
              </a:ext>
            </a:extLst>
          </p:cNvPr>
          <p:cNvSpPr/>
          <p:nvPr/>
        </p:nvSpPr>
        <p:spPr>
          <a:xfrm>
            <a:off x="8929099" y="2280027"/>
            <a:ext cx="982183"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bg1"/>
                </a:solidFill>
                <a:latin typeface="+mj-lt"/>
                <a:ea typeface="Lato Black" panose="020F0502020204030203" pitchFamily="34" charset="0"/>
                <a:cs typeface="Lato Black" panose="020F0502020204030203" pitchFamily="34" charset="0"/>
              </a:rPr>
              <a:t>97.77%</a:t>
            </a:r>
          </a:p>
        </p:txBody>
      </p:sp>
      <p:graphicFrame>
        <p:nvGraphicFramePr>
          <p:cNvPr id="44" name="Chart 43">
            <a:extLst>
              <a:ext uri="{FF2B5EF4-FFF2-40B4-BE49-F238E27FC236}">
                <a16:creationId xmlns:a16="http://schemas.microsoft.com/office/drawing/2014/main" id="{6AA8EEFC-28D7-4FC1-A53B-229F918BE7F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277854568"/>
              </p:ext>
            </p:extLst>
          </p:nvPr>
        </p:nvGraphicFramePr>
        <p:xfrm>
          <a:off x="8340737" y="1382636"/>
          <a:ext cx="2158905" cy="26236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1" name="Chart 50">
            <a:extLst>
              <a:ext uri="{FF2B5EF4-FFF2-40B4-BE49-F238E27FC236}">
                <a16:creationId xmlns:a16="http://schemas.microsoft.com/office/drawing/2014/main" id="{ADD8976B-447D-4E17-95BC-7715A144596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72134703"/>
              </p:ext>
            </p:extLst>
          </p:nvPr>
        </p:nvGraphicFramePr>
        <p:xfrm>
          <a:off x="8429890" y="4080905"/>
          <a:ext cx="2158905" cy="2623650"/>
        </p:xfrm>
        <a:graphic>
          <a:graphicData uri="http://schemas.openxmlformats.org/drawingml/2006/chart">
            <c:chart xmlns:c="http://schemas.openxmlformats.org/drawingml/2006/chart" xmlns:r="http://schemas.openxmlformats.org/officeDocument/2006/relationships" r:id="rId8"/>
          </a:graphicData>
        </a:graphic>
      </p:graphicFrame>
      <p:sp>
        <p:nvSpPr>
          <p:cNvPr id="52" name="Oval 51">
            <a:extLst>
              <a:ext uri="{FF2B5EF4-FFF2-40B4-BE49-F238E27FC236}">
                <a16:creationId xmlns:a16="http://schemas.microsoft.com/office/drawing/2014/main" id="{B716E79E-6B46-45CB-B517-256993C03DDF}"/>
              </a:ext>
            </a:extLst>
          </p:cNvPr>
          <p:cNvSpPr/>
          <p:nvPr/>
        </p:nvSpPr>
        <p:spPr>
          <a:xfrm>
            <a:off x="9041489" y="4942790"/>
            <a:ext cx="969286" cy="916584"/>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chemeClr val="tx1"/>
                </a:solidFill>
                <a:latin typeface="+mj-lt"/>
                <a:ea typeface="Lato Black" panose="020F0502020204030203" pitchFamily="34" charset="0"/>
                <a:cs typeface="Lato Black" panose="020F0502020204030203" pitchFamily="34" charset="0"/>
              </a:rPr>
              <a:t>99.92%</a:t>
            </a:r>
          </a:p>
        </p:txBody>
      </p:sp>
      <p:sp>
        <p:nvSpPr>
          <p:cNvPr id="53" name="TextBox 52">
            <a:extLst>
              <a:ext uri="{FF2B5EF4-FFF2-40B4-BE49-F238E27FC236}">
                <a16:creationId xmlns:a16="http://schemas.microsoft.com/office/drawing/2014/main" id="{1CE3D812-591C-4004-B349-114763A911B2}"/>
              </a:ext>
            </a:extLst>
          </p:cNvPr>
          <p:cNvSpPr txBox="1"/>
          <p:nvPr/>
        </p:nvSpPr>
        <p:spPr>
          <a:xfrm>
            <a:off x="8147892" y="6323372"/>
            <a:ext cx="2709586" cy="400110"/>
          </a:xfrm>
          <a:prstGeom prst="rect">
            <a:avLst/>
          </a:prstGeom>
          <a:noFill/>
        </p:spPr>
        <p:txBody>
          <a:bodyPr wrap="square" rtlCol="0">
            <a:spAutoFit/>
          </a:bodyPr>
          <a:lstStyle/>
          <a:p>
            <a:pPr algn="ctr"/>
            <a:r>
              <a:rPr lang="en-US" sz="2000" dirty="0">
                <a:latin typeface="+mj-lt"/>
                <a:ea typeface="Lato" panose="020F0502020204030203" pitchFamily="34" charset="0"/>
                <a:cs typeface="Lato" panose="020F0502020204030203" pitchFamily="34" charset="0"/>
              </a:rPr>
              <a:t>K-Nearest Neighbour</a:t>
            </a:r>
          </a:p>
        </p:txBody>
      </p:sp>
    </p:spTree>
    <p:extLst>
      <p:ext uri="{BB962C8B-B14F-4D97-AF65-F5344CB8AC3E}">
        <p14:creationId xmlns:p14="http://schemas.microsoft.com/office/powerpoint/2010/main" val="334079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046BDBE-F5B4-43E9-8644-260B9B015BF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569877" y="16686"/>
            <a:ext cx="6058183" cy="6850191"/>
          </a:xfrm>
          <a:gradFill>
            <a:gsLst>
              <a:gs pos="0">
                <a:schemeClr val="tx2"/>
              </a:gs>
              <a:gs pos="100000">
                <a:schemeClr val="accent2"/>
              </a:gs>
            </a:gsLst>
            <a:lin ang="14400000" scaled="0"/>
          </a:gradFill>
        </p:spPr>
        <p:txBody>
          <a:bodyPr/>
          <a:lstStyle/>
          <a:p>
            <a:pPr marL="342900" indent="-342900">
              <a:lnSpc>
                <a:spcPct val="107000"/>
              </a:lnSpc>
              <a:spcAft>
                <a:spcPts val="800"/>
              </a:spcAft>
              <a:buClr>
                <a:schemeClr val="bg1"/>
              </a:buClr>
              <a:buFont typeface="Wingdings" panose="05000000000000000000" pitchFamily="2" charset="2"/>
              <a:buChar char="Ø"/>
            </a:pPr>
            <a:r>
              <a:rPr lang="en-IN" sz="2000" dirty="0">
                <a:latin typeface="Segoe UI" panose="020B0502040204020203" pitchFamily="34" charset="0"/>
              </a:rPr>
              <a:t>The six algorithms are tested on the basis of their prediction accuracy and confusion matrix. These parameters are used for comparison of performance.</a:t>
            </a:r>
          </a:p>
          <a:p>
            <a:pPr marL="285750" indent="-285750">
              <a:lnSpc>
                <a:spcPct val="90000"/>
              </a:lnSpc>
              <a:buClr>
                <a:schemeClr val="bg1"/>
              </a:buClr>
              <a:buFont typeface="Wingdings" panose="05000000000000000000" pitchFamily="2" charset="2"/>
              <a:buChar char="Ø"/>
            </a:pPr>
            <a:r>
              <a:rPr lang="en-IN" sz="2000" dirty="0">
                <a:latin typeface="Segoe UI" panose="020B0502040204020203" pitchFamily="34" charset="0"/>
              </a:rPr>
              <a:t>A support vector matrix is better than any other technique as it provides an accuracy of 99.93%. </a:t>
            </a:r>
          </a:p>
          <a:p>
            <a:pPr marL="285750" indent="-285750">
              <a:lnSpc>
                <a:spcPct val="90000"/>
              </a:lnSpc>
              <a:buClr>
                <a:schemeClr val="bg1"/>
              </a:buClr>
              <a:buFont typeface="Wingdings" panose="05000000000000000000" pitchFamily="2" charset="2"/>
              <a:buChar char="Ø"/>
            </a:pPr>
            <a:r>
              <a:rPr lang="en-IN" sz="2000" dirty="0">
                <a:latin typeface="Segoe UI" panose="020B0502040204020203" pitchFamily="34" charset="0"/>
              </a:rPr>
              <a:t>All algorithms work almost the same, with small differences, but we can consider that if these algorithms are trained with more data from the real world, the efficiency and prediction will be improved.</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941080" y="101004"/>
            <a:ext cx="4585966" cy="1008000"/>
          </a:xfrm>
        </p:spPr>
        <p:txBody>
          <a:bodyPr/>
          <a:lstStyle/>
          <a:p>
            <a:r>
              <a:rPr lang="en-IN" dirty="0"/>
              <a:t>conclusion</a:t>
            </a: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803010" y="12370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6331282"/>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2087011" y="36339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12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802269" y="202585"/>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775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7989-333E-4050-8CDF-D65737343A46}"/>
              </a:ext>
            </a:extLst>
          </p:cNvPr>
          <p:cNvSpPr>
            <a:spLocks noGrp="1"/>
          </p:cNvSpPr>
          <p:nvPr>
            <p:ph type="title"/>
          </p:nvPr>
        </p:nvSpPr>
        <p:spPr>
          <a:xfrm>
            <a:off x="2170112" y="643160"/>
            <a:ext cx="8911687" cy="1280890"/>
          </a:xfrm>
        </p:spPr>
        <p:txBody>
          <a:bodyPr/>
          <a:lstStyle/>
          <a:p>
            <a:r>
              <a:rPr lang="en-IN" dirty="0"/>
              <a:t>References</a:t>
            </a:r>
          </a:p>
        </p:txBody>
      </p:sp>
      <p:sp>
        <p:nvSpPr>
          <p:cNvPr id="3" name="Content Placeholder 2">
            <a:extLst>
              <a:ext uri="{FF2B5EF4-FFF2-40B4-BE49-F238E27FC236}">
                <a16:creationId xmlns:a16="http://schemas.microsoft.com/office/drawing/2014/main" id="{B9516990-A715-44DD-A436-D15C0A84481F}"/>
              </a:ext>
            </a:extLst>
          </p:cNvPr>
          <p:cNvSpPr>
            <a:spLocks noGrp="1"/>
          </p:cNvSpPr>
          <p:nvPr>
            <p:ph idx="1"/>
          </p:nvPr>
        </p:nvSpPr>
        <p:spPr>
          <a:xfrm>
            <a:off x="2170112" y="1540189"/>
            <a:ext cx="8915400" cy="3777622"/>
          </a:xfrm>
        </p:spPr>
        <p:txBody>
          <a:bodyPr/>
          <a:lstStyle/>
          <a:p>
            <a:pPr algn="l"/>
            <a:r>
              <a:rPr lang="en-IN" dirty="0">
                <a:latin typeface="Segoe UI" panose="020B0502040204020203" pitchFamily="34" charset="0"/>
              </a:rPr>
              <a:t>D. </a:t>
            </a:r>
            <a:r>
              <a:rPr lang="en-IN" dirty="0" err="1">
                <a:latin typeface="Segoe UI" panose="020B0502040204020203" pitchFamily="34" charset="0"/>
              </a:rPr>
              <a:t>Tanouz</a:t>
            </a:r>
            <a:r>
              <a:rPr lang="en-IN" dirty="0">
                <a:latin typeface="Segoe UI" panose="020B0502040204020203" pitchFamily="34" charset="0"/>
              </a:rPr>
              <a:t>, R. R. Subramanian, D. </a:t>
            </a:r>
            <a:r>
              <a:rPr lang="en-IN" dirty="0" err="1">
                <a:latin typeface="Segoe UI" panose="020B0502040204020203" pitchFamily="34" charset="0"/>
              </a:rPr>
              <a:t>Eswar</a:t>
            </a:r>
            <a:r>
              <a:rPr lang="en-IN" dirty="0">
                <a:latin typeface="Segoe UI" panose="020B0502040204020203" pitchFamily="34" charset="0"/>
              </a:rPr>
              <a:t>, G. V. P. Reddy, A. R. Kumar and C. V. N. M. </a:t>
            </a:r>
            <a:r>
              <a:rPr lang="en-IN" dirty="0" err="1">
                <a:latin typeface="Segoe UI" panose="020B0502040204020203" pitchFamily="34" charset="0"/>
              </a:rPr>
              <a:t>Praneeth</a:t>
            </a:r>
            <a:r>
              <a:rPr lang="en-IN" dirty="0">
                <a:latin typeface="Segoe UI" panose="020B0502040204020203" pitchFamily="34" charset="0"/>
              </a:rPr>
              <a:t>, "Credit Card Fraud Detection Using Machine Learning," 2021 5th International Conference on Intelligent Computing and Control Systems (ICICCS), 2021. </a:t>
            </a:r>
          </a:p>
          <a:p>
            <a:pPr algn="l"/>
            <a:r>
              <a:rPr lang="en-IN" dirty="0">
                <a:latin typeface="Segoe UI" panose="020B0502040204020203" pitchFamily="34" charset="0"/>
              </a:rPr>
              <a:t>P. Roy, P. Rao, J. </a:t>
            </a:r>
            <a:r>
              <a:rPr lang="en-IN" dirty="0" err="1">
                <a:latin typeface="Segoe UI" panose="020B0502040204020203" pitchFamily="34" charset="0"/>
              </a:rPr>
              <a:t>Gajre</a:t>
            </a:r>
            <a:r>
              <a:rPr lang="en-IN" dirty="0">
                <a:latin typeface="Segoe UI" panose="020B0502040204020203" pitchFamily="34" charset="0"/>
              </a:rPr>
              <a:t>, K. </a:t>
            </a:r>
            <a:r>
              <a:rPr lang="en-IN" dirty="0" err="1">
                <a:latin typeface="Segoe UI" panose="020B0502040204020203" pitchFamily="34" charset="0"/>
              </a:rPr>
              <a:t>Katake</a:t>
            </a:r>
            <a:r>
              <a:rPr lang="en-IN" dirty="0">
                <a:latin typeface="Segoe UI" panose="020B0502040204020203" pitchFamily="34" charset="0"/>
              </a:rPr>
              <a:t>, A. Jagtap and Y. </a:t>
            </a:r>
            <a:r>
              <a:rPr lang="en-IN" dirty="0" err="1">
                <a:latin typeface="Segoe UI" panose="020B0502040204020203" pitchFamily="34" charset="0"/>
              </a:rPr>
              <a:t>Gajmal</a:t>
            </a:r>
            <a:r>
              <a:rPr lang="en-IN" dirty="0">
                <a:latin typeface="Segoe UI" panose="020B0502040204020203" pitchFamily="34" charset="0"/>
              </a:rPr>
              <a:t>, "Comprehensive Analysis for Fraud Detection of Credit Card through Machine Learning," 2021 International Conference on Emerging Smart Computing and Informatics (ESCI), 2021.</a:t>
            </a:r>
          </a:p>
          <a:p>
            <a:pPr algn="l"/>
            <a:r>
              <a:rPr lang="en-IN" dirty="0">
                <a:latin typeface="Segoe UI" panose="020B0502040204020203" pitchFamily="34" charset="0"/>
              </a:rPr>
              <a:t>V. Jain, M. Agrawal and A. Kumar, "Performance Analysis of Machine Learning Algorithms in Credit Cards Fraud Detection," 2020 8th International Conference on Reliability, Infocom Technologies and Optimization (Trends and Future Directions) (ICRITO), 2020. </a:t>
            </a:r>
          </a:p>
          <a:p>
            <a:pPr algn="l"/>
            <a:r>
              <a:rPr lang="en-IN" dirty="0">
                <a:latin typeface="Segoe UI" panose="020B0502040204020203" pitchFamily="34" charset="0"/>
              </a:rPr>
              <a:t>K. Rai and R. K. Dwivedi, "Fraud Detection in Credit Card Data using Unsupervised Machine Learning Based Scheme," 2020 International Conference on Electronics and Sustainable Communication Systems (ICESC), 2020. </a:t>
            </a:r>
          </a:p>
          <a:p>
            <a:pPr algn="l"/>
            <a:r>
              <a:rPr lang="en-IN" dirty="0">
                <a:latin typeface="Segoe UI" panose="020B0502040204020203" pitchFamily="34" charset="0"/>
              </a:rPr>
              <a:t>O. </a:t>
            </a:r>
            <a:r>
              <a:rPr lang="en-IN" dirty="0" err="1">
                <a:latin typeface="Segoe UI" panose="020B0502040204020203" pitchFamily="34" charset="0"/>
              </a:rPr>
              <a:t>Adepoju</a:t>
            </a:r>
            <a:r>
              <a:rPr lang="en-IN" dirty="0">
                <a:latin typeface="Segoe UI" panose="020B0502040204020203" pitchFamily="34" charset="0"/>
              </a:rPr>
              <a:t>, J. </a:t>
            </a:r>
            <a:r>
              <a:rPr lang="en-IN" dirty="0" err="1">
                <a:latin typeface="Segoe UI" panose="020B0502040204020203" pitchFamily="34" charset="0"/>
              </a:rPr>
              <a:t>Wosowei</a:t>
            </a:r>
            <a:r>
              <a:rPr lang="en-IN" dirty="0">
                <a:latin typeface="Segoe UI" panose="020B0502040204020203" pitchFamily="34" charset="0"/>
              </a:rPr>
              <a:t>, S. </a:t>
            </a:r>
            <a:r>
              <a:rPr lang="en-IN" dirty="0" err="1">
                <a:latin typeface="Segoe UI" panose="020B0502040204020203" pitchFamily="34" charset="0"/>
              </a:rPr>
              <a:t>lawte</a:t>
            </a:r>
            <a:r>
              <a:rPr lang="en-IN" dirty="0">
                <a:latin typeface="Segoe UI" panose="020B0502040204020203" pitchFamily="34" charset="0"/>
              </a:rPr>
              <a:t> and H. </a:t>
            </a:r>
            <a:r>
              <a:rPr lang="en-IN" dirty="0" err="1">
                <a:latin typeface="Segoe UI" panose="020B0502040204020203" pitchFamily="34" charset="0"/>
              </a:rPr>
              <a:t>Jaiman</a:t>
            </a:r>
            <a:r>
              <a:rPr lang="en-IN" dirty="0">
                <a:latin typeface="Segoe UI" panose="020B0502040204020203" pitchFamily="34" charset="0"/>
              </a:rPr>
              <a:t>, "Comparative Evaluation of Credit Card Fraud Detection Using Machine Learning Techniques," 2019 Global Conference for Advancement in Technology (GCAT), 2019. </a:t>
            </a:r>
          </a:p>
          <a:p>
            <a:pPr algn="l"/>
            <a:r>
              <a:rPr lang="en-IN" dirty="0">
                <a:latin typeface="Segoe UI" panose="020B0502040204020203" pitchFamily="34" charset="0"/>
              </a:rPr>
              <a:t>P. Kumar and F. Iqbal, "Credit Card Fraud Identification Using Machine Learning Approaches," 2019 1st International Conference on Innovations in Information and Communication Technology (ICIICT), 2019.</a:t>
            </a:r>
          </a:p>
        </p:txBody>
      </p:sp>
    </p:spTree>
    <p:extLst>
      <p:ext uri="{BB962C8B-B14F-4D97-AF65-F5344CB8AC3E}">
        <p14:creationId xmlns:p14="http://schemas.microsoft.com/office/powerpoint/2010/main" val="249808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228600" y="1"/>
            <a:ext cx="9672000" cy="6857999"/>
          </a:xfrm>
        </p:spPr>
        <p:txBody>
          <a:bodyPr/>
          <a:lstStyle/>
          <a:p>
            <a:r>
              <a:rPr lang="en-US" dirty="0"/>
              <a:t>Thank you</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569877" y="7808"/>
            <a:ext cx="6058183" cy="6850191"/>
          </a:xfrm>
          <a:gradFill>
            <a:gsLst>
              <a:gs pos="0">
                <a:schemeClr val="tx2"/>
              </a:gs>
              <a:gs pos="100000">
                <a:schemeClr val="accent2"/>
              </a:gs>
            </a:gsLst>
            <a:lin ang="14400000" scaled="0"/>
          </a:gradFill>
        </p:spPr>
        <p:txBody>
          <a:bodyPr/>
          <a:lstStyle/>
          <a:p>
            <a:pPr marL="285750" indent="-285750" algn="l">
              <a:buClr>
                <a:schemeClr val="bg1"/>
              </a:buClr>
              <a:buFont typeface="Wingdings" panose="05000000000000000000" pitchFamily="2" charset="2"/>
              <a:buChar char="Ø"/>
            </a:pPr>
            <a:r>
              <a:rPr lang="en-US" dirty="0">
                <a:latin typeface="Segoe UI" panose="020B0502040204020203" pitchFamily="34" charset="0"/>
              </a:rPr>
              <a:t>A credit card remains a very widespread compensation method that is accepted online &amp; offline, and </a:t>
            </a:r>
            <a:r>
              <a:rPr lang="en-IN" dirty="0">
                <a:latin typeface="Segoe UI" panose="020B0502040204020203" pitchFamily="34" charset="0"/>
              </a:rPr>
              <a:t>provides cashless transactions.</a:t>
            </a:r>
            <a:r>
              <a:rPr lang="en-US" dirty="0">
                <a:latin typeface="Segoe UI" panose="020B0502040204020203" pitchFamily="34" charset="0"/>
              </a:rPr>
              <a:t> </a:t>
            </a:r>
          </a:p>
          <a:p>
            <a:pPr marL="285750" indent="-285750" algn="l">
              <a:buClr>
                <a:schemeClr val="bg1"/>
              </a:buClr>
              <a:buFont typeface="Wingdings" panose="05000000000000000000" pitchFamily="2" charset="2"/>
              <a:buChar char="Ø"/>
            </a:pPr>
            <a:r>
              <a:rPr lang="en-IN" dirty="0">
                <a:latin typeface="Segoe UI" panose="020B0502040204020203" pitchFamily="34" charset="0"/>
              </a:rPr>
              <a:t>With the </a:t>
            </a:r>
            <a:r>
              <a:rPr lang="en-US" dirty="0">
                <a:latin typeface="Segoe UI" panose="020B0502040204020203" pitchFamily="34" charset="0"/>
              </a:rPr>
              <a:t>increase of developments credit card frauds are also growing.</a:t>
            </a:r>
          </a:p>
          <a:p>
            <a:pPr marL="285750" indent="-285750" algn="l">
              <a:buClr>
                <a:schemeClr val="bg1"/>
              </a:buClr>
              <a:buFont typeface="Wingdings" panose="05000000000000000000" pitchFamily="2" charset="2"/>
              <a:buChar char="Ø"/>
            </a:pPr>
            <a:r>
              <a:rPr lang="en-US" dirty="0">
                <a:latin typeface="Segoe UI" panose="020B0502040204020203" pitchFamily="34" charset="0"/>
              </a:rPr>
              <a:t>Billion dollars are at loss due to these </a:t>
            </a:r>
            <a:r>
              <a:rPr lang="en-IN" dirty="0">
                <a:latin typeface="Segoe UI" panose="020B0502040204020203" pitchFamily="34" charset="0"/>
              </a:rPr>
              <a:t>fraudulent acts.</a:t>
            </a:r>
          </a:p>
          <a:p>
            <a:pPr marL="285750" indent="-285750" algn="l">
              <a:buClr>
                <a:schemeClr val="bg1"/>
              </a:buClr>
              <a:buFont typeface="Wingdings" panose="05000000000000000000" pitchFamily="2" charset="2"/>
              <a:buChar char="Ø"/>
            </a:pPr>
            <a:r>
              <a:rPr lang="en-US" dirty="0">
                <a:latin typeface="Segoe UI" panose="020B0502040204020203" pitchFamily="34" charset="0"/>
              </a:rPr>
              <a:t>In directive to minimalize disorder and bring order in place, having a well-organized method of fraud detection has become a need for all banks.</a:t>
            </a:r>
          </a:p>
          <a:p>
            <a:pPr marL="285750" indent="-285750">
              <a:buClr>
                <a:schemeClr val="bg1"/>
              </a:buClr>
              <a:buFont typeface="Wingdings" panose="05000000000000000000" pitchFamily="2" charset="2"/>
              <a:buChar char="Ø"/>
            </a:pPr>
            <a:r>
              <a:rPr lang="en-US" dirty="0">
                <a:latin typeface="Segoe UI" panose="020B0502040204020203" pitchFamily="34" charset="0"/>
              </a:rPr>
              <a:t>A machine learning based technique is proposed in this direction to detect the credit card frauds.</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941080" y="101004"/>
            <a:ext cx="4585966" cy="1008000"/>
          </a:xfrm>
        </p:spPr>
        <p:txBody>
          <a:bodyPr/>
          <a:lstStyle/>
          <a:p>
            <a:r>
              <a:rPr lang="en-IN" dirty="0"/>
              <a:t>Problem Definition</a:t>
            </a: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803010" y="123706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6331282"/>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2087011" y="36339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802269" y="202585"/>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410CEF-6F85-4E09-AACB-9D4E2173D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5"/>
            <a:ext cx="12192000" cy="6855835"/>
          </a:xfrm>
          <a:prstGeom prst="rect">
            <a:avLst/>
          </a:prstGeom>
        </p:spPr>
      </p:pic>
      <p:sp>
        <p:nvSpPr>
          <p:cNvPr id="7" name="Rectangle 6">
            <a:extLst>
              <a:ext uri="{FF2B5EF4-FFF2-40B4-BE49-F238E27FC236}">
                <a16:creationId xmlns:a16="http://schemas.microsoft.com/office/drawing/2014/main" id="{1E7870BF-6C62-4CBE-B4B9-539BD0052F2B}"/>
              </a:ext>
              <a:ext uri="{C183D7F6-B498-43B3-948B-1728B52AA6E4}">
                <adec:decorative xmlns:adec="http://schemas.microsoft.com/office/drawing/2017/decorative" val="1"/>
              </a:ext>
            </a:extLst>
          </p:cNvPr>
          <p:cNvSpPr/>
          <p:nvPr/>
        </p:nvSpPr>
        <p:spPr>
          <a:xfrm>
            <a:off x="1" y="40136"/>
            <a:ext cx="12191999"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1011C44F-B57B-467F-8AF4-CA360E3F5D32}"/>
              </a:ext>
            </a:extLst>
          </p:cNvPr>
          <p:cNvSpPr>
            <a:spLocks noGrp="1"/>
          </p:cNvSpPr>
          <p:nvPr>
            <p:ph idx="1"/>
          </p:nvPr>
        </p:nvSpPr>
        <p:spPr>
          <a:xfrm>
            <a:off x="1331912" y="2162175"/>
            <a:ext cx="8915400" cy="3777622"/>
          </a:xfrm>
        </p:spPr>
        <p:txBody>
          <a:bodyPr>
            <a:normAutofit/>
          </a:bodyPr>
          <a:lstStyle/>
          <a:p>
            <a:pPr>
              <a:lnSpc>
                <a:spcPct val="90000"/>
              </a:lnSpc>
              <a:buClr>
                <a:schemeClr val="bg1"/>
              </a:buClr>
            </a:pPr>
            <a:r>
              <a:rPr lang="en-US" sz="2200" dirty="0">
                <a:solidFill>
                  <a:schemeClr val="bg1"/>
                </a:solidFill>
                <a:latin typeface="Segoe UI" panose="020B0502040204020203" pitchFamily="34" charset="0"/>
              </a:rPr>
              <a:t>3 types of Frauds – Financial, Communication, Online Marketing. </a:t>
            </a:r>
            <a:r>
              <a:rPr lang="en-IN" sz="2200" dirty="0">
                <a:solidFill>
                  <a:schemeClr val="bg1"/>
                </a:solidFill>
                <a:latin typeface="Segoe UI" panose="020B0502040204020203" pitchFamily="34" charset="0"/>
              </a:rPr>
              <a:t>Credit card fraud was included in financial fraud. </a:t>
            </a:r>
          </a:p>
          <a:p>
            <a:pPr>
              <a:lnSpc>
                <a:spcPct val="90000"/>
              </a:lnSpc>
              <a:buClr>
                <a:schemeClr val="bg1"/>
              </a:buClr>
            </a:pPr>
            <a:r>
              <a:rPr lang="en-IN" sz="2200" dirty="0">
                <a:solidFill>
                  <a:schemeClr val="bg1"/>
                </a:solidFill>
                <a:latin typeface="Segoe UI" panose="020B0502040204020203" pitchFamily="34" charset="0"/>
              </a:rPr>
              <a:t>The areas where Machine Learning is used – Classification, Regression, Clustering etc.</a:t>
            </a:r>
          </a:p>
          <a:p>
            <a:pPr>
              <a:lnSpc>
                <a:spcPct val="90000"/>
              </a:lnSpc>
              <a:buClr>
                <a:schemeClr val="bg1"/>
              </a:buClr>
            </a:pPr>
            <a:r>
              <a:rPr lang="en-IN" sz="2200" dirty="0">
                <a:solidFill>
                  <a:schemeClr val="bg1"/>
                </a:solidFill>
                <a:latin typeface="Segoe UI" panose="020B0502040204020203" pitchFamily="34" charset="0"/>
              </a:rPr>
              <a:t>Algorithms such as Random Forest, Isolation Forest, SVM, LOF, KNN, Naive Bayes, Genetic algorithms etc. are used to increase the chances of accuracy.</a:t>
            </a:r>
          </a:p>
          <a:p>
            <a:pPr>
              <a:lnSpc>
                <a:spcPct val="90000"/>
              </a:lnSpc>
              <a:buClr>
                <a:schemeClr val="bg1"/>
              </a:buClr>
            </a:pPr>
            <a:r>
              <a:rPr lang="en-IN" sz="2200" dirty="0">
                <a:solidFill>
                  <a:schemeClr val="bg1"/>
                </a:solidFill>
                <a:latin typeface="Segoe UI" panose="020B0502040204020203" pitchFamily="34" charset="0"/>
              </a:rPr>
              <a:t>Performance comparison of the above mentioned algorithms to analyse the best technique in terms of Accuracy, Precision, Recall, F1 Score.</a:t>
            </a:r>
          </a:p>
        </p:txBody>
      </p:sp>
      <p:sp>
        <p:nvSpPr>
          <p:cNvPr id="2" name="Title 1">
            <a:extLst>
              <a:ext uri="{FF2B5EF4-FFF2-40B4-BE49-F238E27FC236}">
                <a16:creationId xmlns:a16="http://schemas.microsoft.com/office/drawing/2014/main" id="{75D6E288-F99D-49C4-A731-98152138F78A}"/>
              </a:ext>
            </a:extLst>
          </p:cNvPr>
          <p:cNvSpPr>
            <a:spLocks noGrp="1"/>
          </p:cNvSpPr>
          <p:nvPr>
            <p:ph type="title"/>
          </p:nvPr>
        </p:nvSpPr>
        <p:spPr>
          <a:xfrm>
            <a:off x="1335625" y="594002"/>
            <a:ext cx="8911687" cy="1280890"/>
          </a:xfrm>
        </p:spPr>
        <p:txBody>
          <a:bodyPr/>
          <a:lstStyle/>
          <a:p>
            <a:r>
              <a:rPr lang="en-IN" dirty="0">
                <a:solidFill>
                  <a:schemeClr val="bg1"/>
                </a:solidFill>
              </a:rPr>
              <a:t>introduction</a:t>
            </a:r>
          </a:p>
        </p:txBody>
      </p:sp>
      <p:sp>
        <p:nvSpPr>
          <p:cNvPr id="8" name="object 7" descr="Beige rectangle">
            <a:extLst>
              <a:ext uri="{FF2B5EF4-FFF2-40B4-BE49-F238E27FC236}">
                <a16:creationId xmlns:a16="http://schemas.microsoft.com/office/drawing/2014/main" id="{92684713-722E-4E9C-BF38-D84F2790A2A1}"/>
              </a:ext>
            </a:extLst>
          </p:cNvPr>
          <p:cNvSpPr/>
          <p:nvPr/>
        </p:nvSpPr>
        <p:spPr bwMode="white">
          <a:xfrm>
            <a:off x="1331912" y="1114489"/>
            <a:ext cx="7050089"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00301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D80E-461A-4F41-B232-F42BBBD50500}"/>
              </a:ext>
            </a:extLst>
          </p:cNvPr>
          <p:cNvSpPr>
            <a:spLocks noGrp="1"/>
          </p:cNvSpPr>
          <p:nvPr>
            <p:ph type="title"/>
          </p:nvPr>
        </p:nvSpPr>
        <p:spPr/>
        <p:txBody>
          <a:bodyPr/>
          <a:lstStyle/>
          <a:p>
            <a:r>
              <a:rPr lang="en-IN" dirty="0"/>
              <a:t>Detection  techniques</a:t>
            </a:r>
          </a:p>
        </p:txBody>
      </p:sp>
      <p:sp>
        <p:nvSpPr>
          <p:cNvPr id="3" name="Content Placeholder 2">
            <a:extLst>
              <a:ext uri="{FF2B5EF4-FFF2-40B4-BE49-F238E27FC236}">
                <a16:creationId xmlns:a16="http://schemas.microsoft.com/office/drawing/2014/main" id="{CA5F65AC-1040-4A39-A71F-771E60EFD83B}"/>
              </a:ext>
            </a:extLst>
          </p:cNvPr>
          <p:cNvSpPr>
            <a:spLocks noGrp="1"/>
          </p:cNvSpPr>
          <p:nvPr>
            <p:ph idx="1"/>
          </p:nvPr>
        </p:nvSpPr>
        <p:spPr/>
        <p:txBody>
          <a:bodyPr/>
          <a:lstStyle/>
          <a:p>
            <a:r>
              <a:rPr lang="en-IN" sz="2200" b="1" dirty="0">
                <a:latin typeface="Segoe UI" panose="020B0502040204020203" pitchFamily="34" charset="0"/>
              </a:rPr>
              <a:t>DECISION TREE </a:t>
            </a:r>
            <a:r>
              <a:rPr lang="en-IN" sz="2200" dirty="0">
                <a:latin typeface="Segoe UI" panose="020B0502040204020203" pitchFamily="34" charset="0"/>
              </a:rPr>
              <a:t>- Decision Tree is a non-parametric supervised machine learning method. It has a specified target variable that is commonly utilised in the categorization of problems. </a:t>
            </a:r>
          </a:p>
          <a:p>
            <a:r>
              <a:rPr lang="en-IN" sz="2200" b="1" dirty="0">
                <a:latin typeface="Segoe UI" panose="020B0502040204020203" pitchFamily="34" charset="0"/>
              </a:rPr>
              <a:t>LOCAL OUTLIER FACTOR</a:t>
            </a:r>
            <a:r>
              <a:rPr lang="en-IN" sz="2200" dirty="0">
                <a:latin typeface="Segoe UI" panose="020B0502040204020203" pitchFamily="34" charset="0"/>
              </a:rPr>
              <a:t> - The Local Outlier Factor (LOF) rule is an unattended anomaly detection approach that computes a given information's native density deviation in relation to its neighbours. It considers samples that have a significantly lower density than their neighbours, to be outliers.</a:t>
            </a:r>
          </a:p>
          <a:p>
            <a:r>
              <a:rPr lang="en-IN" sz="2200" b="1" dirty="0">
                <a:latin typeface="Segoe UI" panose="020B0502040204020203" pitchFamily="34" charset="0"/>
              </a:rPr>
              <a:t>ISOLATION FOREST</a:t>
            </a:r>
            <a:r>
              <a:rPr lang="en-IN" sz="2200" dirty="0">
                <a:latin typeface="Segoe UI" panose="020B0502040204020203" pitchFamily="34" charset="0"/>
              </a:rPr>
              <a:t> - Each point in the data is isolated and classified as an outlier or an inlier by the algorithm. This method has the benefit of working with a large data collection and several dimensions</a:t>
            </a:r>
          </a:p>
        </p:txBody>
      </p:sp>
      <p:sp>
        <p:nvSpPr>
          <p:cNvPr id="4" name="Slide Number Placeholder 3">
            <a:extLst>
              <a:ext uri="{FF2B5EF4-FFF2-40B4-BE49-F238E27FC236}">
                <a16:creationId xmlns:a16="http://schemas.microsoft.com/office/drawing/2014/main" id="{1540AD90-817E-4305-95D7-E10F40BE18D6}"/>
              </a:ext>
            </a:extLst>
          </p:cNvPr>
          <p:cNvSpPr>
            <a:spLocks noGrp="1"/>
          </p:cNvSpPr>
          <p:nvPr>
            <p:ph type="sldNum" sz="quarter" idx="12"/>
          </p:nvPr>
        </p:nvSpPr>
        <p:spPr/>
        <p:txBody>
          <a:bodyPr/>
          <a:lstStyle/>
          <a:p>
            <a:fld id="{133B0DD0-9FA7-44FE-86E5-E959E76CBD27}" type="slidenum">
              <a:rPr lang="en-IN" smtClean="0"/>
              <a:t>4</a:t>
            </a:fld>
            <a:endParaRPr lang="en-IN"/>
          </a:p>
        </p:txBody>
      </p:sp>
    </p:spTree>
    <p:extLst>
      <p:ext uri="{BB962C8B-B14F-4D97-AF65-F5344CB8AC3E}">
        <p14:creationId xmlns:p14="http://schemas.microsoft.com/office/powerpoint/2010/main" val="404092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0962D-0EBC-449A-83EC-9F361F5F35AB}"/>
              </a:ext>
            </a:extLst>
          </p:cNvPr>
          <p:cNvSpPr>
            <a:spLocks noGrp="1"/>
          </p:cNvSpPr>
          <p:nvPr>
            <p:ph idx="1"/>
          </p:nvPr>
        </p:nvSpPr>
        <p:spPr>
          <a:xfrm>
            <a:off x="2360612" y="1190625"/>
            <a:ext cx="8915400" cy="3777622"/>
          </a:xfrm>
        </p:spPr>
        <p:txBody>
          <a:bodyPr/>
          <a:lstStyle/>
          <a:p>
            <a:r>
              <a:rPr lang="en-IN" sz="2200" b="1" dirty="0">
                <a:latin typeface="Segoe UI" panose="020B0502040204020203" pitchFamily="34" charset="0"/>
              </a:rPr>
              <a:t>SUPPORT VECTOR MACHINE </a:t>
            </a:r>
            <a:r>
              <a:rPr lang="en-IN" sz="2200" dirty="0">
                <a:latin typeface="Segoe UI" panose="020B0502040204020203" pitchFamily="34" charset="0"/>
              </a:rPr>
              <a:t>- Support Vector Machine (SVM) is a classification algorithm rule, just like logistic regression. Support vector machine is a supervised learning model with association learning algorithm, which can analyse information for classification and multivariate analysis.</a:t>
            </a:r>
          </a:p>
          <a:p>
            <a:r>
              <a:rPr lang="en-IN" sz="2200" b="1" dirty="0">
                <a:latin typeface="Segoe UI" panose="020B0502040204020203" pitchFamily="34" charset="0"/>
              </a:rPr>
              <a:t>K-NEAREST NEIGHBOUR </a:t>
            </a:r>
            <a:r>
              <a:rPr lang="en-IN" sz="2200" dirty="0">
                <a:latin typeface="Segoe UI" panose="020B0502040204020203" pitchFamily="34" charset="0"/>
              </a:rPr>
              <a:t>- The K-nearest neighbour algorithm is a classification algorithm, which predicts the attributes of other points based on the relative position of an information point. Its classification is based on similarity measures, such as the Euclidean distance and the Manhattan distance measure. </a:t>
            </a:r>
          </a:p>
          <a:p>
            <a:r>
              <a:rPr lang="en-IN" sz="2200" b="1" dirty="0">
                <a:latin typeface="Segoe UI" panose="020B0502040204020203" pitchFamily="34" charset="0"/>
              </a:rPr>
              <a:t>NAÏVE BAYES </a:t>
            </a:r>
            <a:r>
              <a:rPr lang="en-IN" sz="2200" dirty="0">
                <a:latin typeface="Segoe UI" panose="020B0502040204020203" pitchFamily="34" charset="0"/>
              </a:rPr>
              <a:t>- Naïve Bayes classifier is based on Bayes' theorem, which chooses the decision based on the highest probability. </a:t>
            </a:r>
          </a:p>
          <a:p>
            <a:endParaRPr lang="en-IN" sz="2200" dirty="0">
              <a:latin typeface="Segoe UI" panose="020B0502040204020203" pitchFamily="34" charset="0"/>
            </a:endParaRPr>
          </a:p>
          <a:p>
            <a:endParaRPr lang="en-IN" sz="2200" dirty="0">
              <a:latin typeface="Segoe UI" panose="020B0502040204020203" pitchFamily="34" charset="0"/>
            </a:endParaRPr>
          </a:p>
          <a:p>
            <a:endParaRPr lang="en-IN" sz="2200" dirty="0">
              <a:latin typeface="Segoe UI" panose="020B0502040204020203" pitchFamily="34" charset="0"/>
            </a:endParaRPr>
          </a:p>
          <a:p>
            <a:endParaRPr lang="en-IN" sz="2200" dirty="0">
              <a:latin typeface="Segoe UI" panose="020B0502040204020203" pitchFamily="34" charset="0"/>
            </a:endParaRPr>
          </a:p>
        </p:txBody>
      </p:sp>
      <p:sp>
        <p:nvSpPr>
          <p:cNvPr id="4" name="Slide Number Placeholder 3">
            <a:extLst>
              <a:ext uri="{FF2B5EF4-FFF2-40B4-BE49-F238E27FC236}">
                <a16:creationId xmlns:a16="http://schemas.microsoft.com/office/drawing/2014/main" id="{9E3C1814-CF72-4546-87F3-AC3648BB0DD8}"/>
              </a:ext>
            </a:extLst>
          </p:cNvPr>
          <p:cNvSpPr>
            <a:spLocks noGrp="1"/>
          </p:cNvSpPr>
          <p:nvPr>
            <p:ph type="sldNum" sz="quarter" idx="12"/>
          </p:nvPr>
        </p:nvSpPr>
        <p:spPr/>
        <p:txBody>
          <a:bodyPr/>
          <a:lstStyle/>
          <a:p>
            <a:fld id="{133B0DD0-9FA7-44FE-86E5-E959E76CBD27}" type="slidenum">
              <a:rPr lang="en-IN" smtClean="0"/>
              <a:t>5</a:t>
            </a:fld>
            <a:endParaRPr lang="en-IN"/>
          </a:p>
        </p:txBody>
      </p:sp>
    </p:spTree>
    <p:extLst>
      <p:ext uri="{BB962C8B-B14F-4D97-AF65-F5344CB8AC3E}">
        <p14:creationId xmlns:p14="http://schemas.microsoft.com/office/powerpoint/2010/main" val="143280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D175-E3CB-4B4C-B5A2-4D50AFB93AB2}"/>
              </a:ext>
            </a:extLst>
          </p:cNvPr>
          <p:cNvSpPr>
            <a:spLocks noGrp="1"/>
          </p:cNvSpPr>
          <p:nvPr>
            <p:ph type="title"/>
          </p:nvPr>
        </p:nvSpPr>
        <p:spPr/>
        <p:txBody>
          <a:bodyPr/>
          <a:lstStyle/>
          <a:p>
            <a:r>
              <a:rPr lang="en-IN" dirty="0"/>
              <a:t>Confusion matrix</a:t>
            </a:r>
          </a:p>
        </p:txBody>
      </p:sp>
      <p:sp>
        <p:nvSpPr>
          <p:cNvPr id="4" name="Content Placeholder 3">
            <a:extLst>
              <a:ext uri="{FF2B5EF4-FFF2-40B4-BE49-F238E27FC236}">
                <a16:creationId xmlns:a16="http://schemas.microsoft.com/office/drawing/2014/main" id="{4C0EB124-08CB-45BC-A295-45FA901701CB}"/>
              </a:ext>
            </a:extLst>
          </p:cNvPr>
          <p:cNvSpPr>
            <a:spLocks noGrp="1"/>
          </p:cNvSpPr>
          <p:nvPr>
            <p:ph idx="1"/>
          </p:nvPr>
        </p:nvSpPr>
        <p:spPr/>
        <p:txBody>
          <a:bodyPr/>
          <a:lstStyle/>
          <a:p>
            <a:r>
              <a:rPr lang="en-IN" sz="2200" dirty="0">
                <a:latin typeface="Segoe UI" panose="020B0502040204020203" pitchFamily="34" charset="0"/>
              </a:rPr>
              <a:t>Confusion Matrix: The confusion matrix provides information from correctly misclassified classes, and we can use this information to identify errors, thereby gaining a deeper understanding of the performance of our model.</a:t>
            </a:r>
          </a:p>
          <a:p>
            <a:r>
              <a:rPr lang="en-IN" sz="2200" dirty="0">
                <a:latin typeface="Segoe UI" panose="020B0502040204020203" pitchFamily="34" charset="0"/>
              </a:rPr>
              <a:t>TP – True Positives</a:t>
            </a:r>
          </a:p>
          <a:p>
            <a:r>
              <a:rPr lang="en-IN" sz="2200" dirty="0">
                <a:latin typeface="Segoe UI" panose="020B0502040204020203" pitchFamily="34" charset="0"/>
              </a:rPr>
              <a:t>FP – False Positives</a:t>
            </a:r>
          </a:p>
          <a:p>
            <a:r>
              <a:rPr lang="en-IN" sz="2200" dirty="0">
                <a:latin typeface="Segoe UI" panose="020B0502040204020203" pitchFamily="34" charset="0"/>
              </a:rPr>
              <a:t>TN – True Negatives</a:t>
            </a:r>
          </a:p>
          <a:p>
            <a:r>
              <a:rPr lang="en-IN" sz="2200" dirty="0">
                <a:latin typeface="Segoe UI" panose="020B0502040204020203" pitchFamily="34" charset="0"/>
              </a:rPr>
              <a:t>FN – False Negatives</a:t>
            </a:r>
          </a:p>
          <a:p>
            <a:endParaRPr lang="en-IN" sz="2200" dirty="0">
              <a:latin typeface="Segoe UI" panose="020B0502040204020203" pitchFamily="34" charset="0"/>
            </a:endParaRPr>
          </a:p>
          <a:p>
            <a:endParaRPr lang="en-IN" dirty="0"/>
          </a:p>
        </p:txBody>
      </p:sp>
      <p:pic>
        <p:nvPicPr>
          <p:cNvPr id="6" name="Picture 5">
            <a:extLst>
              <a:ext uri="{FF2B5EF4-FFF2-40B4-BE49-F238E27FC236}">
                <a16:creationId xmlns:a16="http://schemas.microsoft.com/office/drawing/2014/main" id="{B1E05BD3-2F34-481C-92DD-03F0AF9596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24225"/>
            <a:ext cx="4114800" cy="3040373"/>
          </a:xfrm>
          <a:prstGeom prst="rect">
            <a:avLst/>
          </a:prstGeom>
          <a:noFill/>
          <a:ln>
            <a:noFill/>
          </a:ln>
        </p:spPr>
      </p:pic>
    </p:spTree>
    <p:extLst>
      <p:ext uri="{BB962C8B-B14F-4D97-AF65-F5344CB8AC3E}">
        <p14:creationId xmlns:p14="http://schemas.microsoft.com/office/powerpoint/2010/main" val="198029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4904-1B2B-45FC-AAD5-2647412C5FC7}"/>
              </a:ext>
            </a:extLst>
          </p:cNvPr>
          <p:cNvSpPr>
            <a:spLocks noGrp="1"/>
          </p:cNvSpPr>
          <p:nvPr>
            <p:ph type="title"/>
          </p:nvPr>
        </p:nvSpPr>
        <p:spPr/>
        <p:txBody>
          <a:bodyPr/>
          <a:lstStyle/>
          <a:p>
            <a:r>
              <a:rPr lang="en-IN" dirty="0"/>
              <a:t>Random Forest (RF)</a:t>
            </a:r>
          </a:p>
        </p:txBody>
      </p:sp>
      <p:sp>
        <p:nvSpPr>
          <p:cNvPr id="3" name="Content Placeholder 2">
            <a:extLst>
              <a:ext uri="{FF2B5EF4-FFF2-40B4-BE49-F238E27FC236}">
                <a16:creationId xmlns:a16="http://schemas.microsoft.com/office/drawing/2014/main" id="{7EF1BC78-FD9E-4031-8CF8-3FF8E14CE9BA}"/>
              </a:ext>
            </a:extLst>
          </p:cNvPr>
          <p:cNvSpPr>
            <a:spLocks noGrp="1"/>
          </p:cNvSpPr>
          <p:nvPr>
            <p:ph idx="1"/>
          </p:nvPr>
        </p:nvSpPr>
        <p:spPr>
          <a:xfrm>
            <a:off x="2589212" y="1666875"/>
            <a:ext cx="8915400" cy="3777622"/>
          </a:xfrm>
        </p:spPr>
        <p:txBody>
          <a:bodyPr/>
          <a:lstStyle/>
          <a:p>
            <a:r>
              <a:rPr lang="en-IN" sz="2200" dirty="0">
                <a:latin typeface="Segoe UI" panose="020B0502040204020203" pitchFamily="34" charset="0"/>
              </a:rPr>
              <a:t>Most commonly utilised in areas like classification and regression analysis. </a:t>
            </a:r>
          </a:p>
          <a:p>
            <a:r>
              <a:rPr lang="en-IN" sz="2200" dirty="0">
                <a:latin typeface="Segoe UI" panose="020B0502040204020203" pitchFamily="34" charset="0"/>
              </a:rPr>
              <a:t>The RF method generates a large number of decision trees during training.</a:t>
            </a:r>
          </a:p>
          <a:p>
            <a:r>
              <a:rPr lang="en-IN" sz="2200" dirty="0">
                <a:latin typeface="Segoe UI" panose="020B0502040204020203" pitchFamily="34" charset="0"/>
              </a:rPr>
              <a:t> RF is a supervised learning method that requires test data to train the model. </a:t>
            </a:r>
          </a:p>
          <a:p>
            <a:r>
              <a:rPr lang="en-IN" sz="2200" dirty="0">
                <a:latin typeface="Segoe UI" panose="020B0502040204020203" pitchFamily="34" charset="0"/>
              </a:rPr>
              <a:t>It produces random forests for the issue set and then uses these random forests to discover the answer.</a:t>
            </a:r>
          </a:p>
        </p:txBody>
      </p:sp>
      <p:sp>
        <p:nvSpPr>
          <p:cNvPr id="4" name="Slide Number Placeholder 3">
            <a:extLst>
              <a:ext uri="{FF2B5EF4-FFF2-40B4-BE49-F238E27FC236}">
                <a16:creationId xmlns:a16="http://schemas.microsoft.com/office/drawing/2014/main" id="{2C299830-3388-4251-9D8D-0BE1E2F39197}"/>
              </a:ext>
            </a:extLst>
          </p:cNvPr>
          <p:cNvSpPr>
            <a:spLocks noGrp="1"/>
          </p:cNvSpPr>
          <p:nvPr>
            <p:ph type="sldNum" sz="quarter" idx="12"/>
          </p:nvPr>
        </p:nvSpPr>
        <p:spPr/>
        <p:txBody>
          <a:bodyPr/>
          <a:lstStyle/>
          <a:p>
            <a:fld id="{133B0DD0-9FA7-44FE-86E5-E959E76CBD27}" type="slidenum">
              <a:rPr lang="en-IN" smtClean="0"/>
              <a:t>7</a:t>
            </a:fld>
            <a:endParaRPr lang="en-IN"/>
          </a:p>
        </p:txBody>
      </p:sp>
    </p:spTree>
    <p:extLst>
      <p:ext uri="{BB962C8B-B14F-4D97-AF65-F5344CB8AC3E}">
        <p14:creationId xmlns:p14="http://schemas.microsoft.com/office/powerpoint/2010/main" val="208743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124C-7FDF-43D4-9389-BAFBA1C44264}"/>
              </a:ext>
            </a:extLst>
          </p:cNvPr>
          <p:cNvSpPr>
            <a:spLocks noGrp="1"/>
          </p:cNvSpPr>
          <p:nvPr>
            <p:ph type="title"/>
          </p:nvPr>
        </p:nvSpPr>
        <p:spPr>
          <a:xfrm>
            <a:off x="2589212" y="305363"/>
            <a:ext cx="8911687" cy="1280890"/>
          </a:xfrm>
        </p:spPr>
        <p:txBody>
          <a:bodyPr/>
          <a:lstStyle/>
          <a:p>
            <a:r>
              <a:rPr lang="en-IN" dirty="0"/>
              <a:t>RF Performance</a:t>
            </a:r>
          </a:p>
        </p:txBody>
      </p:sp>
      <p:sp>
        <p:nvSpPr>
          <p:cNvPr id="3" name="Content Placeholder 2">
            <a:extLst>
              <a:ext uri="{FF2B5EF4-FFF2-40B4-BE49-F238E27FC236}">
                <a16:creationId xmlns:a16="http://schemas.microsoft.com/office/drawing/2014/main" id="{D370A055-1FC1-4851-8DAA-90F92363E24B}"/>
              </a:ext>
            </a:extLst>
          </p:cNvPr>
          <p:cNvSpPr>
            <a:spLocks noGrp="1"/>
          </p:cNvSpPr>
          <p:nvPr>
            <p:ph idx="1"/>
          </p:nvPr>
        </p:nvSpPr>
        <p:spPr>
          <a:xfrm>
            <a:off x="2589212" y="1400175"/>
            <a:ext cx="8915400" cy="3777622"/>
          </a:xfrm>
        </p:spPr>
        <p:txBody>
          <a:bodyPr/>
          <a:lstStyle/>
          <a:p>
            <a:r>
              <a:rPr lang="en-IN" sz="2200" dirty="0">
                <a:latin typeface="Segoe UI" panose="020B0502040204020203" pitchFamily="34" charset="0"/>
              </a:rPr>
              <a:t>The confusion matrix of the prediction results produced using the Random Forest machine learning method is shown in the figure.</a:t>
            </a:r>
          </a:p>
          <a:p>
            <a:r>
              <a:rPr lang="en-IN" sz="2200" dirty="0">
                <a:latin typeface="Segoe UI" panose="020B0502040204020203" pitchFamily="34" charset="0"/>
              </a:rPr>
              <a:t>The Random Forest algorithm accurately predicts zeroes in the final output 94765 times while erroneously predicting zeros 4 times. </a:t>
            </a:r>
          </a:p>
          <a:p>
            <a:pPr>
              <a:spcAft>
                <a:spcPts val="0"/>
              </a:spcAft>
            </a:pPr>
            <a:r>
              <a:rPr lang="en-IN" sz="2200" dirty="0">
                <a:latin typeface="Segoe UI" panose="020B0502040204020203" pitchFamily="34" charset="0"/>
              </a:rPr>
              <a:t>The Random Forest algorithm accurately </a:t>
            </a:r>
          </a:p>
          <a:p>
            <a:pPr marL="0" indent="0">
              <a:spcAft>
                <a:spcPts val="0"/>
              </a:spcAft>
              <a:buNone/>
            </a:pPr>
            <a:r>
              <a:rPr lang="en-IN" sz="2200" dirty="0">
                <a:latin typeface="Segoe UI" panose="020B0502040204020203" pitchFamily="34" charset="0"/>
              </a:rPr>
              <a:t>    predicted one's identity 131 times and </a:t>
            </a:r>
          </a:p>
          <a:p>
            <a:pPr marL="0" indent="0">
              <a:spcAft>
                <a:spcPts val="0"/>
              </a:spcAft>
              <a:buNone/>
            </a:pPr>
            <a:r>
              <a:rPr lang="en-IN" sz="2200" dirty="0">
                <a:latin typeface="Segoe UI" panose="020B0502040204020203" pitchFamily="34" charset="0"/>
              </a:rPr>
              <a:t>    erroneously predicted one's identity </a:t>
            </a:r>
          </a:p>
          <a:p>
            <a:pPr marL="0" indent="0">
              <a:spcAft>
                <a:spcPts val="0"/>
              </a:spcAft>
              <a:buNone/>
            </a:pPr>
            <a:r>
              <a:rPr lang="en-IN" sz="2200" dirty="0">
                <a:latin typeface="Segoe UI" panose="020B0502040204020203" pitchFamily="34" charset="0"/>
              </a:rPr>
              <a:t>    36 times.</a:t>
            </a:r>
          </a:p>
        </p:txBody>
      </p:sp>
      <p:sp>
        <p:nvSpPr>
          <p:cNvPr id="4" name="Slide Number Placeholder 3">
            <a:extLst>
              <a:ext uri="{FF2B5EF4-FFF2-40B4-BE49-F238E27FC236}">
                <a16:creationId xmlns:a16="http://schemas.microsoft.com/office/drawing/2014/main" id="{AA88E383-85AD-4BE5-A031-FC32AC904EF5}"/>
              </a:ext>
            </a:extLst>
          </p:cNvPr>
          <p:cNvSpPr>
            <a:spLocks noGrp="1"/>
          </p:cNvSpPr>
          <p:nvPr>
            <p:ph type="sldNum" sz="quarter" idx="12"/>
          </p:nvPr>
        </p:nvSpPr>
        <p:spPr/>
        <p:txBody>
          <a:bodyPr/>
          <a:lstStyle/>
          <a:p>
            <a:fld id="{133B0DD0-9FA7-44FE-86E5-E959E76CBD27}" type="slidenum">
              <a:rPr lang="en-IN" smtClean="0"/>
              <a:t>8</a:t>
            </a:fld>
            <a:endParaRPr lang="en-IN"/>
          </a:p>
        </p:txBody>
      </p:sp>
      <p:pic>
        <p:nvPicPr>
          <p:cNvPr id="5" name="Picture 4">
            <a:extLst>
              <a:ext uri="{FF2B5EF4-FFF2-40B4-BE49-F238E27FC236}">
                <a16:creationId xmlns:a16="http://schemas.microsoft.com/office/drawing/2014/main" id="{E63409D1-A618-433C-B88C-7C1179A706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58125" y="3288986"/>
            <a:ext cx="4181475" cy="3569014"/>
          </a:xfrm>
          <a:prstGeom prst="rect">
            <a:avLst/>
          </a:prstGeom>
          <a:noFill/>
          <a:ln>
            <a:noFill/>
          </a:ln>
        </p:spPr>
      </p:pic>
    </p:spTree>
    <p:extLst>
      <p:ext uri="{BB962C8B-B14F-4D97-AF65-F5344CB8AC3E}">
        <p14:creationId xmlns:p14="http://schemas.microsoft.com/office/powerpoint/2010/main" val="124013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25303" y="3272308"/>
            <a:ext cx="1999889" cy="846137"/>
          </a:xfrm>
        </p:spPr>
        <p:txBody>
          <a:bodyPr/>
          <a:lstStyle/>
          <a:p>
            <a:r>
              <a:rPr lang="en-IN" dirty="0">
                <a:latin typeface="Segoe UI" panose="020B0502040204020203" pitchFamily="34" charset="0"/>
              </a:rPr>
              <a:t>Accuracy is the percentage of correctly predicted outputs</a:t>
            </a:r>
          </a:p>
          <a:p>
            <a:r>
              <a:rPr lang="en-IN" dirty="0">
                <a:latin typeface="Segoe UI" panose="020B0502040204020203" pitchFamily="34" charset="0"/>
              </a:rPr>
              <a:t>Accuracy = (TP + TN) / (TP + FP + TN + FN)</a:t>
            </a:r>
            <a:endParaRPr lang="en-US" dirty="0">
              <a:latin typeface="Segoe UI" panose="020B0502040204020203" pitchFamily="34" charset="0"/>
            </a:endParaRP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3284059" y="2658570"/>
            <a:ext cx="1652587" cy="435600"/>
          </a:xfrm>
        </p:spPr>
        <p:txBody>
          <a:bodyPr/>
          <a:lstStyle/>
          <a:p>
            <a:r>
              <a:rPr lang="en-US" sz="1600" dirty="0"/>
              <a:t>Precision</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3090752" y="3266745"/>
            <a:ext cx="2096072" cy="846137"/>
          </a:xfrm>
        </p:spPr>
        <p:txBody>
          <a:bodyPr/>
          <a:lstStyle/>
          <a:p>
            <a:r>
              <a:rPr lang="en-IN" dirty="0">
                <a:latin typeface="Segoe UI" panose="020B0502040204020203" pitchFamily="34" charset="0"/>
              </a:rPr>
              <a:t>number of classified correct outputs we can say exactness of model.</a:t>
            </a:r>
          </a:p>
          <a:p>
            <a:r>
              <a:rPr lang="en-IN" dirty="0">
                <a:latin typeface="Segoe UI" panose="020B0502040204020203" pitchFamily="34" charset="0"/>
              </a:rPr>
              <a:t>Precision = TP </a:t>
            </a:r>
          </a:p>
          <a:p>
            <a:r>
              <a:rPr lang="en-IN" dirty="0">
                <a:latin typeface="Segoe UI" panose="020B0502040204020203" pitchFamily="34" charset="0"/>
              </a:rPr>
              <a:t>/ (TP + FP)</a:t>
            </a:r>
            <a:endParaRPr lang="en-US" dirty="0">
              <a:latin typeface="Segoe UI" panose="020B0502040204020203" pitchFamily="34" charset="0"/>
            </a:endParaRP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410679" y="2660459"/>
            <a:ext cx="1652587" cy="435600"/>
          </a:xfrm>
        </p:spPr>
        <p:txBody>
          <a:bodyPr/>
          <a:lstStyle/>
          <a:p>
            <a:r>
              <a:rPr lang="en-US" sz="1600" dirty="0"/>
              <a:t>Recall</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163042" y="3284725"/>
            <a:ext cx="1999889" cy="1419582"/>
          </a:xfrm>
        </p:spPr>
        <p:txBody>
          <a:bodyPr/>
          <a:lstStyle/>
          <a:p>
            <a:r>
              <a:rPr lang="en-IN" dirty="0">
                <a:latin typeface="Segoe UI" panose="020B0502040204020203" pitchFamily="34" charset="0"/>
              </a:rPr>
              <a:t>The measure of our model correctly identifying True Positives</a:t>
            </a:r>
          </a:p>
          <a:p>
            <a:r>
              <a:rPr lang="en-IN" dirty="0">
                <a:latin typeface="Segoe UI" panose="020B0502040204020203" pitchFamily="34" charset="0"/>
              </a:rPr>
              <a:t>Recall = TP </a:t>
            </a:r>
          </a:p>
          <a:p>
            <a:r>
              <a:rPr lang="en-IN" dirty="0">
                <a:latin typeface="Segoe UI" panose="020B0502040204020203" pitchFamily="34" charset="0"/>
              </a:rPr>
              <a:t>/ (TP + FN)</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536002" y="3266375"/>
            <a:ext cx="2096072" cy="1456162"/>
          </a:xfrm>
        </p:spPr>
        <p:txBody>
          <a:bodyPr/>
          <a:lstStyle/>
          <a:p>
            <a:r>
              <a:rPr lang="en-IN" dirty="0">
                <a:latin typeface="Segoe UI" panose="020B0502040204020203" pitchFamily="34" charset="0"/>
              </a:rPr>
              <a:t>F1 Score is the average of Precision and Recall.</a:t>
            </a:r>
          </a:p>
          <a:p>
            <a:endParaRPr lang="en-IN" dirty="0">
              <a:latin typeface="Segoe UI" panose="020B0502040204020203" pitchFamily="34" charset="0"/>
            </a:endParaRPr>
          </a:p>
          <a:p>
            <a:r>
              <a:rPr lang="en-IN" dirty="0">
                <a:latin typeface="Segoe UI" panose="020B0502040204020203" pitchFamily="34" charset="0"/>
              </a:rPr>
              <a:t>F1 Score = 2 * (Precision * Recall) / (Precision + Recall)</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0386555" y="1829540"/>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937315" y="1882743"/>
            <a:ext cx="384361" cy="384361"/>
          </a:xfrm>
        </p:spPr>
      </p:pic>
      <p:pic>
        <p:nvPicPr>
          <p:cNvPr id="56" name="Picture Placeholder 55" descr="Bullsey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03734" y="1840485"/>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6"/>
            <a:ext cx="6050176" cy="8420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4044850" y="5242121"/>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8189825" y="5261171"/>
            <a:ext cx="58" cy="292259"/>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p:cNvCxnSpPr>
          <p:nvPr/>
        </p:nvCxnSpPr>
        <p:spPr>
          <a:xfrm>
            <a:off x="1367079" y="5551309"/>
            <a:ext cx="4728921" cy="1"/>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IN" dirty="0"/>
              <a:t>Performance Measures</a:t>
            </a:r>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70192" y="2687745"/>
            <a:ext cx="1652587" cy="435600"/>
          </a:xfrm>
        </p:spPr>
        <p:txBody>
          <a:bodyPr/>
          <a:lstStyle/>
          <a:p>
            <a:r>
              <a:rPr lang="en-US" sz="1600" dirty="0"/>
              <a:t>Accuracy</a:t>
            </a:r>
          </a:p>
        </p:txBody>
      </p:sp>
      <p:cxnSp>
        <p:nvCxnSpPr>
          <p:cNvPr id="67" name="Connector: Elbow 66">
            <a:extLst>
              <a:ext uri="{FF2B5EF4-FFF2-40B4-BE49-F238E27FC236}">
                <a16:creationId xmlns:a16="http://schemas.microsoft.com/office/drawing/2014/main" id="{E3AD75B4-FCB1-4831-9A40-570AA4EC5221}"/>
              </a:ext>
              <a:ext uri="{C183D7F6-B498-43B3-948B-1728B52AA6E4}">
                <adec:decorative xmlns:adec="http://schemas.microsoft.com/office/drawing/2017/decorative" val="1"/>
              </a:ext>
            </a:extLst>
          </p:cNvPr>
          <p:cNvCxnSpPr>
            <a:cxnSpLocks/>
          </p:cNvCxnSpPr>
          <p:nvPr/>
        </p:nvCxnSpPr>
        <p:spPr>
          <a:xfrm flipV="1">
            <a:off x="6096000" y="5551309"/>
            <a:ext cx="4719989" cy="3309"/>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798302" y="2687745"/>
            <a:ext cx="1652587" cy="435600"/>
          </a:xfrm>
        </p:spPr>
        <p:txBody>
          <a:bodyPr/>
          <a:lstStyle/>
          <a:p>
            <a:r>
              <a:rPr lang="en-US" sz="1600" dirty="0"/>
              <a:t>F1 Score</a:t>
            </a:r>
          </a:p>
        </p:txBody>
      </p:sp>
      <p:pic>
        <p:nvPicPr>
          <p:cNvPr id="40" name="Picture Placeholder 45" descr="Bar chart">
            <a:extLst>
              <a:ext uri="{FF2B5EF4-FFF2-40B4-BE49-F238E27FC236}">
                <a16:creationId xmlns:a16="http://schemas.microsoft.com/office/drawing/2014/main" id="{99462974-49B9-4065-872B-506070593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296477" y="1855186"/>
            <a:ext cx="384361" cy="384361"/>
          </a:xfrm>
          <a:prstGeom prst="rect">
            <a:avLst/>
          </a:prstGeom>
        </p:spPr>
      </p:pic>
      <p:cxnSp>
        <p:nvCxnSpPr>
          <p:cNvPr id="43" name="Straight Connector 42">
            <a:extLst>
              <a:ext uri="{FF2B5EF4-FFF2-40B4-BE49-F238E27FC236}">
                <a16:creationId xmlns:a16="http://schemas.microsoft.com/office/drawing/2014/main" id="{BE0BB2E9-F6BD-49B7-8BD3-CC403CD3F61C}"/>
              </a:ext>
              <a:ext uri="{C183D7F6-B498-43B3-948B-1728B52AA6E4}">
                <adec:decorative xmlns:adec="http://schemas.microsoft.com/office/drawing/2017/decorative" val="1"/>
              </a:ext>
            </a:extLst>
          </p:cNvPr>
          <p:cNvCxnSpPr>
            <a:cxnSpLocks/>
          </p:cNvCxnSpPr>
          <p:nvPr/>
        </p:nvCxnSpPr>
        <p:spPr>
          <a:xfrm flipV="1">
            <a:off x="10815989" y="5243017"/>
            <a:ext cx="58" cy="292259"/>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60E0FA-27AD-45FF-939E-C0A57622A096}"/>
              </a:ext>
              <a:ext uri="{C183D7F6-B498-43B3-948B-1728B52AA6E4}">
                <adec:decorative xmlns:adec="http://schemas.microsoft.com/office/drawing/2017/decorative" val="1"/>
              </a:ext>
            </a:extLst>
          </p:cNvPr>
          <p:cNvCxnSpPr>
            <a:cxnSpLocks/>
          </p:cNvCxnSpPr>
          <p:nvPr/>
        </p:nvCxnSpPr>
        <p:spPr>
          <a:xfrm flipV="1">
            <a:off x="1367079" y="5269505"/>
            <a:ext cx="58" cy="292259"/>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69161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387</TotalTime>
  <Words>1109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vt:lpstr>
      <vt:lpstr>Calibri</vt:lpstr>
      <vt:lpstr>Courier New</vt:lpstr>
      <vt:lpstr>Gill Sans MT</vt:lpstr>
      <vt:lpstr>Segoe UI</vt:lpstr>
      <vt:lpstr>Wingdings</vt:lpstr>
      <vt:lpstr>Office Theme</vt:lpstr>
      <vt:lpstr>Credit Card fraud detection using machine learning</vt:lpstr>
      <vt:lpstr>Problem Definition</vt:lpstr>
      <vt:lpstr>introduction</vt:lpstr>
      <vt:lpstr>Detection  techniques</vt:lpstr>
      <vt:lpstr>PowerPoint Presentation</vt:lpstr>
      <vt:lpstr>Confusion matrix</vt:lpstr>
      <vt:lpstr>Random Forest (RF)</vt:lpstr>
      <vt:lpstr>RF Performance</vt:lpstr>
      <vt:lpstr>Performance Measures</vt:lpstr>
      <vt:lpstr>CODE SNIPPETS</vt:lpstr>
      <vt:lpstr>RESULTS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 Plaxonic</dc:title>
  <dc:creator>Anuj Sarda</dc:creator>
  <cp:lastModifiedBy>Deepak Shah</cp:lastModifiedBy>
  <cp:revision>115</cp:revision>
  <dcterms:created xsi:type="dcterms:W3CDTF">2021-04-27T12:53:12Z</dcterms:created>
  <dcterms:modified xsi:type="dcterms:W3CDTF">2021-10-28T17:02:17Z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