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8" r:id="rId3"/>
    <p:sldId id="257" r:id="rId4"/>
    <p:sldId id="259" r:id="rId5"/>
    <p:sldId id="260" r:id="rId6"/>
    <p:sldId id="261" r:id="rId7"/>
    <p:sldId id="262" r:id="rId8"/>
    <p:sldId id="263" r:id="rId9"/>
    <p:sldId id="264" r:id="rId10"/>
    <p:sldId id="272" r:id="rId11"/>
    <p:sldId id="273" r:id="rId12"/>
    <p:sldId id="271" r:id="rId13"/>
    <p:sldId id="270" r:id="rId14"/>
    <p:sldId id="265" r:id="rId15"/>
    <p:sldId id="266" r:id="rId16"/>
    <p:sldId id="267"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6DFFCE-2CB8-4F64-A593-291AB25585C7}" type="datetimeFigureOut">
              <a:rPr lang="en-IN" smtClean="0"/>
              <a:t>07-09-2018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34109-294C-4B60-ADC8-5568D1C016BD}" type="slidenum">
              <a:rPr lang="en-IN" smtClean="0"/>
              <a:t>‹#›</a:t>
            </a:fld>
            <a:endParaRPr lang="en-IN"/>
          </a:p>
        </p:txBody>
      </p:sp>
    </p:spTree>
    <p:extLst>
      <p:ext uri="{BB962C8B-B14F-4D97-AF65-F5344CB8AC3E}">
        <p14:creationId xmlns:p14="http://schemas.microsoft.com/office/powerpoint/2010/main" val="3133629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C6DFFCE-2CB8-4F64-A593-291AB25585C7}" type="datetimeFigureOut">
              <a:rPr lang="en-IN" smtClean="0"/>
              <a:t>07-09-2018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B34109-294C-4B60-ADC8-5568D1C016BD}" type="slidenum">
              <a:rPr lang="en-IN" smtClean="0"/>
              <a:t>‹#›</a:t>
            </a:fld>
            <a:endParaRPr lang="en-IN"/>
          </a:p>
        </p:txBody>
      </p:sp>
    </p:spTree>
    <p:extLst>
      <p:ext uri="{BB962C8B-B14F-4D97-AF65-F5344CB8AC3E}">
        <p14:creationId xmlns:p14="http://schemas.microsoft.com/office/powerpoint/2010/main" val="458426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C6DFFCE-2CB8-4F64-A593-291AB25585C7}" type="datetimeFigureOut">
              <a:rPr lang="en-IN" smtClean="0"/>
              <a:t>07-09-2018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B34109-294C-4B60-ADC8-5568D1C016BD}" type="slidenum">
              <a:rPr lang="en-IN" smtClean="0"/>
              <a:t>‹#›</a:t>
            </a:fld>
            <a:endParaRPr lang="en-IN"/>
          </a:p>
        </p:txBody>
      </p:sp>
    </p:spTree>
    <p:extLst>
      <p:ext uri="{BB962C8B-B14F-4D97-AF65-F5344CB8AC3E}">
        <p14:creationId xmlns:p14="http://schemas.microsoft.com/office/powerpoint/2010/main" val="2198381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C6DFFCE-2CB8-4F64-A593-291AB25585C7}" type="datetimeFigureOut">
              <a:rPr lang="en-IN" smtClean="0"/>
              <a:t>07-09-2018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B34109-294C-4B60-ADC8-5568D1C016BD}"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68030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C6DFFCE-2CB8-4F64-A593-291AB25585C7}" type="datetimeFigureOut">
              <a:rPr lang="en-IN" smtClean="0"/>
              <a:t>07-09-2018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B34109-294C-4B60-ADC8-5568D1C016BD}" type="slidenum">
              <a:rPr lang="en-IN" smtClean="0"/>
              <a:t>‹#›</a:t>
            </a:fld>
            <a:endParaRPr lang="en-IN"/>
          </a:p>
        </p:txBody>
      </p:sp>
    </p:spTree>
    <p:extLst>
      <p:ext uri="{BB962C8B-B14F-4D97-AF65-F5344CB8AC3E}">
        <p14:creationId xmlns:p14="http://schemas.microsoft.com/office/powerpoint/2010/main" val="2198244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C6DFFCE-2CB8-4F64-A593-291AB25585C7}" type="datetimeFigureOut">
              <a:rPr lang="en-IN" smtClean="0"/>
              <a:t>07-09-2018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B34109-294C-4B60-ADC8-5568D1C016BD}" type="slidenum">
              <a:rPr lang="en-IN" smtClean="0"/>
              <a:t>‹#›</a:t>
            </a:fld>
            <a:endParaRPr lang="en-IN"/>
          </a:p>
        </p:txBody>
      </p:sp>
    </p:spTree>
    <p:extLst>
      <p:ext uri="{BB962C8B-B14F-4D97-AF65-F5344CB8AC3E}">
        <p14:creationId xmlns:p14="http://schemas.microsoft.com/office/powerpoint/2010/main" val="2726319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C6DFFCE-2CB8-4F64-A593-291AB25585C7}" type="datetimeFigureOut">
              <a:rPr lang="en-IN" smtClean="0"/>
              <a:t>07-09-2018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B34109-294C-4B60-ADC8-5568D1C016BD}" type="slidenum">
              <a:rPr lang="en-IN" smtClean="0"/>
              <a:t>‹#›</a:t>
            </a:fld>
            <a:endParaRPr lang="en-IN"/>
          </a:p>
        </p:txBody>
      </p:sp>
    </p:spTree>
    <p:extLst>
      <p:ext uri="{BB962C8B-B14F-4D97-AF65-F5344CB8AC3E}">
        <p14:creationId xmlns:p14="http://schemas.microsoft.com/office/powerpoint/2010/main" val="1023716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6DFFCE-2CB8-4F64-A593-291AB25585C7}" type="datetimeFigureOut">
              <a:rPr lang="en-IN" smtClean="0"/>
              <a:t>07-09-2018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34109-294C-4B60-ADC8-5568D1C016BD}" type="slidenum">
              <a:rPr lang="en-IN" smtClean="0"/>
              <a:t>‹#›</a:t>
            </a:fld>
            <a:endParaRPr lang="en-IN"/>
          </a:p>
        </p:txBody>
      </p:sp>
    </p:spTree>
    <p:extLst>
      <p:ext uri="{BB962C8B-B14F-4D97-AF65-F5344CB8AC3E}">
        <p14:creationId xmlns:p14="http://schemas.microsoft.com/office/powerpoint/2010/main" val="2734257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6DFFCE-2CB8-4F64-A593-291AB25585C7}" type="datetimeFigureOut">
              <a:rPr lang="en-IN" smtClean="0"/>
              <a:t>07-09-2018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34109-294C-4B60-ADC8-5568D1C016BD}" type="slidenum">
              <a:rPr lang="en-IN" smtClean="0"/>
              <a:t>‹#›</a:t>
            </a:fld>
            <a:endParaRPr lang="en-IN"/>
          </a:p>
        </p:txBody>
      </p:sp>
    </p:spTree>
    <p:extLst>
      <p:ext uri="{BB962C8B-B14F-4D97-AF65-F5344CB8AC3E}">
        <p14:creationId xmlns:p14="http://schemas.microsoft.com/office/powerpoint/2010/main" val="81652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6DFFCE-2CB8-4F64-A593-291AB25585C7}" type="datetimeFigureOut">
              <a:rPr lang="en-IN" smtClean="0"/>
              <a:t>07-09-2018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34109-294C-4B60-ADC8-5568D1C016BD}" type="slidenum">
              <a:rPr lang="en-IN" smtClean="0"/>
              <a:t>‹#›</a:t>
            </a:fld>
            <a:endParaRPr lang="en-IN"/>
          </a:p>
        </p:txBody>
      </p:sp>
    </p:spTree>
    <p:extLst>
      <p:ext uri="{BB962C8B-B14F-4D97-AF65-F5344CB8AC3E}">
        <p14:creationId xmlns:p14="http://schemas.microsoft.com/office/powerpoint/2010/main" val="369410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6DFFCE-2CB8-4F64-A593-291AB25585C7}" type="datetimeFigureOut">
              <a:rPr lang="en-IN" smtClean="0"/>
              <a:t>07-09-2018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34109-294C-4B60-ADC8-5568D1C016BD}" type="slidenum">
              <a:rPr lang="en-IN" smtClean="0"/>
              <a:t>‹#›</a:t>
            </a:fld>
            <a:endParaRPr lang="en-IN"/>
          </a:p>
        </p:txBody>
      </p:sp>
    </p:spTree>
    <p:extLst>
      <p:ext uri="{BB962C8B-B14F-4D97-AF65-F5344CB8AC3E}">
        <p14:creationId xmlns:p14="http://schemas.microsoft.com/office/powerpoint/2010/main" val="1472803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6DFFCE-2CB8-4F64-A593-291AB25585C7}" type="datetimeFigureOut">
              <a:rPr lang="en-IN" smtClean="0"/>
              <a:t>07-09-2018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B34109-294C-4B60-ADC8-5568D1C016BD}" type="slidenum">
              <a:rPr lang="en-IN" smtClean="0"/>
              <a:t>‹#›</a:t>
            </a:fld>
            <a:endParaRPr lang="en-IN"/>
          </a:p>
        </p:txBody>
      </p:sp>
    </p:spTree>
    <p:extLst>
      <p:ext uri="{BB962C8B-B14F-4D97-AF65-F5344CB8AC3E}">
        <p14:creationId xmlns:p14="http://schemas.microsoft.com/office/powerpoint/2010/main" val="1820220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6DFFCE-2CB8-4F64-A593-291AB25585C7}" type="datetimeFigureOut">
              <a:rPr lang="en-IN" smtClean="0"/>
              <a:t>07-09-2018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B34109-294C-4B60-ADC8-5568D1C016BD}" type="slidenum">
              <a:rPr lang="en-IN" smtClean="0"/>
              <a:t>‹#›</a:t>
            </a:fld>
            <a:endParaRPr lang="en-IN"/>
          </a:p>
        </p:txBody>
      </p:sp>
    </p:spTree>
    <p:extLst>
      <p:ext uri="{BB962C8B-B14F-4D97-AF65-F5344CB8AC3E}">
        <p14:creationId xmlns:p14="http://schemas.microsoft.com/office/powerpoint/2010/main" val="692138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6DFFCE-2CB8-4F64-A593-291AB25585C7}" type="datetimeFigureOut">
              <a:rPr lang="en-IN" smtClean="0"/>
              <a:t>07-09-2018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B34109-294C-4B60-ADC8-5568D1C016BD}" type="slidenum">
              <a:rPr lang="en-IN" smtClean="0"/>
              <a:t>‹#›</a:t>
            </a:fld>
            <a:endParaRPr lang="en-IN"/>
          </a:p>
        </p:txBody>
      </p:sp>
    </p:spTree>
    <p:extLst>
      <p:ext uri="{BB962C8B-B14F-4D97-AF65-F5344CB8AC3E}">
        <p14:creationId xmlns:p14="http://schemas.microsoft.com/office/powerpoint/2010/main" val="4155939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C6DFFCE-2CB8-4F64-A593-291AB25585C7}" type="datetimeFigureOut">
              <a:rPr lang="en-IN" smtClean="0"/>
              <a:t>07-09-2018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B34109-294C-4B60-ADC8-5568D1C016BD}" type="slidenum">
              <a:rPr lang="en-IN" smtClean="0"/>
              <a:t>‹#›</a:t>
            </a:fld>
            <a:endParaRPr lang="en-IN"/>
          </a:p>
        </p:txBody>
      </p:sp>
    </p:spTree>
    <p:extLst>
      <p:ext uri="{BB962C8B-B14F-4D97-AF65-F5344CB8AC3E}">
        <p14:creationId xmlns:p14="http://schemas.microsoft.com/office/powerpoint/2010/main" val="3621949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C6DFFCE-2CB8-4F64-A593-291AB25585C7}" type="datetimeFigureOut">
              <a:rPr lang="en-IN" smtClean="0"/>
              <a:t>07-09-2018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B34109-294C-4B60-ADC8-5568D1C016BD}" type="slidenum">
              <a:rPr lang="en-IN" smtClean="0"/>
              <a:t>‹#›</a:t>
            </a:fld>
            <a:endParaRPr lang="en-IN"/>
          </a:p>
        </p:txBody>
      </p:sp>
    </p:spTree>
    <p:extLst>
      <p:ext uri="{BB962C8B-B14F-4D97-AF65-F5344CB8AC3E}">
        <p14:creationId xmlns:p14="http://schemas.microsoft.com/office/powerpoint/2010/main" val="2372407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C6DFFCE-2CB8-4F64-A593-291AB25585C7}" type="datetimeFigureOut">
              <a:rPr lang="en-IN" smtClean="0"/>
              <a:t>07-09-2018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B34109-294C-4B60-ADC8-5568D1C016BD}" type="slidenum">
              <a:rPr lang="en-IN" smtClean="0"/>
              <a:t>‹#›</a:t>
            </a:fld>
            <a:endParaRPr lang="en-IN"/>
          </a:p>
        </p:txBody>
      </p:sp>
    </p:spTree>
    <p:extLst>
      <p:ext uri="{BB962C8B-B14F-4D97-AF65-F5344CB8AC3E}">
        <p14:creationId xmlns:p14="http://schemas.microsoft.com/office/powerpoint/2010/main" val="2174065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C6DFFCE-2CB8-4F64-A593-291AB25585C7}" type="datetimeFigureOut">
              <a:rPr lang="en-IN" smtClean="0"/>
              <a:t>07-09-2018</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5B34109-294C-4B60-ADC8-5568D1C016BD}" type="slidenum">
              <a:rPr lang="en-IN" smtClean="0"/>
              <a:t>‹#›</a:t>
            </a:fld>
            <a:endParaRPr lang="en-IN"/>
          </a:p>
        </p:txBody>
      </p:sp>
    </p:spTree>
    <p:extLst>
      <p:ext uri="{BB962C8B-B14F-4D97-AF65-F5344CB8AC3E}">
        <p14:creationId xmlns:p14="http://schemas.microsoft.com/office/powerpoint/2010/main" val="3769232794"/>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computer.howstuffworks.com/file-compression3.htm" TargetMode="External"/><Relationship Id="rId2" Type="http://schemas.openxmlformats.org/officeDocument/2006/relationships/hyperlink" Target="https://en.wikipedia.org/wiki/Steganography8" TargetMode="External"/><Relationship Id="rId1" Type="http://schemas.openxmlformats.org/officeDocument/2006/relationships/slideLayout" Target="../slideLayouts/slideLayout2.xml"/><Relationship Id="rId4" Type="http://schemas.openxmlformats.org/officeDocument/2006/relationships/hyperlink" Target="http://www.scribd.com/doc/49683406/1/Steganography-vs-Cryptograph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19A4E-E525-4F47-AD55-0F5B353B31D8}"/>
              </a:ext>
            </a:extLst>
          </p:cNvPr>
          <p:cNvSpPr>
            <a:spLocks noGrp="1"/>
          </p:cNvSpPr>
          <p:nvPr>
            <p:ph type="ctrTitle"/>
          </p:nvPr>
        </p:nvSpPr>
        <p:spPr>
          <a:xfrm>
            <a:off x="410817" y="503583"/>
            <a:ext cx="10030171" cy="3306416"/>
          </a:xfrm>
        </p:spPr>
        <p:txBody>
          <a:bodyPr>
            <a:normAutofit fontScale="90000"/>
          </a:bodyPr>
          <a:lstStyle/>
          <a:p>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r>
              <a:rPr lang="en-US" sz="5400" b="1" dirty="0">
                <a:solidFill>
                  <a:schemeClr val="accent3">
                    <a:lumMod val="60000"/>
                    <a:lumOff val="40000"/>
                  </a:schemeClr>
                </a:solidFill>
              </a:rPr>
              <a:t>STEGANOGRAPHY</a:t>
            </a:r>
            <a:br>
              <a:rPr lang="en-US" sz="5400" b="1" dirty="0">
                <a:solidFill>
                  <a:schemeClr val="accent3">
                    <a:lumMod val="60000"/>
                    <a:lumOff val="40000"/>
                  </a:schemeClr>
                </a:solidFill>
              </a:rPr>
            </a:br>
            <a:r>
              <a:rPr lang="en-US" sz="2200" b="1" dirty="0"/>
              <a:t>(A new technique to hide information within image file)</a:t>
            </a:r>
            <a:br>
              <a:rPr lang="en-US" b="1" dirty="0"/>
            </a:br>
            <a:r>
              <a:rPr lang="en-US" b="1" dirty="0"/>
              <a:t>	</a:t>
            </a:r>
            <a:br>
              <a:rPr lang="en-IN" b="1" dirty="0"/>
            </a:br>
            <a:endParaRPr lang="en-IN" b="1" dirty="0"/>
          </a:p>
        </p:txBody>
      </p:sp>
      <p:sp>
        <p:nvSpPr>
          <p:cNvPr id="3" name="Subtitle 2">
            <a:extLst>
              <a:ext uri="{FF2B5EF4-FFF2-40B4-BE49-F238E27FC236}">
                <a16:creationId xmlns:a16="http://schemas.microsoft.com/office/drawing/2014/main" id="{FF36993D-FA04-4B6F-BBE1-AD020B487434}"/>
              </a:ext>
            </a:extLst>
          </p:cNvPr>
          <p:cNvSpPr>
            <a:spLocks noGrp="1"/>
          </p:cNvSpPr>
          <p:nvPr>
            <p:ph type="subTitle" idx="1"/>
          </p:nvPr>
        </p:nvSpPr>
        <p:spPr>
          <a:xfrm>
            <a:off x="1751012" y="3886199"/>
            <a:ext cx="8689976" cy="2607365"/>
          </a:xfrm>
        </p:spPr>
        <p:txBody>
          <a:bodyPr>
            <a:normAutofit/>
          </a:bodyPr>
          <a:lstStyle/>
          <a:p>
            <a:r>
              <a:rPr lang="en-US" b="1" dirty="0">
                <a:solidFill>
                  <a:schemeClr val="accent3">
                    <a:lumMod val="60000"/>
                    <a:lumOff val="40000"/>
                  </a:schemeClr>
                </a:solidFill>
              </a:rPr>
              <a:t>Prepared by:  </a:t>
            </a:r>
            <a:r>
              <a:rPr lang="en-US" b="1" dirty="0"/>
              <a:t>Dhairya shah(16It119)</a:t>
            </a:r>
          </a:p>
          <a:p>
            <a:r>
              <a:rPr lang="en-US" b="1" dirty="0"/>
              <a:t>                  Anal shah(16it115)</a:t>
            </a:r>
          </a:p>
          <a:p>
            <a:r>
              <a:rPr lang="en-US" b="1" dirty="0">
                <a:solidFill>
                  <a:schemeClr val="accent3">
                    <a:lumMod val="60000"/>
                    <a:lumOff val="40000"/>
                  </a:schemeClr>
                </a:solidFill>
              </a:rPr>
              <a:t>Guided by:   </a:t>
            </a:r>
            <a:r>
              <a:rPr lang="en-US" b="1" dirty="0"/>
              <a:t>Prof. jalpesh vasa</a:t>
            </a:r>
          </a:p>
          <a:p>
            <a:pPr>
              <a:spcBef>
                <a:spcPts val="0"/>
              </a:spcBef>
            </a:pPr>
            <a:r>
              <a:rPr lang="en-US" b="1" dirty="0"/>
              <a:t>                  (Assistant Prof.)</a:t>
            </a:r>
          </a:p>
          <a:p>
            <a:pPr algn="l"/>
            <a:endParaRPr lang="en-US" b="1" dirty="0">
              <a:solidFill>
                <a:schemeClr val="accent3">
                  <a:lumMod val="60000"/>
                  <a:lumOff val="40000"/>
                </a:schemeClr>
              </a:solidFill>
            </a:endParaRPr>
          </a:p>
          <a:p>
            <a:pPr algn="l"/>
            <a:endParaRPr lang="en-US" b="1" dirty="0">
              <a:solidFill>
                <a:schemeClr val="accent3">
                  <a:lumMod val="60000"/>
                  <a:lumOff val="40000"/>
                </a:schemeClr>
              </a:solidFill>
            </a:endParaRPr>
          </a:p>
          <a:p>
            <a:endParaRPr lang="en-IN" dirty="0"/>
          </a:p>
        </p:txBody>
      </p:sp>
      <p:pic>
        <p:nvPicPr>
          <p:cNvPr id="4" name="Picture 3">
            <a:extLst>
              <a:ext uri="{FF2B5EF4-FFF2-40B4-BE49-F238E27FC236}">
                <a16:creationId xmlns:a16="http://schemas.microsoft.com/office/drawing/2014/main" id="{27186D98-2D78-47DB-AFBD-5B547984DC0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5754" y="550838"/>
            <a:ext cx="2730786" cy="103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CSPIT.png">
            <a:extLst>
              <a:ext uri="{FF2B5EF4-FFF2-40B4-BE49-F238E27FC236}">
                <a16:creationId xmlns:a16="http://schemas.microsoft.com/office/drawing/2014/main" id="{B4B30D61-A656-4A6C-8F16-63E3B3C9BED2}"/>
              </a:ext>
            </a:extLst>
          </p:cNvPr>
          <p:cNvPicPr>
            <a:picLocks noChangeAspect="1"/>
          </p:cNvPicPr>
          <p:nvPr/>
        </p:nvPicPr>
        <p:blipFill>
          <a:blip r:embed="rId3" cstate="print"/>
          <a:stretch>
            <a:fillRect/>
          </a:stretch>
        </p:blipFill>
        <p:spPr>
          <a:xfrm>
            <a:off x="8654509" y="550837"/>
            <a:ext cx="1786479" cy="1035462"/>
          </a:xfrm>
          <a:prstGeom prst="rect">
            <a:avLst/>
          </a:prstGeom>
        </p:spPr>
      </p:pic>
    </p:spTree>
    <p:extLst>
      <p:ext uri="{BB962C8B-B14F-4D97-AF65-F5344CB8AC3E}">
        <p14:creationId xmlns:p14="http://schemas.microsoft.com/office/powerpoint/2010/main" val="3279066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831AA-F346-4FAD-84CF-FBEE5D4D75E5}"/>
              </a:ext>
            </a:extLst>
          </p:cNvPr>
          <p:cNvSpPr>
            <a:spLocks noGrp="1"/>
          </p:cNvSpPr>
          <p:nvPr>
            <p:ph type="title"/>
          </p:nvPr>
        </p:nvSpPr>
        <p:spPr/>
        <p:txBody>
          <a:bodyPr/>
          <a:lstStyle/>
          <a:p>
            <a:r>
              <a:rPr lang="en-IN" dirty="0"/>
              <a:t> Least Significant bit insertion  </a:t>
            </a:r>
            <a:br>
              <a:rPr lang="en-IN" dirty="0"/>
            </a:br>
            <a:endParaRPr lang="en-IN" dirty="0"/>
          </a:p>
        </p:txBody>
      </p:sp>
      <p:sp>
        <p:nvSpPr>
          <p:cNvPr id="3" name="Content Placeholder 2">
            <a:extLst>
              <a:ext uri="{FF2B5EF4-FFF2-40B4-BE49-F238E27FC236}">
                <a16:creationId xmlns:a16="http://schemas.microsoft.com/office/drawing/2014/main" id="{6E5E5640-F00F-46A7-8CBE-97D306B7F5A5}"/>
              </a:ext>
            </a:extLst>
          </p:cNvPr>
          <p:cNvSpPr>
            <a:spLocks noGrp="1"/>
          </p:cNvSpPr>
          <p:nvPr>
            <p:ph sz="quarter" idx="13"/>
          </p:nvPr>
        </p:nvSpPr>
        <p:spPr/>
        <p:txBody>
          <a:bodyPr/>
          <a:lstStyle/>
          <a:p>
            <a:r>
              <a:rPr lang="en-IN" dirty="0"/>
              <a:t>Replaces least significant bits with the message to be encoded. </a:t>
            </a:r>
          </a:p>
          <a:p>
            <a:r>
              <a:rPr lang="en-IN" dirty="0"/>
              <a:t>Most popular technique when dealing with images. </a:t>
            </a:r>
          </a:p>
          <a:p>
            <a:r>
              <a:rPr lang="en-IN" dirty="0"/>
              <a:t>Simple, but susceptible to lossy compression and image manipulation.</a:t>
            </a:r>
          </a:p>
        </p:txBody>
      </p:sp>
    </p:spTree>
    <p:extLst>
      <p:ext uri="{BB962C8B-B14F-4D97-AF65-F5344CB8AC3E}">
        <p14:creationId xmlns:p14="http://schemas.microsoft.com/office/powerpoint/2010/main" val="2723899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56C62-F7F4-41E6-B50F-5FA4D10EA7ED}"/>
              </a:ext>
            </a:extLst>
          </p:cNvPr>
          <p:cNvSpPr>
            <a:spLocks noGrp="1"/>
          </p:cNvSpPr>
          <p:nvPr>
            <p:ph type="title"/>
          </p:nvPr>
        </p:nvSpPr>
        <p:spPr/>
        <p:txBody>
          <a:bodyPr/>
          <a:lstStyle/>
          <a:p>
            <a:r>
              <a:rPr lang="en-IN" dirty="0"/>
              <a:t>Example for </a:t>
            </a:r>
            <a:r>
              <a:rPr lang="en-IN" dirty="0" err="1"/>
              <a:t>lsb</a:t>
            </a:r>
            <a:endParaRPr lang="en-IN" dirty="0"/>
          </a:p>
        </p:txBody>
      </p:sp>
      <p:pic>
        <p:nvPicPr>
          <p:cNvPr id="4" name="Content Placeholder 3">
            <a:extLst>
              <a:ext uri="{FF2B5EF4-FFF2-40B4-BE49-F238E27FC236}">
                <a16:creationId xmlns:a16="http://schemas.microsoft.com/office/drawing/2014/main" id="{9AEA9440-CDFD-49A1-ABF5-FA3ACF5BC47F}"/>
              </a:ext>
            </a:extLst>
          </p:cNvPr>
          <p:cNvPicPr>
            <a:picLocks noGrp="1" noChangeAspect="1"/>
          </p:cNvPicPr>
          <p:nvPr>
            <p:ph sz="quarter" idx="13"/>
          </p:nvPr>
        </p:nvPicPr>
        <p:blipFill rotWithShape="1">
          <a:blip r:embed="rId2"/>
          <a:srcRect l="19451" t="17954" r="42661" b="12384"/>
          <a:stretch/>
        </p:blipFill>
        <p:spPr>
          <a:xfrm>
            <a:off x="913775" y="2517913"/>
            <a:ext cx="10098782" cy="3721570"/>
          </a:xfrm>
          <a:prstGeom prst="rect">
            <a:avLst/>
          </a:prstGeom>
        </p:spPr>
      </p:pic>
    </p:spTree>
    <p:extLst>
      <p:ext uri="{BB962C8B-B14F-4D97-AF65-F5344CB8AC3E}">
        <p14:creationId xmlns:p14="http://schemas.microsoft.com/office/powerpoint/2010/main" val="293867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E08F6-F318-409C-8B84-BFAC9B50EE67}"/>
              </a:ext>
            </a:extLst>
          </p:cNvPr>
          <p:cNvSpPr>
            <a:spLocks noGrp="1"/>
          </p:cNvSpPr>
          <p:nvPr>
            <p:ph type="title"/>
          </p:nvPr>
        </p:nvSpPr>
        <p:spPr/>
        <p:txBody>
          <a:bodyPr/>
          <a:lstStyle/>
          <a:p>
            <a:r>
              <a:rPr lang="en-IN" dirty="0"/>
              <a:t>Types of image steganography</a:t>
            </a:r>
          </a:p>
        </p:txBody>
      </p:sp>
      <p:sp>
        <p:nvSpPr>
          <p:cNvPr id="3" name="Content Placeholder 2">
            <a:extLst>
              <a:ext uri="{FF2B5EF4-FFF2-40B4-BE49-F238E27FC236}">
                <a16:creationId xmlns:a16="http://schemas.microsoft.com/office/drawing/2014/main" id="{1AD7320B-5F91-4821-9FC7-1107ED45D55F}"/>
              </a:ext>
            </a:extLst>
          </p:cNvPr>
          <p:cNvSpPr>
            <a:spLocks noGrp="1"/>
          </p:cNvSpPr>
          <p:nvPr>
            <p:ph sz="quarter" idx="13"/>
          </p:nvPr>
        </p:nvSpPr>
        <p:spPr>
          <a:xfrm>
            <a:off x="913774" y="2367092"/>
            <a:ext cx="10363826" cy="4007204"/>
          </a:xfrm>
        </p:spPr>
        <p:txBody>
          <a:bodyPr/>
          <a:lstStyle/>
          <a:p>
            <a:pPr marL="0" indent="0">
              <a:buNone/>
            </a:pPr>
            <a:r>
              <a:rPr lang="en-IN" dirty="0"/>
              <a:t>Image Compression: </a:t>
            </a:r>
          </a:p>
          <a:p>
            <a:r>
              <a:rPr lang="en-IN" dirty="0"/>
              <a:t>Image compression offers a solution to large image files. Two kinds of image compression are lossless and lossy compression. Both methods save storage space but have differing effects on any uncompressed hidden data in the image. </a:t>
            </a:r>
            <a:r>
              <a:rPr lang="en-IN" b="1" dirty="0">
                <a:solidFill>
                  <a:schemeClr val="accent3">
                    <a:lumMod val="60000"/>
                    <a:lumOff val="40000"/>
                  </a:schemeClr>
                </a:solidFill>
              </a:rPr>
              <a:t>“Lossy”</a:t>
            </a:r>
            <a:r>
              <a:rPr lang="en-IN" dirty="0"/>
              <a:t> JPEG(Joint Photographic Experts Group) format files, offers high compression, but may not maintain the original image's integrity. Hence it is called “lossy”</a:t>
            </a:r>
          </a:p>
          <a:p>
            <a:r>
              <a:rPr lang="en-IN" b="1" dirty="0">
                <a:solidFill>
                  <a:schemeClr val="accent3">
                    <a:lumMod val="60000"/>
                    <a:lumOff val="40000"/>
                  </a:schemeClr>
                </a:solidFill>
              </a:rPr>
              <a:t>“Lossless”</a:t>
            </a:r>
            <a:r>
              <a:rPr lang="en-IN" dirty="0"/>
              <a:t> compression maintains the original image data exactly, It is thus more favoured by steganographic techniques. </a:t>
            </a:r>
            <a:r>
              <a:rPr lang="en-IN" dirty="0" err="1"/>
              <a:t>Eg</a:t>
            </a:r>
            <a:r>
              <a:rPr lang="en-IN" dirty="0"/>
              <a:t>: (BMP ),(GIF) Formats.</a:t>
            </a:r>
          </a:p>
        </p:txBody>
      </p:sp>
    </p:spTree>
    <p:extLst>
      <p:ext uri="{BB962C8B-B14F-4D97-AF65-F5344CB8AC3E}">
        <p14:creationId xmlns:p14="http://schemas.microsoft.com/office/powerpoint/2010/main" val="2654684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3D283-AF3C-45E7-9EB6-D71B5B687700}"/>
              </a:ext>
            </a:extLst>
          </p:cNvPr>
          <p:cNvSpPr>
            <a:spLocks noGrp="1"/>
          </p:cNvSpPr>
          <p:nvPr>
            <p:ph type="title"/>
          </p:nvPr>
        </p:nvSpPr>
        <p:spPr/>
        <p:txBody>
          <a:bodyPr/>
          <a:lstStyle/>
          <a:p>
            <a:r>
              <a:rPr lang="en-IN" dirty="0"/>
              <a:t>Graphical representation:</a:t>
            </a:r>
          </a:p>
        </p:txBody>
      </p:sp>
      <p:pic>
        <p:nvPicPr>
          <p:cNvPr id="24" name="Content Placeholder 23">
            <a:extLst>
              <a:ext uri="{FF2B5EF4-FFF2-40B4-BE49-F238E27FC236}">
                <a16:creationId xmlns:a16="http://schemas.microsoft.com/office/drawing/2014/main" id="{1962F95D-30A9-44AB-8188-812DD5C6F9F8}"/>
              </a:ext>
            </a:extLst>
          </p:cNvPr>
          <p:cNvPicPr>
            <a:picLocks noGrp="1" noChangeAspect="1"/>
          </p:cNvPicPr>
          <p:nvPr>
            <p:ph sz="quarter" idx="13"/>
          </p:nvPr>
        </p:nvPicPr>
        <p:blipFill rotWithShape="1">
          <a:blip r:embed="rId2"/>
          <a:srcRect l="22058" t="19888" r="23309" b="19351"/>
          <a:stretch/>
        </p:blipFill>
        <p:spPr>
          <a:xfrm>
            <a:off x="1709531" y="2214694"/>
            <a:ext cx="8322366" cy="3868054"/>
          </a:xfrm>
          <a:prstGeom prst="rect">
            <a:avLst/>
          </a:prstGeom>
        </p:spPr>
      </p:pic>
    </p:spTree>
    <p:extLst>
      <p:ext uri="{BB962C8B-B14F-4D97-AF65-F5344CB8AC3E}">
        <p14:creationId xmlns:p14="http://schemas.microsoft.com/office/powerpoint/2010/main" val="2469260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EC4F6-7C05-4C6B-8412-0CBD282C5DCB}"/>
              </a:ext>
            </a:extLst>
          </p:cNvPr>
          <p:cNvSpPr>
            <a:spLocks noGrp="1"/>
          </p:cNvSpPr>
          <p:nvPr>
            <p:ph type="title"/>
          </p:nvPr>
        </p:nvSpPr>
        <p:spPr/>
        <p:txBody>
          <a:bodyPr/>
          <a:lstStyle/>
          <a:p>
            <a:r>
              <a:rPr lang="en-IN" dirty="0"/>
              <a:t>Technology used:</a:t>
            </a:r>
          </a:p>
        </p:txBody>
      </p:sp>
      <p:sp>
        <p:nvSpPr>
          <p:cNvPr id="3" name="Content Placeholder 2">
            <a:extLst>
              <a:ext uri="{FF2B5EF4-FFF2-40B4-BE49-F238E27FC236}">
                <a16:creationId xmlns:a16="http://schemas.microsoft.com/office/drawing/2014/main" id="{1C4BFE5E-1633-47C9-8E99-F39105CE9260}"/>
              </a:ext>
            </a:extLst>
          </p:cNvPr>
          <p:cNvSpPr>
            <a:spLocks noGrp="1"/>
          </p:cNvSpPr>
          <p:nvPr>
            <p:ph sz="quarter" idx="13"/>
          </p:nvPr>
        </p:nvSpPr>
        <p:spPr/>
        <p:txBody>
          <a:bodyPr/>
          <a:lstStyle/>
          <a:p>
            <a:pPr marL="0" indent="0">
              <a:buNone/>
            </a:pPr>
            <a:r>
              <a:rPr lang="en-US" dirty="0">
                <a:solidFill>
                  <a:schemeClr val="accent3">
                    <a:lumMod val="60000"/>
                    <a:lumOff val="40000"/>
                  </a:schemeClr>
                </a:solidFill>
                <a:effectLst/>
              </a:rPr>
              <a:t>Software Requirements:</a:t>
            </a:r>
            <a:endParaRPr lang="en-IN" dirty="0">
              <a:solidFill>
                <a:schemeClr val="accent3">
                  <a:lumMod val="60000"/>
                  <a:lumOff val="40000"/>
                </a:schemeClr>
              </a:solidFill>
              <a:effectLst/>
            </a:endParaRPr>
          </a:p>
          <a:p>
            <a:pPr marL="0" lvl="0" indent="0">
              <a:buNone/>
            </a:pPr>
            <a:r>
              <a:rPr lang="en-US" dirty="0">
                <a:effectLst/>
              </a:rPr>
              <a:t>.</a:t>
            </a:r>
            <a:r>
              <a:rPr lang="en-US" b="1" dirty="0">
                <a:effectLst/>
              </a:rPr>
              <a:t>NET Framework 3.5</a:t>
            </a:r>
            <a:endParaRPr lang="en-IN" b="1" dirty="0">
              <a:effectLst/>
            </a:endParaRPr>
          </a:p>
          <a:p>
            <a:pPr marL="0" lvl="0" indent="0">
              <a:buNone/>
            </a:pPr>
            <a:endParaRPr lang="en-IN" dirty="0">
              <a:effectLst/>
            </a:endParaRPr>
          </a:p>
          <a:p>
            <a:pPr marL="0" indent="0">
              <a:buNone/>
            </a:pPr>
            <a:r>
              <a:rPr lang="en-US" b="1" dirty="0">
                <a:solidFill>
                  <a:schemeClr val="accent3">
                    <a:lumMod val="60000"/>
                    <a:lumOff val="40000"/>
                  </a:schemeClr>
                </a:solidFill>
                <a:effectLst/>
              </a:rPr>
              <a:t>Hardware Requirements:</a:t>
            </a:r>
            <a:endParaRPr lang="en-IN" dirty="0">
              <a:solidFill>
                <a:schemeClr val="accent3">
                  <a:lumMod val="60000"/>
                  <a:lumOff val="40000"/>
                </a:schemeClr>
              </a:solidFill>
              <a:effectLst/>
            </a:endParaRPr>
          </a:p>
          <a:p>
            <a:pPr marL="0" indent="0">
              <a:buNone/>
            </a:pPr>
            <a:r>
              <a:rPr lang="en-US" b="1" u="sng" dirty="0">
                <a:effectLst/>
              </a:rPr>
              <a:t>Processor</a:t>
            </a:r>
            <a:r>
              <a:rPr lang="en-US" b="1" dirty="0">
                <a:effectLst/>
              </a:rPr>
              <a:t>: Preferably 1.0 GHz or Greater.</a:t>
            </a:r>
            <a:endParaRPr lang="en-IN" dirty="0">
              <a:effectLst/>
            </a:endParaRPr>
          </a:p>
          <a:p>
            <a:pPr marL="0" indent="0">
              <a:buNone/>
            </a:pPr>
            <a:r>
              <a:rPr lang="en-US" b="1" u="sng" dirty="0">
                <a:effectLst/>
              </a:rPr>
              <a:t>RAM</a:t>
            </a:r>
            <a:r>
              <a:rPr lang="en-US" b="1" dirty="0">
                <a:effectLst/>
              </a:rPr>
              <a:t>      : 512 MB or Greater.</a:t>
            </a:r>
            <a:endParaRPr lang="en-IN" dirty="0">
              <a:effectLst/>
            </a:endParaRPr>
          </a:p>
          <a:p>
            <a:endParaRPr lang="en-IN" dirty="0"/>
          </a:p>
        </p:txBody>
      </p:sp>
    </p:spTree>
    <p:extLst>
      <p:ext uri="{BB962C8B-B14F-4D97-AF65-F5344CB8AC3E}">
        <p14:creationId xmlns:p14="http://schemas.microsoft.com/office/powerpoint/2010/main" val="1520394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B8779-8323-4956-B3D3-E2AC1DDBB148}"/>
              </a:ext>
            </a:extLst>
          </p:cNvPr>
          <p:cNvSpPr>
            <a:spLocks noGrp="1"/>
          </p:cNvSpPr>
          <p:nvPr>
            <p:ph type="title"/>
          </p:nvPr>
        </p:nvSpPr>
        <p:spPr/>
        <p:txBody>
          <a:bodyPr/>
          <a:lstStyle/>
          <a:p>
            <a:r>
              <a:rPr lang="en-US" dirty="0">
                <a:cs typeface="Arial" pitchFamily="34" charset="0"/>
              </a:rPr>
              <a:t>Advantages:</a:t>
            </a:r>
            <a:br>
              <a:rPr lang="en-US" dirty="0">
                <a:cs typeface="Arial" pitchFamily="34" charset="0"/>
              </a:rPr>
            </a:br>
            <a:endParaRPr lang="en-IN" dirty="0"/>
          </a:p>
        </p:txBody>
      </p:sp>
      <p:sp>
        <p:nvSpPr>
          <p:cNvPr id="3" name="Content Placeholder 2">
            <a:extLst>
              <a:ext uri="{FF2B5EF4-FFF2-40B4-BE49-F238E27FC236}">
                <a16:creationId xmlns:a16="http://schemas.microsoft.com/office/drawing/2014/main" id="{C8584C1E-9C55-4430-84AC-C15BA8710DDB}"/>
              </a:ext>
            </a:extLst>
          </p:cNvPr>
          <p:cNvSpPr>
            <a:spLocks noGrp="1"/>
          </p:cNvSpPr>
          <p:nvPr>
            <p:ph sz="quarter" idx="13"/>
          </p:nvPr>
        </p:nvSpPr>
        <p:spPr/>
        <p:txBody>
          <a:bodyPr>
            <a:normAutofit/>
          </a:bodyPr>
          <a:lstStyle/>
          <a:p>
            <a:pPr marL="0" indent="0">
              <a:buNone/>
            </a:pPr>
            <a:r>
              <a:rPr lang="en-IN" dirty="0">
                <a:solidFill>
                  <a:schemeClr val="accent3">
                    <a:lumMod val="60000"/>
                    <a:lumOff val="40000"/>
                  </a:schemeClr>
                </a:solidFill>
              </a:rPr>
              <a:t>Advantages:</a:t>
            </a:r>
          </a:p>
          <a:p>
            <a:pPr marL="0" indent="0">
              <a:buNone/>
            </a:pPr>
            <a:r>
              <a:rPr lang="en-IN" dirty="0">
                <a:solidFill>
                  <a:schemeClr val="accent3">
                    <a:lumMod val="60000"/>
                    <a:lumOff val="40000"/>
                  </a:schemeClr>
                </a:solidFill>
              </a:rPr>
              <a:t> </a:t>
            </a:r>
            <a:r>
              <a:rPr lang="en-IN" dirty="0"/>
              <a:t>It is used in the way of hiding not the Information but the password to reach that Information. </a:t>
            </a:r>
          </a:p>
          <a:p>
            <a:pPr marL="0" indent="0">
              <a:buNone/>
            </a:pPr>
            <a:r>
              <a:rPr lang="en-IN" dirty="0"/>
              <a:t>• Messages do not attract attention to themselves </a:t>
            </a:r>
            <a:r>
              <a:rPr lang="en-IN" dirty="0" err="1"/>
              <a:t>ie</a:t>
            </a:r>
            <a:r>
              <a:rPr lang="en-IN" dirty="0"/>
              <a:t>  difficult to detect. Only receiver can detect. </a:t>
            </a:r>
          </a:p>
          <a:p>
            <a:pPr marL="0" indent="0">
              <a:buNone/>
            </a:pPr>
            <a:r>
              <a:rPr lang="en-IN" dirty="0"/>
              <a:t>• Can be applied differently in digital image, audio &amp; video file.</a:t>
            </a:r>
            <a:endParaRPr lang="en-IN" dirty="0">
              <a:solidFill>
                <a:schemeClr val="accent3">
                  <a:lumMod val="60000"/>
                  <a:lumOff val="40000"/>
                </a:schemeClr>
              </a:solidFill>
            </a:endParaRPr>
          </a:p>
          <a:p>
            <a:endParaRPr lang="en-IN" dirty="0"/>
          </a:p>
          <a:p>
            <a:endParaRPr lang="en-IN" dirty="0"/>
          </a:p>
        </p:txBody>
      </p:sp>
    </p:spTree>
    <p:extLst>
      <p:ext uri="{BB962C8B-B14F-4D97-AF65-F5344CB8AC3E}">
        <p14:creationId xmlns:p14="http://schemas.microsoft.com/office/powerpoint/2010/main" val="3924643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A51C-9FDB-47AC-A5B2-F851DDEEB4F7}"/>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966438D9-DB96-414B-99F4-5330BA2E3D67}"/>
              </a:ext>
            </a:extLst>
          </p:cNvPr>
          <p:cNvSpPr>
            <a:spLocks noGrp="1"/>
          </p:cNvSpPr>
          <p:nvPr>
            <p:ph sz="quarter" idx="13"/>
          </p:nvPr>
        </p:nvSpPr>
        <p:spPr/>
        <p:txBody>
          <a:bodyPr/>
          <a:lstStyle/>
          <a:p>
            <a:r>
              <a:rPr lang="en-IN" dirty="0"/>
              <a:t>Confidential communication and secret data storing</a:t>
            </a:r>
          </a:p>
          <a:p>
            <a:pPr marL="0" indent="0">
              <a:buNone/>
            </a:pPr>
            <a:r>
              <a:rPr lang="en-IN" dirty="0"/>
              <a:t> • Protection of data alteration </a:t>
            </a:r>
          </a:p>
          <a:p>
            <a:pPr marL="0" indent="0">
              <a:buNone/>
            </a:pPr>
            <a:r>
              <a:rPr lang="en-IN" dirty="0"/>
              <a:t>• Used in modern printers </a:t>
            </a:r>
          </a:p>
          <a:p>
            <a:pPr marL="0" indent="0">
              <a:buNone/>
            </a:pPr>
            <a:r>
              <a:rPr lang="en-IN" dirty="0"/>
              <a:t>• Protect copyrights, to maintain confidentiality. </a:t>
            </a:r>
          </a:p>
        </p:txBody>
      </p:sp>
    </p:spTree>
    <p:extLst>
      <p:ext uri="{BB962C8B-B14F-4D97-AF65-F5344CB8AC3E}">
        <p14:creationId xmlns:p14="http://schemas.microsoft.com/office/powerpoint/2010/main" val="4177618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5DDC6-9BC5-4168-9806-88F46F34EBCA}"/>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DB3E140B-44AA-4392-902C-7FF4314D449C}"/>
              </a:ext>
            </a:extLst>
          </p:cNvPr>
          <p:cNvSpPr>
            <a:spLocks noGrp="1"/>
          </p:cNvSpPr>
          <p:nvPr>
            <p:ph sz="quarter" idx="13"/>
          </p:nvPr>
        </p:nvSpPr>
        <p:spPr/>
        <p:txBody>
          <a:bodyPr/>
          <a:lstStyle/>
          <a:p>
            <a:r>
              <a:rPr lang="en-IN" dirty="0">
                <a:hlinkClick r:id="rId2"/>
              </a:rPr>
              <a:t>https://en.wikipedia.org/wiki/Steganography8</a:t>
            </a:r>
            <a:endParaRPr lang="en-IN" dirty="0"/>
          </a:p>
          <a:p>
            <a:r>
              <a:rPr lang="en-IN" dirty="0">
                <a:hlinkClick r:id="rId3"/>
              </a:rPr>
              <a:t>http://computer.howstuffworks.com/file-compression3.htm</a:t>
            </a:r>
            <a:endParaRPr lang="en-IN" dirty="0"/>
          </a:p>
          <a:p>
            <a:r>
              <a:rPr lang="en-IN" dirty="0">
                <a:hlinkClick r:id="rId4"/>
              </a:rPr>
              <a:t>http://www.scribd.com/doc/49683406/1/Steganography-vs-Cryptography</a:t>
            </a:r>
            <a:endParaRPr lang="en-IN" dirty="0"/>
          </a:p>
          <a:p>
            <a:pPr marL="0" indent="0">
              <a:buNone/>
            </a:pPr>
            <a:endParaRPr lang="en-IN" dirty="0"/>
          </a:p>
        </p:txBody>
      </p:sp>
    </p:spTree>
    <p:extLst>
      <p:ext uri="{BB962C8B-B14F-4D97-AF65-F5344CB8AC3E}">
        <p14:creationId xmlns:p14="http://schemas.microsoft.com/office/powerpoint/2010/main" val="2158506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30F3C-E413-4862-B97D-98BD65CEFC7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142D2E-C85D-4C2F-913F-E1800025F78A}"/>
              </a:ext>
            </a:extLst>
          </p:cNvPr>
          <p:cNvSpPr>
            <a:spLocks noGrp="1"/>
          </p:cNvSpPr>
          <p:nvPr>
            <p:ph sz="quarter" idx="13"/>
          </p:nvPr>
        </p:nvSpPr>
        <p:spPr/>
        <p:txBody>
          <a:bodyPr>
            <a:normAutofit/>
          </a:bodyPr>
          <a:lstStyle/>
          <a:p>
            <a:pPr marL="0" indent="0" algn="ctr">
              <a:buNone/>
            </a:pPr>
            <a:r>
              <a:rPr lang="en-IN" sz="4800" dirty="0">
                <a:solidFill>
                  <a:schemeClr val="accent3">
                    <a:lumMod val="60000"/>
                    <a:lumOff val="40000"/>
                  </a:schemeClr>
                </a:solidFill>
              </a:rPr>
              <a:t>Thank you!!!</a:t>
            </a:r>
          </a:p>
        </p:txBody>
      </p:sp>
    </p:spTree>
    <p:extLst>
      <p:ext uri="{BB962C8B-B14F-4D97-AF65-F5344CB8AC3E}">
        <p14:creationId xmlns:p14="http://schemas.microsoft.com/office/powerpoint/2010/main" val="3394819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4205D-0A7B-4359-AFD8-411A32CFFC5E}"/>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112B756F-791C-4ED4-8C9D-97C1EEE1D9EE}"/>
              </a:ext>
            </a:extLst>
          </p:cNvPr>
          <p:cNvSpPr>
            <a:spLocks noGrp="1"/>
          </p:cNvSpPr>
          <p:nvPr>
            <p:ph sz="quarter" idx="13"/>
          </p:nvPr>
        </p:nvSpPr>
        <p:spPr>
          <a:xfrm>
            <a:off x="913774" y="2367092"/>
            <a:ext cx="10363826" cy="4139725"/>
          </a:xfrm>
        </p:spPr>
        <p:txBody>
          <a:bodyPr>
            <a:normAutofit/>
          </a:bodyPr>
          <a:lstStyle/>
          <a:p>
            <a:pPr marL="0" indent="0">
              <a:buNone/>
            </a:pPr>
            <a:r>
              <a:rPr lang="en-US" dirty="0">
                <a:cs typeface="Arial" pitchFamily="34" charset="0"/>
              </a:rPr>
              <a:t>1. Introduction</a:t>
            </a:r>
          </a:p>
          <a:p>
            <a:pPr marL="0" indent="0">
              <a:buNone/>
            </a:pPr>
            <a:r>
              <a:rPr lang="en-US" dirty="0">
                <a:cs typeface="Arial" pitchFamily="34" charset="0"/>
              </a:rPr>
              <a:t>2. Objective  </a:t>
            </a:r>
          </a:p>
          <a:p>
            <a:pPr marL="0" indent="0">
              <a:buNone/>
            </a:pPr>
            <a:r>
              <a:rPr lang="en-US" dirty="0">
                <a:cs typeface="Arial" pitchFamily="34" charset="0"/>
              </a:rPr>
              <a:t>3. Scope</a:t>
            </a:r>
          </a:p>
          <a:p>
            <a:pPr marL="0" indent="0">
              <a:buNone/>
            </a:pPr>
            <a:r>
              <a:rPr lang="en-US" dirty="0">
                <a:cs typeface="Arial" pitchFamily="34" charset="0"/>
              </a:rPr>
              <a:t>4. Introduction to Project</a:t>
            </a:r>
          </a:p>
          <a:p>
            <a:pPr marL="0" indent="0">
              <a:buNone/>
            </a:pPr>
            <a:r>
              <a:rPr lang="en-US" dirty="0">
                <a:cs typeface="Arial" pitchFamily="34" charset="0"/>
              </a:rPr>
              <a:t>5. Technology Used/required</a:t>
            </a:r>
          </a:p>
          <a:p>
            <a:pPr marL="0" indent="0">
              <a:buNone/>
            </a:pPr>
            <a:r>
              <a:rPr lang="en-US" dirty="0">
                <a:cs typeface="Arial" pitchFamily="34" charset="0"/>
              </a:rPr>
              <a:t>6. Advantages</a:t>
            </a:r>
          </a:p>
          <a:p>
            <a:pPr marL="0" indent="0">
              <a:buNone/>
            </a:pPr>
            <a:r>
              <a:rPr lang="en-US" dirty="0">
                <a:cs typeface="Arial" pitchFamily="34" charset="0"/>
              </a:rPr>
              <a:t>7. application</a:t>
            </a:r>
          </a:p>
          <a:p>
            <a:pPr marL="0" indent="0">
              <a:buNone/>
            </a:pPr>
            <a:r>
              <a:rPr lang="en-US" dirty="0">
                <a:cs typeface="Arial" pitchFamily="34" charset="0"/>
              </a:rPr>
              <a:t>8. reference</a:t>
            </a:r>
          </a:p>
          <a:p>
            <a:pPr marL="0" indent="0">
              <a:buNone/>
            </a:pPr>
            <a:endParaRPr lang="en-US" dirty="0">
              <a:cs typeface="Arial" pitchFamily="34" charset="0"/>
            </a:endParaRPr>
          </a:p>
          <a:p>
            <a:pPr marL="0" indent="0">
              <a:buNone/>
            </a:pPr>
            <a:endParaRPr lang="en-IN" dirty="0"/>
          </a:p>
        </p:txBody>
      </p:sp>
    </p:spTree>
    <p:extLst>
      <p:ext uri="{BB962C8B-B14F-4D97-AF65-F5344CB8AC3E}">
        <p14:creationId xmlns:p14="http://schemas.microsoft.com/office/powerpoint/2010/main" val="1986782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FECBE-8D8E-4179-A047-A2B5CDE7774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BB100EB-609E-44C7-8F49-ED70F9A4C327}"/>
              </a:ext>
            </a:extLst>
          </p:cNvPr>
          <p:cNvSpPr>
            <a:spLocks noGrp="1"/>
          </p:cNvSpPr>
          <p:nvPr>
            <p:ph sz="quarter" idx="13"/>
          </p:nvPr>
        </p:nvSpPr>
        <p:spPr>
          <a:xfrm>
            <a:off x="913774" y="2367092"/>
            <a:ext cx="10363826" cy="3872391"/>
          </a:xfrm>
        </p:spPr>
        <p:txBody>
          <a:bodyPr/>
          <a:lstStyle/>
          <a:p>
            <a:r>
              <a:rPr lang="en-IN" dirty="0"/>
              <a:t>Greek Words= </a:t>
            </a:r>
          </a:p>
          <a:p>
            <a:pPr marL="0" indent="0">
              <a:buNone/>
            </a:pPr>
            <a:r>
              <a:rPr lang="en-IN" dirty="0"/>
              <a:t>     STEGANOS – “Covered”</a:t>
            </a:r>
          </a:p>
          <a:p>
            <a:pPr marL="0" indent="0">
              <a:buNone/>
            </a:pPr>
            <a:r>
              <a:rPr lang="en-IN" dirty="0"/>
              <a:t>     GRAPHIA – “Writing”</a:t>
            </a:r>
          </a:p>
          <a:p>
            <a:r>
              <a:rPr lang="en-IN" dirty="0"/>
              <a:t>Steganography is the art and science of writing hidden messages in such a way that no one apart from the intended recipient knows of the existence of the message.</a:t>
            </a:r>
          </a:p>
          <a:p>
            <a:pPr marL="0" indent="0">
              <a:buNone/>
            </a:pPr>
            <a:r>
              <a:rPr lang="en-IN" dirty="0"/>
              <a:t>•  This can be achieve by concealing the existence of information within seemingly                                                                                               harmless carriers or covers (text, image, video, audio, etc.)</a:t>
            </a:r>
          </a:p>
        </p:txBody>
      </p:sp>
    </p:spTree>
    <p:extLst>
      <p:ext uri="{BB962C8B-B14F-4D97-AF65-F5344CB8AC3E}">
        <p14:creationId xmlns:p14="http://schemas.microsoft.com/office/powerpoint/2010/main" val="2776148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20780-A626-4D3C-9FC3-60E4FD70F101}"/>
              </a:ext>
            </a:extLst>
          </p:cNvPr>
          <p:cNvSpPr>
            <a:spLocks noGrp="1"/>
          </p:cNvSpPr>
          <p:nvPr>
            <p:ph type="title"/>
          </p:nvPr>
        </p:nvSpPr>
        <p:spPr/>
        <p:txBody>
          <a:bodyPr/>
          <a:lstStyle/>
          <a:p>
            <a:pPr algn="l"/>
            <a:r>
              <a:rPr lang="en-IN" dirty="0"/>
              <a:t>Continue-</a:t>
            </a:r>
          </a:p>
        </p:txBody>
      </p:sp>
      <p:sp>
        <p:nvSpPr>
          <p:cNvPr id="3" name="Content Placeholder 2">
            <a:extLst>
              <a:ext uri="{FF2B5EF4-FFF2-40B4-BE49-F238E27FC236}">
                <a16:creationId xmlns:a16="http://schemas.microsoft.com/office/drawing/2014/main" id="{F753C187-8CD2-4465-BE93-145B3C993478}"/>
              </a:ext>
            </a:extLst>
          </p:cNvPr>
          <p:cNvSpPr>
            <a:spLocks noGrp="1"/>
          </p:cNvSpPr>
          <p:nvPr>
            <p:ph sz="quarter" idx="13"/>
          </p:nvPr>
        </p:nvSpPr>
        <p:spPr/>
        <p:txBody>
          <a:bodyPr/>
          <a:lstStyle/>
          <a:p>
            <a:r>
              <a:rPr lang="en-US" dirty="0">
                <a:effectLst/>
              </a:rPr>
              <a:t>Steganography is often confused with cryptography because the two are similar in the way that they both are used to protect important information.</a:t>
            </a:r>
          </a:p>
          <a:p>
            <a:r>
              <a:rPr lang="en-US" dirty="0">
                <a:effectLst/>
              </a:rPr>
              <a:t> The difference between two is that steganography involves hiding information so it appears that no information is hidden at all.</a:t>
            </a:r>
          </a:p>
          <a:p>
            <a:r>
              <a:rPr lang="en-US" dirty="0">
                <a:effectLst/>
              </a:rPr>
              <a:t> If a person or persons views the object that the information is hidden inside of he or she will have no idea that there is any hidden information, therefore the person will not attempt to decrypt the information.</a:t>
            </a:r>
            <a:endParaRPr lang="en-IN" dirty="0">
              <a:effectLst/>
            </a:endParaRPr>
          </a:p>
          <a:p>
            <a:endParaRPr lang="en-IN" dirty="0"/>
          </a:p>
        </p:txBody>
      </p:sp>
    </p:spTree>
    <p:extLst>
      <p:ext uri="{BB962C8B-B14F-4D97-AF65-F5344CB8AC3E}">
        <p14:creationId xmlns:p14="http://schemas.microsoft.com/office/powerpoint/2010/main" val="3252179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6DC9C-6E4A-4B17-BCE3-DC53A39FE3C1}"/>
              </a:ext>
            </a:extLst>
          </p:cNvPr>
          <p:cNvSpPr>
            <a:spLocks noGrp="1"/>
          </p:cNvSpPr>
          <p:nvPr>
            <p:ph type="title"/>
          </p:nvPr>
        </p:nvSpPr>
        <p:spPr/>
        <p:txBody>
          <a:bodyPr/>
          <a:lstStyle/>
          <a:p>
            <a:r>
              <a:rPr lang="en-IN" dirty="0"/>
              <a:t>Evolution:</a:t>
            </a:r>
          </a:p>
        </p:txBody>
      </p:sp>
      <p:sp>
        <p:nvSpPr>
          <p:cNvPr id="3" name="Content Placeholder 2">
            <a:extLst>
              <a:ext uri="{FF2B5EF4-FFF2-40B4-BE49-F238E27FC236}">
                <a16:creationId xmlns:a16="http://schemas.microsoft.com/office/drawing/2014/main" id="{C983E7AD-A8FA-4D0A-88DD-987006E86CA1}"/>
              </a:ext>
            </a:extLst>
          </p:cNvPr>
          <p:cNvSpPr>
            <a:spLocks noGrp="1"/>
          </p:cNvSpPr>
          <p:nvPr>
            <p:ph sz="quarter" idx="13"/>
          </p:nvPr>
        </p:nvSpPr>
        <p:spPr>
          <a:xfrm>
            <a:off x="913774" y="2214694"/>
            <a:ext cx="11278226" cy="3576505"/>
          </a:xfrm>
        </p:spPr>
        <p:txBody>
          <a:bodyPr/>
          <a:lstStyle/>
          <a:p>
            <a:r>
              <a:rPr lang="en-IN" b="1" dirty="0">
                <a:effectLst/>
              </a:rPr>
              <a:t>Cryptography:</a:t>
            </a:r>
            <a:r>
              <a:rPr lang="en-IN" dirty="0">
                <a:effectLst/>
              </a:rPr>
              <a:t> change the data so it is not readable. Adversary </a:t>
            </a:r>
          </a:p>
          <a:p>
            <a:pPr marL="0" indent="0">
              <a:buNone/>
            </a:pPr>
            <a:r>
              <a:rPr lang="en-IN" dirty="0">
                <a:effectLst/>
              </a:rPr>
              <a:t>   can see there is a data communicated but can’t understand it.</a:t>
            </a:r>
          </a:p>
          <a:p>
            <a:r>
              <a:rPr lang="en-IN" b="1" dirty="0">
                <a:effectLst/>
              </a:rPr>
              <a:t>Watermarking:</a:t>
            </a:r>
            <a:r>
              <a:rPr lang="en-IN" dirty="0">
                <a:effectLst/>
              </a:rPr>
              <a:t> either visible or invisible and used to identify </a:t>
            </a:r>
          </a:p>
          <a:p>
            <a:pPr marL="0" indent="0">
              <a:buNone/>
            </a:pPr>
            <a:r>
              <a:rPr lang="en-IN" dirty="0">
                <a:effectLst/>
              </a:rPr>
              <a:t>    ownership and copyright.</a:t>
            </a:r>
          </a:p>
          <a:p>
            <a:r>
              <a:rPr lang="en-IN" b="1" dirty="0">
                <a:effectLst/>
              </a:rPr>
              <a:t>Steganography:</a:t>
            </a:r>
            <a:r>
              <a:rPr lang="en-IN" dirty="0">
                <a:effectLst/>
              </a:rPr>
              <a:t> hide the very existence of the data. Adversary</a:t>
            </a:r>
            <a:br>
              <a:rPr lang="en-IN" dirty="0">
                <a:effectLst/>
              </a:rPr>
            </a:br>
            <a:r>
              <a:rPr lang="en-IN" dirty="0">
                <a:effectLst/>
              </a:rPr>
              <a:t> doesn’t know of a secret communication.</a:t>
            </a:r>
          </a:p>
          <a:p>
            <a:endParaRPr lang="en-IN" dirty="0"/>
          </a:p>
        </p:txBody>
      </p:sp>
      <p:pic>
        <p:nvPicPr>
          <p:cNvPr id="6" name="Picture 5">
            <a:extLst>
              <a:ext uri="{FF2B5EF4-FFF2-40B4-BE49-F238E27FC236}">
                <a16:creationId xmlns:a16="http://schemas.microsoft.com/office/drawing/2014/main" id="{7294D4DB-77E9-445C-83DB-CB82404871FC}"/>
              </a:ext>
            </a:extLst>
          </p:cNvPr>
          <p:cNvPicPr>
            <a:picLocks noChangeAspect="1"/>
          </p:cNvPicPr>
          <p:nvPr/>
        </p:nvPicPr>
        <p:blipFill rotWithShape="1">
          <a:blip r:embed="rId2"/>
          <a:srcRect l="14589" t="12021" r="12870" b="9038"/>
          <a:stretch/>
        </p:blipFill>
        <p:spPr>
          <a:xfrm>
            <a:off x="9064488" y="2440060"/>
            <a:ext cx="2941982" cy="2741622"/>
          </a:xfrm>
          <a:prstGeom prst="rect">
            <a:avLst/>
          </a:prstGeom>
        </p:spPr>
      </p:pic>
    </p:spTree>
    <p:extLst>
      <p:ext uri="{BB962C8B-B14F-4D97-AF65-F5344CB8AC3E}">
        <p14:creationId xmlns:p14="http://schemas.microsoft.com/office/powerpoint/2010/main" val="3796712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A3E2C-BFCA-4E20-8CE1-FA375C835D22}"/>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720310F2-FED5-43AA-A063-FDE637BF8422}"/>
              </a:ext>
            </a:extLst>
          </p:cNvPr>
          <p:cNvSpPr>
            <a:spLocks noGrp="1"/>
          </p:cNvSpPr>
          <p:nvPr>
            <p:ph sz="quarter" idx="13"/>
          </p:nvPr>
        </p:nvSpPr>
        <p:spPr/>
        <p:txBody>
          <a:bodyPr>
            <a:normAutofit lnSpcReduction="10000"/>
          </a:bodyPr>
          <a:lstStyle/>
          <a:p>
            <a:endParaRPr lang="en-IN" dirty="0">
              <a:effectLst/>
            </a:endParaRPr>
          </a:p>
          <a:p>
            <a:pPr lvl="0"/>
            <a:r>
              <a:rPr lang="en-US" dirty="0">
                <a:effectLst/>
              </a:rPr>
              <a:t>To product security tool based on steganography techniques.</a:t>
            </a:r>
            <a:endParaRPr lang="en-IN" dirty="0">
              <a:effectLst/>
            </a:endParaRPr>
          </a:p>
          <a:p>
            <a:pPr lvl="0"/>
            <a:r>
              <a:rPr lang="en-US" dirty="0">
                <a:effectLst/>
              </a:rPr>
              <a:t>To explore techniques of hiding data using encryption module of this project</a:t>
            </a:r>
            <a:endParaRPr lang="en-IN" dirty="0">
              <a:effectLst/>
            </a:endParaRPr>
          </a:p>
          <a:p>
            <a:pPr lvl="0"/>
            <a:r>
              <a:rPr lang="en-US" dirty="0">
                <a:effectLst/>
              </a:rPr>
              <a:t>To extract techniques of getting secret data using decryption module.</a:t>
            </a:r>
            <a:endParaRPr lang="en-IN" dirty="0">
              <a:effectLst/>
            </a:endParaRPr>
          </a:p>
          <a:p>
            <a:r>
              <a:rPr lang="en-IN" dirty="0">
                <a:effectLst/>
              </a:rPr>
              <a:t>Steganography sometimes is used when encryption is not permitted. </a:t>
            </a:r>
          </a:p>
          <a:p>
            <a:r>
              <a:rPr lang="en-IN" dirty="0">
                <a:effectLst/>
              </a:rPr>
              <a:t>Or, more commonly, steganography is used to supplement encryption. An encrypted file may still hide information using steganography, so even if the encrypted file is disappeared, the hidden message is not seen.</a:t>
            </a:r>
          </a:p>
          <a:p>
            <a:endParaRPr lang="en-IN" dirty="0"/>
          </a:p>
        </p:txBody>
      </p:sp>
    </p:spTree>
    <p:extLst>
      <p:ext uri="{BB962C8B-B14F-4D97-AF65-F5344CB8AC3E}">
        <p14:creationId xmlns:p14="http://schemas.microsoft.com/office/powerpoint/2010/main" val="2485794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A00F6-43C3-48DC-A1CF-0567AF9616D1}"/>
              </a:ext>
            </a:extLst>
          </p:cNvPr>
          <p:cNvSpPr>
            <a:spLocks noGrp="1"/>
          </p:cNvSpPr>
          <p:nvPr>
            <p:ph type="title"/>
          </p:nvPr>
        </p:nvSpPr>
        <p:spPr/>
        <p:txBody>
          <a:bodyPr/>
          <a:lstStyle/>
          <a:p>
            <a:r>
              <a:rPr lang="en-IN" dirty="0"/>
              <a:t>Scope:</a:t>
            </a:r>
          </a:p>
        </p:txBody>
      </p:sp>
      <p:sp>
        <p:nvSpPr>
          <p:cNvPr id="3" name="Content Placeholder 2">
            <a:extLst>
              <a:ext uri="{FF2B5EF4-FFF2-40B4-BE49-F238E27FC236}">
                <a16:creationId xmlns:a16="http://schemas.microsoft.com/office/drawing/2014/main" id="{E1BC9972-FB2C-4EA1-B35A-9CB549BB4822}"/>
              </a:ext>
            </a:extLst>
          </p:cNvPr>
          <p:cNvSpPr>
            <a:spLocks noGrp="1"/>
          </p:cNvSpPr>
          <p:nvPr>
            <p:ph sz="quarter" idx="13"/>
          </p:nvPr>
        </p:nvSpPr>
        <p:spPr/>
        <p:txBody>
          <a:bodyPr/>
          <a:lstStyle/>
          <a:p>
            <a:r>
              <a:rPr lang="en-IN" dirty="0">
                <a:effectLst/>
              </a:rPr>
              <a:t>The </a:t>
            </a:r>
            <a:r>
              <a:rPr lang="en-IN" b="1" dirty="0">
                <a:effectLst/>
              </a:rPr>
              <a:t>scope</a:t>
            </a:r>
            <a:r>
              <a:rPr lang="en-IN" dirty="0">
                <a:effectLst/>
              </a:rPr>
              <a:t> of the project is to limit unauthorized access and provide better security during message transmission. </a:t>
            </a:r>
          </a:p>
          <a:p>
            <a:r>
              <a:rPr lang="en-IN" dirty="0">
                <a:effectLst/>
              </a:rPr>
              <a:t> In this project, the proposed approach finds the suitable algorithm for embedding the data in an </a:t>
            </a:r>
            <a:r>
              <a:rPr lang="en-IN" b="1" dirty="0">
                <a:effectLst/>
              </a:rPr>
              <a:t>image</a:t>
            </a:r>
            <a:r>
              <a:rPr lang="en-IN" dirty="0">
                <a:effectLst/>
              </a:rPr>
              <a:t> using </a:t>
            </a:r>
            <a:r>
              <a:rPr lang="en-IN" b="1" dirty="0">
                <a:effectLst/>
              </a:rPr>
              <a:t>steganography</a:t>
            </a:r>
            <a:r>
              <a:rPr lang="en-IN" dirty="0">
                <a:effectLst/>
              </a:rPr>
              <a:t> which provides the better security pattern for sending messages through a network</a:t>
            </a:r>
            <a:endParaRPr lang="en-IN" dirty="0"/>
          </a:p>
        </p:txBody>
      </p:sp>
    </p:spTree>
    <p:extLst>
      <p:ext uri="{BB962C8B-B14F-4D97-AF65-F5344CB8AC3E}">
        <p14:creationId xmlns:p14="http://schemas.microsoft.com/office/powerpoint/2010/main" val="3896292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155A2-3D56-46F2-BD5F-9E8ACCDD8418}"/>
              </a:ext>
            </a:extLst>
          </p:cNvPr>
          <p:cNvSpPr>
            <a:spLocks noGrp="1"/>
          </p:cNvSpPr>
          <p:nvPr>
            <p:ph type="title"/>
          </p:nvPr>
        </p:nvSpPr>
        <p:spPr/>
        <p:txBody>
          <a:bodyPr/>
          <a:lstStyle/>
          <a:p>
            <a:r>
              <a:rPr lang="en-IN" dirty="0"/>
              <a:t>Introduction to project:</a:t>
            </a:r>
          </a:p>
        </p:txBody>
      </p:sp>
      <p:sp>
        <p:nvSpPr>
          <p:cNvPr id="3" name="Content Placeholder 2">
            <a:extLst>
              <a:ext uri="{FF2B5EF4-FFF2-40B4-BE49-F238E27FC236}">
                <a16:creationId xmlns:a16="http://schemas.microsoft.com/office/drawing/2014/main" id="{678C3918-9998-4DE7-8B29-A32FF0CB5506}"/>
              </a:ext>
            </a:extLst>
          </p:cNvPr>
          <p:cNvSpPr>
            <a:spLocks noGrp="1"/>
          </p:cNvSpPr>
          <p:nvPr>
            <p:ph sz="quarter" idx="13"/>
          </p:nvPr>
        </p:nvSpPr>
        <p:spPr/>
        <p:txBody>
          <a:bodyPr/>
          <a:lstStyle/>
          <a:p>
            <a:pPr marL="0" indent="0">
              <a:buNone/>
            </a:pPr>
            <a:r>
              <a:rPr lang="en-IN" b="1" dirty="0">
                <a:solidFill>
                  <a:schemeClr val="accent3">
                    <a:lumMod val="60000"/>
                    <a:lumOff val="40000"/>
                  </a:schemeClr>
                </a:solidFill>
              </a:rPr>
              <a:t>Types of steganography:</a:t>
            </a:r>
          </a:p>
          <a:p>
            <a:r>
              <a:rPr lang="en-IN" dirty="0"/>
              <a:t>“Steganography in “TEXT”  </a:t>
            </a:r>
          </a:p>
          <a:p>
            <a:r>
              <a:rPr lang="en-IN" dirty="0"/>
              <a:t>“Steganography in “IMAGES”  </a:t>
            </a:r>
          </a:p>
          <a:p>
            <a:r>
              <a:rPr lang="en-IN" dirty="0"/>
              <a:t>“Steganography in “AUDIO”</a:t>
            </a:r>
          </a:p>
          <a:p>
            <a:pPr marL="0" indent="0">
              <a:buNone/>
            </a:pPr>
            <a:r>
              <a:rPr lang="en-IN" dirty="0"/>
              <a:t>We will understand image steganography and their different ways in detail.</a:t>
            </a:r>
          </a:p>
        </p:txBody>
      </p:sp>
    </p:spTree>
    <p:extLst>
      <p:ext uri="{BB962C8B-B14F-4D97-AF65-F5344CB8AC3E}">
        <p14:creationId xmlns:p14="http://schemas.microsoft.com/office/powerpoint/2010/main" val="2572353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7AB0-03C1-46FA-A8AF-E191573BBB1A}"/>
              </a:ext>
            </a:extLst>
          </p:cNvPr>
          <p:cNvSpPr>
            <a:spLocks noGrp="1"/>
          </p:cNvSpPr>
          <p:nvPr>
            <p:ph type="title"/>
          </p:nvPr>
        </p:nvSpPr>
        <p:spPr/>
        <p:txBody>
          <a:bodyPr/>
          <a:lstStyle/>
          <a:p>
            <a:r>
              <a:rPr lang="en-IN" dirty="0"/>
              <a:t>Image steganography</a:t>
            </a:r>
            <a:br>
              <a:rPr lang="en-IN" dirty="0"/>
            </a:br>
            <a:endParaRPr lang="en-IN" dirty="0"/>
          </a:p>
        </p:txBody>
      </p:sp>
      <p:sp>
        <p:nvSpPr>
          <p:cNvPr id="3" name="Content Placeholder 2">
            <a:extLst>
              <a:ext uri="{FF2B5EF4-FFF2-40B4-BE49-F238E27FC236}">
                <a16:creationId xmlns:a16="http://schemas.microsoft.com/office/drawing/2014/main" id="{E76EDF27-581B-458D-A4A4-8D872B5B8686}"/>
              </a:ext>
            </a:extLst>
          </p:cNvPr>
          <p:cNvSpPr>
            <a:spLocks noGrp="1"/>
          </p:cNvSpPr>
          <p:nvPr>
            <p:ph sz="quarter" idx="13"/>
          </p:nvPr>
        </p:nvSpPr>
        <p:spPr/>
        <p:txBody>
          <a:bodyPr/>
          <a:lstStyle/>
          <a:p>
            <a:pPr marL="0" indent="0">
              <a:buNone/>
            </a:pPr>
            <a:r>
              <a:rPr lang="en-IN" b="1" dirty="0">
                <a:solidFill>
                  <a:schemeClr val="accent3">
                    <a:lumMod val="60000"/>
                    <a:lumOff val="40000"/>
                  </a:schemeClr>
                </a:solidFill>
              </a:rPr>
              <a:t>The most common approaches to information hiding in images </a:t>
            </a:r>
            <a:r>
              <a:rPr lang="en-IN" dirty="0">
                <a:solidFill>
                  <a:schemeClr val="accent3">
                    <a:lumMod val="60000"/>
                    <a:lumOff val="40000"/>
                  </a:schemeClr>
                </a:solidFill>
              </a:rPr>
              <a:t>: </a:t>
            </a:r>
          </a:p>
          <a:p>
            <a:r>
              <a:rPr lang="en-IN" dirty="0"/>
              <a:t> Least Significant bit insertion  </a:t>
            </a:r>
          </a:p>
          <a:p>
            <a:r>
              <a:rPr lang="en-IN" dirty="0"/>
              <a:t> Masking and Filtering </a:t>
            </a:r>
          </a:p>
          <a:p>
            <a:r>
              <a:rPr lang="en-IN" dirty="0"/>
              <a:t>Algorithms and transformations </a:t>
            </a:r>
          </a:p>
        </p:txBody>
      </p:sp>
    </p:spTree>
    <p:extLst>
      <p:ext uri="{BB962C8B-B14F-4D97-AF65-F5344CB8AC3E}">
        <p14:creationId xmlns:p14="http://schemas.microsoft.com/office/powerpoint/2010/main" val="37565232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Droplet</Template>
  <TotalTime>624</TotalTime>
  <Words>720</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Tw Cen MT</vt:lpstr>
      <vt:lpstr>Droplet</vt:lpstr>
      <vt:lpstr>                                                                            STEGANOGRAPHY (A new technique to hide information within image file)   </vt:lpstr>
      <vt:lpstr>Contents:</vt:lpstr>
      <vt:lpstr>Introduction:</vt:lpstr>
      <vt:lpstr>Continue-</vt:lpstr>
      <vt:lpstr>Evolution:</vt:lpstr>
      <vt:lpstr>Objective:</vt:lpstr>
      <vt:lpstr>Scope:</vt:lpstr>
      <vt:lpstr>Introduction to project:</vt:lpstr>
      <vt:lpstr>Image steganography </vt:lpstr>
      <vt:lpstr> Least Significant bit insertion   </vt:lpstr>
      <vt:lpstr>Example for lsb</vt:lpstr>
      <vt:lpstr>Types of image steganography</vt:lpstr>
      <vt:lpstr>Graphical representation:</vt:lpstr>
      <vt:lpstr>Technology used:</vt:lpstr>
      <vt:lpstr>Advantages: </vt:lpstr>
      <vt:lpstr>Applications: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STEGANOGRAPHY  </dc:title>
  <dc:creator>dhairyashah121@outlook.com</dc:creator>
  <cp:lastModifiedBy>dhairyashah121@outlook.com</cp:lastModifiedBy>
  <cp:revision>30</cp:revision>
  <dcterms:created xsi:type="dcterms:W3CDTF">2018-09-07T10:10:49Z</dcterms:created>
  <dcterms:modified xsi:type="dcterms:W3CDTF">2018-09-07T20:36:19Z</dcterms:modified>
</cp:coreProperties>
</file>