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72" r:id="rId5"/>
    <p:sldId id="259" r:id="rId6"/>
    <p:sldId id="260" r:id="rId7"/>
    <p:sldId id="261" r:id="rId8"/>
    <p:sldId id="262" r:id="rId9"/>
    <p:sldId id="263" r:id="rId10"/>
    <p:sldId id="264" r:id="rId11"/>
    <p:sldId id="273"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1048582"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74"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1048675"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76"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77" name="Date Placeholder 4"/>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78" name="Footer Placeholder 5"/>
          <p:cNvSpPr>
            <a:spLocks noGrp="1"/>
          </p:cNvSpPr>
          <p:nvPr>
            <p:ph type="ftr" sz="quarter" idx="11"/>
          </p:nvPr>
        </p:nvSpPr>
        <p:spPr/>
        <p:txBody>
          <a:bodyPr/>
          <a:lstStyle/>
          <a:p>
            <a:endParaRPr lang="en-US" dirty="0"/>
          </a:p>
        </p:txBody>
      </p:sp>
      <p:sp>
        <p:nvSpPr>
          <p:cNvPr id="1048679"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24"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1048625"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26" name="Date Placeholder 4"/>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27" name="Footer Placeholder 5"/>
          <p:cNvSpPr>
            <a:spLocks noGrp="1"/>
          </p:cNvSpPr>
          <p:nvPr>
            <p:ph type="ftr" sz="quarter" idx="11"/>
          </p:nvPr>
        </p:nvSpPr>
        <p:spPr/>
        <p:txBody>
          <a:bodyPr/>
          <a:lstStyle/>
          <a:p>
            <a:endParaRPr lang="en-US" dirty="0"/>
          </a:p>
        </p:txBody>
      </p:sp>
      <p:sp>
        <p:nvSpPr>
          <p:cNvPr id="1048628"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048667"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68"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69" name="Date Placeholder 4"/>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70" name="Footer Placeholder 5"/>
          <p:cNvSpPr>
            <a:spLocks noGrp="1"/>
          </p:cNvSpPr>
          <p:nvPr>
            <p:ph type="ftr" sz="quarter" idx="11"/>
          </p:nvPr>
        </p:nvSpPr>
        <p:spPr/>
        <p:txBody>
          <a:bodyPr/>
          <a:lstStyle/>
          <a:p>
            <a:endParaRPr lang="en-US" dirty="0"/>
          </a:p>
        </p:txBody>
      </p:sp>
      <p:sp>
        <p:nvSpPr>
          <p:cNvPr id="1048671"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48672"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7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19"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1048620"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21" name="Date Placeholder 4"/>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22" name="Footer Placeholder 5"/>
          <p:cNvSpPr>
            <a:spLocks noGrp="1"/>
          </p:cNvSpPr>
          <p:nvPr>
            <p:ph type="ftr" sz="quarter" idx="11"/>
          </p:nvPr>
        </p:nvSpPr>
        <p:spPr/>
        <p:txBody>
          <a:bodyPr/>
          <a:lstStyle/>
          <a:p>
            <a:endParaRPr lang="en-US" dirty="0"/>
          </a:p>
        </p:txBody>
      </p:sp>
      <p:sp>
        <p:nvSpPr>
          <p:cNvPr id="1048623"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686"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104868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8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8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9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9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9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93" name="Date Placeholder 2"/>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94" name="Footer Placeholder 3"/>
          <p:cNvSpPr>
            <a:spLocks noGrp="1"/>
          </p:cNvSpPr>
          <p:nvPr>
            <p:ph type="ftr" sz="quarter" idx="11"/>
          </p:nvPr>
        </p:nvSpPr>
        <p:spPr/>
        <p:txBody>
          <a:bodyPr/>
          <a:lstStyle/>
          <a:p>
            <a:endParaRPr lang="en-US" dirty="0"/>
          </a:p>
        </p:txBody>
      </p:sp>
      <p:sp>
        <p:nvSpPr>
          <p:cNvPr id="104869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35"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048636"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37"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8"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39"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0"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1"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42"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3"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4"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45" name="Date Placeholder 2"/>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46" name="Footer Placeholder 3"/>
          <p:cNvSpPr>
            <a:spLocks noGrp="1"/>
          </p:cNvSpPr>
          <p:nvPr>
            <p:ph type="ftr" sz="quarter" idx="11"/>
          </p:nvPr>
        </p:nvSpPr>
        <p:spPr/>
        <p:txBody>
          <a:bodyPr/>
          <a:lstStyle/>
          <a:p>
            <a:endParaRPr lang="en-US" dirty="0"/>
          </a:p>
        </p:txBody>
      </p:sp>
      <p:sp>
        <p:nvSpPr>
          <p:cNvPr id="1048647"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a:t>Click to edit Master title style</a:t>
            </a:r>
            <a:endParaRPr lang="en-US" dirty="0"/>
          </a:p>
        </p:txBody>
      </p:sp>
      <p:sp>
        <p:nvSpPr>
          <p:cNvPr id="104870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Date Placeholder 3"/>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705" name="Footer Placeholder 4"/>
          <p:cNvSpPr>
            <a:spLocks noGrp="1"/>
          </p:cNvSpPr>
          <p:nvPr>
            <p:ph type="ftr" sz="quarter" idx="11"/>
          </p:nvPr>
        </p:nvSpPr>
        <p:spPr/>
        <p:txBody>
          <a:bodyPr/>
          <a:lstStyle/>
          <a:p>
            <a:endParaRPr lang="en-US" dirty="0"/>
          </a:p>
        </p:txBody>
      </p:sp>
      <p:sp>
        <p:nvSpPr>
          <p:cNvPr id="104870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1"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lang="en-US" dirty="0"/>
          </a:p>
        </p:txBody>
      </p:sp>
      <p:sp>
        <p:nvSpPr>
          <p:cNvPr id="1048662"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64" name="Footer Placeholder 4"/>
          <p:cNvSpPr>
            <a:spLocks noGrp="1"/>
          </p:cNvSpPr>
          <p:nvPr>
            <p:ph type="ftr" sz="quarter" idx="11"/>
          </p:nvPr>
        </p:nvSpPr>
        <p:spPr/>
        <p:txBody>
          <a:bodyPr/>
          <a:lstStyle/>
          <a:p>
            <a:endParaRPr lang="en-US" dirty="0"/>
          </a:p>
        </p:txBody>
      </p:sp>
      <p:sp>
        <p:nvSpPr>
          <p:cNvPr id="1048665"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t>Click to edit Master title style</a:t>
            </a:r>
            <a:endParaRPr lang="en-US" dirty="0"/>
          </a:p>
        </p:txBody>
      </p:sp>
      <p:sp>
        <p:nvSpPr>
          <p:cNvPr id="1048588"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9" name="Date Placeholder 3"/>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590" name="Footer Placeholder 4"/>
          <p:cNvSpPr>
            <a:spLocks noGrp="1"/>
          </p:cNvSpPr>
          <p:nvPr>
            <p:ph type="ftr" sz="quarter" idx="11"/>
          </p:nvPr>
        </p:nvSpPr>
        <p:spPr/>
        <p:txBody>
          <a:bodyPr/>
          <a:lstStyle/>
          <a:p>
            <a:endParaRPr lang="en-US" dirty="0"/>
          </a:p>
        </p:txBody>
      </p:sp>
      <p:sp>
        <p:nvSpPr>
          <p:cNvPr id="1048591"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8"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1048649"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51" name="Footer Placeholder 4"/>
          <p:cNvSpPr>
            <a:spLocks noGrp="1"/>
          </p:cNvSpPr>
          <p:nvPr>
            <p:ph type="ftr" sz="quarter" idx="11"/>
          </p:nvPr>
        </p:nvSpPr>
        <p:spPr/>
        <p:txBody>
          <a:bodyPr/>
          <a:lstStyle/>
          <a:p>
            <a:endParaRPr lang="en-US" dirty="0"/>
          </a:p>
        </p:txBody>
      </p:sp>
      <p:sp>
        <p:nvSpPr>
          <p:cNvPr id="1048652"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0"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1048681"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Date Placeholder 4"/>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84" name="Footer Placeholder 5"/>
          <p:cNvSpPr>
            <a:spLocks noGrp="1"/>
          </p:cNvSpPr>
          <p:nvPr>
            <p:ph type="ftr" sz="quarter" idx="11"/>
          </p:nvPr>
        </p:nvSpPr>
        <p:spPr/>
        <p:txBody>
          <a:bodyPr/>
          <a:lstStyle/>
          <a:p>
            <a:endParaRPr lang="en-US" dirty="0"/>
          </a:p>
        </p:txBody>
      </p:sp>
      <p:sp>
        <p:nvSpPr>
          <p:cNvPr id="1048685"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3"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1048654"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55"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6"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57"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8" name="Date Placeholder 6"/>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59" name="Footer Placeholder 7"/>
          <p:cNvSpPr>
            <a:spLocks noGrp="1"/>
          </p:cNvSpPr>
          <p:nvPr>
            <p:ph type="ftr" sz="quarter" idx="11"/>
          </p:nvPr>
        </p:nvSpPr>
        <p:spPr/>
        <p:txBody>
          <a:bodyPr/>
          <a:lstStyle/>
          <a:p>
            <a:endParaRPr lang="en-US" dirty="0"/>
          </a:p>
        </p:txBody>
      </p:sp>
      <p:sp>
        <p:nvSpPr>
          <p:cNvPr id="1048660"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endParaRPr lang="en-US" dirty="0"/>
          </a:p>
        </p:txBody>
      </p:sp>
      <p:sp>
        <p:nvSpPr>
          <p:cNvPr id="1048615" name="Date Placeholder 2"/>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16" name="Footer Placeholder 3"/>
          <p:cNvSpPr>
            <a:spLocks noGrp="1"/>
          </p:cNvSpPr>
          <p:nvPr>
            <p:ph type="ftr" sz="quarter" idx="11"/>
          </p:nvPr>
        </p:nvSpPr>
        <p:spPr/>
        <p:txBody>
          <a:bodyPr/>
          <a:lstStyle/>
          <a:p>
            <a:endParaRPr lang="en-US" dirty="0"/>
          </a:p>
        </p:txBody>
      </p:sp>
      <p:sp>
        <p:nvSpPr>
          <p:cNvPr id="1048617"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0" name="Date Placeholder 1"/>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01" name="Footer Placeholder 2"/>
          <p:cNvSpPr>
            <a:spLocks noGrp="1"/>
          </p:cNvSpPr>
          <p:nvPr>
            <p:ph type="ftr" sz="quarter" idx="11"/>
          </p:nvPr>
        </p:nvSpPr>
        <p:spPr/>
        <p:txBody>
          <a:bodyPr/>
          <a:lstStyle/>
          <a:p>
            <a:endParaRPr lang="en-US" dirty="0"/>
          </a:p>
        </p:txBody>
      </p:sp>
      <p:sp>
        <p:nvSpPr>
          <p:cNvPr id="1048602"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1048697"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99" name="Date Placeholder 4"/>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700" name="Footer Placeholder 5"/>
          <p:cNvSpPr>
            <a:spLocks noGrp="1"/>
          </p:cNvSpPr>
          <p:nvPr>
            <p:ph type="ftr" sz="quarter" idx="11"/>
          </p:nvPr>
        </p:nvSpPr>
        <p:spPr/>
        <p:txBody>
          <a:bodyPr/>
          <a:lstStyle/>
          <a:p>
            <a:endParaRPr lang="en-US" dirty="0"/>
          </a:p>
        </p:txBody>
      </p:sp>
      <p:sp>
        <p:nvSpPr>
          <p:cNvPr id="1048701"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1048630"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31"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32" name="Date Placeholder 4"/>
          <p:cNvSpPr>
            <a:spLocks noGrp="1"/>
          </p:cNvSpPr>
          <p:nvPr>
            <p:ph type="dt" sz="half" idx="10"/>
          </p:nvPr>
        </p:nvSpPr>
        <p:spPr/>
        <p:txBody>
          <a:bodyPr/>
          <a:lstStyle/>
          <a:p>
            <a:fld id="{48A87A34-81AB-432B-8DAE-1953F412C126}" type="datetimeFigureOut">
              <a:rPr lang="en-US" dirty="0"/>
              <a:t>5/22/2021</a:t>
            </a:fld>
            <a:endParaRPr lang="en-US" dirty="0"/>
          </a:p>
        </p:txBody>
      </p:sp>
      <p:sp>
        <p:nvSpPr>
          <p:cNvPr id="1048633" name="Footer Placeholder 5"/>
          <p:cNvSpPr>
            <a:spLocks noGrp="1"/>
          </p:cNvSpPr>
          <p:nvPr>
            <p:ph type="ftr" sz="quarter" idx="11"/>
          </p:nvPr>
        </p:nvSpPr>
        <p:spPr/>
        <p:txBody>
          <a:bodyPr/>
          <a:lstStyle/>
          <a:p>
            <a:endParaRPr lang="en-US" dirty="0"/>
          </a:p>
        </p:txBody>
      </p:sp>
      <p:sp>
        <p:nvSpPr>
          <p:cNvPr id="1048634"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5/22/2021</a:t>
            </a:fld>
            <a:endParaRPr lang="en-US" dirty="0"/>
          </a:p>
        </p:txBody>
      </p:sp>
      <p:sp>
        <p:nvSpPr>
          <p:cNvPr id="1048579"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056443" y="1122362"/>
            <a:ext cx="9898602" cy="4923331"/>
          </a:xfrm>
        </p:spPr>
        <p:txBody>
          <a:bodyPr>
            <a:noAutofit/>
          </a:bodyPr>
          <a:lstStyle/>
          <a:p>
            <a:r>
              <a:rPr lang="en-US" sz="8000" dirty="0">
                <a:effectLst/>
              </a:rPr>
              <a:t>DEVELOPMENT OF BUS PASS SYSTEM</a:t>
            </a:r>
            <a:br>
              <a:rPr lang="en-IN" sz="6000" dirty="0">
                <a:effectLst/>
              </a:rPr>
            </a:br>
            <a:endParaRPr lang="en-IN" sz="600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2"/>
          <p:cNvSpPr>
            <a:spLocks noGrp="1"/>
          </p:cNvSpPr>
          <p:nvPr>
            <p:ph idx="1"/>
          </p:nvPr>
        </p:nvSpPr>
        <p:spPr/>
        <p:txBody>
          <a:bodyPr/>
          <a:lstStyle/>
          <a:p>
            <a:r>
              <a:rPr lang="en-US" dirty="0"/>
              <a:t>D) Software requirements:</a:t>
            </a:r>
          </a:p>
          <a:p>
            <a:endParaRPr lang="en-IN" dirty="0"/>
          </a:p>
        </p:txBody>
      </p:sp>
      <p:graphicFrame>
        <p:nvGraphicFramePr>
          <p:cNvPr id="4194307" name="Table 4"/>
          <p:cNvGraphicFramePr>
            <a:graphicFrameLocks noGrp="1"/>
          </p:cNvGraphicFramePr>
          <p:nvPr/>
        </p:nvGraphicFramePr>
        <p:xfrm>
          <a:off x="2032000" y="3150972"/>
          <a:ext cx="8128000" cy="2276734"/>
        </p:xfrm>
        <a:graphic>
          <a:graphicData uri="http://schemas.openxmlformats.org/drawingml/2006/table">
            <a:tbl>
              <a:tblPr firstRow="1" bandRow="1">
                <a:tableStyleId>{0505E3EF-67EA-436B-97B2-0124C06EBD24}</a:tableStyleId>
              </a:tblPr>
              <a:tblGrid>
                <a:gridCol w="4035168">
                  <a:extLst>
                    <a:ext uri="{9D8B030D-6E8A-4147-A177-3AD203B41FA5}">
                      <a16:colId xmlns:a16="http://schemas.microsoft.com/office/drawing/2014/main" val="20000"/>
                    </a:ext>
                  </a:extLst>
                </a:gridCol>
                <a:gridCol w="4092832">
                  <a:extLst>
                    <a:ext uri="{9D8B030D-6E8A-4147-A177-3AD203B41FA5}">
                      <a16:colId xmlns:a16="http://schemas.microsoft.com/office/drawing/2014/main" val="20001"/>
                    </a:ext>
                  </a:extLst>
                </a:gridCol>
              </a:tblGrid>
              <a:tr h="509717">
                <a:tc>
                  <a:txBody>
                    <a:bodyPr/>
                    <a:lstStyle/>
                    <a:p>
                      <a:r>
                        <a:rPr lang="en-US" sz="2000" b="0" dirty="0">
                          <a:latin typeface="Calibri" panose="020F0502020204030204" pitchFamily="34" charset="0"/>
                          <a:cs typeface="Calibri" panose="020F0502020204030204" pitchFamily="34" charset="0"/>
                        </a:rPr>
                        <a:t>Description</a:t>
                      </a:r>
                      <a:endParaRPr lang="en-IN" sz="2000" b="0" dirty="0">
                        <a:latin typeface="Calibri" panose="020F0502020204030204" pitchFamily="34" charset="0"/>
                        <a:cs typeface="Calibri" panose="020F0502020204030204" pitchFamily="34" charset="0"/>
                      </a:endParaRPr>
                    </a:p>
                  </a:txBody>
                  <a:tcPr/>
                </a:tc>
                <a:tc>
                  <a:txBody>
                    <a:bodyPr/>
                    <a:lstStyle/>
                    <a:p>
                      <a:r>
                        <a:rPr lang="en-US" sz="2000" b="0" dirty="0">
                          <a:latin typeface="Calibri" panose="020F0502020204030204" pitchFamily="34" charset="0"/>
                          <a:cs typeface="Calibri" panose="020F0502020204030204" pitchFamily="34" charset="0"/>
                        </a:rPr>
                        <a:t>Alternatives(if</a:t>
                      </a:r>
                      <a:r>
                        <a:rPr lang="en-US" sz="2000" b="0" baseline="0" dirty="0">
                          <a:latin typeface="Calibri" panose="020F0502020204030204" pitchFamily="34" charset="0"/>
                          <a:cs typeface="Calibri" panose="020F0502020204030204" pitchFamily="34" charset="0"/>
                        </a:rPr>
                        <a:t> possible)</a:t>
                      </a:r>
                      <a:endParaRPr lang="en-IN" sz="20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509717">
                <a:tc>
                  <a:txBody>
                    <a:bodyPr/>
                    <a:lstStyle/>
                    <a:p>
                      <a:r>
                        <a:rPr lang="en-US" sz="2000" kern="1200" dirty="0">
                          <a:solidFill>
                            <a:schemeClr val="dk1"/>
                          </a:solidFill>
                          <a:effectLst/>
                          <a:latin typeface="Calibri" panose="020F0502020204030204" pitchFamily="34" charset="0"/>
                          <a:ea typeface="+mn-ea"/>
                          <a:cs typeface="Calibri" panose="020F0502020204030204" pitchFamily="34" charset="0"/>
                        </a:rPr>
                        <a:t>Windows 7/8/10 with MS-</a:t>
                      </a:r>
                      <a:endParaRPr lang="en-IN" sz="2000" kern="1200" dirty="0">
                        <a:solidFill>
                          <a:schemeClr val="dk1"/>
                        </a:solidFill>
                        <a:effectLst/>
                        <a:latin typeface="Calibri" panose="020F0502020204030204" pitchFamily="34" charset="0"/>
                        <a:ea typeface="+mn-ea"/>
                        <a:cs typeface="Calibri" panose="020F0502020204030204" pitchFamily="34" charset="0"/>
                      </a:endParaRPr>
                    </a:p>
                    <a:p>
                      <a:r>
                        <a:rPr lang="en-IN" sz="2000" kern="1200" dirty="0">
                          <a:solidFill>
                            <a:schemeClr val="dk1"/>
                          </a:solidFill>
                          <a:effectLst/>
                          <a:latin typeface="Calibri" panose="020F0502020204030204" pitchFamily="34" charset="0"/>
                          <a:ea typeface="+mn-ea"/>
                          <a:cs typeface="Calibri" panose="020F0502020204030204" pitchFamily="34" charset="0"/>
                        </a:rPr>
                        <a:t>Office</a:t>
                      </a:r>
                      <a:endParaRPr lang="en-IN"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Not</a:t>
                      </a:r>
                      <a:r>
                        <a:rPr lang="en-US" sz="2000" baseline="0" dirty="0">
                          <a:latin typeface="Calibri" panose="020F0502020204030204" pitchFamily="34" charset="0"/>
                          <a:cs typeface="Calibri" panose="020F0502020204030204" pitchFamily="34" charset="0"/>
                        </a:rPr>
                        <a:t> applicable</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556260">
                <a:tc>
                  <a:txBody>
                    <a:bodyPr/>
                    <a:lstStyle/>
                    <a:p>
                      <a:r>
                        <a:rPr lang="en-IN" sz="2000" kern="1200" dirty="0">
                          <a:solidFill>
                            <a:schemeClr val="dk1"/>
                          </a:solidFill>
                          <a:effectLst/>
                          <a:latin typeface="Calibri" panose="020F0502020204030204" pitchFamily="34" charset="0"/>
                          <a:ea typeface="+mn-ea"/>
                          <a:cs typeface="Calibri" panose="020F0502020204030204" pitchFamily="34" charset="0"/>
                        </a:rPr>
                        <a:t>MS-SQL server/Oracle</a:t>
                      </a:r>
                      <a:endParaRPr lang="en-IN" sz="2000" dirty="0">
                        <a:latin typeface="Calibri" panose="020F0502020204030204" pitchFamily="34" charset="0"/>
                        <a:cs typeface="Calibri" panose="020F0502020204030204" pitchFamily="34" charset="0"/>
                      </a:endParaRPr>
                    </a:p>
                  </a:txBody>
                  <a:tcPr/>
                </a:tc>
                <a:tc>
                  <a:txBody>
                    <a:bodyPr/>
                    <a:lstStyle/>
                    <a:p>
                      <a:r>
                        <a:rPr lang="en-IN" sz="2000" kern="1200" dirty="0">
                          <a:solidFill>
                            <a:schemeClr val="dk1"/>
                          </a:solidFill>
                          <a:effectLst/>
                          <a:latin typeface="Calibri" panose="020F0502020204030204" pitchFamily="34" charset="0"/>
                          <a:ea typeface="+mn-ea"/>
                          <a:cs typeface="Calibri" panose="020F0502020204030204" pitchFamily="34" charset="0"/>
                        </a:rPr>
                        <a:t>MS-Access</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509717">
                <a:tc>
                  <a:txBody>
                    <a:bodyPr/>
                    <a:lstStyle/>
                    <a:p>
                      <a:r>
                        <a:rPr lang="en-US" sz="2000" dirty="0">
                          <a:latin typeface="Calibri" panose="020F0502020204030204" pitchFamily="34" charset="0"/>
                          <a:cs typeface="Calibri" panose="020F0502020204030204" pitchFamily="34" charset="0"/>
                        </a:rPr>
                        <a:t>Linux</a:t>
                      </a:r>
                      <a:endParaRPr lang="en-IN"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Not applicable</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bl>
          </a:graphicData>
        </a:graphic>
      </p:graphicFrame>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58AE-F1E1-4A0A-A236-BD5684EA0A97}"/>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A9FFF5E5-2133-4F36-8832-3279F53B2028}"/>
              </a:ext>
            </a:extLst>
          </p:cNvPr>
          <p:cNvSpPr>
            <a:spLocks noGrp="1"/>
          </p:cNvSpPr>
          <p:nvPr>
            <p:ph idx="1"/>
          </p:nvPr>
        </p:nvSpPr>
        <p:spPr>
          <a:xfrm>
            <a:off x="913795" y="2096064"/>
            <a:ext cx="10353762" cy="4029528"/>
          </a:xfrm>
        </p:spPr>
        <p:txBody>
          <a:bodyPr/>
          <a:lstStyle/>
          <a:p>
            <a:r>
              <a:rPr lang="en-IN" sz="2800" dirty="0"/>
              <a:t>Time Reducing</a:t>
            </a:r>
          </a:p>
          <a:p>
            <a:r>
              <a:rPr lang="en-IN" sz="2800" dirty="0"/>
              <a:t>Paper work is reduced</a:t>
            </a:r>
          </a:p>
          <a:p>
            <a:r>
              <a:rPr lang="en-IN" sz="2800" dirty="0"/>
              <a:t>Registration of bus pass is easy</a:t>
            </a:r>
          </a:p>
          <a:p>
            <a:r>
              <a:rPr lang="en-IN" sz="2800" dirty="0"/>
              <a:t>Renewal is quickly</a:t>
            </a:r>
          </a:p>
          <a:p>
            <a:r>
              <a:rPr lang="en-IN" sz="2800" dirty="0"/>
              <a:t>It provide easy online payment</a:t>
            </a:r>
            <a:r>
              <a:rPr lang="en-IN" dirty="0"/>
              <a:t>.</a:t>
            </a:r>
          </a:p>
        </p:txBody>
      </p:sp>
    </p:spTree>
    <p:extLst>
      <p:ext uri="{BB962C8B-B14F-4D97-AF65-F5344CB8AC3E}">
        <p14:creationId xmlns:p14="http://schemas.microsoft.com/office/powerpoint/2010/main" val="29013189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stakeholders</a:t>
            </a:r>
            <a:endParaRPr lang="en-IN" dirty="0">
              <a:latin typeface="Calibri" panose="020F0502020204030204" pitchFamily="34" charset="0"/>
              <a:cs typeface="Calibri" panose="020F0502020204030204" pitchFamily="34" charset="0"/>
            </a:endParaRPr>
          </a:p>
        </p:txBody>
      </p:sp>
      <p:sp>
        <p:nvSpPr>
          <p:cNvPr id="1048607" name="Content Placeholder 2"/>
          <p:cNvSpPr>
            <a:spLocks noGrp="1"/>
          </p:cNvSpPr>
          <p:nvPr>
            <p:ph idx="1"/>
          </p:nvPr>
        </p:nvSpPr>
        <p:spPr>
          <a:xfrm>
            <a:off x="827297" y="1774789"/>
            <a:ext cx="10353762" cy="4270904"/>
          </a:xfrm>
        </p:spPr>
        <p:txBody>
          <a:bodyPr>
            <a:normAutofit fontScale="95000" lnSpcReduction="10000"/>
          </a:bodyPr>
          <a:lstStyle/>
          <a:p>
            <a:r>
              <a:rPr lang="en-US" sz="2100" dirty="0">
                <a:effectLst/>
                <a:latin typeface="Calibri" panose="020F0502020204030204" pitchFamily="34" charset="0"/>
                <a:cs typeface="Calibri" panose="020F0502020204030204" pitchFamily="34" charset="0"/>
              </a:rPr>
              <a:t>A )User:</a:t>
            </a:r>
            <a:endParaRPr lang="en-IN" sz="2100" dirty="0">
              <a:effectLst/>
              <a:latin typeface="Calibri" panose="020F0502020204030204" pitchFamily="34" charset="0"/>
              <a:cs typeface="Calibri" panose="020F0502020204030204" pitchFamily="34" charset="0"/>
            </a:endParaRPr>
          </a:p>
          <a:p>
            <a:pPr marL="0" indent="0">
              <a:buNone/>
            </a:pPr>
            <a:r>
              <a:rPr lang="en-IN" sz="2100" dirty="0">
                <a:effectLst/>
                <a:latin typeface="Calibri" panose="020F0502020204030204" pitchFamily="34" charset="0"/>
                <a:cs typeface="Calibri" panose="020F0502020204030204" pitchFamily="34" charset="0"/>
              </a:rPr>
              <a:t>  </a:t>
            </a:r>
            <a:r>
              <a:rPr lang="en-IN" sz="2100" dirty="0" err="1">
                <a:effectLst/>
                <a:latin typeface="Calibri" panose="020F0502020204030204" pitchFamily="34" charset="0"/>
                <a:cs typeface="Calibri" panose="020F0502020204030204" pitchFamily="34" charset="0"/>
              </a:rPr>
              <a:t>i</a:t>
            </a:r>
            <a:r>
              <a:rPr lang="en-IN" sz="2100" dirty="0">
                <a:effectLst/>
                <a:latin typeface="Calibri" panose="020F0502020204030204" pitchFamily="34" charset="0"/>
                <a:cs typeface="Calibri" panose="020F0502020204030204" pitchFamily="34" charset="0"/>
              </a:rPr>
              <a:t>)I should be able to Register in system as passenger.</a:t>
            </a:r>
          </a:p>
          <a:p>
            <a:pPr marL="0" indent="0">
              <a:buNone/>
            </a:pPr>
            <a:r>
              <a:rPr lang="en-IN" sz="2100" dirty="0">
                <a:effectLst/>
                <a:latin typeface="Calibri" panose="020F0502020204030204" pitchFamily="34" charset="0"/>
                <a:cs typeface="Calibri" panose="020F0502020204030204" pitchFamily="34" charset="0"/>
              </a:rPr>
              <a:t>  ii)I should be able to login to the system</a:t>
            </a:r>
          </a:p>
          <a:p>
            <a:pPr marL="0" indent="0">
              <a:buNone/>
            </a:pPr>
            <a:r>
              <a:rPr lang="en-IN" sz="2100" dirty="0">
                <a:effectLst/>
                <a:latin typeface="Calibri" panose="020F0502020204030204" pitchFamily="34" charset="0"/>
                <a:cs typeface="Calibri" panose="020F0502020204030204" pitchFamily="34" charset="0"/>
              </a:rPr>
              <a:t> iii)I should be able to View my profile</a:t>
            </a:r>
          </a:p>
          <a:p>
            <a:pPr marL="0" indent="0">
              <a:buNone/>
            </a:pPr>
            <a:r>
              <a:rPr lang="en-IN" sz="2100" dirty="0">
                <a:effectLst/>
                <a:latin typeface="Calibri" panose="020F0502020204030204" pitchFamily="34" charset="0"/>
                <a:cs typeface="Calibri" panose="020F0502020204030204" pitchFamily="34" charset="0"/>
              </a:rPr>
              <a:t> iv)I should be able to Update Personal information. </a:t>
            </a:r>
          </a:p>
          <a:p>
            <a:pPr marL="0" indent="0">
              <a:buNone/>
            </a:pPr>
            <a:r>
              <a:rPr lang="en-IN" sz="2100" dirty="0">
                <a:effectLst/>
                <a:latin typeface="Calibri" panose="020F0502020204030204" pitchFamily="34" charset="0"/>
                <a:cs typeface="Calibri" panose="020F0502020204030204" pitchFamily="34" charset="0"/>
              </a:rPr>
              <a:t> v) I should be able to Upload documents.</a:t>
            </a:r>
          </a:p>
          <a:p>
            <a:pPr marL="0" indent="0">
              <a:buNone/>
            </a:pPr>
            <a:r>
              <a:rPr lang="en-IN" sz="2100" dirty="0">
                <a:effectLst/>
                <a:latin typeface="Calibri" panose="020F0502020204030204" pitchFamily="34" charset="0"/>
                <a:cs typeface="Calibri" panose="020F0502020204030204" pitchFamily="34" charset="0"/>
              </a:rPr>
              <a:t> vi) I should be able to do Payment.</a:t>
            </a:r>
          </a:p>
          <a:p>
            <a:pPr marL="0" indent="0">
              <a:buNone/>
            </a:pPr>
            <a:r>
              <a:rPr lang="en-IN" sz="2100" dirty="0">
                <a:effectLst/>
                <a:latin typeface="Calibri" panose="020F0502020204030204" pitchFamily="34" charset="0"/>
                <a:cs typeface="Calibri" panose="020F0502020204030204" pitchFamily="34" charset="0"/>
              </a:rPr>
              <a:t> vii)I should be able to Request for issuing Bus Pass.</a:t>
            </a:r>
          </a:p>
          <a:p>
            <a:pPr marL="0" indent="0">
              <a:buNone/>
            </a:pPr>
            <a:r>
              <a:rPr lang="en-IN" sz="2100" dirty="0">
                <a:effectLst/>
                <a:latin typeface="Calibri" panose="020F0502020204030204" pitchFamily="34" charset="0"/>
                <a:cs typeface="Calibri" panose="020F0502020204030204" pitchFamily="34" charset="0"/>
              </a:rPr>
              <a:t> viii)I should be able to give Feedback about service</a:t>
            </a:r>
          </a:p>
          <a:p>
            <a:endParaRPr lang="en-IN" dirty="0"/>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a:xfrm>
            <a:off x="913795" y="1210962"/>
            <a:ext cx="10353762" cy="4510216"/>
          </a:xfrm>
        </p:spPr>
        <p:txBody>
          <a:bodyPr>
            <a:normAutofit fontScale="72500" lnSpcReduction="20000"/>
          </a:bodyPr>
          <a:lstStyle/>
          <a:p>
            <a:r>
              <a:rPr lang="en-US" sz="2900" dirty="0">
                <a:effectLst/>
                <a:latin typeface="Calibri" panose="020F0502020204030204" pitchFamily="34" charset="0"/>
                <a:cs typeface="Calibri" panose="020F0502020204030204" pitchFamily="34" charset="0"/>
              </a:rPr>
              <a:t>B) Admin:</a:t>
            </a:r>
            <a:endParaRPr lang="en-IN" sz="2900" b="1" u="sng" dirty="0">
              <a:effectLst/>
              <a:latin typeface="Calibri" panose="020F0502020204030204" pitchFamily="34" charset="0"/>
              <a:cs typeface="Calibri" panose="020F0502020204030204" pitchFamily="34" charset="0"/>
            </a:endParaRPr>
          </a:p>
          <a:p>
            <a:pPr marL="0" indent="0">
              <a:buNone/>
            </a:pPr>
            <a:r>
              <a:rPr lang="en-US" sz="2900" b="1" dirty="0" err="1">
                <a:effectLst/>
                <a:latin typeface="Calibri" panose="020F0502020204030204" pitchFamily="34" charset="0"/>
                <a:cs typeface="Calibri" panose="020F0502020204030204" pitchFamily="34" charset="0"/>
              </a:rPr>
              <a:t>i</a:t>
            </a:r>
            <a:r>
              <a:rPr lang="en-US" sz="2900" b="1" dirty="0">
                <a:effectLst/>
                <a:latin typeface="Calibri" panose="020F0502020204030204" pitchFamily="34" charset="0"/>
                <a:cs typeface="Calibri" panose="020F0502020204030204" pitchFamily="34" charset="0"/>
              </a:rPr>
              <a:t>)       </a:t>
            </a:r>
            <a:r>
              <a:rPr lang="en-IN" sz="2900" dirty="0">
                <a:effectLst/>
                <a:latin typeface="Calibri" panose="020F0502020204030204" pitchFamily="34" charset="0"/>
                <a:cs typeface="Calibri" panose="020F0502020204030204" pitchFamily="34" charset="0"/>
              </a:rPr>
              <a:t>I should be able to login to the system</a:t>
            </a:r>
          </a:p>
          <a:p>
            <a:pPr marL="571500" indent="-571500">
              <a:buAutoNum type="romanLcParenR" startAt="2"/>
            </a:pPr>
            <a:r>
              <a:rPr lang="en-IN" sz="2900" dirty="0">
                <a:effectLst/>
                <a:latin typeface="Calibri" panose="020F0502020204030204" pitchFamily="34" charset="0"/>
                <a:cs typeface="Calibri" panose="020F0502020204030204" pitchFamily="34" charset="0"/>
              </a:rPr>
              <a:t>I should be able to View my profile.</a:t>
            </a:r>
          </a:p>
          <a:p>
            <a:pPr marL="571500" indent="-571500">
              <a:buAutoNum type="romanLcParenR" startAt="2"/>
            </a:pPr>
            <a:r>
              <a:rPr lang="en-IN" sz="2900" dirty="0">
                <a:effectLst/>
                <a:latin typeface="Calibri" panose="020F0502020204030204" pitchFamily="34" charset="0"/>
                <a:cs typeface="Calibri" panose="020F0502020204030204" pitchFamily="34" charset="0"/>
              </a:rPr>
              <a:t>I should be able to Update Personal information.</a:t>
            </a:r>
          </a:p>
          <a:p>
            <a:pPr marL="571500" indent="-571500">
              <a:buAutoNum type="romanLcParenR" startAt="2"/>
            </a:pPr>
            <a:r>
              <a:rPr lang="en-IN" sz="2900" dirty="0">
                <a:effectLst/>
                <a:latin typeface="Calibri" panose="020F0502020204030204" pitchFamily="34" charset="0"/>
                <a:cs typeface="Calibri" panose="020F0502020204030204" pitchFamily="34" charset="0"/>
              </a:rPr>
              <a:t>I should be able to accept the Request for issuing Bus Pass .</a:t>
            </a:r>
          </a:p>
          <a:p>
            <a:pPr marL="571500" indent="-571500">
              <a:buAutoNum type="romanLcParenR" startAt="2"/>
            </a:pPr>
            <a:r>
              <a:rPr lang="en-IN" sz="2900" dirty="0">
                <a:effectLst/>
                <a:latin typeface="Calibri" panose="020F0502020204030204" pitchFamily="34" charset="0"/>
                <a:cs typeface="Calibri" panose="020F0502020204030204" pitchFamily="34" charset="0"/>
              </a:rPr>
              <a:t>I should be able to check the Validity of passenger’s bus pass .</a:t>
            </a:r>
          </a:p>
          <a:p>
            <a:pPr marL="571500" indent="-571500">
              <a:buAutoNum type="romanLcParenR" startAt="2"/>
            </a:pPr>
            <a:r>
              <a:rPr lang="en-IN" sz="2900" dirty="0">
                <a:effectLst/>
                <a:latin typeface="Calibri" panose="020F0502020204030204" pitchFamily="34" charset="0"/>
                <a:cs typeface="Calibri" panose="020F0502020204030204" pitchFamily="34" charset="0"/>
              </a:rPr>
              <a:t>I should be able to Authenticate the System.</a:t>
            </a:r>
          </a:p>
          <a:p>
            <a:pPr marL="571500" indent="-571500">
              <a:buAutoNum type="romanLcParenR" startAt="2"/>
            </a:pPr>
            <a:r>
              <a:rPr lang="en-IN" sz="2900" dirty="0">
                <a:effectLst/>
                <a:latin typeface="Calibri" panose="020F0502020204030204" pitchFamily="34" charset="0"/>
                <a:cs typeface="Calibri" panose="020F0502020204030204" pitchFamily="34" charset="0"/>
              </a:rPr>
              <a:t>I should be able to Search particular passenger’s </a:t>
            </a:r>
            <a:r>
              <a:rPr lang="en-IN" sz="2900" dirty="0" err="1">
                <a:effectLst/>
                <a:latin typeface="Calibri" panose="020F0502020204030204" pitchFamily="34" charset="0"/>
                <a:cs typeface="Calibri" panose="020F0502020204030204" pitchFamily="34" charset="0"/>
              </a:rPr>
              <a:t>profile.viii</a:t>
            </a:r>
            <a:r>
              <a:rPr lang="en-IN" sz="2900" dirty="0">
                <a:effectLst/>
                <a:latin typeface="Calibri" panose="020F0502020204030204" pitchFamily="34" charset="0"/>
                <a:cs typeface="Calibri" panose="020F0502020204030204" pitchFamily="34" charset="0"/>
              </a:rPr>
              <a:t>)</a:t>
            </a:r>
          </a:p>
          <a:p>
            <a:pPr marL="571500" indent="-571500">
              <a:buAutoNum type="romanLcParenR" startAt="2"/>
            </a:pPr>
            <a:r>
              <a:rPr lang="en-IN" sz="2900" dirty="0">
                <a:effectLst/>
                <a:latin typeface="Calibri" panose="020F0502020204030204" pitchFamily="34" charset="0"/>
                <a:cs typeface="Calibri" panose="020F0502020204030204" pitchFamily="34" charset="0"/>
              </a:rPr>
              <a:t>I should be able to do Changes in system</a:t>
            </a:r>
          </a:p>
          <a:p>
            <a:pPr marL="0" indent="0">
              <a:buNone/>
            </a:pPr>
            <a:r>
              <a:rPr lang="en-IN" sz="3300" dirty="0">
                <a:effectLst/>
                <a:latin typeface="Calibri" panose="020F0502020204030204" pitchFamily="34" charset="0"/>
                <a:cs typeface="Calibri" panose="020F0502020204030204" pitchFamily="34" charset="0"/>
              </a:rPr>
              <a:t> </a:t>
            </a:r>
          </a:p>
          <a:p>
            <a:endParaRPr lang="en-IN" dirty="0"/>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diagrams</a:t>
            </a:r>
            <a:endParaRPr lang="en-IN" dirty="0">
              <a:latin typeface="Calibri" panose="020F0502020204030204" pitchFamily="34" charset="0"/>
              <a:cs typeface="Calibri" panose="020F0502020204030204" pitchFamily="34" charset="0"/>
            </a:endParaRPr>
          </a:p>
        </p:txBody>
      </p:sp>
      <p:sp>
        <p:nvSpPr>
          <p:cNvPr id="1048610" name="Content Placeholder 2"/>
          <p:cNvSpPr>
            <a:spLocks noGrp="1"/>
          </p:cNvSpPr>
          <p:nvPr>
            <p:ph idx="1"/>
          </p:nvPr>
        </p:nvSpPr>
        <p:spPr>
          <a:xfrm>
            <a:off x="913795" y="609600"/>
            <a:ext cx="10353762" cy="5181600"/>
          </a:xfrm>
        </p:spPr>
        <p:txBody>
          <a:bodyPr/>
          <a:lstStyle/>
          <a:p>
            <a:pPr marL="0" indent="0">
              <a:buNone/>
            </a:pPr>
            <a:r>
              <a:rPr lang="en-US" sz="3600" dirty="0"/>
              <a:t>DIAGRAMS:</a:t>
            </a:r>
          </a:p>
          <a:p>
            <a:r>
              <a:rPr lang="en-US" dirty="0">
                <a:latin typeface="Calibri" panose="020F0502020204030204" pitchFamily="34" charset="0"/>
                <a:cs typeface="Calibri" panose="020F0502020204030204" pitchFamily="34" charset="0"/>
              </a:rPr>
              <a:t>1) User case diagram:</a:t>
            </a:r>
            <a:endParaRPr lang="en-IN" dirty="0">
              <a:latin typeface="Calibri" panose="020F0502020204030204" pitchFamily="34" charset="0"/>
              <a:cs typeface="Calibri" panose="020F0502020204030204" pitchFamily="34" charset="0"/>
            </a:endParaRPr>
          </a:p>
        </p:txBody>
      </p:sp>
      <p:pic>
        <p:nvPicPr>
          <p:cNvPr id="2097152" name="Picture 3"/>
          <p:cNvPicPr>
            <a:picLocks/>
          </p:cNvPicPr>
          <p:nvPr/>
        </p:nvPicPr>
        <p:blipFill>
          <a:blip r:embed="rId2"/>
          <a:stretch>
            <a:fillRect/>
          </a:stretch>
        </p:blipFill>
        <p:spPr>
          <a:xfrm>
            <a:off x="4793083" y="556083"/>
            <a:ext cx="5250180" cy="5996940"/>
          </a:xfrm>
          <a:prstGeom prst="rect">
            <a:avLst/>
          </a:prstGeom>
        </p:spPr>
      </p:pic>
      <p:sp>
        <p:nvSpPr>
          <p:cNvPr id="1048713" name="TextBox 1048712"/>
          <p:cNvSpPr txBox="1"/>
          <p:nvPr/>
        </p:nvSpPr>
        <p:spPr>
          <a:xfrm>
            <a:off x="6791430" y="5433958"/>
            <a:ext cx="1048262" cy="231140"/>
          </a:xfrm>
          <a:prstGeom prst="rect">
            <a:avLst/>
          </a:prstGeom>
        </p:spPr>
        <p:txBody>
          <a:bodyPr wrap="square" rtlCol="0">
            <a:spAutoFit/>
          </a:bodyPr>
          <a:lstStyle/>
          <a:p>
            <a:r>
              <a:rPr lang="en-US" sz="900" b="1" dirty="0">
                <a:solidFill>
                  <a:srgbClr val="000000"/>
                </a:solidFill>
              </a:rPr>
              <a:t>Authentication</a:t>
            </a:r>
            <a:endParaRPr lang="en-IN" sz="900" b="1" dirty="0">
              <a:solidFill>
                <a:srgbClr val="000000"/>
              </a:solidFill>
            </a:endParaRPr>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2) Class diagram</a:t>
            </a:r>
            <a:r>
              <a:rPr lang="en-US" dirty="0"/>
              <a:t>:</a:t>
            </a:r>
            <a:endParaRPr lang="en-IN" dirty="0"/>
          </a:p>
        </p:txBody>
      </p:sp>
      <p:pic>
        <p:nvPicPr>
          <p:cNvPr id="2097153" name="Picture 3"/>
          <p:cNvPicPr>
            <a:picLocks/>
          </p:cNvPicPr>
          <p:nvPr/>
        </p:nvPicPr>
        <p:blipFill>
          <a:blip r:embed="rId2"/>
          <a:stretch>
            <a:fillRect/>
          </a:stretch>
        </p:blipFill>
        <p:spPr>
          <a:xfrm>
            <a:off x="4757351" y="395416"/>
            <a:ext cx="3336325" cy="6141308"/>
          </a:xfrm>
          <a:prstGeom prst="rect">
            <a:avLst/>
          </a:prstGeom>
        </p:spPr>
      </p:pic>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3) Activity diagram:</a:t>
            </a:r>
            <a:endParaRPr lang="en-IN" dirty="0">
              <a:latin typeface="Calibri" panose="020F0502020204030204" pitchFamily="34" charset="0"/>
              <a:cs typeface="Calibri" panose="020F0502020204030204" pitchFamily="34" charset="0"/>
            </a:endParaRPr>
          </a:p>
        </p:txBody>
      </p:sp>
      <p:pic>
        <p:nvPicPr>
          <p:cNvPr id="2097154" name="Picture 3"/>
          <p:cNvPicPr>
            <a:picLocks/>
          </p:cNvPicPr>
          <p:nvPr/>
        </p:nvPicPr>
        <p:blipFill>
          <a:blip r:embed="rId2"/>
          <a:stretch>
            <a:fillRect/>
          </a:stretch>
        </p:blipFill>
        <p:spPr>
          <a:xfrm>
            <a:off x="4130040" y="308919"/>
            <a:ext cx="4618544" cy="6215449"/>
          </a:xfrm>
          <a:prstGeom prst="rect">
            <a:avLst/>
          </a:prstGeom>
        </p:spPr>
      </p:pic>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913795" y="0"/>
            <a:ext cx="10353761" cy="1198605"/>
          </a:xfrm>
        </p:spPr>
        <p:txBody>
          <a:bodyPr/>
          <a:lstStyle/>
          <a:p>
            <a:r>
              <a:rPr lang="en-US" dirty="0"/>
              <a:t>Test plan</a:t>
            </a:r>
            <a:endParaRPr lang="en-IN" dirty="0"/>
          </a:p>
        </p:txBody>
      </p:sp>
      <p:graphicFrame>
        <p:nvGraphicFramePr>
          <p:cNvPr id="4194308" name="Content Placeholder 3"/>
          <p:cNvGraphicFramePr>
            <a:graphicFrameLocks noGrp="1"/>
          </p:cNvGraphicFramePr>
          <p:nvPr>
            <p:ph idx="1"/>
          </p:nvPr>
        </p:nvGraphicFramePr>
        <p:xfrm>
          <a:off x="914400" y="914403"/>
          <a:ext cx="10353676" cy="5264057"/>
        </p:xfrm>
        <a:graphic>
          <a:graphicData uri="http://schemas.openxmlformats.org/drawingml/2006/table">
            <a:tbl>
              <a:tblPr firstRow="1" bandRow="1">
                <a:tableStyleId>{0505E3EF-67EA-436B-97B2-0124C06EBD24}</a:tableStyleId>
              </a:tblPr>
              <a:tblGrid>
                <a:gridCol w="1359243">
                  <a:extLst>
                    <a:ext uri="{9D8B030D-6E8A-4147-A177-3AD203B41FA5}">
                      <a16:colId xmlns:a16="http://schemas.microsoft.com/office/drawing/2014/main" val="20000"/>
                    </a:ext>
                  </a:extLst>
                </a:gridCol>
                <a:gridCol w="2557849">
                  <a:extLst>
                    <a:ext uri="{9D8B030D-6E8A-4147-A177-3AD203B41FA5}">
                      <a16:colId xmlns:a16="http://schemas.microsoft.com/office/drawing/2014/main" val="20001"/>
                    </a:ext>
                  </a:extLst>
                </a:gridCol>
                <a:gridCol w="3459892">
                  <a:extLst>
                    <a:ext uri="{9D8B030D-6E8A-4147-A177-3AD203B41FA5}">
                      <a16:colId xmlns:a16="http://schemas.microsoft.com/office/drawing/2014/main" val="20002"/>
                    </a:ext>
                  </a:extLst>
                </a:gridCol>
                <a:gridCol w="2976692">
                  <a:extLst>
                    <a:ext uri="{9D8B030D-6E8A-4147-A177-3AD203B41FA5}">
                      <a16:colId xmlns:a16="http://schemas.microsoft.com/office/drawing/2014/main" val="20003"/>
                    </a:ext>
                  </a:extLst>
                </a:gridCol>
              </a:tblGrid>
              <a:tr h="335492">
                <a:tc>
                  <a:txBody>
                    <a:bodyPr/>
                    <a:lstStyle/>
                    <a:p>
                      <a:r>
                        <a:rPr lang="en-US" dirty="0"/>
                        <a:t>No</a:t>
                      </a:r>
                      <a:endParaRPr lang="en-IN" dirty="0"/>
                    </a:p>
                  </a:txBody>
                  <a:tcPr/>
                </a:tc>
                <a:tc>
                  <a:txBody>
                    <a:bodyPr/>
                    <a:lstStyle/>
                    <a:p>
                      <a:r>
                        <a:rPr lang="en-US" dirty="0"/>
                        <a:t>Requirement</a:t>
                      </a:r>
                      <a:endParaRPr lang="en-IN" dirty="0"/>
                    </a:p>
                  </a:txBody>
                  <a:tcPr/>
                </a:tc>
                <a:tc>
                  <a:txBody>
                    <a:bodyPr/>
                    <a:lstStyle/>
                    <a:p>
                      <a:r>
                        <a:rPr lang="en-US" dirty="0"/>
                        <a:t>Description</a:t>
                      </a:r>
                      <a:endParaRPr lang="en-IN" dirty="0"/>
                    </a:p>
                  </a:txBody>
                  <a:tcPr/>
                </a:tc>
                <a:tc>
                  <a:txBody>
                    <a:bodyPr/>
                    <a:lstStyle/>
                    <a:p>
                      <a:r>
                        <a:rPr lang="en-US" dirty="0"/>
                        <a:t>Expected output</a:t>
                      </a:r>
                      <a:endParaRPr lang="en-IN" dirty="0"/>
                    </a:p>
                  </a:txBody>
                  <a:tcPr/>
                </a:tc>
                <a:extLst>
                  <a:ext uri="{0D108BD9-81ED-4DB2-BD59-A6C34878D82A}">
                    <a16:rowId xmlns:a16="http://schemas.microsoft.com/office/drawing/2014/main" val="10000"/>
                  </a:ext>
                </a:extLst>
              </a:tr>
              <a:tr h="783497">
                <a:tc>
                  <a:txBody>
                    <a:bodyPr/>
                    <a:lstStyle/>
                    <a:p>
                      <a:r>
                        <a:rPr lang="en-US" dirty="0"/>
                        <a:t>1</a:t>
                      </a:r>
                      <a:endParaRPr lang="en-IN" dirty="0"/>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New user registration</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Enter all the details of user and check for duplicate entry</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User registered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335492">
                <a:tc>
                  <a:txBody>
                    <a:bodyPr/>
                    <a:lstStyle/>
                    <a:p>
                      <a:r>
                        <a:rPr lang="en-US" dirty="0"/>
                        <a:t>2</a:t>
                      </a:r>
                      <a:endParaRPr lang="en-IN" dirty="0"/>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System login</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Enter user name</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Successful login</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838730">
                <a:tc>
                  <a:txBody>
                    <a:bodyPr/>
                    <a:lstStyle/>
                    <a:p>
                      <a:r>
                        <a:rPr lang="en-US" dirty="0"/>
                        <a:t>3</a:t>
                      </a:r>
                      <a:endParaRPr lang="en-IN" dirty="0"/>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Unsuccessful user verification due to wrong password</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Login to the system with wrong password</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Unsuccessful login</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838730">
                <a:tc>
                  <a:txBody>
                    <a:bodyPr/>
                    <a:lstStyle/>
                    <a:p>
                      <a:r>
                        <a:rPr lang="en-US" dirty="0"/>
                        <a:t>4</a:t>
                      </a:r>
                      <a:endParaRPr lang="en-IN" dirty="0"/>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Unsuccessful user verification due to invalid login id</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Login to the system with a invalid login id </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Invalid user id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838730">
                <a:tc>
                  <a:txBody>
                    <a:bodyPr/>
                    <a:lstStyle/>
                    <a:p>
                      <a:r>
                        <a:rPr lang="en-US" dirty="0"/>
                        <a:t>5</a:t>
                      </a:r>
                      <a:endParaRPr lang="en-IN" dirty="0"/>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Generate pass</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Generate bus pass </a:t>
                      </a:r>
                      <a:endParaRPr lang="en-IN" sz="1800" kern="1200" dirty="0">
                        <a:solidFill>
                          <a:schemeClr val="dk1"/>
                        </a:solidFill>
                        <a:effectLst/>
                        <a:latin typeface="Calibri" panose="020F0502020204030204" pitchFamily="34" charset="0"/>
                        <a:ea typeface="+mn-ea"/>
                        <a:cs typeface="Calibri" panose="020F0502020204030204" pitchFamily="34" charset="0"/>
                      </a:endParaRPr>
                    </a:p>
                    <a:p>
                      <a:r>
                        <a:rPr lang="en-US" sz="1800" kern="1200" dirty="0">
                          <a:solidFill>
                            <a:schemeClr val="dk1"/>
                          </a:solidFill>
                          <a:effectLst/>
                          <a:latin typeface="Calibri" panose="020F0502020204030204" pitchFamily="34" charset="0"/>
                          <a:ea typeface="+mn-ea"/>
                          <a:cs typeface="Calibri" panose="020F0502020204030204" pitchFamily="34" charset="0"/>
                        </a:rPr>
                        <a:t>With Validity of pass</a:t>
                      </a:r>
                      <a:endParaRPr lang="en-IN" sz="1800" kern="1200" dirty="0">
                        <a:solidFill>
                          <a:schemeClr val="dk1"/>
                        </a:solidFill>
                        <a:effectLst/>
                        <a:latin typeface="Calibri" panose="020F0502020204030204" pitchFamily="34" charset="0"/>
                        <a:ea typeface="+mn-ea"/>
                        <a:cs typeface="Calibri" panose="020F0502020204030204" pitchFamily="34" charset="0"/>
                      </a:endParaRPr>
                    </a:p>
                    <a:p>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Bus pass generated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35492">
                <a:tc>
                  <a:txBody>
                    <a:bodyPr/>
                    <a:lstStyle/>
                    <a:p>
                      <a:r>
                        <a:rPr lang="en-US" dirty="0"/>
                        <a:t>6</a:t>
                      </a:r>
                      <a:endParaRPr lang="en-IN" dirty="0"/>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Take payment</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Enter amount</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Payment received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r h="587111">
                <a:tc>
                  <a:txBody>
                    <a:bodyPr/>
                    <a:lstStyle/>
                    <a:p>
                      <a:r>
                        <a:rPr lang="en-US"/>
                        <a:t>7</a:t>
                      </a:r>
                      <a:endParaRPr lang="en-IN"/>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Feedback</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User can add feedback about bus pass system</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Feedback received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7"/>
                  </a:ext>
                </a:extLst>
              </a:tr>
            </a:tbl>
          </a:graphicData>
        </a:graphic>
      </p:graphicFrame>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913795" y="609600"/>
            <a:ext cx="10353761" cy="4930066"/>
          </a:xfrm>
        </p:spPr>
        <p:txBody>
          <a:bodyPr>
            <a:normAutofit/>
          </a:bodyPr>
          <a:lstStyle/>
          <a:p>
            <a:r>
              <a:rPr lang="en-US" sz="6600" dirty="0"/>
              <a:t>Thank you</a:t>
            </a:r>
            <a:endParaRPr lang="en-IN" sz="660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dirty="0"/>
              <a:t>Student name &amp; prn</a:t>
            </a:r>
            <a:endParaRPr lang="en-IN" dirty="0"/>
          </a:p>
        </p:txBody>
      </p:sp>
      <p:sp>
        <p:nvSpPr>
          <p:cNvPr id="1048593" name="Content Placeholder 2"/>
          <p:cNvSpPr>
            <a:spLocks noGrp="1"/>
          </p:cNvSpPr>
          <p:nvPr>
            <p:ph idx="1"/>
          </p:nvPr>
        </p:nvSpPr>
        <p:spPr/>
        <p:txBody>
          <a:bodyPr/>
          <a:lstStyle/>
          <a:p>
            <a:r>
              <a:rPr lang="en-US" dirty="0" err="1"/>
              <a:t>Pritesh</a:t>
            </a:r>
            <a:r>
              <a:rPr lang="en-US" dirty="0"/>
              <a:t> S. Shetty.                          19UCS121</a:t>
            </a:r>
          </a:p>
          <a:p>
            <a:r>
              <a:rPr lang="en-US" dirty="0" err="1"/>
              <a:t>Dhairyashil</a:t>
            </a:r>
            <a:r>
              <a:rPr lang="en-US" dirty="0"/>
              <a:t> D. </a:t>
            </a:r>
            <a:r>
              <a:rPr lang="en-US" dirty="0" err="1"/>
              <a:t>Shinde</a:t>
            </a:r>
            <a:r>
              <a:rPr lang="en-US" dirty="0"/>
              <a:t>.                19UCS122</a:t>
            </a:r>
          </a:p>
          <a:p>
            <a:r>
              <a:rPr lang="en-US" dirty="0" err="1"/>
              <a:t>Gouri</a:t>
            </a:r>
            <a:r>
              <a:rPr lang="en-US" dirty="0"/>
              <a:t> V.  </a:t>
            </a:r>
            <a:r>
              <a:rPr lang="en-US" dirty="0" err="1"/>
              <a:t>Sonavane</a:t>
            </a:r>
            <a:r>
              <a:rPr lang="en-US" dirty="0"/>
              <a:t>.                     19UCS127</a:t>
            </a:r>
          </a:p>
          <a:p>
            <a:r>
              <a:rPr lang="en-US" dirty="0" err="1"/>
              <a:t>Gajashree</a:t>
            </a:r>
            <a:r>
              <a:rPr lang="en-US" dirty="0"/>
              <a:t> G. </a:t>
            </a:r>
            <a:r>
              <a:rPr lang="en-US" dirty="0" err="1"/>
              <a:t>Teke</a:t>
            </a:r>
            <a:r>
              <a:rPr lang="en-US" dirty="0"/>
              <a:t>.                      19UCS129</a:t>
            </a:r>
            <a:endParaRPr lang="en-IN"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US" dirty="0"/>
              <a:t>PROBLEM STATEMENT</a:t>
            </a:r>
            <a:endParaRPr lang="en-IN" dirty="0"/>
          </a:p>
        </p:txBody>
      </p:sp>
      <p:sp>
        <p:nvSpPr>
          <p:cNvPr id="1048595" name="Content Placeholder 2"/>
          <p:cNvSpPr>
            <a:spLocks noGrp="1"/>
          </p:cNvSpPr>
          <p:nvPr>
            <p:ph idx="1"/>
          </p:nvPr>
        </p:nvSpPr>
        <p:spPr/>
        <p:txBody>
          <a:bodyPr>
            <a:normAutofit/>
          </a:bodyPr>
          <a:lstStyle/>
          <a:p>
            <a:r>
              <a:rPr lang="en-US" sz="3200" dirty="0">
                <a:effectLst/>
              </a:rPr>
              <a:t>To develop a Online Bus Pass system. It provides facility to maintain bus pass information and for user to extend validity when the pass expires.</a:t>
            </a:r>
            <a:endParaRPr lang="en-IN" sz="3200" dirty="0">
              <a:effectLst/>
            </a:endParaRPr>
          </a:p>
          <a:p>
            <a:endParaRPr lang="en-IN" sz="3600" dirty="0"/>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6415-DC37-40EE-B1B3-AFA56C2638EB}"/>
              </a:ext>
            </a:extLst>
          </p:cNvPr>
          <p:cNvSpPr>
            <a:spLocks noGrp="1"/>
          </p:cNvSpPr>
          <p:nvPr>
            <p:ph type="title"/>
          </p:nvPr>
        </p:nvSpPr>
        <p:spPr>
          <a:xfrm>
            <a:off x="913795" y="568171"/>
            <a:ext cx="10353761" cy="1242874"/>
          </a:xfrm>
        </p:spPr>
        <p:txBody>
          <a:bodyPr/>
          <a:lstStyle/>
          <a:p>
            <a:r>
              <a:rPr lang="en-IN" dirty="0"/>
              <a:t>Introduction</a:t>
            </a:r>
          </a:p>
        </p:txBody>
      </p:sp>
      <p:sp>
        <p:nvSpPr>
          <p:cNvPr id="3" name="Content Placeholder 2">
            <a:extLst>
              <a:ext uri="{FF2B5EF4-FFF2-40B4-BE49-F238E27FC236}">
                <a16:creationId xmlns:a16="http://schemas.microsoft.com/office/drawing/2014/main" id="{47B04244-CFD6-4281-9360-062A13CA42AE}"/>
              </a:ext>
            </a:extLst>
          </p:cNvPr>
          <p:cNvSpPr>
            <a:spLocks noGrp="1"/>
          </p:cNvSpPr>
          <p:nvPr>
            <p:ph idx="1"/>
          </p:nvPr>
        </p:nvSpPr>
        <p:spPr>
          <a:xfrm>
            <a:off x="913795" y="2166150"/>
            <a:ext cx="10353762" cy="3625049"/>
          </a:xfrm>
        </p:spPr>
        <p:txBody>
          <a:bodyPr>
            <a:normAutofit/>
          </a:bodyPr>
          <a:lstStyle/>
          <a:p>
            <a:r>
              <a:rPr lang="en-IN" sz="2500" dirty="0"/>
              <a:t>Online Bus Pass System is useful for Passengers who are facing problems with the current manual work of bus pass system and renewal.</a:t>
            </a:r>
          </a:p>
          <a:p>
            <a:r>
              <a:rPr lang="en-IN" sz="2500" dirty="0"/>
              <a:t>Registration process can be done easily though online bus pass system</a:t>
            </a:r>
          </a:p>
          <a:p>
            <a:r>
              <a:rPr lang="en-IN" sz="2500" dirty="0"/>
              <a:t>This Online Bus Pass System application will help candidates to save their time and renewal  bus pass without standing in any queue</a:t>
            </a:r>
          </a:p>
        </p:txBody>
      </p:sp>
    </p:spTree>
    <p:extLst>
      <p:ext uri="{BB962C8B-B14F-4D97-AF65-F5344CB8AC3E}">
        <p14:creationId xmlns:p14="http://schemas.microsoft.com/office/powerpoint/2010/main" val="5963323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dirty="0"/>
              <a:t>PROBLEM DESCRIPTION</a:t>
            </a:r>
            <a:endParaRPr lang="en-IN" dirty="0"/>
          </a:p>
        </p:txBody>
      </p:sp>
      <p:sp>
        <p:nvSpPr>
          <p:cNvPr id="1048597" name="Content Placeholder 2"/>
          <p:cNvSpPr>
            <a:spLocks noGrp="1"/>
          </p:cNvSpPr>
          <p:nvPr>
            <p:ph idx="1"/>
          </p:nvPr>
        </p:nvSpPr>
        <p:spPr>
          <a:xfrm>
            <a:off x="284206" y="2096064"/>
            <a:ext cx="11380572" cy="4564228"/>
          </a:xfrm>
        </p:spPr>
        <p:txBody>
          <a:bodyPr>
            <a:normAutofit fontScale="57500" lnSpcReduction="20000"/>
          </a:bodyPr>
          <a:lstStyle/>
          <a:p>
            <a:r>
              <a:rPr lang="en-IN" sz="5800" dirty="0">
                <a:effectLst/>
              </a:rPr>
              <a:t>The Online Bus Pass system automats the conventional process of buying the tickets and standing in long queue for extending validity for their pass. The system has two logins one for user and other for admin. User can refill their account and extend the validity every time the pass expires. Admin can view all users balance and detail through in login.</a:t>
            </a:r>
          </a:p>
          <a:p>
            <a:endParaRPr lang="en-IN" dirty="0"/>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a:t>REQUIREMENTS specification</a:t>
            </a:r>
            <a:endParaRPr lang="en-IN" dirty="0"/>
          </a:p>
        </p:txBody>
      </p:sp>
      <p:sp>
        <p:nvSpPr>
          <p:cNvPr id="1048599"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A) Functional requirements:</a:t>
            </a:r>
          </a:p>
          <a:p>
            <a:endParaRPr lang="en-IN" dirty="0"/>
          </a:p>
        </p:txBody>
      </p:sp>
      <p:graphicFrame>
        <p:nvGraphicFramePr>
          <p:cNvPr id="4194304" name="Table 3"/>
          <p:cNvGraphicFramePr>
            <a:graphicFrameLocks noGrp="1"/>
          </p:cNvGraphicFramePr>
          <p:nvPr/>
        </p:nvGraphicFramePr>
        <p:xfrm>
          <a:off x="444843" y="2706132"/>
          <a:ext cx="11429999" cy="3624081"/>
        </p:xfrm>
        <a:graphic>
          <a:graphicData uri="http://schemas.openxmlformats.org/drawingml/2006/table">
            <a:tbl>
              <a:tblPr firstRow="1" bandRow="1">
                <a:tableStyleId>{0505E3EF-67EA-436B-97B2-0124C06EBD24}</a:tableStyleId>
              </a:tblPr>
              <a:tblGrid>
                <a:gridCol w="1878227">
                  <a:extLst>
                    <a:ext uri="{9D8B030D-6E8A-4147-A177-3AD203B41FA5}">
                      <a16:colId xmlns:a16="http://schemas.microsoft.com/office/drawing/2014/main" val="20000"/>
                    </a:ext>
                  </a:extLst>
                </a:gridCol>
                <a:gridCol w="4695568">
                  <a:extLst>
                    <a:ext uri="{9D8B030D-6E8A-4147-A177-3AD203B41FA5}">
                      <a16:colId xmlns:a16="http://schemas.microsoft.com/office/drawing/2014/main" val="20001"/>
                    </a:ext>
                  </a:extLst>
                </a:gridCol>
                <a:gridCol w="4856204">
                  <a:extLst>
                    <a:ext uri="{9D8B030D-6E8A-4147-A177-3AD203B41FA5}">
                      <a16:colId xmlns:a16="http://schemas.microsoft.com/office/drawing/2014/main" val="20002"/>
                    </a:ext>
                  </a:extLst>
                </a:gridCol>
              </a:tblGrid>
              <a:tr h="689867">
                <a:tc>
                  <a:txBody>
                    <a:bodyPr/>
                    <a:lstStyle/>
                    <a:p>
                      <a:r>
                        <a:rPr lang="en-US" dirty="0"/>
                        <a:t>No</a:t>
                      </a:r>
                      <a:endParaRPr lang="en-IN" dirty="0"/>
                    </a:p>
                  </a:txBody>
                  <a:tcPr/>
                </a:tc>
                <a:tc>
                  <a:txBody>
                    <a:bodyPr/>
                    <a:lstStyle/>
                    <a:p>
                      <a:r>
                        <a:rPr lang="en-US" dirty="0"/>
                        <a:t>Requirement</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0000"/>
                  </a:ext>
                </a:extLst>
              </a:tr>
              <a:tr h="570520">
                <a:tc>
                  <a:txBody>
                    <a:bodyPr/>
                    <a:lstStyle/>
                    <a:p>
                      <a:r>
                        <a:rPr lang="en-US" dirty="0">
                          <a:latin typeface="Calibri" panose="020F0502020204030204" pitchFamily="34" charset="0"/>
                          <a:cs typeface="Calibri" panose="020F0502020204030204" pitchFamily="34" charset="0"/>
                        </a:rPr>
                        <a:t>RS1</a:t>
                      </a:r>
                      <a:endParaRPr lang="en-IN" dirty="0">
                        <a:latin typeface="Calibri" panose="020F0502020204030204" pitchFamily="34" charset="0"/>
                        <a:cs typeface="Calibri" panose="020F0502020204030204" pitchFamily="34" charset="0"/>
                      </a:endParaRPr>
                    </a:p>
                  </a:txBody>
                  <a:tcPr/>
                </a:tc>
                <a:tc>
                  <a:txBody>
                    <a:bodyPr/>
                    <a:lstStyle/>
                    <a:p>
                      <a:pPr marR="141605" algn="just">
                        <a:lnSpc>
                          <a:spcPct val="150000"/>
                        </a:lnSpc>
                        <a:spcBef>
                          <a:spcPts val="45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system should have login</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When the system is opened a welcome page arrives this welcome page should have login</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689867">
                <a:tc>
                  <a:txBody>
                    <a:bodyPr/>
                    <a:lstStyle/>
                    <a:p>
                      <a:r>
                        <a:rPr lang="en-US" dirty="0">
                          <a:latin typeface="Calibri" panose="020F0502020204030204" pitchFamily="34" charset="0"/>
                          <a:cs typeface="Calibri" panose="020F0502020204030204" pitchFamily="34" charset="0"/>
                        </a:rPr>
                        <a:t>RS2</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The system should lock  id if wrong  password is entered in 5 times.</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This feature will improve the robustness of application</a:t>
                      </a:r>
                      <a:r>
                        <a:rPr lang="en-IN" sz="180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0002"/>
                  </a:ext>
                </a:extLst>
              </a:tr>
              <a:tr h="689867">
                <a:tc>
                  <a:txBody>
                    <a:bodyPr/>
                    <a:lstStyle/>
                    <a:p>
                      <a:r>
                        <a:rPr lang="en-US" dirty="0">
                          <a:latin typeface="Calibri" panose="020F0502020204030204" pitchFamily="34" charset="0"/>
                          <a:cs typeface="Calibri" panose="020F0502020204030204" pitchFamily="34" charset="0"/>
                        </a:rPr>
                        <a:t>RS3</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The system should have help screens</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Help about various features of the system should be provided in detail in Q &amp; A format</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689867">
                <a:tc>
                  <a:txBody>
                    <a:bodyPr/>
                    <a:lstStyle/>
                    <a:p>
                      <a:r>
                        <a:rPr lang="en-US" dirty="0">
                          <a:latin typeface="Calibri" panose="020F0502020204030204" pitchFamily="34" charset="0"/>
                          <a:cs typeface="Calibri" panose="020F0502020204030204" pitchFamily="34" charset="0"/>
                        </a:rPr>
                        <a:t>RS4</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The system should provide date of application of pass and the location for which pass created.</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This feature will make the system accurate as this feature can be used by passengers to update with their pass validity</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Table 1"/>
          <p:cNvGraphicFramePr>
            <a:graphicFrameLocks noGrp="1"/>
          </p:cNvGraphicFramePr>
          <p:nvPr/>
        </p:nvGraphicFramePr>
        <p:xfrm>
          <a:off x="531341" y="719666"/>
          <a:ext cx="10762736" cy="5131689"/>
        </p:xfrm>
        <a:graphic>
          <a:graphicData uri="http://schemas.openxmlformats.org/drawingml/2006/table">
            <a:tbl>
              <a:tblPr firstRow="1" bandRow="1">
                <a:tableStyleId>{0505E3EF-67EA-436B-97B2-0124C06EBD24}</a:tableStyleId>
              </a:tblPr>
              <a:tblGrid>
                <a:gridCol w="1491712">
                  <a:extLst>
                    <a:ext uri="{9D8B030D-6E8A-4147-A177-3AD203B41FA5}">
                      <a16:colId xmlns:a16="http://schemas.microsoft.com/office/drawing/2014/main" val="20000"/>
                    </a:ext>
                  </a:extLst>
                </a:gridCol>
                <a:gridCol w="4185083">
                  <a:extLst>
                    <a:ext uri="{9D8B030D-6E8A-4147-A177-3AD203B41FA5}">
                      <a16:colId xmlns:a16="http://schemas.microsoft.com/office/drawing/2014/main" val="20001"/>
                    </a:ext>
                  </a:extLst>
                </a:gridCol>
                <a:gridCol w="5085941">
                  <a:extLst>
                    <a:ext uri="{9D8B030D-6E8A-4147-A177-3AD203B41FA5}">
                      <a16:colId xmlns:a16="http://schemas.microsoft.com/office/drawing/2014/main" val="20002"/>
                    </a:ext>
                  </a:extLst>
                </a:gridCol>
              </a:tblGrid>
              <a:tr h="370840">
                <a:tc>
                  <a:txBody>
                    <a:bodyPr/>
                    <a:lstStyle/>
                    <a:p>
                      <a:r>
                        <a:rPr lang="en-US" b="0" dirty="0">
                          <a:latin typeface="Calibri" panose="020F0502020204030204" pitchFamily="34" charset="0"/>
                          <a:cs typeface="Calibri" panose="020F0502020204030204" pitchFamily="34" charset="0"/>
                        </a:rPr>
                        <a:t>RS5</a:t>
                      </a:r>
                      <a:endParaRPr lang="en-IN" b="0" dirty="0">
                        <a:latin typeface="Calibri" panose="020F0502020204030204" pitchFamily="34" charset="0"/>
                        <a:cs typeface="Calibri" panose="020F0502020204030204" pitchFamily="34" charset="0"/>
                      </a:endParaRPr>
                    </a:p>
                  </a:txBody>
                  <a:tcPr/>
                </a:tc>
                <a:tc>
                  <a:txBody>
                    <a:bodyPr/>
                    <a:lstStyle/>
                    <a:p>
                      <a:r>
                        <a:rPr lang="en-IN" sz="1800" b="0" kern="1200" dirty="0">
                          <a:solidFill>
                            <a:schemeClr val="dk1"/>
                          </a:solidFill>
                          <a:effectLst/>
                          <a:latin typeface="Calibri" panose="020F0502020204030204" pitchFamily="34" charset="0"/>
                          <a:ea typeface="+mn-ea"/>
                          <a:cs typeface="Calibri" panose="020F0502020204030204" pitchFamily="34" charset="0"/>
                        </a:rPr>
                        <a:t>System should provide the way to update or renew the pass</a:t>
                      </a:r>
                      <a:endParaRPr lang="en-IN" b="0" dirty="0">
                        <a:latin typeface="Calibri" panose="020F0502020204030204" pitchFamily="34" charset="0"/>
                        <a:cs typeface="Calibri" panose="020F0502020204030204" pitchFamily="34" charset="0"/>
                      </a:endParaRPr>
                    </a:p>
                  </a:txBody>
                  <a:tcPr/>
                </a:tc>
                <a:tc>
                  <a:txBody>
                    <a:bodyPr/>
                    <a:lstStyle/>
                    <a:p>
                      <a:r>
                        <a:rPr lang="en-IN" sz="1800" b="0" kern="1200" dirty="0">
                          <a:solidFill>
                            <a:schemeClr val="dk1"/>
                          </a:solidFill>
                          <a:effectLst/>
                          <a:latin typeface="Calibri" panose="020F0502020204030204" pitchFamily="34" charset="0"/>
                          <a:ea typeface="+mn-ea"/>
                          <a:cs typeface="Calibri" panose="020F0502020204030204" pitchFamily="34" charset="0"/>
                        </a:rPr>
                        <a:t>This feature will provide passengers to update the location in case or if their validity expires &amp; they want to renew pass.</a:t>
                      </a:r>
                      <a:endParaRPr lang="en-IN"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cs typeface="Calibri" panose="020F0502020204030204" pitchFamily="34" charset="0"/>
                        </a:rPr>
                        <a:t>RS6</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System should provide the period of validity of pass</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This feature will make the passengers aware of their last date of validity pass.</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r>
                        <a:rPr lang="en-US" dirty="0">
                          <a:latin typeface="Calibri" panose="020F0502020204030204" pitchFamily="34" charset="0"/>
                          <a:cs typeface="Calibri" panose="020F0502020204030204" pitchFamily="34" charset="0"/>
                        </a:rPr>
                        <a:t>RS7</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Passenger should be able to change the password.</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This feature increases robustness  of system.</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r>
                        <a:rPr lang="en-US" dirty="0">
                          <a:latin typeface="Calibri" panose="020F0502020204030204" pitchFamily="34" charset="0"/>
                          <a:cs typeface="Calibri" panose="020F0502020204030204" pitchFamily="34" charset="0"/>
                        </a:rPr>
                        <a:t>RS8</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Admin should be able to check profile &amp; validity of passengers</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The system should allow admin to check validity of passengers so that admin can inform passengers to update regarding validity. The system should allow admin to check validity of passengers so that admin can inform passengers to update regarding validity.</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370840">
                <a:tc>
                  <a:txBody>
                    <a:bodyPr/>
                    <a:lstStyle/>
                    <a:p>
                      <a:r>
                        <a:rPr lang="en-US" dirty="0">
                          <a:latin typeface="Calibri" panose="020F0502020204030204" pitchFamily="34" charset="0"/>
                          <a:cs typeface="Calibri" panose="020F0502020204030204" pitchFamily="34" charset="0"/>
                        </a:rPr>
                        <a:t>RS9</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System should provide the payment option in case the user renews his pass</a:t>
                      </a:r>
                      <a:endParaRPr lang="en-IN" dirty="0">
                        <a:latin typeface="Calibri" panose="020F0502020204030204" pitchFamily="34" charset="0"/>
                        <a:cs typeface="Calibri" panose="020F0502020204030204" pitchFamily="34" charset="0"/>
                      </a:endParaRPr>
                    </a:p>
                  </a:txBody>
                  <a:tcPr/>
                </a:tc>
                <a:tc>
                  <a:txBody>
                    <a:bodyPr/>
                    <a:lstStyle/>
                    <a:p>
                      <a:pPr marR="141605" algn="just">
                        <a:lnSpc>
                          <a:spcPct val="150000"/>
                        </a:lnSpc>
                        <a:spcBef>
                          <a:spcPts val="45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System gives options to user to make payment by his/her choice.</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0004"/>
                  </a:ext>
                </a:extLst>
              </a:tr>
              <a:tr h="370840">
                <a:tc>
                  <a:txBody>
                    <a:bodyPr/>
                    <a:lstStyle/>
                    <a:p>
                      <a:r>
                        <a:rPr lang="en-US" dirty="0">
                          <a:latin typeface="Calibri" panose="020F0502020204030204" pitchFamily="34" charset="0"/>
                          <a:cs typeface="Calibri" panose="020F0502020204030204" pitchFamily="34" charset="0"/>
                        </a:rPr>
                        <a:t>RS10</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a:solidFill>
                            <a:schemeClr val="dk1"/>
                          </a:solidFill>
                          <a:effectLst/>
                          <a:latin typeface="Calibri" panose="020F0502020204030204" pitchFamily="34" charset="0"/>
                          <a:ea typeface="+mn-ea"/>
                          <a:cs typeface="Calibri" panose="020F0502020204030204" pitchFamily="34" charset="0"/>
                        </a:rPr>
                        <a:t>System gives options to user to make payment by his/her choice</a:t>
                      </a:r>
                      <a:r>
                        <a:rPr lang="en-IN" sz="1800" kern="1200" dirty="0">
                          <a:solidFill>
                            <a:schemeClr val="dk1"/>
                          </a:solidFill>
                          <a:effectLst/>
                          <a:latin typeface="+mn-lt"/>
                          <a:ea typeface="+mn-ea"/>
                          <a:cs typeface="+mn-cs"/>
                        </a:rPr>
                        <a:t>.</a:t>
                      </a:r>
                      <a:endParaRPr lang="en-IN" dirty="0"/>
                    </a:p>
                  </a:txBody>
                  <a:tcPr/>
                </a:tc>
                <a:tc>
                  <a:txBody>
                    <a:bodyPr/>
                    <a:lstStyle/>
                    <a:p>
                      <a:pPr marR="141605" algn="just">
                        <a:lnSpc>
                          <a:spcPct val="150000"/>
                        </a:lnSpc>
                        <a:spcBef>
                          <a:spcPts val="45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System gives options to user to make payment by his/her choice.</a:t>
                      </a:r>
                      <a:endParaRPr lang="en-IN"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B) Non-functional requirements:</a:t>
            </a:r>
          </a:p>
          <a:p>
            <a:r>
              <a:rPr lang="en-IN" dirty="0">
                <a:effectLst/>
                <a:latin typeface="Calibri" panose="020F0502020204030204" pitchFamily="34" charset="0"/>
                <a:cs typeface="Calibri" panose="020F0502020204030204" pitchFamily="34" charset="0"/>
              </a:rPr>
              <a:t>1.Feedback to system by user.</a:t>
            </a:r>
          </a:p>
          <a:p>
            <a:r>
              <a:rPr lang="en-IN" dirty="0">
                <a:effectLst/>
                <a:latin typeface="Calibri" panose="020F0502020204030204" pitchFamily="34" charset="0"/>
                <a:cs typeface="Calibri" panose="020F0502020204030204" pitchFamily="34" charset="0"/>
              </a:rPr>
              <a:t>2.The application should be reliable and it should generate all updated information in correct order.</a:t>
            </a:r>
          </a:p>
          <a:p>
            <a:r>
              <a:rPr lang="en-IN" dirty="0">
                <a:effectLst/>
                <a:latin typeface="Calibri" panose="020F0502020204030204" pitchFamily="34" charset="0"/>
                <a:cs typeface="Calibri" panose="020F0502020204030204" pitchFamily="34" charset="0"/>
              </a:rPr>
              <a:t>3.Application will be available and working properly for 24hours.</a:t>
            </a:r>
          </a:p>
          <a:p>
            <a:r>
              <a:rPr lang="en-IN" dirty="0">
                <a:effectLst/>
                <a:latin typeface="Calibri" panose="020F0502020204030204" pitchFamily="34" charset="0"/>
                <a:cs typeface="Calibri" panose="020F0502020204030204" pitchFamily="34" charset="0"/>
              </a:rPr>
              <a:t>4.The application will be available in all language.</a:t>
            </a:r>
          </a:p>
          <a:p>
            <a:endParaRPr lang="en-IN"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Content Placeholder 5"/>
          <p:cNvSpPr>
            <a:spLocks noGrp="1"/>
          </p:cNvSpPr>
          <p:nvPr>
            <p:ph idx="1"/>
          </p:nvPr>
        </p:nvSpPr>
        <p:spPr/>
        <p:txBody>
          <a:bodyPr/>
          <a:lstStyle/>
          <a:p>
            <a:r>
              <a:rPr lang="en-US" dirty="0"/>
              <a:t>C) Hardware requirements:</a:t>
            </a:r>
          </a:p>
          <a:p>
            <a:endParaRPr lang="en-IN" dirty="0"/>
          </a:p>
        </p:txBody>
      </p:sp>
      <p:graphicFrame>
        <p:nvGraphicFramePr>
          <p:cNvPr id="4194306" name="Table 6"/>
          <p:cNvGraphicFramePr>
            <a:graphicFrameLocks noGrp="1"/>
          </p:cNvGraphicFramePr>
          <p:nvPr>
            <p:extLst>
              <p:ext uri="{D42A27DB-BD31-4B8C-83A1-F6EECF244321}">
                <p14:modId xmlns:p14="http://schemas.microsoft.com/office/powerpoint/2010/main" val="3008627649"/>
              </p:ext>
            </p:extLst>
          </p:nvPr>
        </p:nvGraphicFramePr>
        <p:xfrm>
          <a:off x="2032000" y="2976422"/>
          <a:ext cx="8128000" cy="2068709"/>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634611">
                <a:tc>
                  <a:txBody>
                    <a:bodyPr/>
                    <a:lstStyle/>
                    <a:p>
                      <a:r>
                        <a:rPr lang="en-US" sz="2000" b="0" dirty="0">
                          <a:latin typeface="Calibri" panose="020F0502020204030204" pitchFamily="34" charset="0"/>
                          <a:cs typeface="Calibri" panose="020F0502020204030204" pitchFamily="34" charset="0"/>
                        </a:rPr>
                        <a:t>Description</a:t>
                      </a:r>
                      <a:endParaRPr lang="en-IN" sz="2000" b="0" dirty="0">
                        <a:latin typeface="Calibri" panose="020F0502020204030204" pitchFamily="34" charset="0"/>
                        <a:cs typeface="Calibri" panose="020F0502020204030204" pitchFamily="34" charset="0"/>
                      </a:endParaRPr>
                    </a:p>
                  </a:txBody>
                  <a:tcPr/>
                </a:tc>
                <a:tc>
                  <a:txBody>
                    <a:bodyPr/>
                    <a:lstStyle/>
                    <a:p>
                      <a:r>
                        <a:rPr lang="en-US" sz="2000" b="0" dirty="0">
                          <a:latin typeface="Calibri" panose="020F0502020204030204" pitchFamily="34" charset="0"/>
                          <a:cs typeface="Calibri" panose="020F0502020204030204" pitchFamily="34" charset="0"/>
                        </a:rPr>
                        <a:t>Alternatives(if possible)</a:t>
                      </a:r>
                      <a:endParaRPr lang="en-IN" sz="20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733048">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2000" kern="1200" dirty="0">
                          <a:solidFill>
                            <a:schemeClr val="dk1"/>
                          </a:solidFill>
                          <a:effectLst/>
                          <a:latin typeface="Calibri" panose="020F0502020204030204" pitchFamily="34" charset="0"/>
                          <a:ea typeface="+mn-ea"/>
                          <a:cs typeface="Calibri" panose="020F0502020204030204" pitchFamily="34" charset="0"/>
                        </a:rPr>
                        <a:t>PC with 5GB hard-disk and 512 MB RAM</a:t>
                      </a:r>
                      <a:endParaRPr lang="en-IN" sz="2000" kern="1200" dirty="0">
                        <a:solidFill>
                          <a:schemeClr val="dk1"/>
                        </a:solidFill>
                        <a:effectLst/>
                        <a:latin typeface="Calibri" panose="020F0502020204030204" pitchFamily="34" charset="0"/>
                        <a:ea typeface="+mn-ea"/>
                        <a:cs typeface="Calibri" panose="020F0502020204030204" pitchFamily="34" charset="0"/>
                      </a:endParaRPr>
                    </a:p>
                    <a:p>
                      <a:endParaRPr lang="en-IN" dirty="0"/>
                    </a:p>
                  </a:txBody>
                  <a:tcPr/>
                </a:tc>
                <a:tc>
                  <a:txBody>
                    <a:bodyPr/>
                    <a:lstStyle/>
                    <a:p>
                      <a:r>
                        <a:rPr lang="en-US" sz="2000" dirty="0">
                          <a:latin typeface="Calibri" panose="020F0502020204030204" pitchFamily="34" charset="0"/>
                          <a:cs typeface="Calibri" panose="020F0502020204030204" pitchFamily="34" charset="0"/>
                        </a:rPr>
                        <a:t>Not</a:t>
                      </a:r>
                      <a:r>
                        <a:rPr lang="en-US" sz="2000" baseline="0" dirty="0">
                          <a:latin typeface="Calibri" panose="020F0502020204030204" pitchFamily="34" charset="0"/>
                          <a:cs typeface="Calibri" panose="020F0502020204030204" pitchFamily="34" charset="0"/>
                        </a:rPr>
                        <a:t> applicable</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458738">
                <a:tc>
                  <a:txBody>
                    <a:bodyPr/>
                    <a:lstStyle/>
                    <a:p>
                      <a:endParaRPr lang="en-IN" sz="2000" dirty="0">
                        <a:latin typeface="Calibri" panose="020F0502020204030204" pitchFamily="34" charset="0"/>
                        <a:cs typeface="Calibri" panose="020F0502020204030204" pitchFamily="34" charset="0"/>
                      </a:endParaRPr>
                    </a:p>
                  </a:txBody>
                  <a:tcPr/>
                </a:tc>
                <a:tc>
                  <a:txBody>
                    <a:bodyPr/>
                    <a:lstStyle/>
                    <a:p>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931</Words>
  <Application>Microsoft Office PowerPoint</Application>
  <PresentationFormat>Widescreen</PresentationFormat>
  <Paragraphs>136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Rockwell</vt:lpstr>
      <vt:lpstr>Damask</vt:lpstr>
      <vt:lpstr>DEVELOPMENT OF BUS PASS SYSTEM </vt:lpstr>
      <vt:lpstr>Student name &amp; prn</vt:lpstr>
      <vt:lpstr>PROBLEM STATEMENT</vt:lpstr>
      <vt:lpstr>Introduction</vt:lpstr>
      <vt:lpstr>PROBLEM DESCRIPTION</vt:lpstr>
      <vt:lpstr>REQUIREMENTS specification</vt:lpstr>
      <vt:lpstr>PowerPoint Presentation</vt:lpstr>
      <vt:lpstr>PowerPoint Presentation</vt:lpstr>
      <vt:lpstr>PowerPoint Presentation</vt:lpstr>
      <vt:lpstr>PowerPoint Presentation</vt:lpstr>
      <vt:lpstr>Benefits</vt:lpstr>
      <vt:lpstr>stakeholders</vt:lpstr>
      <vt:lpstr>PowerPoint Presentation</vt:lpstr>
      <vt:lpstr>diagrams</vt:lpstr>
      <vt:lpstr>PowerPoint Presentation</vt:lpstr>
      <vt:lpstr>PowerPoint Presentation</vt:lpstr>
      <vt:lpstr>Test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BUS PASS SYSTEM</dc:title>
  <dc:creator>Compaq</dc:creator>
  <cp:lastModifiedBy>Dhairyashil Shinde</cp:lastModifiedBy>
  <cp:revision>9</cp:revision>
  <dcterms:created xsi:type="dcterms:W3CDTF">2021-05-21T02:08:57Z</dcterms:created>
  <dcterms:modified xsi:type="dcterms:W3CDTF">2021-05-22T04:03:54Z</dcterms:modified>
</cp:coreProperties>
</file>