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4" r:id="rId3"/>
    <p:sldId id="257" r:id="rId4"/>
    <p:sldId id="258"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920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899771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nanthu017/emotion-detection-fer"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kaggle.com/datasets/jessicali9530/celeba-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opencv.org/documentati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www.kaggle.com/datasets/ananthu017/emotion-detection-fer" TargetMode="External"/><Relationship Id="rId4" Type="http://schemas.openxmlformats.org/officeDocument/2006/relationships/hyperlink" Target="https://www.tensorflow.org/api_doc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your/repository.gi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1945"/>
            <a:ext cx="14630400" cy="8229600"/>
          </a:xfrm>
          <a:prstGeom prst="rect">
            <a:avLst/>
          </a:prstGeom>
          <a:solidFill>
            <a:srgbClr val="181A24"/>
          </a:solidFill>
          <a:ln/>
        </p:spPr>
      </p:sp>
      <p:sp>
        <p:nvSpPr>
          <p:cNvPr id="5" name="Text 2"/>
          <p:cNvSpPr/>
          <p:nvPr/>
        </p:nvSpPr>
        <p:spPr>
          <a:xfrm>
            <a:off x="833199" y="2323624"/>
            <a:ext cx="6922413" cy="833199"/>
          </a:xfrm>
          <a:prstGeom prst="rect">
            <a:avLst/>
          </a:prstGeom>
          <a:noFill/>
          <a:ln/>
        </p:spPr>
        <p:txBody>
          <a:bodyPr wrap="non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Video Frame Selection</a:t>
            </a:r>
            <a:endParaRPr lang="en-US" sz="5249" dirty="0"/>
          </a:p>
        </p:txBody>
      </p:sp>
      <p:sp>
        <p:nvSpPr>
          <p:cNvPr id="6" name="Text 3"/>
          <p:cNvSpPr/>
          <p:nvPr/>
        </p:nvSpPr>
        <p:spPr>
          <a:xfrm>
            <a:off x="833199" y="3490079"/>
            <a:ext cx="7477601"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primary goal of this project is to curate visually appealing frames from a video dataset using computer vision techniques. The focus is on identifying frames based on attractiveness, clarity, and emotional expression, particularly happiness. The process involves several key stages, including emotion recognition, face detection, frame scoring, and final frame curation.</a:t>
            </a:r>
            <a:endParaRPr lang="en-US" sz="1750" dirty="0"/>
          </a:p>
        </p:txBody>
      </p:sp>
      <p:sp>
        <p:nvSpPr>
          <p:cNvPr id="9" name="Text 5"/>
          <p:cNvSpPr/>
          <p:nvPr/>
        </p:nvSpPr>
        <p:spPr>
          <a:xfrm>
            <a:off x="1299686" y="5516999"/>
            <a:ext cx="1646039" cy="388858"/>
          </a:xfrm>
          <a:prstGeom prst="rect">
            <a:avLst/>
          </a:prstGeom>
          <a:noFill/>
          <a:ln/>
        </p:spPr>
        <p:txBody>
          <a:bodyPr wrap="none" rtlCol="0" anchor="t"/>
          <a:lstStyle/>
          <a:p>
            <a:pPr marL="0" indent="0" algn="l">
              <a:lnSpc>
                <a:spcPts val="3062"/>
              </a:lnSpc>
              <a:buNone/>
            </a:pPr>
            <a:endParaRPr lang="en-US" sz="2187" dirty="0"/>
          </a:p>
        </p:txBody>
      </p:sp>
      <p:pic>
        <p:nvPicPr>
          <p:cNvPr id="12" name="Picture 11">
            <a:extLst>
              <a:ext uri="{FF2B5EF4-FFF2-40B4-BE49-F238E27FC236}">
                <a16:creationId xmlns:a16="http://schemas.microsoft.com/office/drawing/2014/main" id="{B7C3641A-4C8B-BFCB-45C6-4B2894B01E64}"/>
              </a:ext>
            </a:extLst>
          </p:cNvPr>
          <p:cNvPicPr>
            <a:picLocks noChangeAspect="1"/>
          </p:cNvPicPr>
          <p:nvPr/>
        </p:nvPicPr>
        <p:blipFill>
          <a:blip r:embed="rId3"/>
          <a:stretch>
            <a:fillRect/>
          </a:stretch>
        </p:blipFill>
        <p:spPr>
          <a:xfrm>
            <a:off x="9055298" y="1081668"/>
            <a:ext cx="4705146" cy="6066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1945"/>
            <a:ext cx="14630400" cy="8229600"/>
          </a:xfrm>
          <a:prstGeom prst="rect">
            <a:avLst/>
          </a:prstGeom>
          <a:solidFill>
            <a:srgbClr val="181A24"/>
          </a:solidFill>
          <a:ln/>
        </p:spPr>
      </p:sp>
      <p:sp>
        <p:nvSpPr>
          <p:cNvPr id="5" name="Text 2"/>
          <p:cNvSpPr/>
          <p:nvPr/>
        </p:nvSpPr>
        <p:spPr>
          <a:xfrm>
            <a:off x="2122706" y="3671893"/>
            <a:ext cx="4601480" cy="833199"/>
          </a:xfrm>
          <a:prstGeom prst="rect">
            <a:avLst/>
          </a:prstGeom>
          <a:noFill/>
          <a:ln/>
        </p:spPr>
        <p:txBody>
          <a:bodyPr wrap="non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Flow Diagram</a:t>
            </a:r>
            <a:endParaRPr lang="en-US" sz="5249" dirty="0"/>
          </a:p>
        </p:txBody>
      </p:sp>
      <p:sp>
        <p:nvSpPr>
          <p:cNvPr id="9" name="Text 5"/>
          <p:cNvSpPr/>
          <p:nvPr/>
        </p:nvSpPr>
        <p:spPr>
          <a:xfrm>
            <a:off x="1299686" y="5516999"/>
            <a:ext cx="1646039" cy="388858"/>
          </a:xfrm>
          <a:prstGeom prst="rect">
            <a:avLst/>
          </a:prstGeom>
          <a:noFill/>
          <a:ln/>
        </p:spPr>
        <p:txBody>
          <a:bodyPr wrap="none" rtlCol="0" anchor="t"/>
          <a:lstStyle/>
          <a:p>
            <a:pPr marL="0" indent="0" algn="l">
              <a:lnSpc>
                <a:spcPts val="3062"/>
              </a:lnSpc>
              <a:buNone/>
            </a:pPr>
            <a:endParaRPr lang="en-US" sz="2187" dirty="0"/>
          </a:p>
        </p:txBody>
      </p:sp>
      <p:pic>
        <p:nvPicPr>
          <p:cNvPr id="12" name="Picture 11">
            <a:extLst>
              <a:ext uri="{FF2B5EF4-FFF2-40B4-BE49-F238E27FC236}">
                <a16:creationId xmlns:a16="http://schemas.microsoft.com/office/drawing/2014/main" id="{B7C3641A-4C8B-BFCB-45C6-4B2894B01E64}"/>
              </a:ext>
            </a:extLst>
          </p:cNvPr>
          <p:cNvPicPr>
            <a:picLocks noChangeAspect="1"/>
          </p:cNvPicPr>
          <p:nvPr/>
        </p:nvPicPr>
        <p:blipFill rotWithShape="1">
          <a:blip r:embed="rId3"/>
          <a:srcRect t="303" b="457"/>
          <a:stretch/>
        </p:blipFill>
        <p:spPr>
          <a:xfrm>
            <a:off x="8830420" y="390293"/>
            <a:ext cx="4930024" cy="71479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225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1151"/>
            <a:ext cx="14630400" cy="8232338"/>
          </a:xfrm>
          <a:prstGeom prst="rect">
            <a:avLst/>
          </a:prstGeom>
          <a:solidFill>
            <a:srgbClr val="252833"/>
          </a:solidFill>
          <a:ln/>
        </p:spPr>
      </p:sp>
      <p:sp>
        <p:nvSpPr>
          <p:cNvPr id="4" name="Text 2"/>
          <p:cNvSpPr/>
          <p:nvPr/>
        </p:nvSpPr>
        <p:spPr>
          <a:xfrm>
            <a:off x="3195280" y="506849"/>
            <a:ext cx="4607719" cy="575905"/>
          </a:xfrm>
          <a:prstGeom prst="rect">
            <a:avLst/>
          </a:prstGeom>
          <a:noFill/>
          <a:ln/>
        </p:spPr>
        <p:txBody>
          <a:bodyPr wrap="none" rtlCol="0" anchor="t"/>
          <a:lstStyle/>
          <a:p>
            <a:pPr marL="0" indent="0">
              <a:lnSpc>
                <a:spcPts val="4535"/>
              </a:lnSpc>
              <a:buNone/>
            </a:pPr>
            <a:r>
              <a:rPr lang="en-US" sz="3628" dirty="0">
                <a:solidFill>
                  <a:srgbClr val="6EB9FC"/>
                </a:solidFill>
                <a:latin typeface="Lora" pitchFamily="34" charset="0"/>
                <a:ea typeface="Lora" pitchFamily="34" charset="-122"/>
                <a:cs typeface="Lora" pitchFamily="34" charset="-120"/>
              </a:rPr>
              <a:t>Overview</a:t>
            </a:r>
            <a:endParaRPr lang="en-US" sz="3628" dirty="0"/>
          </a:p>
        </p:txBody>
      </p:sp>
      <p:sp>
        <p:nvSpPr>
          <p:cNvPr id="5" name="Shape 3"/>
          <p:cNvSpPr/>
          <p:nvPr/>
        </p:nvSpPr>
        <p:spPr>
          <a:xfrm>
            <a:off x="3460313" y="1451372"/>
            <a:ext cx="22979" cy="6274118"/>
          </a:xfrm>
          <a:prstGeom prst="rect">
            <a:avLst/>
          </a:prstGeom>
          <a:solidFill>
            <a:srgbClr val="6EB9FC"/>
          </a:solidFill>
          <a:ln/>
        </p:spPr>
      </p:sp>
      <p:sp>
        <p:nvSpPr>
          <p:cNvPr id="6" name="Shape 4"/>
          <p:cNvSpPr/>
          <p:nvPr/>
        </p:nvSpPr>
        <p:spPr>
          <a:xfrm>
            <a:off x="3679091" y="1791117"/>
            <a:ext cx="645081" cy="22979"/>
          </a:xfrm>
          <a:prstGeom prst="rect">
            <a:avLst/>
          </a:prstGeom>
          <a:solidFill>
            <a:srgbClr val="6EB9FC"/>
          </a:solidFill>
          <a:ln/>
        </p:spPr>
      </p:sp>
      <p:sp>
        <p:nvSpPr>
          <p:cNvPr id="7" name="Shape 5"/>
          <p:cNvSpPr/>
          <p:nvPr/>
        </p:nvSpPr>
        <p:spPr>
          <a:xfrm>
            <a:off x="3264396" y="1595318"/>
            <a:ext cx="414695" cy="414695"/>
          </a:xfrm>
          <a:prstGeom prst="roundRect">
            <a:avLst>
              <a:gd name="adj" fmla="val 13334"/>
            </a:avLst>
          </a:prstGeom>
          <a:solidFill>
            <a:srgbClr val="363A4A"/>
          </a:solidFill>
          <a:ln/>
        </p:spPr>
      </p:sp>
      <p:sp>
        <p:nvSpPr>
          <p:cNvPr id="8" name="Text 6"/>
          <p:cNvSpPr/>
          <p:nvPr/>
        </p:nvSpPr>
        <p:spPr>
          <a:xfrm>
            <a:off x="3421440" y="1629847"/>
            <a:ext cx="100608" cy="345519"/>
          </a:xfrm>
          <a:prstGeom prst="rect">
            <a:avLst/>
          </a:prstGeom>
          <a:noFill/>
          <a:ln/>
        </p:spPr>
        <p:txBody>
          <a:bodyPr wrap="none" rtlCol="0" anchor="t"/>
          <a:lstStyle/>
          <a:p>
            <a:pPr marL="0" indent="0" algn="ctr">
              <a:lnSpc>
                <a:spcPts val="2721"/>
              </a:lnSpc>
              <a:buNone/>
            </a:pPr>
            <a:r>
              <a:rPr lang="en-US" sz="2177" dirty="0">
                <a:solidFill>
                  <a:srgbClr val="6EB9FC"/>
                </a:solidFill>
                <a:latin typeface="Lora" pitchFamily="34" charset="0"/>
                <a:ea typeface="Lora" pitchFamily="34" charset="-122"/>
                <a:cs typeface="Lora" pitchFamily="34" charset="-120"/>
              </a:rPr>
              <a:t>1</a:t>
            </a:r>
            <a:endParaRPr lang="en-US" sz="2177" dirty="0"/>
          </a:p>
        </p:txBody>
      </p:sp>
      <p:sp>
        <p:nvSpPr>
          <p:cNvPr id="9" name="Text 7"/>
          <p:cNvSpPr/>
          <p:nvPr/>
        </p:nvSpPr>
        <p:spPr>
          <a:xfrm>
            <a:off x="4485442" y="3162441"/>
            <a:ext cx="2303859" cy="287893"/>
          </a:xfrm>
          <a:prstGeom prst="rect">
            <a:avLst/>
          </a:prstGeom>
          <a:noFill/>
          <a:ln/>
        </p:spPr>
        <p:txBody>
          <a:bodyPr wrap="none" rtlCol="0" anchor="t"/>
          <a:lstStyle/>
          <a:p>
            <a:pPr marL="0" indent="0" algn="l">
              <a:lnSpc>
                <a:spcPts val="2268"/>
              </a:lnSpc>
              <a:buNone/>
            </a:pPr>
            <a:r>
              <a:rPr lang="en-US" sz="1814" dirty="0">
                <a:solidFill>
                  <a:srgbClr val="6EB9FC"/>
                </a:solidFill>
                <a:latin typeface="Lora" pitchFamily="34" charset="0"/>
                <a:ea typeface="Lora" pitchFamily="34" charset="-122"/>
                <a:cs typeface="Lora" pitchFamily="34" charset="-120"/>
              </a:rPr>
              <a:t>Emotion Recognition</a:t>
            </a:r>
            <a:endParaRPr lang="en-US" sz="1814" dirty="0"/>
          </a:p>
        </p:txBody>
      </p:sp>
      <p:sp>
        <p:nvSpPr>
          <p:cNvPr id="10" name="Text 8"/>
          <p:cNvSpPr/>
          <p:nvPr/>
        </p:nvSpPr>
        <p:spPr>
          <a:xfrm>
            <a:off x="4485441" y="3595153"/>
            <a:ext cx="6949678" cy="589598"/>
          </a:xfrm>
          <a:prstGeom prst="rect">
            <a:avLst/>
          </a:prstGeom>
          <a:noFill/>
          <a:ln/>
        </p:spPr>
        <p:txBody>
          <a:bodyPr wrap="square" rtlCol="0" anchor="t"/>
          <a:lstStyle/>
          <a:p>
            <a:pPr marL="0" indent="0" algn="l">
              <a:lnSpc>
                <a:spcPts val="2322"/>
              </a:lnSpc>
              <a:buNone/>
            </a:pPr>
            <a:r>
              <a:rPr lang="en-US" sz="1451" dirty="0">
                <a:solidFill>
                  <a:srgbClr val="D6E5EF"/>
                </a:solidFill>
                <a:latin typeface="Source Sans Pro" pitchFamily="34" charset="0"/>
                <a:ea typeface="Source Sans Pro" pitchFamily="34" charset="-122"/>
                <a:cs typeface="Source Sans Pro" pitchFamily="34" charset="-120"/>
              </a:rPr>
              <a:t>It's crucial to train a robust model for emotion recognition capable of identifying happiness and other facial expressions from a diverse dataset.</a:t>
            </a:r>
            <a:endParaRPr lang="en-US" sz="1451" dirty="0"/>
          </a:p>
        </p:txBody>
      </p:sp>
      <p:sp>
        <p:nvSpPr>
          <p:cNvPr id="11" name="Shape 9"/>
          <p:cNvSpPr/>
          <p:nvPr/>
        </p:nvSpPr>
        <p:spPr>
          <a:xfrm>
            <a:off x="3679091" y="3332024"/>
            <a:ext cx="645081" cy="22979"/>
          </a:xfrm>
          <a:prstGeom prst="rect">
            <a:avLst/>
          </a:prstGeom>
          <a:solidFill>
            <a:srgbClr val="6EB9FC"/>
          </a:solidFill>
          <a:ln/>
        </p:spPr>
      </p:sp>
      <p:sp>
        <p:nvSpPr>
          <p:cNvPr id="12" name="Shape 10"/>
          <p:cNvSpPr/>
          <p:nvPr/>
        </p:nvSpPr>
        <p:spPr>
          <a:xfrm>
            <a:off x="3264396" y="3136225"/>
            <a:ext cx="414695" cy="414695"/>
          </a:xfrm>
          <a:prstGeom prst="roundRect">
            <a:avLst>
              <a:gd name="adj" fmla="val 13334"/>
            </a:avLst>
          </a:prstGeom>
          <a:solidFill>
            <a:srgbClr val="363A4A"/>
          </a:solidFill>
          <a:ln/>
        </p:spPr>
      </p:sp>
      <p:sp>
        <p:nvSpPr>
          <p:cNvPr id="13" name="Text 11"/>
          <p:cNvSpPr/>
          <p:nvPr/>
        </p:nvSpPr>
        <p:spPr>
          <a:xfrm>
            <a:off x="3397508" y="3170753"/>
            <a:ext cx="148471" cy="345519"/>
          </a:xfrm>
          <a:prstGeom prst="rect">
            <a:avLst/>
          </a:prstGeom>
          <a:noFill/>
          <a:ln/>
        </p:spPr>
        <p:txBody>
          <a:bodyPr wrap="none" rtlCol="0" anchor="t"/>
          <a:lstStyle/>
          <a:p>
            <a:pPr marL="0" indent="0" algn="ctr">
              <a:lnSpc>
                <a:spcPts val="2721"/>
              </a:lnSpc>
              <a:buNone/>
            </a:pPr>
            <a:r>
              <a:rPr lang="en-US" sz="2177" dirty="0">
                <a:solidFill>
                  <a:srgbClr val="6EB9FC"/>
                </a:solidFill>
                <a:latin typeface="Lora" pitchFamily="34" charset="0"/>
                <a:ea typeface="Lora" pitchFamily="34" charset="-122"/>
                <a:cs typeface="Lora" pitchFamily="34" charset="-120"/>
              </a:rPr>
              <a:t>2</a:t>
            </a:r>
            <a:endParaRPr lang="en-US" sz="2177" dirty="0"/>
          </a:p>
        </p:txBody>
      </p:sp>
      <p:sp>
        <p:nvSpPr>
          <p:cNvPr id="14" name="Text 12"/>
          <p:cNvSpPr/>
          <p:nvPr/>
        </p:nvSpPr>
        <p:spPr>
          <a:xfrm>
            <a:off x="4485441" y="1613655"/>
            <a:ext cx="2303859" cy="287893"/>
          </a:xfrm>
          <a:prstGeom prst="rect">
            <a:avLst/>
          </a:prstGeom>
          <a:noFill/>
          <a:ln/>
        </p:spPr>
        <p:txBody>
          <a:bodyPr wrap="none" rtlCol="0" anchor="t"/>
          <a:lstStyle/>
          <a:p>
            <a:pPr marL="0" indent="0" algn="l">
              <a:lnSpc>
                <a:spcPts val="2268"/>
              </a:lnSpc>
              <a:buNone/>
            </a:pPr>
            <a:r>
              <a:rPr lang="en-US" sz="1814" dirty="0">
                <a:solidFill>
                  <a:srgbClr val="6EB9FC"/>
                </a:solidFill>
                <a:latin typeface="Lora" pitchFamily="34" charset="0"/>
                <a:ea typeface="Lora" pitchFamily="34" charset="-122"/>
                <a:cs typeface="Lora" pitchFamily="34" charset="-120"/>
              </a:rPr>
              <a:t>Face Detection</a:t>
            </a:r>
            <a:endParaRPr lang="en-US" sz="1814" dirty="0"/>
          </a:p>
        </p:txBody>
      </p:sp>
      <p:sp>
        <p:nvSpPr>
          <p:cNvPr id="15" name="Text 13"/>
          <p:cNvSpPr/>
          <p:nvPr/>
        </p:nvSpPr>
        <p:spPr>
          <a:xfrm>
            <a:off x="4485442" y="2070644"/>
            <a:ext cx="6949678" cy="589598"/>
          </a:xfrm>
          <a:prstGeom prst="rect">
            <a:avLst/>
          </a:prstGeom>
          <a:noFill/>
          <a:ln/>
        </p:spPr>
        <p:txBody>
          <a:bodyPr wrap="square" rtlCol="0" anchor="t"/>
          <a:lstStyle/>
          <a:p>
            <a:pPr marL="0" indent="0" algn="l">
              <a:lnSpc>
                <a:spcPts val="2322"/>
              </a:lnSpc>
              <a:buNone/>
            </a:pPr>
            <a:r>
              <a:rPr lang="en-US" sz="1451" dirty="0">
                <a:solidFill>
                  <a:srgbClr val="D6E5EF"/>
                </a:solidFill>
                <a:latin typeface="Source Sans Pro" pitchFamily="34" charset="0"/>
                <a:ea typeface="Source Sans Pro" pitchFamily="34" charset="-122"/>
                <a:cs typeface="Source Sans Pro" pitchFamily="34" charset="-120"/>
              </a:rPr>
              <a:t>Utilize face detection algorithms to identify faces within each frame of the video dataset, ensuring accurate localization of facial regions.</a:t>
            </a:r>
            <a:endParaRPr lang="en-US" sz="1451" dirty="0"/>
          </a:p>
        </p:txBody>
      </p:sp>
      <p:sp>
        <p:nvSpPr>
          <p:cNvPr id="16" name="Shape 14"/>
          <p:cNvSpPr/>
          <p:nvPr/>
        </p:nvSpPr>
        <p:spPr>
          <a:xfrm>
            <a:off x="3679091" y="4872930"/>
            <a:ext cx="645081" cy="22979"/>
          </a:xfrm>
          <a:prstGeom prst="rect">
            <a:avLst/>
          </a:prstGeom>
          <a:solidFill>
            <a:srgbClr val="6EB9FC"/>
          </a:solidFill>
          <a:ln/>
        </p:spPr>
      </p:sp>
      <p:sp>
        <p:nvSpPr>
          <p:cNvPr id="17" name="Shape 15"/>
          <p:cNvSpPr/>
          <p:nvPr/>
        </p:nvSpPr>
        <p:spPr>
          <a:xfrm>
            <a:off x="3264396" y="4677132"/>
            <a:ext cx="414695" cy="414695"/>
          </a:xfrm>
          <a:prstGeom prst="roundRect">
            <a:avLst>
              <a:gd name="adj" fmla="val 13334"/>
            </a:avLst>
          </a:prstGeom>
          <a:solidFill>
            <a:srgbClr val="363A4A"/>
          </a:solidFill>
          <a:ln/>
        </p:spPr>
      </p:sp>
      <p:sp>
        <p:nvSpPr>
          <p:cNvPr id="18" name="Text 16"/>
          <p:cNvSpPr/>
          <p:nvPr/>
        </p:nvSpPr>
        <p:spPr>
          <a:xfrm>
            <a:off x="3394770" y="4711660"/>
            <a:ext cx="153948" cy="345519"/>
          </a:xfrm>
          <a:prstGeom prst="rect">
            <a:avLst/>
          </a:prstGeom>
          <a:noFill/>
          <a:ln/>
        </p:spPr>
        <p:txBody>
          <a:bodyPr wrap="none" rtlCol="0" anchor="t"/>
          <a:lstStyle/>
          <a:p>
            <a:pPr marL="0" indent="0" algn="ctr">
              <a:lnSpc>
                <a:spcPts val="2721"/>
              </a:lnSpc>
              <a:buNone/>
            </a:pPr>
            <a:r>
              <a:rPr lang="en-US" sz="2177" dirty="0">
                <a:solidFill>
                  <a:srgbClr val="6EB9FC"/>
                </a:solidFill>
                <a:latin typeface="Lora" pitchFamily="34" charset="0"/>
                <a:ea typeface="Lora" pitchFamily="34" charset="-122"/>
                <a:cs typeface="Lora" pitchFamily="34" charset="-120"/>
              </a:rPr>
              <a:t>3</a:t>
            </a:r>
            <a:endParaRPr lang="en-US" sz="2177" dirty="0"/>
          </a:p>
        </p:txBody>
      </p:sp>
      <p:sp>
        <p:nvSpPr>
          <p:cNvPr id="19" name="Text 17"/>
          <p:cNvSpPr/>
          <p:nvPr/>
        </p:nvSpPr>
        <p:spPr>
          <a:xfrm>
            <a:off x="4485442" y="4717494"/>
            <a:ext cx="2303859" cy="287893"/>
          </a:xfrm>
          <a:prstGeom prst="rect">
            <a:avLst/>
          </a:prstGeom>
          <a:noFill/>
          <a:ln/>
        </p:spPr>
        <p:txBody>
          <a:bodyPr wrap="none" rtlCol="0" anchor="t"/>
          <a:lstStyle/>
          <a:p>
            <a:pPr marL="0" indent="0" algn="l">
              <a:lnSpc>
                <a:spcPts val="2268"/>
              </a:lnSpc>
              <a:buNone/>
            </a:pPr>
            <a:r>
              <a:rPr lang="en-US" sz="1814" dirty="0">
                <a:solidFill>
                  <a:srgbClr val="6EB9FC"/>
                </a:solidFill>
                <a:latin typeface="Lora" pitchFamily="34" charset="0"/>
                <a:ea typeface="Lora" pitchFamily="34" charset="-122"/>
                <a:cs typeface="Lora" pitchFamily="34" charset="-120"/>
              </a:rPr>
              <a:t>Frame Scoring</a:t>
            </a:r>
            <a:endParaRPr lang="en-US" sz="1814" dirty="0"/>
          </a:p>
        </p:txBody>
      </p:sp>
      <p:sp>
        <p:nvSpPr>
          <p:cNvPr id="20" name="Text 18"/>
          <p:cNvSpPr/>
          <p:nvPr/>
        </p:nvSpPr>
        <p:spPr>
          <a:xfrm>
            <a:off x="4485442" y="5115878"/>
            <a:ext cx="6949678" cy="884396"/>
          </a:xfrm>
          <a:prstGeom prst="rect">
            <a:avLst/>
          </a:prstGeom>
          <a:noFill/>
          <a:ln/>
        </p:spPr>
        <p:txBody>
          <a:bodyPr wrap="square" rtlCol="0" anchor="t"/>
          <a:lstStyle/>
          <a:p>
            <a:pPr marL="0" indent="0" algn="l">
              <a:lnSpc>
                <a:spcPts val="2322"/>
              </a:lnSpc>
              <a:buNone/>
            </a:pPr>
            <a:r>
              <a:rPr lang="en-US" sz="1451" dirty="0">
                <a:solidFill>
                  <a:srgbClr val="D6E5EF"/>
                </a:solidFill>
                <a:latin typeface="Source Sans Pro" pitchFamily="34" charset="0"/>
                <a:ea typeface="Source Sans Pro" pitchFamily="34" charset="-122"/>
                <a:cs typeface="Source Sans Pro" pitchFamily="34" charset="-120"/>
              </a:rPr>
              <a:t>The assessment includes measuring attractiveness using a pre-trained model, analyzing facial features, and quantifying clarity by evaluating blur levels in the facial region of interest.</a:t>
            </a:r>
            <a:endParaRPr lang="en-US" sz="1451" dirty="0"/>
          </a:p>
        </p:txBody>
      </p:sp>
      <p:sp>
        <p:nvSpPr>
          <p:cNvPr id="21" name="Shape 19"/>
          <p:cNvSpPr/>
          <p:nvPr/>
        </p:nvSpPr>
        <p:spPr>
          <a:xfrm>
            <a:off x="3679091" y="6708636"/>
            <a:ext cx="645081" cy="22979"/>
          </a:xfrm>
          <a:prstGeom prst="rect">
            <a:avLst/>
          </a:prstGeom>
          <a:solidFill>
            <a:srgbClr val="6EB9FC"/>
          </a:solidFill>
          <a:ln/>
        </p:spPr>
      </p:sp>
      <p:sp>
        <p:nvSpPr>
          <p:cNvPr id="22" name="Shape 20"/>
          <p:cNvSpPr/>
          <p:nvPr/>
        </p:nvSpPr>
        <p:spPr>
          <a:xfrm>
            <a:off x="3264396" y="6512838"/>
            <a:ext cx="414695" cy="414695"/>
          </a:xfrm>
          <a:prstGeom prst="roundRect">
            <a:avLst>
              <a:gd name="adj" fmla="val 13334"/>
            </a:avLst>
          </a:prstGeom>
          <a:solidFill>
            <a:srgbClr val="363A4A"/>
          </a:solidFill>
          <a:ln/>
        </p:spPr>
      </p:sp>
      <p:sp>
        <p:nvSpPr>
          <p:cNvPr id="23" name="Text 21"/>
          <p:cNvSpPr/>
          <p:nvPr/>
        </p:nvSpPr>
        <p:spPr>
          <a:xfrm>
            <a:off x="3396794" y="6547366"/>
            <a:ext cx="149781" cy="345519"/>
          </a:xfrm>
          <a:prstGeom prst="rect">
            <a:avLst/>
          </a:prstGeom>
          <a:noFill/>
          <a:ln/>
        </p:spPr>
        <p:txBody>
          <a:bodyPr wrap="none" rtlCol="0" anchor="t"/>
          <a:lstStyle/>
          <a:p>
            <a:pPr marL="0" indent="0" algn="ctr">
              <a:lnSpc>
                <a:spcPts val="2721"/>
              </a:lnSpc>
              <a:buNone/>
            </a:pPr>
            <a:r>
              <a:rPr lang="en-US" sz="2177" dirty="0">
                <a:solidFill>
                  <a:srgbClr val="6EB9FC"/>
                </a:solidFill>
                <a:latin typeface="Lora" pitchFamily="34" charset="0"/>
                <a:ea typeface="Lora" pitchFamily="34" charset="-122"/>
                <a:cs typeface="Lora" pitchFamily="34" charset="-120"/>
              </a:rPr>
              <a:t>4</a:t>
            </a:r>
            <a:endParaRPr lang="en-US" sz="2177" dirty="0"/>
          </a:p>
        </p:txBody>
      </p:sp>
      <p:sp>
        <p:nvSpPr>
          <p:cNvPr id="24" name="Text 22"/>
          <p:cNvSpPr/>
          <p:nvPr/>
        </p:nvSpPr>
        <p:spPr>
          <a:xfrm>
            <a:off x="4485442" y="6553200"/>
            <a:ext cx="2303859" cy="287893"/>
          </a:xfrm>
          <a:prstGeom prst="rect">
            <a:avLst/>
          </a:prstGeom>
          <a:noFill/>
          <a:ln/>
        </p:spPr>
        <p:txBody>
          <a:bodyPr wrap="none" rtlCol="0" anchor="t"/>
          <a:lstStyle/>
          <a:p>
            <a:pPr marL="0" indent="0" algn="l">
              <a:lnSpc>
                <a:spcPts val="2268"/>
              </a:lnSpc>
              <a:buNone/>
            </a:pPr>
            <a:r>
              <a:rPr lang="en-US" sz="1814" dirty="0">
                <a:solidFill>
                  <a:srgbClr val="6EB9FC"/>
                </a:solidFill>
                <a:latin typeface="Lora" pitchFamily="34" charset="0"/>
                <a:ea typeface="Lora" pitchFamily="34" charset="-122"/>
                <a:cs typeface="Lora" pitchFamily="34" charset="-120"/>
              </a:rPr>
              <a:t>Frame Selection</a:t>
            </a:r>
            <a:endParaRPr lang="en-US" sz="1814" dirty="0"/>
          </a:p>
        </p:txBody>
      </p:sp>
      <p:sp>
        <p:nvSpPr>
          <p:cNvPr id="25" name="Text 23"/>
          <p:cNvSpPr/>
          <p:nvPr/>
        </p:nvSpPr>
        <p:spPr>
          <a:xfrm>
            <a:off x="4485442" y="6951583"/>
            <a:ext cx="6949678" cy="589598"/>
          </a:xfrm>
          <a:prstGeom prst="rect">
            <a:avLst/>
          </a:prstGeom>
          <a:noFill/>
          <a:ln/>
        </p:spPr>
        <p:txBody>
          <a:bodyPr wrap="square" rtlCol="0" anchor="t"/>
          <a:lstStyle/>
          <a:p>
            <a:pPr marL="0" indent="0" algn="l">
              <a:lnSpc>
                <a:spcPts val="2322"/>
              </a:lnSpc>
              <a:buNone/>
            </a:pPr>
            <a:r>
              <a:rPr lang="en-US" sz="1451" dirty="0">
                <a:solidFill>
                  <a:srgbClr val="D6E5EF"/>
                </a:solidFill>
                <a:latin typeface="Source Sans Pro" pitchFamily="34" charset="0"/>
                <a:ea typeface="Source Sans Pro" pitchFamily="34" charset="-122"/>
                <a:cs typeface="Source Sans Pro" pitchFamily="34" charset="-120"/>
              </a:rPr>
              <a:t>This stage involves sorting frames based on overall scores, removing redundancy, and choosing the top-ranked frames as the final selection.</a:t>
            </a:r>
            <a:endParaRPr lang="en-US" sz="145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5125879" y="556826"/>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Detailed Process</a:t>
            </a:r>
            <a:endParaRPr lang="en-US" sz="4374" dirty="0"/>
          </a:p>
        </p:txBody>
      </p:sp>
      <p:sp>
        <p:nvSpPr>
          <p:cNvPr id="5" name="Text 3"/>
          <p:cNvSpPr/>
          <p:nvPr/>
        </p:nvSpPr>
        <p:spPr>
          <a:xfrm>
            <a:off x="994663" y="2027991"/>
            <a:ext cx="5554980" cy="2487811"/>
          </a:xfrm>
          <a:prstGeom prst="rect">
            <a:avLst/>
          </a:prstGeom>
          <a:noFill/>
          <a:ln/>
        </p:spPr>
        <p:txBody>
          <a:bodyPr wrap="square" rtlCol="0" anchor="t"/>
          <a:lstStyle/>
          <a:p>
            <a:pPr marL="0" indent="0">
              <a:lnSpc>
                <a:spcPts val="2734"/>
              </a:lnSpc>
              <a:buNone/>
            </a:pPr>
            <a:r>
              <a:rPr lang="en-US" sz="1750" dirty="0">
                <a:solidFill>
                  <a:srgbClr val="6EB9FC"/>
                </a:solidFill>
                <a:latin typeface="Lora" pitchFamily="34" charset="0"/>
                <a:ea typeface="Lora" pitchFamily="34" charset="-122"/>
                <a:cs typeface="Lora" pitchFamily="34" charset="-120"/>
              </a:rPr>
              <a:t>Emotion Recognition Model Training</a:t>
            </a:r>
          </a:p>
          <a:p>
            <a:pPr marL="0" indent="0">
              <a:lnSpc>
                <a:spcPts val="2734"/>
              </a:lnSpc>
              <a:buNone/>
            </a:pPr>
            <a:endParaRPr lang="en-US" sz="1750" dirty="0">
              <a:solidFill>
                <a:srgbClr val="6EB9FC"/>
              </a:solidFill>
              <a:latin typeface="Lora" pitchFamily="34" charset="0"/>
            </a:endParaRPr>
          </a:p>
          <a:p>
            <a:pPr>
              <a:lnSpc>
                <a:spcPts val="2734"/>
              </a:lnSpc>
            </a:pPr>
            <a:r>
              <a:rPr lang="en-US" sz="1750" dirty="0">
                <a:solidFill>
                  <a:srgbClr val="D6E5EF"/>
                </a:solidFill>
                <a:latin typeface="Source Sans Pro" pitchFamily="34" charset="0"/>
                <a:ea typeface="Source Sans Pro" pitchFamily="34" charset="-122"/>
                <a:cs typeface="Source Sans Pro" pitchFamily="34" charset="-120"/>
              </a:rPr>
              <a:t>It's essential to train a robust model for emotion recognition capable of identifying happiness and other facial expressions from a diverse dataset. [</a:t>
            </a:r>
            <a:r>
              <a:rPr lang="en-US" sz="1750" dirty="0">
                <a:solidFill>
                  <a:srgbClr val="D6E5EF"/>
                </a:solidFill>
                <a:latin typeface="Source Sans Pro" pitchFamily="34" charset="0"/>
                <a:ea typeface="Source Sans Pro" pitchFamily="34" charset="-122"/>
                <a:cs typeface="Source Sans Pro" pitchFamily="34" charset="-120"/>
                <a:hlinkClick r:id="rId3"/>
              </a:rPr>
              <a:t>FER-2013</a:t>
            </a:r>
            <a:r>
              <a:rPr lang="en-US" sz="1750" dirty="0">
                <a:solidFill>
                  <a:srgbClr val="D6E5EF"/>
                </a:solidFill>
                <a:latin typeface="Source Sans Pro" pitchFamily="34" charset="0"/>
                <a:ea typeface="Source Sans Pro" pitchFamily="34" charset="-122"/>
                <a:cs typeface="Source Sans Pro" pitchFamily="34" charset="-120"/>
              </a:rPr>
              <a:t>]</a:t>
            </a:r>
            <a:endParaRPr lang="en-US" sz="1750" dirty="0"/>
          </a:p>
          <a:p>
            <a:pPr marL="0" indent="0">
              <a:lnSpc>
                <a:spcPts val="2734"/>
              </a:lnSpc>
              <a:buNone/>
            </a:pPr>
            <a:endParaRPr lang="en-US" sz="1750" dirty="0"/>
          </a:p>
        </p:txBody>
      </p:sp>
      <p:sp>
        <p:nvSpPr>
          <p:cNvPr id="6" name="Text 4"/>
          <p:cNvSpPr/>
          <p:nvPr/>
        </p:nvSpPr>
        <p:spPr>
          <a:xfrm>
            <a:off x="2348389" y="3494603"/>
            <a:ext cx="2076807" cy="3554016"/>
          </a:xfrm>
          <a:prstGeom prst="rect">
            <a:avLst/>
          </a:prstGeom>
          <a:noFill/>
          <a:ln/>
        </p:spPr>
        <p:txBody>
          <a:bodyPr wrap="square" rtlCol="0" anchor="t"/>
          <a:lstStyle/>
          <a:p>
            <a:pPr marL="0" indent="0">
              <a:lnSpc>
                <a:spcPts val="2799"/>
              </a:lnSpc>
              <a:buNone/>
            </a:pPr>
            <a:endParaRPr lang="en-US" sz="1750" dirty="0"/>
          </a:p>
        </p:txBody>
      </p:sp>
      <p:sp>
        <p:nvSpPr>
          <p:cNvPr id="7" name="Text 5"/>
          <p:cNvSpPr/>
          <p:nvPr/>
        </p:nvSpPr>
        <p:spPr>
          <a:xfrm>
            <a:off x="994663" y="4514671"/>
            <a:ext cx="4879600" cy="2204204"/>
          </a:xfrm>
          <a:prstGeom prst="rect">
            <a:avLst/>
          </a:prstGeom>
          <a:noFill/>
          <a:ln/>
        </p:spPr>
        <p:txBody>
          <a:bodyPr wrap="none" rtlCol="0" anchor="t"/>
          <a:lstStyle/>
          <a:p>
            <a:pPr marL="0" indent="0">
              <a:lnSpc>
                <a:spcPts val="2734"/>
              </a:lnSpc>
              <a:buNone/>
            </a:pPr>
            <a:r>
              <a:rPr lang="en-US" sz="1750" dirty="0">
                <a:solidFill>
                  <a:srgbClr val="6EB9FC"/>
                </a:solidFill>
                <a:latin typeface="Lora" pitchFamily="34" charset="0"/>
                <a:ea typeface="Lora" pitchFamily="34" charset="-122"/>
                <a:cs typeface="Lora" pitchFamily="34" charset="-120"/>
              </a:rPr>
              <a:t>Face Detection</a:t>
            </a:r>
          </a:p>
          <a:p>
            <a:pPr marL="0" indent="0">
              <a:lnSpc>
                <a:spcPts val="2734"/>
              </a:lnSpc>
              <a:buNone/>
            </a:pPr>
            <a:endParaRPr lang="en-US" sz="1750" dirty="0">
              <a:solidFill>
                <a:srgbClr val="6EB9FC"/>
              </a:solidFill>
              <a:latin typeface="Lora" pitchFamily="34" charset="0"/>
            </a:endParaRPr>
          </a:p>
          <a:p>
            <a:pPr>
              <a:lnSpc>
                <a:spcPts val="2734"/>
              </a:lnSpc>
            </a:pPr>
            <a:r>
              <a:rPr lang="en-US" sz="1750" dirty="0">
                <a:solidFill>
                  <a:srgbClr val="D6E5EF"/>
                </a:solidFill>
                <a:latin typeface="Source Sans Pro" pitchFamily="34" charset="0"/>
                <a:ea typeface="Source Sans Pro" pitchFamily="34" charset="-122"/>
                <a:cs typeface="Source Sans Pro" pitchFamily="34" charset="-120"/>
              </a:rPr>
              <a:t>Utilize face detection algorithms to identify </a:t>
            </a:r>
          </a:p>
          <a:p>
            <a:pPr>
              <a:lnSpc>
                <a:spcPts val="2734"/>
              </a:lnSpc>
            </a:pPr>
            <a:r>
              <a:rPr lang="en-US" sz="1750" dirty="0">
                <a:solidFill>
                  <a:srgbClr val="D6E5EF"/>
                </a:solidFill>
                <a:latin typeface="Source Sans Pro" pitchFamily="34" charset="0"/>
                <a:ea typeface="Source Sans Pro" pitchFamily="34" charset="-122"/>
                <a:cs typeface="Source Sans Pro" pitchFamily="34" charset="-120"/>
              </a:rPr>
              <a:t>faces within each frame of the video dataset, </a:t>
            </a:r>
          </a:p>
          <a:p>
            <a:pPr>
              <a:lnSpc>
                <a:spcPts val="2734"/>
              </a:lnSpc>
            </a:pPr>
            <a:r>
              <a:rPr lang="en-US" sz="1750" dirty="0">
                <a:solidFill>
                  <a:srgbClr val="D6E5EF"/>
                </a:solidFill>
                <a:latin typeface="Source Sans Pro" pitchFamily="34" charset="0"/>
                <a:ea typeface="Source Sans Pro" pitchFamily="34" charset="-122"/>
                <a:cs typeface="Source Sans Pro" pitchFamily="34" charset="-120"/>
              </a:rPr>
              <a:t>ensuring accurate localization of facial regions.</a:t>
            </a:r>
            <a:endParaRPr lang="en-US" sz="1750" dirty="0"/>
          </a:p>
          <a:p>
            <a:pPr marL="0" indent="0">
              <a:lnSpc>
                <a:spcPts val="2734"/>
              </a:lnSpc>
              <a:buNone/>
            </a:pPr>
            <a:endParaRPr lang="en-US" sz="1750" dirty="0"/>
          </a:p>
        </p:txBody>
      </p:sp>
      <p:sp>
        <p:nvSpPr>
          <p:cNvPr id="8" name="Text 6"/>
          <p:cNvSpPr/>
          <p:nvPr/>
        </p:nvSpPr>
        <p:spPr>
          <a:xfrm>
            <a:off x="4974788" y="2800231"/>
            <a:ext cx="2076807" cy="2487811"/>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7601188" y="2230874"/>
            <a:ext cx="2076807"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7601188" y="2800231"/>
            <a:ext cx="2076807" cy="3554016"/>
          </a:xfrm>
          <a:prstGeom prst="rect">
            <a:avLst/>
          </a:prstGeom>
          <a:noFill/>
          <a:ln/>
        </p:spPr>
        <p:txBody>
          <a:bodyPr wrap="square" rtlCol="0" anchor="t"/>
          <a:lstStyle/>
          <a:p>
            <a:pPr marL="0" indent="0">
              <a:lnSpc>
                <a:spcPts val="2799"/>
              </a:lnSpc>
              <a:buNone/>
            </a:pPr>
            <a:endParaRPr lang="en-US" sz="1750" dirty="0"/>
          </a:p>
        </p:txBody>
      </p:sp>
      <p:sp>
        <p:nvSpPr>
          <p:cNvPr id="11" name="Text 9"/>
          <p:cNvSpPr/>
          <p:nvPr/>
        </p:nvSpPr>
        <p:spPr>
          <a:xfrm>
            <a:off x="10227588" y="2230874"/>
            <a:ext cx="2076807" cy="694373"/>
          </a:xfrm>
          <a:prstGeom prst="rect">
            <a:avLst/>
          </a:prstGeom>
          <a:noFill/>
          <a:ln/>
        </p:spPr>
        <p:txBody>
          <a:bodyPr wrap="square" rtlCol="0" anchor="t"/>
          <a:lstStyle/>
          <a:p>
            <a:pPr marL="0" indent="0">
              <a:lnSpc>
                <a:spcPts val="2734"/>
              </a:lnSpc>
              <a:buNone/>
            </a:pPr>
            <a:endParaRPr lang="en-US" sz="2187" dirty="0"/>
          </a:p>
        </p:txBody>
      </p:sp>
      <p:sp>
        <p:nvSpPr>
          <p:cNvPr id="12" name="Text 10"/>
          <p:cNvSpPr/>
          <p:nvPr/>
        </p:nvSpPr>
        <p:spPr>
          <a:xfrm>
            <a:off x="7489774" y="4718685"/>
            <a:ext cx="5664041" cy="2204204"/>
          </a:xfrm>
          <a:prstGeom prst="rect">
            <a:avLst/>
          </a:prstGeom>
          <a:noFill/>
          <a:ln/>
        </p:spPr>
        <p:txBody>
          <a:bodyPr wrap="square" rtlCol="0" anchor="t"/>
          <a:lstStyle/>
          <a:p>
            <a:pPr>
              <a:lnSpc>
                <a:spcPts val="2799"/>
              </a:lnSpc>
            </a:pPr>
            <a:r>
              <a:rPr lang="en-US" sz="1800" dirty="0">
                <a:solidFill>
                  <a:srgbClr val="6EB9FC"/>
                </a:solidFill>
                <a:latin typeface="Lora" pitchFamily="34" charset="0"/>
                <a:ea typeface="Lora" pitchFamily="34" charset="-122"/>
                <a:cs typeface="Lora" pitchFamily="34" charset="-120"/>
              </a:rPr>
              <a:t>Frame Selection</a:t>
            </a: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Sort frames based on overall scores, remove redundancy to ensure diversity in the final selection, and choose the top-ranked frames as the final selection based on specific requirements.</a:t>
            </a:r>
            <a:endParaRPr lang="en-US" sz="1750" dirty="0"/>
          </a:p>
        </p:txBody>
      </p:sp>
      <p:sp>
        <p:nvSpPr>
          <p:cNvPr id="14" name="Text 3">
            <a:extLst>
              <a:ext uri="{FF2B5EF4-FFF2-40B4-BE49-F238E27FC236}">
                <a16:creationId xmlns:a16="http://schemas.microsoft.com/office/drawing/2014/main" id="{68198FAB-0112-F31F-A5B1-C1635EAE6FF8}"/>
              </a:ext>
            </a:extLst>
          </p:cNvPr>
          <p:cNvSpPr/>
          <p:nvPr/>
        </p:nvSpPr>
        <p:spPr>
          <a:xfrm>
            <a:off x="7489773" y="1974980"/>
            <a:ext cx="6145963" cy="2487811"/>
          </a:xfrm>
          <a:prstGeom prst="rect">
            <a:avLst/>
          </a:prstGeom>
          <a:noFill/>
          <a:ln/>
        </p:spPr>
        <p:txBody>
          <a:bodyPr wrap="square" rtlCol="0" anchor="t"/>
          <a:lstStyle/>
          <a:p>
            <a:pPr marL="0" indent="0">
              <a:lnSpc>
                <a:spcPts val="2734"/>
              </a:lnSpc>
              <a:buNone/>
            </a:pPr>
            <a:r>
              <a:rPr lang="en-US" sz="1750" dirty="0">
                <a:solidFill>
                  <a:srgbClr val="6EB9FC"/>
                </a:solidFill>
                <a:latin typeface="Lora" pitchFamily="34" charset="0"/>
                <a:ea typeface="Lora" pitchFamily="34" charset="-122"/>
                <a:cs typeface="Lora" pitchFamily="34" charset="-120"/>
              </a:rPr>
              <a:t>Frame Scoring</a:t>
            </a:r>
            <a:endParaRPr lang="en-US" sz="1750" dirty="0">
              <a:solidFill>
                <a:srgbClr val="6EB9FC"/>
              </a:solidFill>
              <a:latin typeface="Lora" pitchFamily="34" charset="0"/>
            </a:endParaRPr>
          </a:p>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Assess attractiveness using a pre-trained model analyzing facial features, measure clarity by quantifying blur levels in the facial region of interest, and score frames based on attractiveness and clarity. Using celeb </a:t>
            </a:r>
            <a:r>
              <a:rPr lang="en-US" sz="1750" dirty="0" err="1">
                <a:solidFill>
                  <a:srgbClr val="D6E5EF"/>
                </a:solidFill>
                <a:latin typeface="Source Sans Pro" pitchFamily="34" charset="0"/>
                <a:ea typeface="Source Sans Pro" pitchFamily="34" charset="-122"/>
                <a:cs typeface="Source Sans Pro" pitchFamily="34" charset="-120"/>
              </a:rPr>
              <a:t>adataset</a:t>
            </a:r>
            <a:r>
              <a:rPr lang="en-US" sz="1750" dirty="0">
                <a:solidFill>
                  <a:srgbClr val="D6E5EF"/>
                </a:solidFill>
                <a:latin typeface="Source Sans Pro" pitchFamily="34" charset="0"/>
                <a:ea typeface="Source Sans Pro" pitchFamily="34" charset="-122"/>
                <a:cs typeface="Source Sans Pro" pitchFamily="34" charset="-120"/>
              </a:rPr>
              <a:t> [</a:t>
            </a:r>
            <a:r>
              <a:rPr lang="en-US" sz="1750" dirty="0" err="1">
                <a:solidFill>
                  <a:srgbClr val="D6E5EF"/>
                </a:solidFill>
                <a:latin typeface="Source Sans Pro" pitchFamily="34" charset="0"/>
                <a:ea typeface="Source Sans Pro" pitchFamily="34" charset="-122"/>
                <a:cs typeface="Source Sans Pro" pitchFamily="34" charset="-120"/>
                <a:hlinkClick r:id="rId4"/>
              </a:rPr>
              <a:t>celeba</a:t>
            </a:r>
            <a:r>
              <a:rPr lang="en-US" sz="1750" dirty="0">
                <a:solidFill>
                  <a:srgbClr val="D6E5EF"/>
                </a:solidFill>
                <a:latin typeface="Source Sans Pro" pitchFamily="34" charset="0"/>
                <a:ea typeface="Source Sans Pro" pitchFamily="34" charset="-122"/>
                <a:cs typeface="Source Sans Pro" pitchFamily="34" charset="-120"/>
                <a:hlinkClick r:id="rId4"/>
              </a:rPr>
              <a:t>-dataset</a:t>
            </a:r>
            <a:r>
              <a:rPr lang="en-US" sz="1750" dirty="0">
                <a:solidFill>
                  <a:srgbClr val="D6E5EF"/>
                </a:solidFill>
                <a:latin typeface="Source Sans Pro" pitchFamily="34" charset="0"/>
                <a:ea typeface="Source Sans Pro" pitchFamily="34" charset="-122"/>
                <a:cs typeface="Source Sans Pro" pitchFamily="34" charset="-120"/>
              </a:rPr>
              <a: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250043"/>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Conclusion</a:t>
            </a:r>
            <a:endParaRPr lang="en-US" sz="4374" dirty="0"/>
          </a:p>
        </p:txBody>
      </p:sp>
      <p:sp>
        <p:nvSpPr>
          <p:cNvPr id="6" name="Shape 3"/>
          <p:cNvSpPr/>
          <p:nvPr/>
        </p:nvSpPr>
        <p:spPr>
          <a:xfrm>
            <a:off x="4490799" y="3277672"/>
            <a:ext cx="4542115" cy="2944708"/>
          </a:xfrm>
          <a:prstGeom prst="roundRect">
            <a:avLst>
              <a:gd name="adj" fmla="val 2467"/>
            </a:avLst>
          </a:prstGeom>
          <a:solidFill>
            <a:srgbClr val="363A4A"/>
          </a:solidFill>
          <a:ln/>
        </p:spPr>
      </p:sp>
      <p:sp>
        <p:nvSpPr>
          <p:cNvPr id="7" name="Text 4"/>
          <p:cNvSpPr/>
          <p:nvPr/>
        </p:nvSpPr>
        <p:spPr>
          <a:xfrm>
            <a:off x="4712970" y="3499842"/>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Objective</a:t>
            </a:r>
            <a:endParaRPr lang="en-US" sz="2187" dirty="0"/>
          </a:p>
        </p:txBody>
      </p:sp>
      <p:sp>
        <p:nvSpPr>
          <p:cNvPr id="8" name="Text 5"/>
          <p:cNvSpPr/>
          <p:nvPr/>
        </p:nvSpPr>
        <p:spPr>
          <a:xfrm>
            <a:off x="4712970" y="3980259"/>
            <a:ext cx="4097774"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multi-stage process aims to extract visually appealing and emotionally expressive moments from a video dataset, prioritizing frames based on attractiveness, clarity, and emotional expression.</a:t>
            </a:r>
            <a:endParaRPr lang="en-US" sz="1750" dirty="0"/>
          </a:p>
        </p:txBody>
      </p:sp>
      <p:sp>
        <p:nvSpPr>
          <p:cNvPr id="9" name="Shape 6"/>
          <p:cNvSpPr/>
          <p:nvPr/>
        </p:nvSpPr>
        <p:spPr>
          <a:xfrm>
            <a:off x="9355873" y="3277672"/>
            <a:ext cx="4441327" cy="2944708"/>
          </a:xfrm>
          <a:prstGeom prst="roundRect">
            <a:avLst>
              <a:gd name="adj" fmla="val 2467"/>
            </a:avLst>
          </a:prstGeom>
          <a:solidFill>
            <a:srgbClr val="363A4A"/>
          </a:solidFill>
          <a:ln/>
        </p:spPr>
      </p:sp>
      <p:sp>
        <p:nvSpPr>
          <p:cNvPr id="10" name="Text 7"/>
          <p:cNvSpPr/>
          <p:nvPr/>
        </p:nvSpPr>
        <p:spPr>
          <a:xfrm>
            <a:off x="9477256" y="3499842"/>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Key Stages</a:t>
            </a:r>
            <a:endParaRPr lang="en-US" sz="2187" dirty="0"/>
          </a:p>
        </p:txBody>
      </p:sp>
      <p:sp>
        <p:nvSpPr>
          <p:cNvPr id="11" name="Text 8"/>
          <p:cNvSpPr/>
          <p:nvPr/>
        </p:nvSpPr>
        <p:spPr>
          <a:xfrm>
            <a:off x="9477256" y="3980259"/>
            <a:ext cx="4097774"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stages involve face detection, emotion recognition, frame scoring, and final frame curation, each playing a crucial role in the process.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1151"/>
            <a:ext cx="14630400" cy="8229600"/>
          </a:xfrm>
          <a:prstGeom prst="rect">
            <a:avLst/>
          </a:prstGeom>
          <a:solidFill>
            <a:srgbClr val="252833"/>
          </a:solidFill>
          <a:ln/>
        </p:spPr>
      </p:sp>
      <p:sp>
        <p:nvSpPr>
          <p:cNvPr id="4" name="Text 2"/>
          <p:cNvSpPr/>
          <p:nvPr/>
        </p:nvSpPr>
        <p:spPr>
          <a:xfrm>
            <a:off x="2348389" y="2479238"/>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References</a:t>
            </a:r>
            <a:endParaRPr lang="en-US" sz="4374" dirty="0"/>
          </a:p>
        </p:txBody>
      </p:sp>
      <p:sp>
        <p:nvSpPr>
          <p:cNvPr id="5" name="Text 3"/>
          <p:cNvSpPr/>
          <p:nvPr/>
        </p:nvSpPr>
        <p:spPr>
          <a:xfrm>
            <a:off x="2703790" y="3617952"/>
            <a:ext cx="9578102"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6EB9FC"/>
                </a:solidFill>
                <a:latin typeface="Source Sans Pro" pitchFamily="34" charset="0"/>
                <a:ea typeface="Source Sans Pro" pitchFamily="34" charset="-122"/>
                <a:cs typeface="Source Sans Pro" pitchFamily="34" charset="-120"/>
                <a:hlinkClick r:id="rId3">
                  <a:extLst>
                    <a:ext uri="{A12FA001-AC4F-418D-AE19-62706E023703}">
                      <ahyp:hlinkClr xmlns:ahyp="http://schemas.microsoft.com/office/drawing/2018/hyperlinkcolor" val="tx"/>
                    </a:ext>
                  </a:extLst>
                </a:hlinkClick>
              </a:rPr>
              <a:t>OpenCV Documentation</a:t>
            </a:r>
            <a:endParaRPr lang="en-US" sz="1750" dirty="0"/>
          </a:p>
        </p:txBody>
      </p:sp>
      <p:sp>
        <p:nvSpPr>
          <p:cNvPr id="6" name="Text 4"/>
          <p:cNvSpPr/>
          <p:nvPr/>
        </p:nvSpPr>
        <p:spPr>
          <a:xfrm>
            <a:off x="2703790" y="4062174"/>
            <a:ext cx="9578102"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6EB9FC"/>
                </a:solidFill>
                <a:latin typeface="Source Sans Pro" pitchFamily="34" charset="0"/>
                <a:ea typeface="Source Sans Pro" pitchFamily="34" charset="-122"/>
                <a:cs typeface="Source Sans Pro" pitchFamily="34" charset="-120"/>
                <a:hlinkClick r:id="rId4">
                  <a:extLst>
                    <a:ext uri="{A12FA001-AC4F-418D-AE19-62706E023703}">
                      <ahyp:hlinkClr xmlns:ahyp="http://schemas.microsoft.com/office/drawing/2018/hyperlinkcolor" val="tx"/>
                    </a:ext>
                  </a:extLst>
                </a:hlinkClick>
              </a:rPr>
              <a:t>TensorFlow Documentation</a:t>
            </a:r>
            <a:endParaRPr lang="en-US" sz="1750" dirty="0"/>
          </a:p>
        </p:txBody>
      </p:sp>
      <p:sp>
        <p:nvSpPr>
          <p:cNvPr id="7" name="Text 5"/>
          <p:cNvSpPr/>
          <p:nvPr/>
        </p:nvSpPr>
        <p:spPr>
          <a:xfrm>
            <a:off x="2703790" y="4506397"/>
            <a:ext cx="9578102" cy="355402"/>
          </a:xfrm>
          <a:prstGeom prst="rect">
            <a:avLst/>
          </a:prstGeom>
          <a:noFill/>
          <a:ln/>
        </p:spPr>
        <p:txBody>
          <a:bodyPr wrap="none" rtlCol="0" anchor="t"/>
          <a:lstStyle/>
          <a:p>
            <a:pPr marL="342900" indent="-342900">
              <a:lnSpc>
                <a:spcPts val="2799"/>
              </a:lnSpc>
              <a:buSzPct val="100000"/>
              <a:buFontTx/>
              <a:buChar char="•"/>
            </a:pPr>
            <a:r>
              <a:rPr lang="en-US" sz="1750" dirty="0">
                <a:solidFill>
                  <a:srgbClr val="D6E5EF"/>
                </a:solidFill>
                <a:latin typeface="Source Sans Pro" pitchFamily="34" charset="0"/>
                <a:ea typeface="Source Sans Pro" pitchFamily="34" charset="-122"/>
                <a:cs typeface="Source Sans Pro" pitchFamily="34" charset="-120"/>
              </a:rPr>
              <a:t>Emotion Recognition Dataset - [</a:t>
            </a:r>
            <a:r>
              <a:rPr lang="en-US" sz="1750" dirty="0">
                <a:solidFill>
                  <a:srgbClr val="D6E5EF"/>
                </a:solidFill>
                <a:latin typeface="Source Sans Pro" pitchFamily="34" charset="0"/>
                <a:ea typeface="Source Sans Pro" pitchFamily="34" charset="-122"/>
                <a:cs typeface="Source Sans Pro" pitchFamily="34" charset="-120"/>
                <a:hlinkClick r:id="rId5"/>
              </a:rPr>
              <a:t>FER-2013</a:t>
            </a:r>
            <a:r>
              <a:rPr lang="en-US" sz="1750" dirty="0">
                <a:solidFill>
                  <a:srgbClr val="D6E5EF"/>
                </a:solidFill>
                <a:latin typeface="Source Sans Pro" pitchFamily="34" charset="0"/>
                <a:ea typeface="Source Sans Pro" pitchFamily="34" charset="-122"/>
                <a:cs typeface="Source Sans Pro" pitchFamily="34" charset="-120"/>
              </a:rPr>
              <a:t>]</a:t>
            </a:r>
            <a:endParaRPr lang="en-US" sz="1750" dirty="0"/>
          </a:p>
          <a:p>
            <a:pPr marL="342900" indent="-342900" algn="l">
              <a:lnSpc>
                <a:spcPts val="2799"/>
              </a:lnSpc>
              <a:buSzPct val="100000"/>
              <a:buChar char="•"/>
            </a:pPr>
            <a:endParaRPr lang="en-US" sz="1750" dirty="0"/>
          </a:p>
        </p:txBody>
      </p:sp>
      <p:sp>
        <p:nvSpPr>
          <p:cNvPr id="8" name="Text 6"/>
          <p:cNvSpPr/>
          <p:nvPr/>
        </p:nvSpPr>
        <p:spPr>
          <a:xfrm>
            <a:off x="2703790" y="4950619"/>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Face Detection Algorithms: </a:t>
            </a:r>
            <a:r>
              <a:rPr lang="en-US" sz="1750" dirty="0" err="1">
                <a:solidFill>
                  <a:srgbClr val="D6E5EF"/>
                </a:solidFill>
                <a:latin typeface="Source Sans Pro" pitchFamily="34" charset="0"/>
                <a:ea typeface="Source Sans Pro" pitchFamily="34" charset="-122"/>
                <a:cs typeface="Source Sans Pro" pitchFamily="34" charset="-120"/>
              </a:rPr>
              <a:t>Haar</a:t>
            </a:r>
            <a:r>
              <a:rPr lang="en-US" sz="1750" dirty="0">
                <a:solidFill>
                  <a:srgbClr val="D6E5EF"/>
                </a:solidFill>
                <a:latin typeface="Source Sans Pro" pitchFamily="34" charset="0"/>
                <a:ea typeface="Source Sans Pro" pitchFamily="34" charset="-122"/>
                <a:cs typeface="Source Sans Pro" pitchFamily="34" charset="-120"/>
              </a:rPr>
              <a:t> Cascades.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6" name="Text 3"/>
          <p:cNvSpPr/>
          <p:nvPr/>
        </p:nvSpPr>
        <p:spPr>
          <a:xfrm>
            <a:off x="2348389" y="3201114"/>
            <a:ext cx="8321397"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Requirements Installation Guide</a:t>
            </a:r>
            <a:endParaRPr lang="en-US" sz="4374" dirty="0"/>
          </a:p>
        </p:txBody>
      </p:sp>
      <p:sp>
        <p:nvSpPr>
          <p:cNvPr id="7" name="Text 4"/>
          <p:cNvSpPr/>
          <p:nvPr/>
        </p:nvSpPr>
        <p:spPr>
          <a:xfrm>
            <a:off x="2703790" y="4228743"/>
            <a:ext cx="957810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D6E5EF"/>
                </a:solidFill>
                <a:latin typeface="Source Sans Pro" pitchFamily="34" charset="0"/>
                <a:ea typeface="Source Sans Pro" pitchFamily="34" charset="-122"/>
                <a:cs typeface="Source Sans Pro" pitchFamily="34" charset="-120"/>
              </a:rPr>
              <a:t>Clone the repository: git clone </a:t>
            </a:r>
            <a:r>
              <a:rPr lang="en-US" sz="1750" u="sng" dirty="0">
                <a:solidFill>
                  <a:srgbClr val="6EB9FC"/>
                </a:solidFill>
                <a:latin typeface="Source Sans Pro" pitchFamily="34" charset="0"/>
                <a:ea typeface="Source Sans Pro" pitchFamily="34" charset="-122"/>
                <a:cs typeface="Source Sans Pro" pitchFamily="34" charset="-120"/>
                <a:hlinkClick r:id="rId3">
                  <a:extLst>
                    <a:ext uri="{A12FA001-AC4F-418D-AE19-62706E023703}">
                      <ahyp:hlinkClr xmlns:ahyp="http://schemas.microsoft.com/office/drawing/2018/hyperlinkcolor" val="tx"/>
                    </a:ext>
                  </a:extLst>
                </a:hlinkClick>
              </a:rPr>
              <a:t>https://github.com/your/repository.git</a:t>
            </a:r>
            <a:endParaRPr lang="en-US" sz="1750" dirty="0"/>
          </a:p>
        </p:txBody>
      </p:sp>
      <p:sp>
        <p:nvSpPr>
          <p:cNvPr id="8" name="Text 5"/>
          <p:cNvSpPr/>
          <p:nvPr/>
        </p:nvSpPr>
        <p:spPr>
          <a:xfrm>
            <a:off x="2703790" y="4672965"/>
            <a:ext cx="9578102"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D6E5EF"/>
                </a:solidFill>
                <a:latin typeface="Source Sans Pro" pitchFamily="34" charset="0"/>
                <a:ea typeface="Source Sans Pro" pitchFamily="34" charset="-122"/>
                <a:cs typeface="Source Sans Pro" pitchFamily="34" charset="-120"/>
              </a:rPr>
              <a:t>Install required packages: pip install -r requirements.txt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421</Words>
  <Application>Microsoft Office PowerPoint</Application>
  <PresentationFormat>Custom</PresentationFormat>
  <Paragraphs>49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Sneh Shah</cp:lastModifiedBy>
  <cp:revision>13</cp:revision>
  <dcterms:created xsi:type="dcterms:W3CDTF">2024-03-17T08:45:41Z</dcterms:created>
  <dcterms:modified xsi:type="dcterms:W3CDTF">2024-03-17T10:17:48Z</dcterms:modified>
</cp:coreProperties>
</file>