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346c7bea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346c7bea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346c7be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346c7be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346c7bea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346c7bea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346c7bea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346c7bea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346c7bea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346c7bea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346c7bea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346c7bea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346c7bea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346c7bea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346c7bea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346c7bea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346c7bea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346c7bea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Employee Attrition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500">
                <a:highlight>
                  <a:srgbClr val="FFFFFE"/>
                </a:highlight>
                <a:latin typeface="Roboto"/>
                <a:ea typeface="Roboto"/>
                <a:cs typeface="Roboto"/>
                <a:sym typeface="Roboto"/>
              </a:rPr>
              <a:t>Inference:</a:t>
            </a:r>
            <a:endParaRPr sz="1500">
              <a:highlight>
                <a:srgbClr val="FFFFFE"/>
              </a:highlight>
              <a:latin typeface="Roboto"/>
              <a:ea typeface="Roboto"/>
              <a:cs typeface="Roboto"/>
              <a:sym typeface="Roboto"/>
            </a:endParaRPr>
          </a:p>
          <a:p>
            <a:pPr indent="0" lvl="0" marL="0" rtl="0" algn="l">
              <a:spcBef>
                <a:spcPts val="0"/>
              </a:spcBef>
              <a:spcAft>
                <a:spcPts val="0"/>
              </a:spcAft>
              <a:buNone/>
            </a:pPr>
            <a:r>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500">
                <a:solidFill>
                  <a:schemeClr val="dk1"/>
                </a:solidFill>
                <a:highlight>
                  <a:srgbClr val="FFFFFE"/>
                </a:highlight>
                <a:latin typeface="Roboto"/>
                <a:ea typeface="Roboto"/>
                <a:cs typeface="Roboto"/>
                <a:sym typeface="Roboto"/>
              </a:rPr>
              <a:t>We studied the dataset thoroughly and deterined which factors influence towards the attrition majorly. Factors like age have a major role where as factors like job satisfaction do not play an equally ajor role thus we can deterine by this that when an employee is most likely to have attrition and thus profit from information</a:t>
            </a:r>
            <a:endParaRPr sz="1500">
              <a:solidFill>
                <a:schemeClr val="dk1"/>
              </a:solidFill>
              <a:highlight>
                <a:srgbClr val="FFFFFE"/>
              </a:highlight>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b="1" lang="en" sz="1200">
                <a:highlight>
                  <a:srgbClr val="FFFFFE"/>
                </a:highlight>
                <a:latin typeface="Roboto"/>
                <a:ea typeface="Roboto"/>
                <a:cs typeface="Roboto"/>
                <a:sym typeface="Roboto"/>
              </a:rPr>
              <a:t>Visualization of Education and Age in respect to Attrition</a:t>
            </a:r>
            <a:endParaRPr b="1" sz="1200">
              <a:highlight>
                <a:srgbClr val="FFFFFE"/>
              </a:highlight>
              <a:latin typeface="Roboto"/>
              <a:ea typeface="Roboto"/>
              <a:cs typeface="Roboto"/>
              <a:sym typeface="Roboto"/>
            </a:endParaRPr>
          </a:p>
          <a:p>
            <a:pPr indent="0" lvl="0" marL="0" rtl="0" algn="l">
              <a:lnSpc>
                <a:spcPct val="135714"/>
              </a:lnSpc>
              <a:spcBef>
                <a:spcPts val="0"/>
              </a:spcBef>
              <a:spcAft>
                <a:spcPts val="0"/>
              </a:spcAft>
              <a:buClr>
                <a:schemeClr val="dk1"/>
              </a:buClr>
              <a:buSzPts val="1100"/>
              <a:buFont typeface="Arial"/>
              <a:buNone/>
            </a:pPr>
            <a:r>
              <a:t/>
            </a:r>
            <a:endParaRPr sz="10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0" y="902420"/>
            <a:ext cx="9144000" cy="33386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b="1" lang="en" sz="1500">
                <a:solidFill>
                  <a:srgbClr val="000000"/>
                </a:solidFill>
                <a:highlight>
                  <a:srgbClr val="FFFFFE"/>
                </a:highlight>
                <a:latin typeface="Roboto"/>
                <a:ea typeface="Roboto"/>
                <a:cs typeface="Roboto"/>
                <a:sym typeface="Roboto"/>
              </a:rPr>
              <a:t>Visualizing the value distribution for each numeric column in the dataset</a:t>
            </a:r>
            <a:endParaRPr b="1" sz="1500">
              <a:solidFill>
                <a:srgbClr val="000000"/>
              </a:solidFill>
              <a:highlight>
                <a:srgbClr val="FFFFFE"/>
              </a:highlight>
              <a:latin typeface="Roboto"/>
              <a:ea typeface="Roboto"/>
              <a:cs typeface="Roboto"/>
              <a:sym typeface="Roboto"/>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9" name="Google Shape;69;p15"/>
          <p:cNvPicPr preferRelativeResize="0"/>
          <p:nvPr/>
        </p:nvPicPr>
        <p:blipFill>
          <a:blip r:embed="rId3">
            <a:alphaModFix/>
          </a:blip>
          <a:stretch>
            <a:fillRect/>
          </a:stretch>
        </p:blipFill>
        <p:spPr>
          <a:xfrm>
            <a:off x="241725" y="1152475"/>
            <a:ext cx="8520599" cy="3628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b="1" lang="en" sz="1500">
                <a:solidFill>
                  <a:srgbClr val="000000"/>
                </a:solidFill>
                <a:highlight>
                  <a:srgbClr val="FFFFFE"/>
                </a:highlight>
                <a:latin typeface="Roboto"/>
                <a:ea typeface="Roboto"/>
                <a:cs typeface="Roboto"/>
                <a:sym typeface="Roboto"/>
              </a:rPr>
              <a:t>Attrition Rate</a:t>
            </a:r>
            <a:endParaRPr b="1" sz="1500">
              <a:solidFill>
                <a:srgbClr val="000000"/>
              </a:solidFill>
              <a:highlight>
                <a:srgbClr val="FFFFFE"/>
              </a:highlight>
              <a:latin typeface="Roboto"/>
              <a:ea typeface="Roboto"/>
              <a:cs typeface="Roboto"/>
              <a:sym typeface="Roboto"/>
            </a:endParaRPr>
          </a:p>
          <a:p>
            <a:pPr indent="0" lvl="0" marL="0" rtl="0" algn="l">
              <a:spcBef>
                <a:spcPts val="0"/>
              </a:spcBef>
              <a:spcAft>
                <a:spcPts val="0"/>
              </a:spcAft>
              <a:buNone/>
            </a:pPr>
            <a:r>
              <a:t/>
            </a:r>
            <a:endParaRPr/>
          </a:p>
        </p:txBody>
      </p:sp>
      <p:sp>
        <p:nvSpPr>
          <p:cNvPr id="75" name="Google Shape;75;p16"/>
          <p:cNvSpPr txBox="1"/>
          <p:nvPr>
            <p:ph idx="1" type="body"/>
          </p:nvPr>
        </p:nvSpPr>
        <p:spPr>
          <a:xfrm>
            <a:off x="311700" y="3996125"/>
            <a:ext cx="8520600" cy="999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00"/>
                </a:solidFill>
                <a:highlight>
                  <a:srgbClr val="FFFFFE"/>
                </a:highlight>
                <a:latin typeface="Roboto"/>
                <a:ea typeface="Roboto"/>
                <a:cs typeface="Roboto"/>
                <a:sym typeface="Roboto"/>
              </a:rPr>
              <a:t>The previous percentages show that almost 84% of the employees included in the dataset did not suffer from attrition. Also, it can be observed that the data is imbalanced between the two class labels (83.8% for 'No' and 16.1% for 'Yes') of the 'Attrition' target column. Thus, there is a need to balance the sampling ratio during the training process of a classifier algorithm.</a:t>
            </a:r>
            <a:endParaRPr sz="1050">
              <a:solidFill>
                <a:srgbClr val="000000"/>
              </a:solidFill>
              <a:highlight>
                <a:srgbClr val="FFFFFE"/>
              </a:highlight>
              <a:latin typeface="Roboto"/>
              <a:ea typeface="Roboto"/>
              <a:cs typeface="Roboto"/>
              <a:sym typeface="Roboto"/>
            </a:endParaRPr>
          </a:p>
          <a:p>
            <a:pPr indent="0" lvl="0" marL="0" rtl="0" algn="l">
              <a:spcBef>
                <a:spcPts val="0"/>
              </a:spcBef>
              <a:spcAft>
                <a:spcPts val="1600"/>
              </a:spcAft>
              <a:buNone/>
            </a:pPr>
            <a:r>
              <a:t/>
            </a:r>
            <a:endParaRPr>
              <a:solidFill>
                <a:srgbClr val="000000"/>
              </a:solidFill>
              <a:latin typeface="Roboto"/>
              <a:ea typeface="Roboto"/>
              <a:cs typeface="Roboto"/>
              <a:sym typeface="Roboto"/>
            </a:endParaRPr>
          </a:p>
        </p:txBody>
      </p:sp>
      <p:pic>
        <p:nvPicPr>
          <p:cNvPr id="76" name="Google Shape;76;p16"/>
          <p:cNvPicPr preferRelativeResize="0"/>
          <p:nvPr/>
        </p:nvPicPr>
        <p:blipFill>
          <a:blip r:embed="rId3">
            <a:alphaModFix/>
          </a:blip>
          <a:stretch>
            <a:fillRect/>
          </a:stretch>
        </p:blipFill>
        <p:spPr>
          <a:xfrm>
            <a:off x="2487275" y="633025"/>
            <a:ext cx="4616925" cy="3363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b="1" lang="en" sz="1500">
                <a:solidFill>
                  <a:srgbClr val="000000"/>
                </a:solidFill>
                <a:highlight>
                  <a:srgbClr val="FFFFFE"/>
                </a:highlight>
                <a:latin typeface="Roboto"/>
                <a:ea typeface="Roboto"/>
                <a:cs typeface="Roboto"/>
                <a:sym typeface="Roboto"/>
              </a:rPr>
              <a:t>Finding correlation between variables</a:t>
            </a:r>
            <a:endParaRPr b="1" sz="1500">
              <a:solidFill>
                <a:srgbClr val="000000"/>
              </a:solidFill>
              <a:highlight>
                <a:srgbClr val="FFFFFE"/>
              </a:highlight>
              <a:latin typeface="Roboto"/>
              <a:ea typeface="Roboto"/>
              <a:cs typeface="Roboto"/>
              <a:sym typeface="Roboto"/>
            </a:endParaRPr>
          </a:p>
          <a:p>
            <a:pPr indent="0" lvl="0" marL="0" rtl="0" algn="l">
              <a:spcBef>
                <a:spcPts val="0"/>
              </a:spcBef>
              <a:spcAft>
                <a:spcPts val="0"/>
              </a:spcAft>
              <a:buNone/>
            </a:pPr>
            <a:r>
              <a:t/>
            </a:r>
            <a:endParaRPr/>
          </a:p>
        </p:txBody>
      </p:sp>
      <p:pic>
        <p:nvPicPr>
          <p:cNvPr id="82" name="Google Shape;82;p17"/>
          <p:cNvPicPr preferRelativeResize="0"/>
          <p:nvPr/>
        </p:nvPicPr>
        <p:blipFill>
          <a:blip r:embed="rId3">
            <a:alphaModFix/>
          </a:blip>
          <a:stretch>
            <a:fillRect/>
          </a:stretch>
        </p:blipFill>
        <p:spPr>
          <a:xfrm>
            <a:off x="326575" y="789900"/>
            <a:ext cx="8490851" cy="4353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b="1" lang="en" sz="1500">
                <a:highlight>
                  <a:srgbClr val="FFFFFE"/>
                </a:highlight>
                <a:latin typeface="Roboto"/>
                <a:ea typeface="Roboto"/>
                <a:cs typeface="Roboto"/>
                <a:sym typeface="Roboto"/>
              </a:rPr>
              <a:t>Finding correlation between variables</a:t>
            </a:r>
            <a:endParaRPr b="1" sz="1500">
              <a:highlight>
                <a:srgbClr val="FFFFFE"/>
              </a:highlight>
              <a:latin typeface="Roboto"/>
              <a:ea typeface="Roboto"/>
              <a:cs typeface="Roboto"/>
              <a:sym typeface="Roboto"/>
            </a:endParaRPr>
          </a:p>
          <a:p>
            <a:pPr indent="0" lvl="0" marL="0" rtl="0" algn="l">
              <a:spcBef>
                <a:spcPts val="0"/>
              </a:spcBef>
              <a:spcAft>
                <a:spcPts val="0"/>
              </a:spcAft>
              <a:buNone/>
            </a:pPr>
            <a:r>
              <a:t/>
            </a:r>
            <a:endParaRPr/>
          </a:p>
        </p:txBody>
      </p:sp>
      <p:sp>
        <p:nvSpPr>
          <p:cNvPr id="88" name="Google Shape;88;p18"/>
          <p:cNvSpPr txBox="1"/>
          <p:nvPr>
            <p:ph idx="1" type="body"/>
          </p:nvPr>
        </p:nvSpPr>
        <p:spPr>
          <a:xfrm>
            <a:off x="311700" y="1515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chemeClr val="accent2"/>
                </a:solidFill>
                <a:highlight>
                  <a:srgbClr val="FFFFFF"/>
                </a:highlight>
                <a:latin typeface="Roboto"/>
                <a:ea typeface="Roboto"/>
                <a:cs typeface="Roboto"/>
                <a:sym typeface="Roboto"/>
              </a:rPr>
              <a:t>The correlation analysis shows interesting findings First, there is a high positive correlation between the “TotalWorkingYears” column and the “JobLevel” and “MonthlyIncome”, which reflects a sort of fairness in promoting and paying people in the company based on their experience level. Second, there was a high positive correlation between “PerformanceRating” and “PercentSalaryHike” columns, which again confirms that the increase in salary is based on the increase in the performance level. Third, the “JobSatisfaction” column does not have any correlation with the reminder of the numeric columns, which is somehow unexpected as it would be reasonable to have it increased with the increase in “MonthlyIncome” or “JobLevel” columns.</a:t>
            </a:r>
            <a:endParaRPr sz="15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b="1" lang="en" sz="1500">
                <a:solidFill>
                  <a:srgbClr val="000000"/>
                </a:solidFill>
                <a:highlight>
                  <a:srgbClr val="FFFFFE"/>
                </a:highlight>
                <a:latin typeface="Roboto"/>
                <a:ea typeface="Roboto"/>
                <a:cs typeface="Roboto"/>
                <a:sym typeface="Roboto"/>
              </a:rPr>
              <a:t>Relationship of Age Variable with Attrition</a:t>
            </a:r>
            <a:endParaRPr b="1" sz="1500">
              <a:solidFill>
                <a:srgbClr val="000000"/>
              </a:solidFill>
              <a:highlight>
                <a:srgbClr val="FFFFFE"/>
              </a:highlight>
              <a:latin typeface="Roboto"/>
              <a:ea typeface="Roboto"/>
              <a:cs typeface="Roboto"/>
              <a:sym typeface="Roboto"/>
            </a:endParaRPr>
          </a:p>
          <a:p>
            <a:pPr indent="0" lvl="0" marL="0" rtl="0" algn="l">
              <a:lnSpc>
                <a:spcPct val="135714"/>
              </a:lnSpc>
              <a:spcBef>
                <a:spcPts val="0"/>
              </a:spcBef>
              <a:spcAft>
                <a:spcPts val="0"/>
              </a:spcAft>
              <a:buClr>
                <a:schemeClr val="dk1"/>
              </a:buClr>
              <a:buSzPts val="1100"/>
              <a:buFont typeface="Arial"/>
              <a:buNone/>
            </a:pPr>
            <a:r>
              <a:t/>
            </a:r>
            <a:endParaRPr sz="10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5" name="Google Shape;95;p19"/>
          <p:cNvPicPr preferRelativeResize="0"/>
          <p:nvPr/>
        </p:nvPicPr>
        <p:blipFill>
          <a:blip r:embed="rId3">
            <a:alphaModFix/>
          </a:blip>
          <a:stretch>
            <a:fillRect/>
          </a:stretch>
        </p:blipFill>
        <p:spPr>
          <a:xfrm>
            <a:off x="0" y="940075"/>
            <a:ext cx="9144000" cy="420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b="1" lang="en" sz="1500">
                <a:highlight>
                  <a:srgbClr val="FFFFFE"/>
                </a:highlight>
                <a:latin typeface="Roboto"/>
                <a:ea typeface="Roboto"/>
                <a:cs typeface="Roboto"/>
                <a:sym typeface="Roboto"/>
              </a:rPr>
              <a:t>Relationship of Age Variable with Attrition</a:t>
            </a:r>
            <a:endParaRPr b="1" sz="1500">
              <a:highlight>
                <a:srgbClr val="FFFFFE"/>
              </a:highlight>
              <a:latin typeface="Roboto"/>
              <a:ea typeface="Roboto"/>
              <a:cs typeface="Roboto"/>
              <a:sym typeface="Roboto"/>
            </a:endParaRPr>
          </a:p>
          <a:p>
            <a:pPr indent="0" lvl="0" marL="0" rtl="0" algn="l">
              <a:spcBef>
                <a:spcPts val="0"/>
              </a:spcBef>
              <a:spcAft>
                <a:spcPts val="0"/>
              </a:spcAft>
              <a:buNone/>
            </a:pPr>
            <a:r>
              <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2" name="Google Shape;102;p20"/>
          <p:cNvPicPr preferRelativeResize="0"/>
          <p:nvPr/>
        </p:nvPicPr>
        <p:blipFill>
          <a:blip r:embed="rId3">
            <a:alphaModFix/>
          </a:blip>
          <a:stretch>
            <a:fillRect/>
          </a:stretch>
        </p:blipFill>
        <p:spPr>
          <a:xfrm>
            <a:off x="0" y="1017725"/>
            <a:ext cx="9144000" cy="4125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b="1" lang="en" sz="1500">
                <a:highlight>
                  <a:srgbClr val="FFFFFE"/>
                </a:highlight>
                <a:latin typeface="Roboto"/>
                <a:ea typeface="Roboto"/>
                <a:cs typeface="Roboto"/>
                <a:sym typeface="Roboto"/>
              </a:rPr>
              <a:t>Relationship of Age Variable with Attrition</a:t>
            </a:r>
            <a:endParaRPr b="1" sz="1500">
              <a:highlight>
                <a:srgbClr val="FFFFFE"/>
              </a:highlight>
              <a:latin typeface="Roboto"/>
              <a:ea typeface="Roboto"/>
              <a:cs typeface="Roboto"/>
              <a:sym typeface="Roboto"/>
            </a:endParaRPr>
          </a:p>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000000"/>
                </a:solidFill>
                <a:latin typeface="Roboto"/>
                <a:ea typeface="Roboto"/>
                <a:cs typeface="Roboto"/>
                <a:sym typeface="Roboto"/>
              </a:rPr>
              <a:t>From the previous 2 slides, we can conclude that </a:t>
            </a:r>
            <a:r>
              <a:rPr lang="en" sz="1500">
                <a:solidFill>
                  <a:srgbClr val="000000"/>
                </a:solidFill>
                <a:highlight>
                  <a:srgbClr val="FFFFFF"/>
                </a:highlight>
                <a:latin typeface="Roboto"/>
                <a:ea typeface="Roboto"/>
                <a:cs typeface="Roboto"/>
                <a:sym typeface="Roboto"/>
              </a:rPr>
              <a:t>Attrition is the most for the age group of 35-40 and least for the ages which are just starting off or towards retirement. It is in between for the rest of the age groups. Also that  the oldest employee was in his 60 years old, and he shows not attrition, while the youngest employee was in his 18, and he is attrition.</a:t>
            </a:r>
            <a:endParaRPr sz="1500">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