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2BFA3-D586-4D86-8132-861EF6E961EA}" v="37" dt="2021-07-15T08:39:16.682"/>
    <p1510:client id="{C448BA4F-62D9-4869-A4D3-303401C06CA5}" v="1" dt="2021-07-13T06:47:06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DITYA MANI SUBEDI" userId="S::aaditya.752417@puc.tu.edu.np::b9cbd2a5-1194-4934-9fe7-4b60f462d2e9" providerId="AD" clId="Web-{C448BA4F-62D9-4869-A4D3-303401C06CA5}"/>
    <pc:docChg chg="modSld">
      <pc:chgData name="AADITYA MANI SUBEDI" userId="S::aaditya.752417@puc.tu.edu.np::b9cbd2a5-1194-4934-9fe7-4b60f462d2e9" providerId="AD" clId="Web-{C448BA4F-62D9-4869-A4D3-303401C06CA5}" dt="2021-07-13T06:47:06.887" v="0" actId="1076"/>
      <pc:docMkLst>
        <pc:docMk/>
      </pc:docMkLst>
      <pc:sldChg chg="modSp">
        <pc:chgData name="AADITYA MANI SUBEDI" userId="S::aaditya.752417@puc.tu.edu.np::b9cbd2a5-1194-4934-9fe7-4b60f462d2e9" providerId="AD" clId="Web-{C448BA4F-62D9-4869-A4D3-303401C06CA5}" dt="2021-07-13T06:47:06.887" v="0" actId="1076"/>
        <pc:sldMkLst>
          <pc:docMk/>
          <pc:sldMk cId="749511624" sldId="263"/>
        </pc:sldMkLst>
        <pc:picChg chg="mod">
          <ac:chgData name="AADITYA MANI SUBEDI" userId="S::aaditya.752417@puc.tu.edu.np::b9cbd2a5-1194-4934-9fe7-4b60f462d2e9" providerId="AD" clId="Web-{C448BA4F-62D9-4869-A4D3-303401C06CA5}" dt="2021-07-13T06:47:06.887" v="0" actId="1076"/>
          <ac:picMkLst>
            <pc:docMk/>
            <pc:sldMk cId="749511624" sldId="263"/>
            <ac:picMk id="5" creationId="{36A356AA-563F-4948-B700-709AE5CFD14D}"/>
          </ac:picMkLst>
        </pc:picChg>
      </pc:sldChg>
    </pc:docChg>
  </pc:docChgLst>
  <pc:docChgLst>
    <pc:chgData name="ARPAN GYAWALI" userId="S::arpan1.752417@puc.tu.edu.np::fcd63e81-1a76-43c3-babe-51352f511f39" providerId="AD" clId="Web-{9682BFA3-D586-4D86-8132-861EF6E961EA}"/>
    <pc:docChg chg="addSld delSld modSld sldOrd">
      <pc:chgData name="ARPAN GYAWALI" userId="S::arpan1.752417@puc.tu.edu.np::fcd63e81-1a76-43c3-babe-51352f511f39" providerId="AD" clId="Web-{9682BFA3-D586-4D86-8132-861EF6E961EA}" dt="2021-07-15T08:39:16.682" v="25" actId="1076"/>
      <pc:docMkLst>
        <pc:docMk/>
      </pc:docMkLst>
      <pc:sldChg chg="ord">
        <pc:chgData name="ARPAN GYAWALI" userId="S::arpan1.752417@puc.tu.edu.np::fcd63e81-1a76-43c3-babe-51352f511f39" providerId="AD" clId="Web-{9682BFA3-D586-4D86-8132-861EF6E961EA}" dt="2021-07-15T07:13:46.765" v="3"/>
        <pc:sldMkLst>
          <pc:docMk/>
          <pc:sldMk cId="1100369970" sldId="258"/>
        </pc:sldMkLst>
      </pc:sldChg>
      <pc:sldChg chg="add del">
        <pc:chgData name="ARPAN GYAWALI" userId="S::arpan1.752417@puc.tu.edu.np::fcd63e81-1a76-43c3-babe-51352f511f39" providerId="AD" clId="Web-{9682BFA3-D586-4D86-8132-861EF6E961EA}" dt="2021-07-15T08:02:42.120" v="9"/>
        <pc:sldMkLst>
          <pc:docMk/>
          <pc:sldMk cId="2196637797" sldId="264"/>
        </pc:sldMkLst>
      </pc:sldChg>
      <pc:sldChg chg="add del">
        <pc:chgData name="ARPAN GYAWALI" userId="S::arpan1.752417@puc.tu.edu.np::fcd63e81-1a76-43c3-babe-51352f511f39" providerId="AD" clId="Web-{9682BFA3-D586-4D86-8132-861EF6E961EA}" dt="2021-07-15T08:02:41.230" v="8"/>
        <pc:sldMkLst>
          <pc:docMk/>
          <pc:sldMk cId="4071663232" sldId="265"/>
        </pc:sldMkLst>
      </pc:sldChg>
      <pc:sldChg chg="modSp add del">
        <pc:chgData name="ARPAN GYAWALI" userId="S::arpan1.752417@puc.tu.edu.np::fcd63e81-1a76-43c3-babe-51352f511f39" providerId="AD" clId="Web-{9682BFA3-D586-4D86-8132-861EF6E961EA}" dt="2021-07-15T08:33:27.645" v="17" actId="20577"/>
        <pc:sldMkLst>
          <pc:docMk/>
          <pc:sldMk cId="1346795023" sldId="266"/>
        </pc:sldMkLst>
        <pc:spChg chg="mod">
          <ac:chgData name="ARPAN GYAWALI" userId="S::arpan1.752417@puc.tu.edu.np::fcd63e81-1a76-43c3-babe-51352f511f39" providerId="AD" clId="Web-{9682BFA3-D586-4D86-8132-861EF6E961EA}" dt="2021-07-15T08:33:21.926" v="15" actId="20577"/>
          <ac:spMkLst>
            <pc:docMk/>
            <pc:sldMk cId="1346795023" sldId="266"/>
            <ac:spMk id="2" creationId="{6D2A9928-9762-4344-AC03-93170F46E03E}"/>
          </ac:spMkLst>
        </pc:spChg>
        <pc:spChg chg="mod">
          <ac:chgData name="ARPAN GYAWALI" userId="S::arpan1.752417@puc.tu.edu.np::fcd63e81-1a76-43c3-babe-51352f511f39" providerId="AD" clId="Web-{9682BFA3-D586-4D86-8132-861EF6E961EA}" dt="2021-07-15T08:33:27.645" v="17" actId="20577"/>
          <ac:spMkLst>
            <pc:docMk/>
            <pc:sldMk cId="1346795023" sldId="266"/>
            <ac:spMk id="3" creationId="{A417E414-7376-4176-B55B-465A985B556D}"/>
          </ac:spMkLst>
        </pc:spChg>
      </pc:sldChg>
      <pc:sldChg chg="modSp">
        <pc:chgData name="ARPAN GYAWALI" userId="S::arpan1.752417@puc.tu.edu.np::fcd63e81-1a76-43c3-babe-51352f511f39" providerId="AD" clId="Web-{9682BFA3-D586-4D86-8132-861EF6E961EA}" dt="2021-07-15T08:39:16.682" v="25" actId="1076"/>
        <pc:sldMkLst>
          <pc:docMk/>
          <pc:sldMk cId="2951028862" sldId="267"/>
        </pc:sldMkLst>
        <pc:picChg chg="mod">
          <ac:chgData name="ARPAN GYAWALI" userId="S::arpan1.752417@puc.tu.edu.np::fcd63e81-1a76-43c3-babe-51352f511f39" providerId="AD" clId="Web-{9682BFA3-D586-4D86-8132-861EF6E961EA}" dt="2021-07-15T08:39:16.682" v="25" actId="1076"/>
          <ac:picMkLst>
            <pc:docMk/>
            <pc:sldMk cId="2951028862" sldId="267"/>
            <ac:picMk id="5" creationId="{E4E5C645-4F53-4F0C-9022-ADD82ADE1D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FBBA-D230-41B2-B864-263FE374C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5E77D-5BCA-4C61-86F2-2B6DD8D53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4B4B5-772C-4859-94B8-148F4CE5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3166-77F7-4D29-AB6C-B21787F66C8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AD186-94C5-4A62-A624-2102F789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526DF-1740-40E7-BB7D-6373AAF2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E82A-6296-4098-AF55-65E8EBC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EA2E-A6F0-4263-9097-733BADA9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DCBE3-4C2F-4E95-9C5E-7735BBC88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EEAF2-5F44-4B7E-AF4D-6624CEB4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3166-77F7-4D29-AB6C-B21787F66C8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A06E1-8416-471C-9C12-41C1E1D4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78CBC-1C44-4F04-A484-8E85C403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E82A-6296-4098-AF55-65E8EBC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3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AE3FD-53E5-430A-BC06-FDCB1FE64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85222-BF9E-4A9B-9518-109A04242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2207B-C068-4FCA-9ED2-DBEA8780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3166-77F7-4D29-AB6C-B21787F66C8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C533F-C3F5-4E8E-9B19-5BCFCB82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AA00B-A494-4695-98A1-F9BD0235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E82A-6296-4098-AF55-65E8EBC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D262-C991-4C78-B4DA-4401DACD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9772-AD5F-4988-84BD-5822C6A45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E8EFD-127D-470F-8332-C8202ABE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3166-77F7-4D29-AB6C-B21787F66C8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EE08D-5B75-4EE2-B7EA-39BF65A4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34FC6-A75D-4D3F-9CE9-BF206236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E82A-6296-4098-AF55-65E8EBC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0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93D7-0BA2-4D9D-9EF1-316F4639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077A6-54ED-42AC-971F-E0D9DF75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3ED27-6D54-4CBC-96DF-962EABE6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3166-77F7-4D29-AB6C-B21787F66C8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BA7F-85B6-4E60-A689-FDED93EC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5A913-6444-4DA8-B7CD-DC043E78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E82A-6296-4098-AF55-65E8EBC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4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BC19-D150-443D-A8A0-3ABD8614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3CF56-5485-4E3E-94EC-9DC50F2E7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4FF3A-60D8-42BA-BF1F-2C44F851D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91C00-A62B-4028-9E99-95108F2D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3166-77F7-4D29-AB6C-B21787F66C8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8648A-B46E-4FEE-8D48-529EA37F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C60C3-29E9-41FB-8468-FA93D92F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E82A-6296-4098-AF55-65E8EBC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8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BF8E-DF74-488E-947C-47C2A93C2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F6224-A0B7-4EA5-A6E7-AB9CE6B2A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993DA-B4FA-4D78-B354-5A01CA932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9A63F-6556-4D76-891A-10E1BC706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7C339-E3D5-48BE-9B2A-5A0595403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B99D0-BC59-43E1-91A7-37C4D227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3166-77F7-4D29-AB6C-B21787F66C8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5A827-91B0-44AA-9CD1-EF700E31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8BFCC-AA17-403C-BFDF-BCB8F43E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E82A-6296-4098-AF55-65E8EBC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7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E26E-2EC1-436B-9F34-7776A513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6231D-1EBE-4241-A189-7B7CAD0B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3166-77F7-4D29-AB6C-B21787F66C8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701C1-D501-49DD-BDB4-7F49EF6B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956A0-2858-4CCB-9871-0A88C7C3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E82A-6296-4098-AF55-65E8EBC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4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0EB058-A745-4F32-894B-1CBE89B2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3166-77F7-4D29-AB6C-B21787F66C8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78E4D-288F-4FF1-B02C-E4893B6C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F0F88-2F67-4882-86B6-EA4A3819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E82A-6296-4098-AF55-65E8EBC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6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949D-D41C-437E-BC5F-3AB2C2D9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6417-85B6-4393-A836-5DE2C5282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4F189-3B4B-4EAE-A1BE-CDED2CCCA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AFE78-B413-4193-A476-6D16311F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3166-77F7-4D29-AB6C-B21787F66C8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E28DC-CF34-4CF2-8519-07F51F19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7BA59-E17D-4543-8E7A-E2C63452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E82A-6296-4098-AF55-65E8EBC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7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EF00-5EFC-49D3-85C2-FB4BC988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054D2-3D58-4DAB-A35C-2B454A533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9CA44-5CEA-44A4-AFC6-C8FB9779B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E64B4-0E8E-498E-9007-1A7C21C3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3166-77F7-4D29-AB6C-B21787F66C8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7AB8B-3965-435E-8D71-B074F0DA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71317-3701-4013-B75D-60AF1137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E82A-6296-4098-AF55-65E8EBC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CE70D-9D34-448B-B304-AE0D8E46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D00D0-BA8C-4FAD-9DAE-9AF037A12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5EC2E-17D4-41BA-B790-D29C91F2B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73166-77F7-4D29-AB6C-B21787F66C8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38488-4BAA-4600-A97B-5751B7D46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518ED-5E3A-4AFF-B1A8-D8E91EC67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E82A-6296-4098-AF55-65E8EBC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0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1B39-1147-4996-915E-362ECBB59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Gamma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9C220-3EAF-4C14-B6F9-DEF7891D9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5673" y="4682692"/>
            <a:ext cx="9144000" cy="1655762"/>
          </a:xfrm>
        </p:spPr>
        <p:txBody>
          <a:bodyPr/>
          <a:lstStyle/>
          <a:p>
            <a:r>
              <a:rPr lang="en-US" b="1" u="sng">
                <a:solidFill>
                  <a:srgbClr val="FF0000"/>
                </a:solidFill>
              </a:rPr>
              <a:t>Prepared by</a:t>
            </a:r>
          </a:p>
          <a:p>
            <a:r>
              <a:rPr lang="en-US" sz="3600">
                <a:solidFill>
                  <a:srgbClr val="92D050"/>
                </a:solidFill>
              </a:rPr>
              <a:t>Sudip Pokhrel</a:t>
            </a:r>
          </a:p>
        </p:txBody>
      </p:sp>
    </p:spTree>
    <p:extLst>
      <p:ext uri="{BB962C8B-B14F-4D97-AF65-F5344CB8AC3E}">
        <p14:creationId xmlns:p14="http://schemas.microsoft.com/office/powerpoint/2010/main" val="3243997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D10A-7E8A-4261-BC9A-928842B39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982"/>
            <a:ext cx="10515600" cy="53179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/>
              <a:t>Q3. Suppose that the survival time X in weeks of a randomly selected male mouse exposed to 240 </a:t>
            </a:r>
            <a:r>
              <a:rPr lang="en-US" sz="3200" err="1"/>
              <a:t>rads</a:t>
            </a:r>
            <a:r>
              <a:rPr lang="en-US" sz="3200"/>
              <a:t> of gamma distribution with </a:t>
            </a:r>
            <a:r>
              <a:rPr lang="el-GR" sz="3200" b="1"/>
              <a:t>α</a:t>
            </a:r>
            <a:r>
              <a:rPr lang="en-US" sz="3200" b="1"/>
              <a:t>= 2 </a:t>
            </a:r>
            <a:r>
              <a:rPr lang="en-US" sz="3200"/>
              <a:t>and</a:t>
            </a:r>
            <a:r>
              <a:rPr lang="en-US" sz="3200" b="1"/>
              <a:t> </a:t>
            </a:r>
            <a:r>
              <a:rPr lang="el-GR" sz="3200" b="1"/>
              <a:t>β</a:t>
            </a:r>
            <a:r>
              <a:rPr lang="en-US" sz="3200" b="1"/>
              <a:t>= 15. </a:t>
            </a:r>
            <a:r>
              <a:rPr lang="en-US" sz="3200"/>
              <a:t>a) Find the expected time and standard deviation b) find the probability that a mouse survives between 10 to 30 weeks.</a:t>
            </a:r>
          </a:p>
        </p:txBody>
      </p:sp>
    </p:spTree>
    <p:extLst>
      <p:ext uri="{BB962C8B-B14F-4D97-AF65-F5344CB8AC3E}">
        <p14:creationId xmlns:p14="http://schemas.microsoft.com/office/powerpoint/2010/main" val="407166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A9928-9762-4344-AC03-93170F46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  <a:cs typeface="Calibri Light"/>
              </a:rPr>
              <a:t>Chi Square Distribution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E414-7376-4176-B55B-465A985B5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087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200">
                <a:cs typeface="Calibri"/>
              </a:rPr>
              <a:t>It has single parameter denoted by V</a:t>
            </a:r>
            <a:endParaRPr lang="en-US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>
                <a:cs typeface="Calibri"/>
              </a:rPr>
              <a:t>It is always positively skewed for small degree of freedom and symmetric for large degree of freedom</a:t>
            </a:r>
            <a:endParaRPr lang="en-US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>
                <a:cs typeface="Calibri"/>
              </a:rPr>
              <a:t>The total area under the each curve of chi square distribution is 1 or 100%</a:t>
            </a:r>
            <a:endParaRPr lang="en-US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>
                <a:cs typeface="Calibri"/>
              </a:rPr>
              <a:t>It is the special case of gamma distribution</a:t>
            </a:r>
            <a:endParaRPr lang="en-US"/>
          </a:p>
          <a:p>
            <a:pPr marL="0" indent="0" algn="just">
              <a:buNone/>
            </a:pPr>
            <a:endParaRPr lang="en-US" sz="320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5F9E-256D-47FA-BB14-AF5EB89C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Definition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E5C645-4F53-4F0C-9022-ADD82ADE1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01" y="1835186"/>
            <a:ext cx="10756829" cy="3785588"/>
          </a:xfrm>
        </p:spPr>
      </p:pic>
    </p:spTree>
    <p:extLst>
      <p:ext uri="{BB962C8B-B14F-4D97-AF65-F5344CB8AC3E}">
        <p14:creationId xmlns:p14="http://schemas.microsoft.com/office/powerpoint/2010/main" val="2951028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BEFA-45D3-4871-A8BF-84E2377D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145020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2F462-8198-4790-AC7C-7FE34B54A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/>
              <a:t>This test can be used in </a:t>
            </a:r>
          </a:p>
          <a:p>
            <a:pPr marL="514350" indent="-514350">
              <a:buAutoNum type="alphaLcParenR"/>
            </a:pPr>
            <a:r>
              <a:rPr lang="en-US" sz="3600"/>
              <a:t>Test of goodness of fit</a:t>
            </a:r>
          </a:p>
          <a:p>
            <a:pPr marL="514350" indent="-514350">
              <a:buAutoNum type="alphaLcParenR"/>
            </a:pPr>
            <a:r>
              <a:rPr lang="en-US" sz="3600"/>
              <a:t>Test of independence of attribute</a:t>
            </a:r>
          </a:p>
          <a:p>
            <a:pPr marL="514350" indent="-514350">
              <a:buAutoNum type="alphaLcParenR"/>
            </a:pPr>
            <a:r>
              <a:rPr lang="en-US" sz="3600"/>
              <a:t>Test of homogeneity</a:t>
            </a:r>
          </a:p>
        </p:txBody>
      </p:sp>
    </p:spTree>
    <p:extLst>
      <p:ext uri="{BB962C8B-B14F-4D97-AF65-F5344CB8AC3E}">
        <p14:creationId xmlns:p14="http://schemas.microsoft.com/office/powerpoint/2010/main" val="223659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85703-1B7E-4B8B-8BDF-5C3C455D8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78873"/>
            <a:ext cx="10674927" cy="549809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200"/>
              <a:t>Family of right skewed distribution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/>
              <a:t>The variables of gamma distribution take only the positive values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/>
              <a:t>The application of gamma distribution is to provide appropriate model for calculating probabilities concerning the length of life of industrial equipment, electrical supply in certain area, distribution of petrol etc.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/>
              <a:t>This distribution is also applied to waiting time modules in life testing, waiting time until death etc.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3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A14B-5FAC-48F9-8B9A-6330A2B3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Gamma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CE3AC2-C1A4-42F2-AB8A-9FB3C6C6F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6909"/>
            <a:ext cx="10861964" cy="4585855"/>
          </a:xfrm>
        </p:spPr>
      </p:pic>
    </p:spTree>
    <p:extLst>
      <p:ext uri="{BB962C8B-B14F-4D97-AF65-F5344CB8AC3E}">
        <p14:creationId xmlns:p14="http://schemas.microsoft.com/office/powerpoint/2010/main" val="110036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B621-FF11-408B-B963-3C5D96CA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Important properties of gamma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E25E91-3CAE-4845-9979-A50C286C1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7408"/>
            <a:ext cx="10023764" cy="4343183"/>
          </a:xfrm>
        </p:spPr>
      </p:pic>
    </p:spTree>
    <p:extLst>
      <p:ext uri="{BB962C8B-B14F-4D97-AF65-F5344CB8AC3E}">
        <p14:creationId xmlns:p14="http://schemas.microsoft.com/office/powerpoint/2010/main" val="337838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B6D5-6F90-43AA-A7A9-88D181329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4807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The</a:t>
            </a:r>
            <a:r>
              <a:rPr lang="en-US" b="1"/>
              <a:t> </a:t>
            </a:r>
            <a:r>
              <a:rPr lang="en-US" b="1">
                <a:solidFill>
                  <a:srgbClr val="0070C0"/>
                </a:solidFill>
              </a:rPr>
              <a:t>Gamma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10AAD5-4E87-4FDF-BC38-41C5F2025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8" y="1499932"/>
            <a:ext cx="10385680" cy="4642852"/>
          </a:xfrm>
        </p:spPr>
      </p:pic>
    </p:spTree>
    <p:extLst>
      <p:ext uri="{BB962C8B-B14F-4D97-AF65-F5344CB8AC3E}">
        <p14:creationId xmlns:p14="http://schemas.microsoft.com/office/powerpoint/2010/main" val="207468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5F6C-9943-432D-8BB3-E9306418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Properties of Gamma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6B73E-71F7-4F20-B705-6DB08587E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273"/>
            <a:ext cx="10515600" cy="458369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200"/>
              <a:t>The parameter </a:t>
            </a:r>
            <a:r>
              <a:rPr lang="el-GR" sz="3600" b="1"/>
              <a:t>α</a:t>
            </a:r>
            <a:r>
              <a:rPr lang="en-US" sz="3200"/>
              <a:t> is called shape parameter (determine the shape/skewness of distribution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/>
              <a:t>The parameter </a:t>
            </a:r>
            <a:r>
              <a:rPr lang="el-GR" sz="3200" b="1"/>
              <a:t>β</a:t>
            </a:r>
            <a:r>
              <a:rPr lang="en-US" sz="3200" b="1"/>
              <a:t> </a:t>
            </a:r>
            <a:r>
              <a:rPr lang="en-US" sz="3200"/>
              <a:t>is called scale parameter (determine the width of the distribution)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/>
              <a:t>It is highly skewed distribution (right skewed distribution) </a:t>
            </a:r>
          </a:p>
          <a:p>
            <a:pPr marL="0" indent="0" algn="just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8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D1F4-ED27-48A2-94BB-0EA56904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Mean</a:t>
            </a:r>
            <a:r>
              <a:rPr lang="en-US"/>
              <a:t> </a:t>
            </a:r>
            <a:r>
              <a:rPr lang="en-US" b="1">
                <a:solidFill>
                  <a:srgbClr val="0070C0"/>
                </a:solidFill>
              </a:rPr>
              <a:t>and Variance of Gamma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06F9E3-EA90-4858-9B22-B795E975B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3" y="1411216"/>
            <a:ext cx="9795164" cy="4035568"/>
          </a:xfrm>
        </p:spPr>
      </p:pic>
    </p:spTree>
    <p:extLst>
      <p:ext uri="{BB962C8B-B14F-4D97-AF65-F5344CB8AC3E}">
        <p14:creationId xmlns:p14="http://schemas.microsoft.com/office/powerpoint/2010/main" val="6821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9056-3A41-492E-984C-2CFD42F0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Some</a:t>
            </a:r>
            <a:r>
              <a:rPr lang="en-US"/>
              <a:t> </a:t>
            </a:r>
            <a:r>
              <a:rPr lang="en-US" b="1">
                <a:solidFill>
                  <a:srgbClr val="0070C0"/>
                </a:solidFill>
              </a:rPr>
              <a:t>other properties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A356AA-563F-4948-B700-709AE5CFD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18" y="1717291"/>
            <a:ext cx="10470674" cy="4608224"/>
          </a:xfrm>
        </p:spPr>
      </p:pic>
    </p:spTree>
    <p:extLst>
      <p:ext uri="{BB962C8B-B14F-4D97-AF65-F5344CB8AC3E}">
        <p14:creationId xmlns:p14="http://schemas.microsoft.com/office/powerpoint/2010/main" val="74951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2EF-4465-4D16-BC61-07AED5DB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Numerical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CE32E-E870-4143-9E51-06A665C3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73" y="1454727"/>
            <a:ext cx="10986654" cy="4722236"/>
          </a:xfrm>
        </p:spPr>
        <p:txBody>
          <a:bodyPr/>
          <a:lstStyle/>
          <a:p>
            <a:pPr marL="0" indent="0" algn="just">
              <a:buNone/>
            </a:pPr>
            <a:r>
              <a:rPr lang="en-US"/>
              <a:t>Q1. In a city, the daily consumption of electric power (in million of kilowatts- hours) can be treated as a random variable having gamma distribution with shape parameter 3 and scale parameter 2. If the power of plant of city has daily capacity of 12 million kilowatt-hours, what is the probability that this power supply will be inadequate on any given day? </a:t>
            </a:r>
          </a:p>
          <a:p>
            <a:pPr marL="0" indent="0" algn="just">
              <a:buNone/>
            </a:pPr>
            <a:r>
              <a:rPr lang="en-US"/>
              <a:t>Q2. In a certain city the consumption of water (in millions of gallon) follows approximately gamma distribution with </a:t>
            </a:r>
            <a:r>
              <a:rPr lang="el-GR" b="1"/>
              <a:t>α</a:t>
            </a:r>
            <a:r>
              <a:rPr lang="en-US" b="1"/>
              <a:t>= 2 </a:t>
            </a:r>
            <a:r>
              <a:rPr lang="en-US"/>
              <a:t>and</a:t>
            </a:r>
            <a:r>
              <a:rPr lang="en-US" b="1"/>
              <a:t> </a:t>
            </a:r>
            <a:r>
              <a:rPr lang="el-GR" b="1"/>
              <a:t>β</a:t>
            </a:r>
            <a:r>
              <a:rPr lang="en-US" b="1"/>
              <a:t>= 3. </a:t>
            </a:r>
            <a:r>
              <a:rPr lang="en-US"/>
              <a:t>If the daily capacity of this city is 9 million gallons of water, show that the probability that on any given day the water supply is inadequate is 4e^-3</a:t>
            </a:r>
          </a:p>
        </p:txBody>
      </p:sp>
    </p:spTree>
    <p:extLst>
      <p:ext uri="{BB962C8B-B14F-4D97-AF65-F5344CB8AC3E}">
        <p14:creationId xmlns:p14="http://schemas.microsoft.com/office/powerpoint/2010/main" val="219663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1CD138852E56498CDE64F49661682D" ma:contentTypeVersion="4" ma:contentTypeDescription="Create a new document." ma:contentTypeScope="" ma:versionID="bcba476ab31e694f119c67ae32bfeca5">
  <xsd:schema xmlns:xsd="http://www.w3.org/2001/XMLSchema" xmlns:xs="http://www.w3.org/2001/XMLSchema" xmlns:p="http://schemas.microsoft.com/office/2006/metadata/properties" xmlns:ns2="edcfd1dd-b10c-466f-9109-affaa0022119" targetNamespace="http://schemas.microsoft.com/office/2006/metadata/properties" ma:root="true" ma:fieldsID="13ea1e06dd2ff6d8764ba3ced6055915" ns2:_="">
    <xsd:import namespace="edcfd1dd-b10c-466f-9109-affaa00221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cfd1dd-b10c-466f-9109-affaa00221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876AEB-09AC-460E-BEA7-9147259493C5}">
  <ds:schemaRefs>
    <ds:schemaRef ds:uri="edcfd1dd-b10c-466f-9109-affaa002211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BA2B96C-368A-43F1-B8B1-26BF451DB4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284057-4503-4B5A-B218-83EA83977C0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Gamma Distribution</vt:lpstr>
      <vt:lpstr>PowerPoint Presentation</vt:lpstr>
      <vt:lpstr>Gamma Function</vt:lpstr>
      <vt:lpstr>Important properties of gamma function</vt:lpstr>
      <vt:lpstr>The Gamma Distribution</vt:lpstr>
      <vt:lpstr>Properties of Gamma distribution</vt:lpstr>
      <vt:lpstr>Mean and Variance of Gamma distribution</vt:lpstr>
      <vt:lpstr>Some other properties</vt:lpstr>
      <vt:lpstr>Numerical</vt:lpstr>
      <vt:lpstr>PowerPoint Presentation</vt:lpstr>
      <vt:lpstr>Chi Square Distribution</vt:lpstr>
      <vt:lpstr>Definition</vt:lpstr>
      <vt:lpstr>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Gamma Distribution</dc:title>
  <dc:creator>Sudip Pokhrel</dc:creator>
  <cp:revision>14</cp:revision>
  <dcterms:created xsi:type="dcterms:W3CDTF">2021-07-13T05:18:59Z</dcterms:created>
  <dcterms:modified xsi:type="dcterms:W3CDTF">2021-07-15T08:39:21Z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0x010100381CD138852E56498CDE64F49661682D</vt:lpwstr>
  </property>
</Properties>
</file>