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86" r:id="rId6"/>
    <p:sldId id="287" r:id="rId7"/>
    <p:sldId id="288" r:id="rId8"/>
    <p:sldId id="289" r:id="rId9"/>
    <p:sldId id="265" r:id="rId10"/>
    <p:sldId id="290" r:id="rId11"/>
    <p:sldId id="269" r:id="rId12"/>
    <p:sldId id="291" r:id="rId13"/>
    <p:sldId id="279" r:id="rId14"/>
    <p:sldId id="275" r:id="rId15"/>
    <p:sldId id="366" r:id="rId16"/>
    <p:sldId id="267" r:id="rId17"/>
    <p:sldId id="274" r:id="rId18"/>
    <p:sldId id="367" r:id="rId19"/>
    <p:sldId id="293" r:id="rId20"/>
    <p:sldId id="292" r:id="rId21"/>
    <p:sldId id="277" r:id="rId22"/>
    <p:sldId id="280" r:id="rId23"/>
    <p:sldId id="368" r:id="rId24"/>
    <p:sldId id="369" r:id="rId25"/>
    <p:sldId id="370" r:id="rId26"/>
    <p:sldId id="285" r:id="rId27"/>
    <p:sldId id="371" r:id="rId28"/>
    <p:sldId id="258" r:id="rId29"/>
    <p:sldId id="259" r:id="rId30"/>
    <p:sldId id="260" r:id="rId31"/>
    <p:sldId id="262" r:id="rId32"/>
    <p:sldId id="261" r:id="rId33"/>
    <p:sldId id="263" r:id="rId34"/>
    <p:sldId id="266" r:id="rId35"/>
    <p:sldId id="268" r:id="rId36"/>
    <p:sldId id="264" r:id="rId37"/>
    <p:sldId id="270" r:id="rId38"/>
    <p:sldId id="281" r:id="rId39"/>
    <p:sldId id="282" r:id="rId40"/>
    <p:sldId id="283" r:id="rId41"/>
    <p:sldId id="284" r:id="rId42"/>
    <p:sldId id="372" r:id="rId43"/>
    <p:sldId id="373" r:id="rId44"/>
    <p:sldId id="379" r:id="rId45"/>
    <p:sldId id="384" r:id="rId46"/>
    <p:sldId id="383" r:id="rId47"/>
    <p:sldId id="377" r:id="rId48"/>
    <p:sldId id="380" r:id="rId49"/>
    <p:sldId id="382" r:id="rId50"/>
    <p:sldId id="374" r:id="rId51"/>
    <p:sldId id="375" r:id="rId52"/>
    <p:sldId id="376" r:id="rId53"/>
    <p:sldId id="381"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F935E4-6588-4E38-8A25-1C909572ABD1}" v="22" dt="2021-07-15T10:56:48.2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7" d="100"/>
          <a:sy n="87" d="100"/>
        </p:scale>
        <p:origin x="67" y="30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PAN GYAWALI" userId="S::arpan1.752417@puc.tu.edu.np::fcd63e81-1a76-43c3-babe-51352f511f39" providerId="AD" clId="Web-{B7F935E4-6588-4E38-8A25-1C909572ABD1}"/>
    <pc:docChg chg="addSld delSld modSld">
      <pc:chgData name="ARPAN GYAWALI" userId="S::arpan1.752417@puc.tu.edu.np::fcd63e81-1a76-43c3-babe-51352f511f39" providerId="AD" clId="Web-{B7F935E4-6588-4E38-8A25-1C909572ABD1}" dt="2021-07-15T10:56:48.137" v="11"/>
      <pc:docMkLst>
        <pc:docMk/>
      </pc:docMkLst>
      <pc:sldChg chg="modSp">
        <pc:chgData name="ARPAN GYAWALI" userId="S::arpan1.752417@puc.tu.edu.np::fcd63e81-1a76-43c3-babe-51352f511f39" providerId="AD" clId="Web-{B7F935E4-6588-4E38-8A25-1C909572ABD1}" dt="2021-07-15T10:36:04.544" v="4"/>
        <pc:sldMkLst>
          <pc:docMk/>
          <pc:sldMk cId="4265665386" sldId="279"/>
        </pc:sldMkLst>
        <pc:graphicFrameChg chg="modGraphic">
          <ac:chgData name="ARPAN GYAWALI" userId="S::arpan1.752417@puc.tu.edu.np::fcd63e81-1a76-43c3-babe-51352f511f39" providerId="AD" clId="Web-{B7F935E4-6588-4E38-8A25-1C909572ABD1}" dt="2021-07-15T10:36:04.544" v="4"/>
          <ac:graphicFrameMkLst>
            <pc:docMk/>
            <pc:sldMk cId="4265665386" sldId="279"/>
            <ac:graphicFrameMk id="4" creationId="{07ACEF81-6B01-4D37-B72B-EFE532F9ED7E}"/>
          </ac:graphicFrameMkLst>
        </pc:graphicFrameChg>
      </pc:sldChg>
      <pc:sldChg chg="modSp">
        <pc:chgData name="ARPAN GYAWALI" userId="S::arpan1.752417@puc.tu.edu.np::fcd63e81-1a76-43c3-babe-51352f511f39" providerId="AD" clId="Web-{B7F935E4-6588-4E38-8A25-1C909572ABD1}" dt="2021-07-15T10:30:45.911" v="3" actId="20577"/>
        <pc:sldMkLst>
          <pc:docMk/>
          <pc:sldMk cId="1598572479" sldId="286"/>
        </pc:sldMkLst>
        <pc:spChg chg="mod">
          <ac:chgData name="ARPAN GYAWALI" userId="S::arpan1.752417@puc.tu.edu.np::fcd63e81-1a76-43c3-babe-51352f511f39" providerId="AD" clId="Web-{B7F935E4-6588-4E38-8A25-1C909572ABD1}" dt="2021-07-15T10:30:45.911" v="3" actId="20577"/>
          <ac:spMkLst>
            <pc:docMk/>
            <pc:sldMk cId="1598572479" sldId="286"/>
            <ac:spMk id="3" creationId="{2C4222C8-B0EB-40B3-B491-1855DCF398ED}"/>
          </ac:spMkLst>
        </pc:spChg>
      </pc:sldChg>
      <pc:sldChg chg="modSp">
        <pc:chgData name="ARPAN GYAWALI" userId="S::arpan1.752417@puc.tu.edu.np::fcd63e81-1a76-43c3-babe-51352f511f39" providerId="AD" clId="Web-{B7F935E4-6588-4E38-8A25-1C909572ABD1}" dt="2021-07-15T10:37:30.593" v="7" actId="1076"/>
        <pc:sldMkLst>
          <pc:docMk/>
          <pc:sldMk cId="406766667" sldId="292"/>
        </pc:sldMkLst>
        <pc:spChg chg="mod">
          <ac:chgData name="ARPAN GYAWALI" userId="S::arpan1.752417@puc.tu.edu.np::fcd63e81-1a76-43c3-babe-51352f511f39" providerId="AD" clId="Web-{B7F935E4-6588-4E38-8A25-1C909572ABD1}" dt="2021-07-15T10:37:30.593" v="7" actId="1076"/>
          <ac:spMkLst>
            <pc:docMk/>
            <pc:sldMk cId="406766667" sldId="292"/>
            <ac:spMk id="2" creationId="{D5621F8E-1226-4F52-9007-D6A6F3850D60}"/>
          </ac:spMkLst>
        </pc:spChg>
        <pc:picChg chg="mod">
          <ac:chgData name="ARPAN GYAWALI" userId="S::arpan1.752417@puc.tu.edu.np::fcd63e81-1a76-43c3-babe-51352f511f39" providerId="AD" clId="Web-{B7F935E4-6588-4E38-8A25-1C909572ABD1}" dt="2021-07-15T10:37:03.373" v="6" actId="1076"/>
          <ac:picMkLst>
            <pc:docMk/>
            <pc:sldMk cId="406766667" sldId="292"/>
            <ac:picMk id="5" creationId="{D615AFFB-DC41-4ED7-B0BB-7EA39ECEBF8F}"/>
          </ac:picMkLst>
        </pc:picChg>
      </pc:sldChg>
      <pc:sldChg chg="modSp">
        <pc:chgData name="ARPAN GYAWALI" userId="S::arpan1.752417@puc.tu.edu.np::fcd63e81-1a76-43c3-babe-51352f511f39" providerId="AD" clId="Web-{B7F935E4-6588-4E38-8A25-1C909572ABD1}" dt="2021-07-15T10:54:17.883" v="8" actId="1076"/>
        <pc:sldMkLst>
          <pc:docMk/>
          <pc:sldMk cId="2705949484" sldId="373"/>
        </pc:sldMkLst>
        <pc:picChg chg="mod">
          <ac:chgData name="ARPAN GYAWALI" userId="S::arpan1.752417@puc.tu.edu.np::fcd63e81-1a76-43c3-babe-51352f511f39" providerId="AD" clId="Web-{B7F935E4-6588-4E38-8A25-1C909572ABD1}" dt="2021-07-15T10:54:17.883" v="8" actId="1076"/>
          <ac:picMkLst>
            <pc:docMk/>
            <pc:sldMk cId="2705949484" sldId="373"/>
            <ac:picMk id="3074" creationId="{753ECDC2-A13C-41B9-BB52-929F9D7F9E0F}"/>
          </ac:picMkLst>
        </pc:picChg>
      </pc:sldChg>
      <pc:sldChg chg="modSp">
        <pc:chgData name="ARPAN GYAWALI" userId="S::arpan1.752417@puc.tu.edu.np::fcd63e81-1a76-43c3-babe-51352f511f39" providerId="AD" clId="Web-{B7F935E4-6588-4E38-8A25-1C909572ABD1}" dt="2021-07-15T10:55:29.354" v="9" actId="1076"/>
        <pc:sldMkLst>
          <pc:docMk/>
          <pc:sldMk cId="3341268793" sldId="376"/>
        </pc:sldMkLst>
        <pc:picChg chg="mod">
          <ac:chgData name="ARPAN GYAWALI" userId="S::arpan1.752417@puc.tu.edu.np::fcd63e81-1a76-43c3-babe-51352f511f39" providerId="AD" clId="Web-{B7F935E4-6588-4E38-8A25-1C909572ABD1}" dt="2021-07-15T10:55:29.354" v="9" actId="1076"/>
          <ac:picMkLst>
            <pc:docMk/>
            <pc:sldMk cId="3341268793" sldId="376"/>
            <ac:picMk id="1028" creationId="{65DC12DB-E8C0-4329-82CC-DE727A7D56D2}"/>
          </ac:picMkLst>
        </pc:picChg>
      </pc:sldChg>
      <pc:sldChg chg="add del">
        <pc:chgData name="ARPAN GYAWALI" userId="S::arpan1.752417@puc.tu.edu.np::fcd63e81-1a76-43c3-babe-51352f511f39" providerId="AD" clId="Web-{B7F935E4-6588-4E38-8A25-1C909572ABD1}" dt="2021-07-15T10:56:48.137" v="11"/>
        <pc:sldMkLst>
          <pc:docMk/>
          <pc:sldMk cId="172393583" sldId="38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CEA30-2B6E-4831-8624-4D6DAD4796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2424D9-4ABF-4C64-803E-40C7483D0B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9E0A87-BD41-4940-9F2C-76140153A7CC}"/>
              </a:ext>
            </a:extLst>
          </p:cNvPr>
          <p:cNvSpPr>
            <a:spLocks noGrp="1"/>
          </p:cNvSpPr>
          <p:nvPr>
            <p:ph type="dt" sz="half" idx="10"/>
          </p:nvPr>
        </p:nvSpPr>
        <p:spPr/>
        <p:txBody>
          <a:bodyPr/>
          <a:lstStyle/>
          <a:p>
            <a:fld id="{D13E768C-2638-4A17-A12C-ABA900C68E79}" type="datetimeFigureOut">
              <a:rPr lang="en-US" smtClean="0"/>
              <a:t>17-Jul-21</a:t>
            </a:fld>
            <a:endParaRPr lang="en-US"/>
          </a:p>
        </p:txBody>
      </p:sp>
      <p:sp>
        <p:nvSpPr>
          <p:cNvPr id="5" name="Footer Placeholder 4">
            <a:extLst>
              <a:ext uri="{FF2B5EF4-FFF2-40B4-BE49-F238E27FC236}">
                <a16:creationId xmlns:a16="http://schemas.microsoft.com/office/drawing/2014/main" id="{B6788CDC-69E0-4C27-8CE3-08377D158C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E9230A-AC2B-499B-9AA1-2165B9561733}"/>
              </a:ext>
            </a:extLst>
          </p:cNvPr>
          <p:cNvSpPr>
            <a:spLocks noGrp="1"/>
          </p:cNvSpPr>
          <p:nvPr>
            <p:ph type="sldNum" sz="quarter" idx="12"/>
          </p:nvPr>
        </p:nvSpPr>
        <p:spPr/>
        <p:txBody>
          <a:bodyPr/>
          <a:lstStyle/>
          <a:p>
            <a:fld id="{48EC1F27-4F73-43FF-B917-81B4307E9E15}" type="slidenum">
              <a:rPr lang="en-US" smtClean="0"/>
              <a:t>‹#›</a:t>
            </a:fld>
            <a:endParaRPr lang="en-US"/>
          </a:p>
        </p:txBody>
      </p:sp>
    </p:spTree>
    <p:extLst>
      <p:ext uri="{BB962C8B-B14F-4D97-AF65-F5344CB8AC3E}">
        <p14:creationId xmlns:p14="http://schemas.microsoft.com/office/powerpoint/2010/main" val="2422774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18D06-3DC9-4235-8059-AE6380EE2F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FB0F01-0025-4D21-B4F1-408D66D1BC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0F80F8-2476-4198-88B3-115FF73C9297}"/>
              </a:ext>
            </a:extLst>
          </p:cNvPr>
          <p:cNvSpPr>
            <a:spLocks noGrp="1"/>
          </p:cNvSpPr>
          <p:nvPr>
            <p:ph type="dt" sz="half" idx="10"/>
          </p:nvPr>
        </p:nvSpPr>
        <p:spPr/>
        <p:txBody>
          <a:bodyPr/>
          <a:lstStyle/>
          <a:p>
            <a:fld id="{D13E768C-2638-4A17-A12C-ABA900C68E79}" type="datetimeFigureOut">
              <a:rPr lang="en-US" smtClean="0"/>
              <a:t>17-Jul-21</a:t>
            </a:fld>
            <a:endParaRPr lang="en-US"/>
          </a:p>
        </p:txBody>
      </p:sp>
      <p:sp>
        <p:nvSpPr>
          <p:cNvPr id="5" name="Footer Placeholder 4">
            <a:extLst>
              <a:ext uri="{FF2B5EF4-FFF2-40B4-BE49-F238E27FC236}">
                <a16:creationId xmlns:a16="http://schemas.microsoft.com/office/drawing/2014/main" id="{99123DDA-09EA-4327-A042-97CBB59A45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F53D85-872D-49AB-BF6F-923BB4EEB169}"/>
              </a:ext>
            </a:extLst>
          </p:cNvPr>
          <p:cNvSpPr>
            <a:spLocks noGrp="1"/>
          </p:cNvSpPr>
          <p:nvPr>
            <p:ph type="sldNum" sz="quarter" idx="12"/>
          </p:nvPr>
        </p:nvSpPr>
        <p:spPr/>
        <p:txBody>
          <a:bodyPr/>
          <a:lstStyle/>
          <a:p>
            <a:fld id="{48EC1F27-4F73-43FF-B917-81B4307E9E15}" type="slidenum">
              <a:rPr lang="en-US" smtClean="0"/>
              <a:t>‹#›</a:t>
            </a:fld>
            <a:endParaRPr lang="en-US"/>
          </a:p>
        </p:txBody>
      </p:sp>
    </p:spTree>
    <p:extLst>
      <p:ext uri="{BB962C8B-B14F-4D97-AF65-F5344CB8AC3E}">
        <p14:creationId xmlns:p14="http://schemas.microsoft.com/office/powerpoint/2010/main" val="3713350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6FA25B-C123-4AE7-AF75-E9418078AF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3BD2FF-29E7-49D6-BA25-B6C18EEB01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79580C-8BF5-4808-9915-832DE69FE55F}"/>
              </a:ext>
            </a:extLst>
          </p:cNvPr>
          <p:cNvSpPr>
            <a:spLocks noGrp="1"/>
          </p:cNvSpPr>
          <p:nvPr>
            <p:ph type="dt" sz="half" idx="10"/>
          </p:nvPr>
        </p:nvSpPr>
        <p:spPr/>
        <p:txBody>
          <a:bodyPr/>
          <a:lstStyle/>
          <a:p>
            <a:fld id="{D13E768C-2638-4A17-A12C-ABA900C68E79}" type="datetimeFigureOut">
              <a:rPr lang="en-US" smtClean="0"/>
              <a:t>17-Jul-21</a:t>
            </a:fld>
            <a:endParaRPr lang="en-US"/>
          </a:p>
        </p:txBody>
      </p:sp>
      <p:sp>
        <p:nvSpPr>
          <p:cNvPr id="5" name="Footer Placeholder 4">
            <a:extLst>
              <a:ext uri="{FF2B5EF4-FFF2-40B4-BE49-F238E27FC236}">
                <a16:creationId xmlns:a16="http://schemas.microsoft.com/office/drawing/2014/main" id="{AD408F73-4B7A-4847-82E0-2588529DB7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E3167F-0481-4DF1-8FA8-8747513C4DDF}"/>
              </a:ext>
            </a:extLst>
          </p:cNvPr>
          <p:cNvSpPr>
            <a:spLocks noGrp="1"/>
          </p:cNvSpPr>
          <p:nvPr>
            <p:ph type="sldNum" sz="quarter" idx="12"/>
          </p:nvPr>
        </p:nvSpPr>
        <p:spPr/>
        <p:txBody>
          <a:bodyPr/>
          <a:lstStyle/>
          <a:p>
            <a:fld id="{48EC1F27-4F73-43FF-B917-81B4307E9E15}" type="slidenum">
              <a:rPr lang="en-US" smtClean="0"/>
              <a:t>‹#›</a:t>
            </a:fld>
            <a:endParaRPr lang="en-US"/>
          </a:p>
        </p:txBody>
      </p:sp>
    </p:spTree>
    <p:extLst>
      <p:ext uri="{BB962C8B-B14F-4D97-AF65-F5344CB8AC3E}">
        <p14:creationId xmlns:p14="http://schemas.microsoft.com/office/powerpoint/2010/main" val="2068287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51E43-1762-4F43-9911-4EB2311F5D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994C4F-AB8C-4735-A026-EE305930F5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12CDE7-1FC0-4E7B-94D4-B39E8F2986BD}"/>
              </a:ext>
            </a:extLst>
          </p:cNvPr>
          <p:cNvSpPr>
            <a:spLocks noGrp="1"/>
          </p:cNvSpPr>
          <p:nvPr>
            <p:ph type="dt" sz="half" idx="10"/>
          </p:nvPr>
        </p:nvSpPr>
        <p:spPr/>
        <p:txBody>
          <a:bodyPr/>
          <a:lstStyle/>
          <a:p>
            <a:fld id="{D13E768C-2638-4A17-A12C-ABA900C68E79}" type="datetimeFigureOut">
              <a:rPr lang="en-US" smtClean="0"/>
              <a:t>17-Jul-21</a:t>
            </a:fld>
            <a:endParaRPr lang="en-US"/>
          </a:p>
        </p:txBody>
      </p:sp>
      <p:sp>
        <p:nvSpPr>
          <p:cNvPr id="5" name="Footer Placeholder 4">
            <a:extLst>
              <a:ext uri="{FF2B5EF4-FFF2-40B4-BE49-F238E27FC236}">
                <a16:creationId xmlns:a16="http://schemas.microsoft.com/office/drawing/2014/main" id="{75AB9227-5556-4138-8D56-5B78BF2BB2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242B2-9942-45B7-B03A-9D271F71398C}"/>
              </a:ext>
            </a:extLst>
          </p:cNvPr>
          <p:cNvSpPr>
            <a:spLocks noGrp="1"/>
          </p:cNvSpPr>
          <p:nvPr>
            <p:ph type="sldNum" sz="quarter" idx="12"/>
          </p:nvPr>
        </p:nvSpPr>
        <p:spPr/>
        <p:txBody>
          <a:bodyPr/>
          <a:lstStyle/>
          <a:p>
            <a:fld id="{48EC1F27-4F73-43FF-B917-81B4307E9E15}" type="slidenum">
              <a:rPr lang="en-US" smtClean="0"/>
              <a:t>‹#›</a:t>
            </a:fld>
            <a:endParaRPr lang="en-US"/>
          </a:p>
        </p:txBody>
      </p:sp>
    </p:spTree>
    <p:extLst>
      <p:ext uri="{BB962C8B-B14F-4D97-AF65-F5344CB8AC3E}">
        <p14:creationId xmlns:p14="http://schemas.microsoft.com/office/powerpoint/2010/main" val="1184093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81A5F-6224-4736-9C4E-84983D650D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C963F7-320B-4F3F-AAC7-E4885C74D7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554875-894B-4BD3-AE05-70F9E82E3BA6}"/>
              </a:ext>
            </a:extLst>
          </p:cNvPr>
          <p:cNvSpPr>
            <a:spLocks noGrp="1"/>
          </p:cNvSpPr>
          <p:nvPr>
            <p:ph type="dt" sz="half" idx="10"/>
          </p:nvPr>
        </p:nvSpPr>
        <p:spPr/>
        <p:txBody>
          <a:bodyPr/>
          <a:lstStyle/>
          <a:p>
            <a:fld id="{D13E768C-2638-4A17-A12C-ABA900C68E79}" type="datetimeFigureOut">
              <a:rPr lang="en-US" smtClean="0"/>
              <a:t>17-Jul-21</a:t>
            </a:fld>
            <a:endParaRPr lang="en-US"/>
          </a:p>
        </p:txBody>
      </p:sp>
      <p:sp>
        <p:nvSpPr>
          <p:cNvPr id="5" name="Footer Placeholder 4">
            <a:extLst>
              <a:ext uri="{FF2B5EF4-FFF2-40B4-BE49-F238E27FC236}">
                <a16:creationId xmlns:a16="http://schemas.microsoft.com/office/drawing/2014/main" id="{8A35CEAF-8F79-4AC9-A90B-AFCA27B94C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2E60E-0AFC-4210-A6B7-22C265820949}"/>
              </a:ext>
            </a:extLst>
          </p:cNvPr>
          <p:cNvSpPr>
            <a:spLocks noGrp="1"/>
          </p:cNvSpPr>
          <p:nvPr>
            <p:ph type="sldNum" sz="quarter" idx="12"/>
          </p:nvPr>
        </p:nvSpPr>
        <p:spPr/>
        <p:txBody>
          <a:bodyPr/>
          <a:lstStyle/>
          <a:p>
            <a:fld id="{48EC1F27-4F73-43FF-B917-81B4307E9E15}" type="slidenum">
              <a:rPr lang="en-US" smtClean="0"/>
              <a:t>‹#›</a:t>
            </a:fld>
            <a:endParaRPr lang="en-US"/>
          </a:p>
        </p:txBody>
      </p:sp>
    </p:spTree>
    <p:extLst>
      <p:ext uri="{BB962C8B-B14F-4D97-AF65-F5344CB8AC3E}">
        <p14:creationId xmlns:p14="http://schemas.microsoft.com/office/powerpoint/2010/main" val="2511074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17CDC-2BFE-418E-BD40-B94DACF390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D73609-CBFC-4A31-AA9C-3DE0B8AD8E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0BCB3E-AD74-49EB-B49D-4B1A6509CC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81869F-DB84-4C20-B6F0-0876C989FF72}"/>
              </a:ext>
            </a:extLst>
          </p:cNvPr>
          <p:cNvSpPr>
            <a:spLocks noGrp="1"/>
          </p:cNvSpPr>
          <p:nvPr>
            <p:ph type="dt" sz="half" idx="10"/>
          </p:nvPr>
        </p:nvSpPr>
        <p:spPr/>
        <p:txBody>
          <a:bodyPr/>
          <a:lstStyle/>
          <a:p>
            <a:fld id="{D13E768C-2638-4A17-A12C-ABA900C68E79}" type="datetimeFigureOut">
              <a:rPr lang="en-US" smtClean="0"/>
              <a:t>17-Jul-21</a:t>
            </a:fld>
            <a:endParaRPr lang="en-US"/>
          </a:p>
        </p:txBody>
      </p:sp>
      <p:sp>
        <p:nvSpPr>
          <p:cNvPr id="6" name="Footer Placeholder 5">
            <a:extLst>
              <a:ext uri="{FF2B5EF4-FFF2-40B4-BE49-F238E27FC236}">
                <a16:creationId xmlns:a16="http://schemas.microsoft.com/office/drawing/2014/main" id="{1E037A55-25CE-4947-9C06-73CA13F26F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8807F9-D46B-4452-A032-2880252CCD66}"/>
              </a:ext>
            </a:extLst>
          </p:cNvPr>
          <p:cNvSpPr>
            <a:spLocks noGrp="1"/>
          </p:cNvSpPr>
          <p:nvPr>
            <p:ph type="sldNum" sz="quarter" idx="12"/>
          </p:nvPr>
        </p:nvSpPr>
        <p:spPr/>
        <p:txBody>
          <a:bodyPr/>
          <a:lstStyle/>
          <a:p>
            <a:fld id="{48EC1F27-4F73-43FF-B917-81B4307E9E15}" type="slidenum">
              <a:rPr lang="en-US" smtClean="0"/>
              <a:t>‹#›</a:t>
            </a:fld>
            <a:endParaRPr lang="en-US"/>
          </a:p>
        </p:txBody>
      </p:sp>
    </p:spTree>
    <p:extLst>
      <p:ext uri="{BB962C8B-B14F-4D97-AF65-F5344CB8AC3E}">
        <p14:creationId xmlns:p14="http://schemas.microsoft.com/office/powerpoint/2010/main" val="2679184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00941-22E4-4194-8064-83772F4FD2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9BE4E5-B280-4F6A-BA8A-30E0D73B29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BFCF86-8796-4224-878E-2BEE0556F6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E10C41-F5F8-4B03-BDA6-F64376E029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CEEEFE-FB75-43E7-920C-BCE2D69E3F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D275F5-DF79-4B5F-9226-B37E276EA757}"/>
              </a:ext>
            </a:extLst>
          </p:cNvPr>
          <p:cNvSpPr>
            <a:spLocks noGrp="1"/>
          </p:cNvSpPr>
          <p:nvPr>
            <p:ph type="dt" sz="half" idx="10"/>
          </p:nvPr>
        </p:nvSpPr>
        <p:spPr/>
        <p:txBody>
          <a:bodyPr/>
          <a:lstStyle/>
          <a:p>
            <a:fld id="{D13E768C-2638-4A17-A12C-ABA900C68E79}" type="datetimeFigureOut">
              <a:rPr lang="en-US" smtClean="0"/>
              <a:t>17-Jul-21</a:t>
            </a:fld>
            <a:endParaRPr lang="en-US"/>
          </a:p>
        </p:txBody>
      </p:sp>
      <p:sp>
        <p:nvSpPr>
          <p:cNvPr id="8" name="Footer Placeholder 7">
            <a:extLst>
              <a:ext uri="{FF2B5EF4-FFF2-40B4-BE49-F238E27FC236}">
                <a16:creationId xmlns:a16="http://schemas.microsoft.com/office/drawing/2014/main" id="{661D526E-C459-4BD9-89DA-2D04CA0AF8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F8E215-0FE4-4470-AE37-CFD6D26F9C98}"/>
              </a:ext>
            </a:extLst>
          </p:cNvPr>
          <p:cNvSpPr>
            <a:spLocks noGrp="1"/>
          </p:cNvSpPr>
          <p:nvPr>
            <p:ph type="sldNum" sz="quarter" idx="12"/>
          </p:nvPr>
        </p:nvSpPr>
        <p:spPr/>
        <p:txBody>
          <a:bodyPr/>
          <a:lstStyle/>
          <a:p>
            <a:fld id="{48EC1F27-4F73-43FF-B917-81B4307E9E15}" type="slidenum">
              <a:rPr lang="en-US" smtClean="0"/>
              <a:t>‹#›</a:t>
            </a:fld>
            <a:endParaRPr lang="en-US"/>
          </a:p>
        </p:txBody>
      </p:sp>
    </p:spTree>
    <p:extLst>
      <p:ext uri="{BB962C8B-B14F-4D97-AF65-F5344CB8AC3E}">
        <p14:creationId xmlns:p14="http://schemas.microsoft.com/office/powerpoint/2010/main" val="129350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E1573-A31B-4F91-B34E-5AA93D9E13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ECD001-3FEB-443E-A7D8-150176F0EAD2}"/>
              </a:ext>
            </a:extLst>
          </p:cNvPr>
          <p:cNvSpPr>
            <a:spLocks noGrp="1"/>
          </p:cNvSpPr>
          <p:nvPr>
            <p:ph type="dt" sz="half" idx="10"/>
          </p:nvPr>
        </p:nvSpPr>
        <p:spPr/>
        <p:txBody>
          <a:bodyPr/>
          <a:lstStyle/>
          <a:p>
            <a:fld id="{D13E768C-2638-4A17-A12C-ABA900C68E79}" type="datetimeFigureOut">
              <a:rPr lang="en-US" smtClean="0"/>
              <a:t>17-Jul-21</a:t>
            </a:fld>
            <a:endParaRPr lang="en-US"/>
          </a:p>
        </p:txBody>
      </p:sp>
      <p:sp>
        <p:nvSpPr>
          <p:cNvPr id="4" name="Footer Placeholder 3">
            <a:extLst>
              <a:ext uri="{FF2B5EF4-FFF2-40B4-BE49-F238E27FC236}">
                <a16:creationId xmlns:a16="http://schemas.microsoft.com/office/drawing/2014/main" id="{79488E33-0300-4252-818D-E873A1B3CD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DF10CA-15C3-4816-A537-87462DE85D38}"/>
              </a:ext>
            </a:extLst>
          </p:cNvPr>
          <p:cNvSpPr>
            <a:spLocks noGrp="1"/>
          </p:cNvSpPr>
          <p:nvPr>
            <p:ph type="sldNum" sz="quarter" idx="12"/>
          </p:nvPr>
        </p:nvSpPr>
        <p:spPr/>
        <p:txBody>
          <a:bodyPr/>
          <a:lstStyle/>
          <a:p>
            <a:fld id="{48EC1F27-4F73-43FF-B917-81B4307E9E15}" type="slidenum">
              <a:rPr lang="en-US" smtClean="0"/>
              <a:t>‹#›</a:t>
            </a:fld>
            <a:endParaRPr lang="en-US"/>
          </a:p>
        </p:txBody>
      </p:sp>
    </p:spTree>
    <p:extLst>
      <p:ext uri="{BB962C8B-B14F-4D97-AF65-F5344CB8AC3E}">
        <p14:creationId xmlns:p14="http://schemas.microsoft.com/office/powerpoint/2010/main" val="3444010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189FD3-1C59-4FEA-B9CA-332C7E4D797B}"/>
              </a:ext>
            </a:extLst>
          </p:cNvPr>
          <p:cNvSpPr>
            <a:spLocks noGrp="1"/>
          </p:cNvSpPr>
          <p:nvPr>
            <p:ph type="dt" sz="half" idx="10"/>
          </p:nvPr>
        </p:nvSpPr>
        <p:spPr/>
        <p:txBody>
          <a:bodyPr/>
          <a:lstStyle/>
          <a:p>
            <a:fld id="{D13E768C-2638-4A17-A12C-ABA900C68E79}" type="datetimeFigureOut">
              <a:rPr lang="en-US" smtClean="0"/>
              <a:t>17-Jul-21</a:t>
            </a:fld>
            <a:endParaRPr lang="en-US"/>
          </a:p>
        </p:txBody>
      </p:sp>
      <p:sp>
        <p:nvSpPr>
          <p:cNvPr id="3" name="Footer Placeholder 2">
            <a:extLst>
              <a:ext uri="{FF2B5EF4-FFF2-40B4-BE49-F238E27FC236}">
                <a16:creationId xmlns:a16="http://schemas.microsoft.com/office/drawing/2014/main" id="{EF9359B0-4381-4E26-AC26-17CA6CEE27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EA3515-93CF-4A61-BDD5-1E3C4FE3AB42}"/>
              </a:ext>
            </a:extLst>
          </p:cNvPr>
          <p:cNvSpPr>
            <a:spLocks noGrp="1"/>
          </p:cNvSpPr>
          <p:nvPr>
            <p:ph type="sldNum" sz="quarter" idx="12"/>
          </p:nvPr>
        </p:nvSpPr>
        <p:spPr/>
        <p:txBody>
          <a:bodyPr/>
          <a:lstStyle/>
          <a:p>
            <a:fld id="{48EC1F27-4F73-43FF-B917-81B4307E9E15}" type="slidenum">
              <a:rPr lang="en-US" smtClean="0"/>
              <a:t>‹#›</a:t>
            </a:fld>
            <a:endParaRPr lang="en-US"/>
          </a:p>
        </p:txBody>
      </p:sp>
    </p:spTree>
    <p:extLst>
      <p:ext uri="{BB962C8B-B14F-4D97-AF65-F5344CB8AC3E}">
        <p14:creationId xmlns:p14="http://schemas.microsoft.com/office/powerpoint/2010/main" val="73780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94FD0-1E34-4174-BE03-C8E5445C7D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9B5658-E00E-45DA-80C3-3C048C808D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12EB77-D764-490F-8C92-9C92DF3EA1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D51DDD-FF82-442C-9FCB-E10DDA12C57D}"/>
              </a:ext>
            </a:extLst>
          </p:cNvPr>
          <p:cNvSpPr>
            <a:spLocks noGrp="1"/>
          </p:cNvSpPr>
          <p:nvPr>
            <p:ph type="dt" sz="half" idx="10"/>
          </p:nvPr>
        </p:nvSpPr>
        <p:spPr/>
        <p:txBody>
          <a:bodyPr/>
          <a:lstStyle/>
          <a:p>
            <a:fld id="{D13E768C-2638-4A17-A12C-ABA900C68E79}" type="datetimeFigureOut">
              <a:rPr lang="en-US" smtClean="0"/>
              <a:t>17-Jul-21</a:t>
            </a:fld>
            <a:endParaRPr lang="en-US"/>
          </a:p>
        </p:txBody>
      </p:sp>
      <p:sp>
        <p:nvSpPr>
          <p:cNvPr id="6" name="Footer Placeholder 5">
            <a:extLst>
              <a:ext uri="{FF2B5EF4-FFF2-40B4-BE49-F238E27FC236}">
                <a16:creationId xmlns:a16="http://schemas.microsoft.com/office/drawing/2014/main" id="{416449D8-169B-43B1-81D5-A74B108C21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987E28-19BC-4513-A979-EC4CFBA5882B}"/>
              </a:ext>
            </a:extLst>
          </p:cNvPr>
          <p:cNvSpPr>
            <a:spLocks noGrp="1"/>
          </p:cNvSpPr>
          <p:nvPr>
            <p:ph type="sldNum" sz="quarter" idx="12"/>
          </p:nvPr>
        </p:nvSpPr>
        <p:spPr/>
        <p:txBody>
          <a:bodyPr/>
          <a:lstStyle/>
          <a:p>
            <a:fld id="{48EC1F27-4F73-43FF-B917-81B4307E9E15}" type="slidenum">
              <a:rPr lang="en-US" smtClean="0"/>
              <a:t>‹#›</a:t>
            </a:fld>
            <a:endParaRPr lang="en-US"/>
          </a:p>
        </p:txBody>
      </p:sp>
    </p:spTree>
    <p:extLst>
      <p:ext uri="{BB962C8B-B14F-4D97-AF65-F5344CB8AC3E}">
        <p14:creationId xmlns:p14="http://schemas.microsoft.com/office/powerpoint/2010/main" val="2938707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7FE8B-5605-436B-9CC0-F414309415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AF1476-94DE-433F-9610-FAC1B504B2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9BEFCB-B9F1-4FB9-A571-107F0ABE6D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8B2D61-1466-45A6-9DC2-08FCF162AC2B}"/>
              </a:ext>
            </a:extLst>
          </p:cNvPr>
          <p:cNvSpPr>
            <a:spLocks noGrp="1"/>
          </p:cNvSpPr>
          <p:nvPr>
            <p:ph type="dt" sz="half" idx="10"/>
          </p:nvPr>
        </p:nvSpPr>
        <p:spPr/>
        <p:txBody>
          <a:bodyPr/>
          <a:lstStyle/>
          <a:p>
            <a:fld id="{D13E768C-2638-4A17-A12C-ABA900C68E79}" type="datetimeFigureOut">
              <a:rPr lang="en-US" smtClean="0"/>
              <a:t>17-Jul-21</a:t>
            </a:fld>
            <a:endParaRPr lang="en-US"/>
          </a:p>
        </p:txBody>
      </p:sp>
      <p:sp>
        <p:nvSpPr>
          <p:cNvPr id="6" name="Footer Placeholder 5">
            <a:extLst>
              <a:ext uri="{FF2B5EF4-FFF2-40B4-BE49-F238E27FC236}">
                <a16:creationId xmlns:a16="http://schemas.microsoft.com/office/drawing/2014/main" id="{DE16616E-AFCC-42A3-85ED-7034597F1E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158864-69EA-4EB2-B988-CAE4CDC208A4}"/>
              </a:ext>
            </a:extLst>
          </p:cNvPr>
          <p:cNvSpPr>
            <a:spLocks noGrp="1"/>
          </p:cNvSpPr>
          <p:nvPr>
            <p:ph type="sldNum" sz="quarter" idx="12"/>
          </p:nvPr>
        </p:nvSpPr>
        <p:spPr/>
        <p:txBody>
          <a:bodyPr/>
          <a:lstStyle/>
          <a:p>
            <a:fld id="{48EC1F27-4F73-43FF-B917-81B4307E9E15}" type="slidenum">
              <a:rPr lang="en-US" smtClean="0"/>
              <a:t>‹#›</a:t>
            </a:fld>
            <a:endParaRPr lang="en-US"/>
          </a:p>
        </p:txBody>
      </p:sp>
    </p:spTree>
    <p:extLst>
      <p:ext uri="{BB962C8B-B14F-4D97-AF65-F5344CB8AC3E}">
        <p14:creationId xmlns:p14="http://schemas.microsoft.com/office/powerpoint/2010/main" val="1496239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47B9D4-13C6-471D-A48A-95BAAFFE5F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28607E-FB7A-4139-94AF-A48845805D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ECFD11-72EC-43EE-91CF-1E906C4548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3E768C-2638-4A17-A12C-ABA900C68E79}" type="datetimeFigureOut">
              <a:rPr lang="en-US" smtClean="0"/>
              <a:t>17-Jul-21</a:t>
            </a:fld>
            <a:endParaRPr lang="en-US"/>
          </a:p>
        </p:txBody>
      </p:sp>
      <p:sp>
        <p:nvSpPr>
          <p:cNvPr id="5" name="Footer Placeholder 4">
            <a:extLst>
              <a:ext uri="{FF2B5EF4-FFF2-40B4-BE49-F238E27FC236}">
                <a16:creationId xmlns:a16="http://schemas.microsoft.com/office/drawing/2014/main" id="{87C9B7E8-464D-4EF4-8930-16A09943D5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4D5386-D0BC-406B-95CD-CF37C174B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EC1F27-4F73-43FF-B917-81B4307E9E15}" type="slidenum">
              <a:rPr lang="en-US" smtClean="0"/>
              <a:t>‹#›</a:t>
            </a:fld>
            <a:endParaRPr lang="en-US"/>
          </a:p>
        </p:txBody>
      </p:sp>
    </p:spTree>
    <p:extLst>
      <p:ext uri="{BB962C8B-B14F-4D97-AF65-F5344CB8AC3E}">
        <p14:creationId xmlns:p14="http://schemas.microsoft.com/office/powerpoint/2010/main" val="1130398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57682-9283-4DA4-BEA9-FECB506FF779}"/>
              </a:ext>
            </a:extLst>
          </p:cNvPr>
          <p:cNvSpPr>
            <a:spLocks noGrp="1"/>
          </p:cNvSpPr>
          <p:nvPr>
            <p:ph type="ctrTitle"/>
          </p:nvPr>
        </p:nvSpPr>
        <p:spPr>
          <a:xfrm>
            <a:off x="702365" y="2465506"/>
            <a:ext cx="10787269" cy="1071563"/>
          </a:xfrm>
        </p:spPr>
        <p:txBody>
          <a:bodyPr>
            <a:normAutofit fontScale="90000"/>
          </a:bodyPr>
          <a:lstStyle/>
          <a:p>
            <a:r>
              <a:rPr lang="en-US" b="1" dirty="0">
                <a:solidFill>
                  <a:srgbClr val="FF0000"/>
                </a:solidFill>
              </a:rPr>
              <a:t>Sampling Distribution</a:t>
            </a:r>
            <a:br>
              <a:rPr lang="en-US" b="1" dirty="0">
                <a:solidFill>
                  <a:srgbClr val="FF0000"/>
                </a:solidFill>
              </a:rPr>
            </a:br>
            <a:r>
              <a:rPr lang="en-US" sz="4900" b="1" dirty="0">
                <a:solidFill>
                  <a:srgbClr val="92D050"/>
                </a:solidFill>
              </a:rPr>
              <a:t>(5 hours)</a:t>
            </a:r>
            <a:endParaRPr lang="en-US" b="1" dirty="0">
              <a:solidFill>
                <a:srgbClr val="92D050"/>
              </a:solidFill>
            </a:endParaRPr>
          </a:p>
        </p:txBody>
      </p:sp>
    </p:spTree>
    <p:extLst>
      <p:ext uri="{BB962C8B-B14F-4D97-AF65-F5344CB8AC3E}">
        <p14:creationId xmlns:p14="http://schemas.microsoft.com/office/powerpoint/2010/main" val="3713262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363962C-3643-4094-AC10-D199A05CB3AB}"/>
              </a:ext>
            </a:extLst>
          </p:cNvPr>
          <p:cNvSpPr>
            <a:spLocks noGrp="1"/>
          </p:cNvSpPr>
          <p:nvPr>
            <p:ph type="title"/>
          </p:nvPr>
        </p:nvSpPr>
        <p:spPr>
          <a:xfrm>
            <a:off x="838200" y="115744"/>
            <a:ext cx="10515600" cy="618548"/>
          </a:xfrm>
        </p:spPr>
        <p:txBody>
          <a:bodyPr/>
          <a:lstStyle/>
          <a:p>
            <a:r>
              <a:rPr lang="en-US" sz="3600" b="1" dirty="0">
                <a:solidFill>
                  <a:srgbClr val="0070C0"/>
                </a:solidFill>
                <a:latin typeface="Cambria" panose="02040503050406030204" pitchFamily="18" charset="0"/>
                <a:ea typeface="Cambria" panose="02040503050406030204" pitchFamily="18" charset="0"/>
                <a:cs typeface="+mn-cs"/>
              </a:rPr>
              <a:t>Descriptive Statistics versus Inferential Statistics</a:t>
            </a:r>
          </a:p>
        </p:txBody>
      </p:sp>
      <p:graphicFrame>
        <p:nvGraphicFramePr>
          <p:cNvPr id="4" name="Content Placeholder 3">
            <a:extLst>
              <a:ext uri="{FF2B5EF4-FFF2-40B4-BE49-F238E27FC236}">
                <a16:creationId xmlns:a16="http://schemas.microsoft.com/office/drawing/2014/main" id="{07ACEF81-6B01-4D37-B72B-EFE532F9ED7E}"/>
              </a:ext>
            </a:extLst>
          </p:cNvPr>
          <p:cNvGraphicFramePr>
            <a:graphicFrameLocks noGrp="1"/>
          </p:cNvGraphicFramePr>
          <p:nvPr>
            <p:ph idx="1"/>
            <p:extLst>
              <p:ext uri="{D42A27DB-BD31-4B8C-83A1-F6EECF244321}">
                <p14:modId xmlns:p14="http://schemas.microsoft.com/office/powerpoint/2010/main" val="985867919"/>
              </p:ext>
            </p:extLst>
          </p:nvPr>
        </p:nvGraphicFramePr>
        <p:xfrm>
          <a:off x="838200" y="748148"/>
          <a:ext cx="10744200" cy="5827625"/>
        </p:xfrm>
        <a:graphic>
          <a:graphicData uri="http://schemas.openxmlformats.org/drawingml/2006/table">
            <a:tbl>
              <a:tblPr firstRow="1" firstCol="1" bandRow="1">
                <a:tableStyleId>{5C22544A-7EE6-4342-B048-85BDC9FD1C3A}</a:tableStyleId>
              </a:tblPr>
              <a:tblGrid>
                <a:gridCol w="922632">
                  <a:extLst>
                    <a:ext uri="{9D8B030D-6E8A-4147-A177-3AD203B41FA5}">
                      <a16:colId xmlns:a16="http://schemas.microsoft.com/office/drawing/2014/main" val="2660636557"/>
                    </a:ext>
                  </a:extLst>
                </a:gridCol>
                <a:gridCol w="4983866">
                  <a:extLst>
                    <a:ext uri="{9D8B030D-6E8A-4147-A177-3AD203B41FA5}">
                      <a16:colId xmlns:a16="http://schemas.microsoft.com/office/drawing/2014/main" val="1880529037"/>
                    </a:ext>
                  </a:extLst>
                </a:gridCol>
                <a:gridCol w="4837702">
                  <a:extLst>
                    <a:ext uri="{9D8B030D-6E8A-4147-A177-3AD203B41FA5}">
                      <a16:colId xmlns:a16="http://schemas.microsoft.com/office/drawing/2014/main" val="429717688"/>
                    </a:ext>
                  </a:extLst>
                </a:gridCol>
              </a:tblGrid>
              <a:tr h="355855">
                <a:tc>
                  <a:txBody>
                    <a:bodyPr/>
                    <a:lstStyle/>
                    <a:p>
                      <a:pPr marL="0" marR="0">
                        <a:lnSpc>
                          <a:spcPct val="107000"/>
                        </a:lnSpc>
                        <a:spcBef>
                          <a:spcPts val="0"/>
                        </a:spcBef>
                        <a:spcAft>
                          <a:spcPts val="0"/>
                        </a:spcAft>
                      </a:pPr>
                      <a:r>
                        <a:rPr lang="en-US" sz="2400" b="1" spc="10" dirty="0">
                          <a:effectLst/>
                        </a:rPr>
                        <a:t>SN</a:t>
                      </a:r>
                      <a:endParaRPr lang="en-US" sz="1800" b="1" dirty="0">
                        <a:effectLst/>
                        <a:latin typeface="Times New Roman" panose="02020603050405020304" pitchFamily="18" charset="0"/>
                        <a:ea typeface="Calibri" panose="020F0502020204030204" pitchFamily="34" charset="0"/>
                        <a:cs typeface="Mangal" panose="02040503050203030202" pitchFamily="18" charset="0"/>
                      </a:endParaRPr>
                    </a:p>
                  </a:txBody>
                  <a:tcPr marL="0" marR="0" marT="0" marB="0" anchor="b"/>
                </a:tc>
                <a:tc>
                  <a:txBody>
                    <a:bodyPr/>
                    <a:lstStyle/>
                    <a:p>
                      <a:pPr marL="0" marR="0">
                        <a:lnSpc>
                          <a:spcPct val="107000"/>
                        </a:lnSpc>
                        <a:spcBef>
                          <a:spcPts val="0"/>
                        </a:spcBef>
                        <a:spcAft>
                          <a:spcPts val="0"/>
                        </a:spcAft>
                      </a:pPr>
                      <a:r>
                        <a:rPr lang="en-US" sz="2800" b="1" spc="10" dirty="0">
                          <a:effectLst/>
                        </a:rPr>
                        <a:t>Descriptive Statistics</a:t>
                      </a:r>
                      <a:endParaRPr lang="en-US" sz="2000" b="1" dirty="0">
                        <a:effectLst/>
                        <a:latin typeface="Times New Roman" panose="02020603050405020304" pitchFamily="18" charset="0"/>
                        <a:ea typeface="Calibri" panose="020F0502020204030204" pitchFamily="34" charset="0"/>
                        <a:cs typeface="Mangal" panose="02040503050203030202" pitchFamily="18" charset="0"/>
                      </a:endParaRPr>
                    </a:p>
                  </a:txBody>
                  <a:tcPr marL="0" marR="0" marT="0" marB="0" anchor="b"/>
                </a:tc>
                <a:tc>
                  <a:txBody>
                    <a:bodyPr/>
                    <a:lstStyle/>
                    <a:p>
                      <a:pPr marL="0" marR="0">
                        <a:lnSpc>
                          <a:spcPct val="107000"/>
                        </a:lnSpc>
                        <a:spcBef>
                          <a:spcPts val="0"/>
                        </a:spcBef>
                        <a:spcAft>
                          <a:spcPts val="0"/>
                        </a:spcAft>
                      </a:pPr>
                      <a:r>
                        <a:rPr lang="en-US" sz="2800" b="1" spc="10" dirty="0">
                          <a:effectLst/>
                        </a:rPr>
                        <a:t>Inferential Statistics</a:t>
                      </a:r>
                      <a:endParaRPr lang="en-US" sz="2000" b="1" dirty="0">
                        <a:effectLst/>
                        <a:latin typeface="Times New Roman" panose="02020603050405020304" pitchFamily="18" charset="0"/>
                        <a:ea typeface="Calibri" panose="020F0502020204030204" pitchFamily="34" charset="0"/>
                        <a:cs typeface="Mangal" panose="02040503050203030202" pitchFamily="18" charset="0"/>
                      </a:endParaRPr>
                    </a:p>
                  </a:txBody>
                  <a:tcPr marL="0" marR="0" marT="0" marB="0" anchor="b"/>
                </a:tc>
                <a:extLst>
                  <a:ext uri="{0D108BD9-81ED-4DB2-BD59-A6C34878D82A}">
                    <a16:rowId xmlns:a16="http://schemas.microsoft.com/office/drawing/2014/main" val="1781767828"/>
                  </a:ext>
                </a:extLst>
              </a:tr>
              <a:tr h="816405">
                <a:tc>
                  <a:txBody>
                    <a:bodyPr/>
                    <a:lstStyle/>
                    <a:p>
                      <a:pPr marL="0" marR="0">
                        <a:lnSpc>
                          <a:spcPct val="107000"/>
                        </a:lnSpc>
                        <a:spcBef>
                          <a:spcPts val="0"/>
                        </a:spcBef>
                        <a:spcAft>
                          <a:spcPts val="0"/>
                        </a:spcAft>
                      </a:pPr>
                      <a:r>
                        <a:rPr lang="en-US" sz="2000" spc="10" dirty="0">
                          <a:effectLst/>
                        </a:rPr>
                        <a:t>1.</a:t>
                      </a:r>
                      <a:endParaRPr lang="en-US" sz="2000" dirty="0">
                        <a:effectLst/>
                        <a:latin typeface="Times New Roman" panose="02020603050405020304" pitchFamily="18" charset="0"/>
                        <a:ea typeface="Calibri" panose="020F0502020204030204" pitchFamily="34" charset="0"/>
                        <a:cs typeface="Mangal" panose="02040503050203030202" pitchFamily="18" charset="0"/>
                      </a:endParaRPr>
                    </a:p>
                  </a:txBody>
                  <a:tcPr marL="77698" marR="77698" marT="108777" marB="108777" anchor="b"/>
                </a:tc>
                <a:tc>
                  <a:txBody>
                    <a:bodyPr/>
                    <a:lstStyle/>
                    <a:p>
                      <a:pPr marL="0" marR="0">
                        <a:lnSpc>
                          <a:spcPct val="107000"/>
                        </a:lnSpc>
                        <a:spcBef>
                          <a:spcPts val="0"/>
                        </a:spcBef>
                        <a:spcAft>
                          <a:spcPts val="0"/>
                        </a:spcAft>
                      </a:pPr>
                      <a:r>
                        <a:rPr lang="en-US" sz="2000" spc="10" dirty="0">
                          <a:effectLst/>
                        </a:rPr>
                        <a:t>It gives information about raw data which describes the data in some manner.</a:t>
                      </a:r>
                      <a:endParaRPr lang="en-US" sz="2000" dirty="0">
                        <a:effectLst/>
                        <a:latin typeface="Times New Roman" panose="02020603050405020304" pitchFamily="18" charset="0"/>
                        <a:ea typeface="Calibri" panose="020F0502020204030204" pitchFamily="34" charset="0"/>
                        <a:cs typeface="Mangal" panose="02040503050203030202" pitchFamily="18" charset="0"/>
                      </a:endParaRPr>
                    </a:p>
                  </a:txBody>
                  <a:tcPr marL="77698" marR="77698" marT="108777" marB="108777" anchor="b"/>
                </a:tc>
                <a:tc>
                  <a:txBody>
                    <a:bodyPr/>
                    <a:lstStyle/>
                    <a:p>
                      <a:pPr marL="0" marR="0">
                        <a:lnSpc>
                          <a:spcPct val="107000"/>
                        </a:lnSpc>
                        <a:spcBef>
                          <a:spcPts val="0"/>
                        </a:spcBef>
                        <a:spcAft>
                          <a:spcPts val="0"/>
                        </a:spcAft>
                      </a:pPr>
                      <a:r>
                        <a:rPr lang="en-US" sz="2000" spc="10" dirty="0">
                          <a:effectLst/>
                        </a:rPr>
                        <a:t>It makes inference about population using data drawn from the population.</a:t>
                      </a:r>
                      <a:endParaRPr lang="en-US" sz="2000" dirty="0">
                        <a:effectLst/>
                        <a:latin typeface="Times New Roman" panose="02020603050405020304" pitchFamily="18" charset="0"/>
                        <a:ea typeface="Calibri" panose="020F0502020204030204" pitchFamily="34" charset="0"/>
                        <a:cs typeface="Mangal" panose="02040503050203030202" pitchFamily="18" charset="0"/>
                      </a:endParaRPr>
                    </a:p>
                  </a:txBody>
                  <a:tcPr marL="77698" marR="77698" marT="108777" marB="108777" anchor="b"/>
                </a:tc>
                <a:extLst>
                  <a:ext uri="{0D108BD9-81ED-4DB2-BD59-A6C34878D82A}">
                    <a16:rowId xmlns:a16="http://schemas.microsoft.com/office/drawing/2014/main" val="1018311903"/>
                  </a:ext>
                </a:extLst>
              </a:tr>
              <a:tr h="880806">
                <a:tc>
                  <a:txBody>
                    <a:bodyPr/>
                    <a:lstStyle/>
                    <a:p>
                      <a:pPr marL="0" marR="0">
                        <a:lnSpc>
                          <a:spcPct val="107000"/>
                        </a:lnSpc>
                        <a:spcBef>
                          <a:spcPts val="0"/>
                        </a:spcBef>
                        <a:spcAft>
                          <a:spcPts val="0"/>
                        </a:spcAft>
                      </a:pPr>
                      <a:r>
                        <a:rPr lang="en-US" sz="2000" spc="10" dirty="0">
                          <a:effectLst/>
                        </a:rPr>
                        <a:t>2.</a:t>
                      </a:r>
                      <a:endParaRPr lang="en-US" sz="2000" dirty="0">
                        <a:effectLst/>
                        <a:latin typeface="Times New Roman" panose="02020603050405020304" pitchFamily="18" charset="0"/>
                        <a:ea typeface="Calibri" panose="020F0502020204030204" pitchFamily="34" charset="0"/>
                        <a:cs typeface="Mangal" panose="02040503050203030202" pitchFamily="18" charset="0"/>
                      </a:endParaRPr>
                    </a:p>
                  </a:txBody>
                  <a:tcPr marL="77698" marR="77698" marT="108777" marB="108777" anchor="b"/>
                </a:tc>
                <a:tc>
                  <a:txBody>
                    <a:bodyPr/>
                    <a:lstStyle/>
                    <a:p>
                      <a:pPr marL="0" marR="0">
                        <a:lnSpc>
                          <a:spcPct val="107000"/>
                        </a:lnSpc>
                        <a:spcBef>
                          <a:spcPts val="0"/>
                        </a:spcBef>
                        <a:spcAft>
                          <a:spcPts val="0"/>
                        </a:spcAft>
                      </a:pPr>
                      <a:r>
                        <a:rPr lang="en-US" sz="2000" spc="10" dirty="0">
                          <a:effectLst/>
                        </a:rPr>
                        <a:t>It helps in organizing, analyzing and to present data in a meaningful manner.</a:t>
                      </a:r>
                      <a:endParaRPr lang="en-US" sz="2000" dirty="0">
                        <a:effectLst/>
                        <a:latin typeface="Times New Roman" panose="02020603050405020304" pitchFamily="18" charset="0"/>
                        <a:ea typeface="Calibri" panose="020F0502020204030204" pitchFamily="34" charset="0"/>
                        <a:cs typeface="Mangal" panose="02040503050203030202" pitchFamily="18" charset="0"/>
                      </a:endParaRPr>
                    </a:p>
                  </a:txBody>
                  <a:tcPr marL="77698" marR="77698" marT="108777" marB="108777" anchor="b"/>
                </a:tc>
                <a:tc>
                  <a:txBody>
                    <a:bodyPr/>
                    <a:lstStyle/>
                    <a:p>
                      <a:pPr marL="0" marR="0">
                        <a:lnSpc>
                          <a:spcPct val="107000"/>
                        </a:lnSpc>
                        <a:spcBef>
                          <a:spcPts val="0"/>
                        </a:spcBef>
                        <a:spcAft>
                          <a:spcPts val="0"/>
                        </a:spcAft>
                      </a:pPr>
                      <a:r>
                        <a:rPr lang="en-US" sz="2000" spc="10" dirty="0">
                          <a:effectLst/>
                        </a:rPr>
                        <a:t>It allows us to compare data, make hypothesis and predictions.</a:t>
                      </a:r>
                      <a:endParaRPr lang="en-US" sz="2000" dirty="0">
                        <a:effectLst/>
                        <a:latin typeface="Times New Roman" panose="02020603050405020304" pitchFamily="18" charset="0"/>
                        <a:ea typeface="Calibri" panose="020F0502020204030204" pitchFamily="34" charset="0"/>
                        <a:cs typeface="Mangal" panose="02040503050203030202" pitchFamily="18" charset="0"/>
                      </a:endParaRPr>
                    </a:p>
                  </a:txBody>
                  <a:tcPr marL="77698" marR="77698" marT="108777" marB="108777" anchor="b"/>
                </a:tc>
                <a:extLst>
                  <a:ext uri="{0D108BD9-81ED-4DB2-BD59-A6C34878D82A}">
                    <a16:rowId xmlns:a16="http://schemas.microsoft.com/office/drawing/2014/main" val="128204714"/>
                  </a:ext>
                </a:extLst>
              </a:tr>
              <a:tr h="816405">
                <a:tc>
                  <a:txBody>
                    <a:bodyPr/>
                    <a:lstStyle/>
                    <a:p>
                      <a:pPr marL="0" marR="0">
                        <a:lnSpc>
                          <a:spcPct val="107000"/>
                        </a:lnSpc>
                        <a:spcBef>
                          <a:spcPts val="0"/>
                        </a:spcBef>
                        <a:spcAft>
                          <a:spcPts val="0"/>
                        </a:spcAft>
                      </a:pPr>
                      <a:r>
                        <a:rPr lang="en-US" sz="2000" spc="10" dirty="0">
                          <a:effectLst/>
                        </a:rPr>
                        <a:t>3.</a:t>
                      </a:r>
                      <a:endParaRPr lang="en-US" sz="2000" dirty="0">
                        <a:effectLst/>
                        <a:latin typeface="Times New Roman" panose="02020603050405020304" pitchFamily="18" charset="0"/>
                        <a:ea typeface="Calibri" panose="020F0502020204030204" pitchFamily="34" charset="0"/>
                        <a:cs typeface="Mangal" panose="02040503050203030202" pitchFamily="18" charset="0"/>
                      </a:endParaRPr>
                    </a:p>
                  </a:txBody>
                  <a:tcPr marL="77698" marR="77698" marT="108777" marB="108777" anchor="b"/>
                </a:tc>
                <a:tc>
                  <a:txBody>
                    <a:bodyPr/>
                    <a:lstStyle/>
                    <a:p>
                      <a:pPr marL="0" marR="0">
                        <a:lnSpc>
                          <a:spcPct val="107000"/>
                        </a:lnSpc>
                        <a:spcBef>
                          <a:spcPts val="0"/>
                        </a:spcBef>
                        <a:spcAft>
                          <a:spcPts val="0"/>
                        </a:spcAft>
                      </a:pPr>
                      <a:r>
                        <a:rPr lang="en-US" sz="2000" spc="10" dirty="0">
                          <a:effectLst/>
                        </a:rPr>
                        <a:t>It is used to describe a situation.</a:t>
                      </a:r>
                      <a:endParaRPr lang="en-US" sz="2000" dirty="0">
                        <a:effectLst/>
                        <a:latin typeface="Times New Roman" panose="02020603050405020304" pitchFamily="18" charset="0"/>
                        <a:ea typeface="Calibri" panose="020F0502020204030204" pitchFamily="34" charset="0"/>
                        <a:cs typeface="Mangal" panose="02040503050203030202" pitchFamily="18" charset="0"/>
                      </a:endParaRPr>
                    </a:p>
                  </a:txBody>
                  <a:tcPr marL="77698" marR="77698" marT="108777" marB="108777" anchor="b"/>
                </a:tc>
                <a:tc>
                  <a:txBody>
                    <a:bodyPr/>
                    <a:lstStyle/>
                    <a:p>
                      <a:pPr marL="0" marR="0">
                        <a:lnSpc>
                          <a:spcPct val="107000"/>
                        </a:lnSpc>
                        <a:spcBef>
                          <a:spcPts val="0"/>
                        </a:spcBef>
                        <a:spcAft>
                          <a:spcPts val="0"/>
                        </a:spcAft>
                      </a:pPr>
                      <a:r>
                        <a:rPr lang="en-US" sz="2000" spc="10" dirty="0">
                          <a:effectLst/>
                        </a:rPr>
                        <a:t>It is used to explain the chance of occurrence of an event.</a:t>
                      </a:r>
                      <a:endParaRPr lang="en-US" sz="2000" dirty="0">
                        <a:effectLst/>
                        <a:latin typeface="Times New Roman" panose="02020603050405020304" pitchFamily="18" charset="0"/>
                        <a:ea typeface="Calibri" panose="020F0502020204030204" pitchFamily="34" charset="0"/>
                        <a:cs typeface="Mangal" panose="02040503050203030202" pitchFamily="18" charset="0"/>
                      </a:endParaRPr>
                    </a:p>
                  </a:txBody>
                  <a:tcPr marL="77698" marR="77698" marT="108777" marB="108777" anchor="b"/>
                </a:tc>
                <a:extLst>
                  <a:ext uri="{0D108BD9-81ED-4DB2-BD59-A6C34878D82A}">
                    <a16:rowId xmlns:a16="http://schemas.microsoft.com/office/drawing/2014/main" val="3706172993"/>
                  </a:ext>
                </a:extLst>
              </a:tr>
              <a:tr h="1026034">
                <a:tc>
                  <a:txBody>
                    <a:bodyPr/>
                    <a:lstStyle/>
                    <a:p>
                      <a:pPr marL="0" marR="0">
                        <a:lnSpc>
                          <a:spcPct val="107000"/>
                        </a:lnSpc>
                        <a:spcBef>
                          <a:spcPts val="0"/>
                        </a:spcBef>
                        <a:spcAft>
                          <a:spcPts val="0"/>
                        </a:spcAft>
                      </a:pPr>
                      <a:r>
                        <a:rPr lang="en-US" sz="2000" spc="10" dirty="0">
                          <a:effectLst/>
                        </a:rPr>
                        <a:t>4.</a:t>
                      </a:r>
                      <a:endParaRPr lang="en-US" sz="2000" dirty="0">
                        <a:effectLst/>
                        <a:latin typeface="Times New Roman" panose="02020603050405020304" pitchFamily="18" charset="0"/>
                        <a:ea typeface="Calibri" panose="020F0502020204030204" pitchFamily="34" charset="0"/>
                        <a:cs typeface="Mangal" panose="02040503050203030202" pitchFamily="18" charset="0"/>
                      </a:endParaRPr>
                    </a:p>
                  </a:txBody>
                  <a:tcPr marL="77698" marR="77698" marT="108777" marB="108777" anchor="b"/>
                </a:tc>
                <a:tc>
                  <a:txBody>
                    <a:bodyPr/>
                    <a:lstStyle/>
                    <a:p>
                      <a:pPr marL="0" marR="0">
                        <a:lnSpc>
                          <a:spcPct val="107000"/>
                        </a:lnSpc>
                        <a:spcBef>
                          <a:spcPts val="0"/>
                        </a:spcBef>
                        <a:spcAft>
                          <a:spcPts val="0"/>
                        </a:spcAft>
                      </a:pPr>
                      <a:r>
                        <a:rPr lang="en-US" sz="2000" spc="10" dirty="0">
                          <a:effectLst/>
                        </a:rPr>
                        <a:t>It explains already known data and limited to a sample or population.</a:t>
                      </a:r>
                      <a:endParaRPr lang="en-US" sz="2000" dirty="0">
                        <a:effectLst/>
                        <a:latin typeface="Times New Roman" panose="02020603050405020304" pitchFamily="18" charset="0"/>
                        <a:ea typeface="Calibri" panose="020F0502020204030204" pitchFamily="34" charset="0"/>
                        <a:cs typeface="Mangal" panose="02040503050203030202" pitchFamily="18" charset="0"/>
                      </a:endParaRPr>
                    </a:p>
                  </a:txBody>
                  <a:tcPr marL="77698" marR="77698" marT="108777" marB="108777" anchor="b"/>
                </a:tc>
                <a:tc>
                  <a:txBody>
                    <a:bodyPr/>
                    <a:lstStyle/>
                    <a:p>
                      <a:pPr marL="0" marR="0">
                        <a:lnSpc>
                          <a:spcPct val="107000"/>
                        </a:lnSpc>
                        <a:spcBef>
                          <a:spcPts val="0"/>
                        </a:spcBef>
                        <a:spcAft>
                          <a:spcPts val="0"/>
                        </a:spcAft>
                      </a:pPr>
                      <a:r>
                        <a:rPr lang="en-US" sz="2000" spc="10" dirty="0">
                          <a:effectLst/>
                        </a:rPr>
                        <a:t>It attempts to reach the conclusion about the population.</a:t>
                      </a:r>
                      <a:endParaRPr lang="en-US" sz="2000" dirty="0">
                        <a:effectLst/>
                        <a:latin typeface="Times New Roman" panose="02020603050405020304" pitchFamily="18" charset="0"/>
                        <a:ea typeface="Calibri" panose="020F0502020204030204" pitchFamily="34" charset="0"/>
                        <a:cs typeface="Mangal" panose="02040503050203030202" pitchFamily="18" charset="0"/>
                      </a:endParaRPr>
                    </a:p>
                  </a:txBody>
                  <a:tcPr marL="77698" marR="77698" marT="108777" marB="108777" anchor="b"/>
                </a:tc>
                <a:extLst>
                  <a:ext uri="{0D108BD9-81ED-4DB2-BD59-A6C34878D82A}">
                    <a16:rowId xmlns:a16="http://schemas.microsoft.com/office/drawing/2014/main" val="826921659"/>
                  </a:ext>
                </a:extLst>
              </a:tr>
              <a:tr h="949908">
                <a:tc>
                  <a:txBody>
                    <a:bodyPr/>
                    <a:lstStyle/>
                    <a:p>
                      <a:pPr marL="0" marR="0">
                        <a:lnSpc>
                          <a:spcPct val="107000"/>
                        </a:lnSpc>
                        <a:spcBef>
                          <a:spcPts val="0"/>
                        </a:spcBef>
                        <a:spcAft>
                          <a:spcPts val="0"/>
                        </a:spcAft>
                      </a:pPr>
                      <a:r>
                        <a:rPr lang="en-US" sz="2000" spc="10" dirty="0">
                          <a:effectLst/>
                        </a:rPr>
                        <a:t>5.</a:t>
                      </a:r>
                      <a:endParaRPr lang="en-US" sz="2000" dirty="0">
                        <a:effectLst/>
                        <a:latin typeface="Times New Roman" panose="02020603050405020304" pitchFamily="18" charset="0"/>
                        <a:ea typeface="Calibri" panose="020F0502020204030204" pitchFamily="34" charset="0"/>
                        <a:cs typeface="Mangal" panose="02040503050203030202" pitchFamily="18" charset="0"/>
                      </a:endParaRPr>
                    </a:p>
                  </a:txBody>
                  <a:tcPr marL="77698" marR="77698" marT="108777" marB="108777" anchor="b"/>
                </a:tc>
                <a:tc>
                  <a:txBody>
                    <a:bodyPr/>
                    <a:lstStyle/>
                    <a:p>
                      <a:pPr marL="0" marR="0">
                        <a:lnSpc>
                          <a:spcPct val="107000"/>
                        </a:lnSpc>
                        <a:spcBef>
                          <a:spcPts val="0"/>
                        </a:spcBef>
                        <a:spcAft>
                          <a:spcPts val="0"/>
                        </a:spcAft>
                      </a:pPr>
                      <a:r>
                        <a:rPr lang="en-US" sz="2000" spc="10" dirty="0">
                          <a:effectLst/>
                        </a:rPr>
                        <a:t>It can be achieved with the help of charts, graphs, tables etc.</a:t>
                      </a:r>
                      <a:endParaRPr lang="en-US" sz="2000" dirty="0">
                        <a:effectLst/>
                        <a:latin typeface="Times New Roman" panose="02020603050405020304" pitchFamily="18" charset="0"/>
                        <a:ea typeface="Calibri" panose="020F0502020204030204" pitchFamily="34" charset="0"/>
                        <a:cs typeface="Mangal" panose="02040503050203030202" pitchFamily="18" charset="0"/>
                      </a:endParaRPr>
                    </a:p>
                  </a:txBody>
                  <a:tcPr marL="77698" marR="77698" marT="108777" marB="108777" anchor="b"/>
                </a:tc>
                <a:tc>
                  <a:txBody>
                    <a:bodyPr/>
                    <a:lstStyle/>
                    <a:p>
                      <a:pPr marL="0" marR="0">
                        <a:lnSpc>
                          <a:spcPct val="107000"/>
                        </a:lnSpc>
                        <a:spcBef>
                          <a:spcPts val="0"/>
                        </a:spcBef>
                        <a:spcAft>
                          <a:spcPts val="0"/>
                        </a:spcAft>
                      </a:pPr>
                      <a:r>
                        <a:rPr lang="en-US" sz="2000" spc="10" dirty="0">
                          <a:effectLst/>
                        </a:rPr>
                        <a:t>It can be achieved by probability</a:t>
                      </a:r>
                      <a:endParaRPr lang="en-US" sz="2000" dirty="0">
                        <a:effectLst/>
                        <a:latin typeface="Times New Roman" panose="02020603050405020304" pitchFamily="18" charset="0"/>
                        <a:ea typeface="Calibri" panose="020F0502020204030204" pitchFamily="34" charset="0"/>
                        <a:cs typeface="Mangal" panose="02040503050203030202" pitchFamily="18" charset="0"/>
                      </a:endParaRPr>
                    </a:p>
                  </a:txBody>
                  <a:tcPr marL="77698" marR="77698" marT="108777" marB="108777" anchor="b"/>
                </a:tc>
                <a:extLst>
                  <a:ext uri="{0D108BD9-81ED-4DB2-BD59-A6C34878D82A}">
                    <a16:rowId xmlns:a16="http://schemas.microsoft.com/office/drawing/2014/main" val="3447524318"/>
                  </a:ext>
                </a:extLst>
              </a:tr>
              <a:tr h="774660">
                <a:tc>
                  <a:txBody>
                    <a:bodyPr/>
                    <a:lstStyle/>
                    <a:p>
                      <a:pPr marL="0" marR="0">
                        <a:lnSpc>
                          <a:spcPct val="107000"/>
                        </a:lnSpc>
                        <a:spcBef>
                          <a:spcPts val="0"/>
                        </a:spcBef>
                        <a:spcAft>
                          <a:spcPts val="0"/>
                        </a:spcAft>
                      </a:pPr>
                      <a:r>
                        <a:rPr lang="en-US" sz="2000" dirty="0">
                          <a:effectLst/>
                          <a:latin typeface="Times New Roman" panose="02020603050405020304" pitchFamily="18" charset="0"/>
                          <a:ea typeface="Calibri" panose="020F0502020204030204" pitchFamily="34" charset="0"/>
                          <a:cs typeface="Mangal" panose="02040503050203030202" pitchFamily="18" charset="0"/>
                        </a:rPr>
                        <a:t>6. </a:t>
                      </a:r>
                    </a:p>
                  </a:txBody>
                  <a:tcPr marL="77698" marR="77698" marT="108777" marB="108777" anchor="b"/>
                </a:tc>
                <a:tc>
                  <a:txBody>
                    <a:bodyPr/>
                    <a:lstStyle/>
                    <a:p>
                      <a:pPr marL="0" marR="0">
                        <a:lnSpc>
                          <a:spcPct val="107000"/>
                        </a:lnSpc>
                        <a:spcBef>
                          <a:spcPts val="0"/>
                        </a:spcBef>
                        <a:spcAft>
                          <a:spcPts val="0"/>
                        </a:spcAft>
                      </a:pPr>
                      <a:r>
                        <a:rPr lang="en-US" sz="2000" dirty="0">
                          <a:effectLst/>
                          <a:latin typeface="Times New Roman" panose="02020603050405020304" pitchFamily="18" charset="0"/>
                          <a:ea typeface="Calibri" panose="020F0502020204030204" pitchFamily="34" charset="0"/>
                          <a:cs typeface="Mangal" panose="02040503050203030202" pitchFamily="18" charset="0"/>
                        </a:rPr>
                        <a:t>Example: ……</a:t>
                      </a:r>
                    </a:p>
                  </a:txBody>
                  <a:tcPr marL="77698" marR="77698" marT="108777" marB="108777" anchor="b"/>
                </a:tc>
                <a:tc>
                  <a:txBody>
                    <a:bodyPr/>
                    <a:lstStyle/>
                    <a:p>
                      <a:pPr marL="0" marR="0">
                        <a:lnSpc>
                          <a:spcPct val="107000"/>
                        </a:lnSpc>
                        <a:spcBef>
                          <a:spcPts val="0"/>
                        </a:spcBef>
                        <a:spcAft>
                          <a:spcPts val="0"/>
                        </a:spcAft>
                      </a:pPr>
                      <a:r>
                        <a:rPr lang="en-US" sz="2000" dirty="0">
                          <a:effectLst/>
                          <a:latin typeface="Times New Roman" panose="02020603050405020304" pitchFamily="18" charset="0"/>
                          <a:ea typeface="Calibri" panose="020F0502020204030204" pitchFamily="34" charset="0"/>
                          <a:cs typeface="Mangal" panose="02040503050203030202" pitchFamily="18" charset="0"/>
                        </a:rPr>
                        <a:t>Example: ……</a:t>
                      </a:r>
                    </a:p>
                  </a:txBody>
                  <a:tcPr marL="77698" marR="77698" marT="108777" marB="108777" anchor="b"/>
                </a:tc>
                <a:extLst>
                  <a:ext uri="{0D108BD9-81ED-4DB2-BD59-A6C34878D82A}">
                    <a16:rowId xmlns:a16="http://schemas.microsoft.com/office/drawing/2014/main" val="3485067352"/>
                  </a:ext>
                </a:extLst>
              </a:tr>
            </a:tbl>
          </a:graphicData>
        </a:graphic>
      </p:graphicFrame>
    </p:spTree>
    <p:extLst>
      <p:ext uri="{BB962C8B-B14F-4D97-AF65-F5344CB8AC3E}">
        <p14:creationId xmlns:p14="http://schemas.microsoft.com/office/powerpoint/2010/main" val="4265665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068DD4-C474-4577-B4C5-2D9FB855B034}"/>
              </a:ext>
            </a:extLst>
          </p:cNvPr>
          <p:cNvSpPr>
            <a:spLocks noGrp="1"/>
          </p:cNvSpPr>
          <p:nvPr>
            <p:ph type="ctrTitle"/>
          </p:nvPr>
        </p:nvSpPr>
        <p:spPr>
          <a:xfrm>
            <a:off x="1205345" y="5618090"/>
            <a:ext cx="8146473" cy="491765"/>
          </a:xfrm>
        </p:spPr>
        <p:txBody>
          <a:bodyPr>
            <a:noAutofit/>
          </a:bodyPr>
          <a:lstStyle/>
          <a:p>
            <a:r>
              <a:rPr lang="en-US" sz="2400" b="1" dirty="0"/>
              <a:t>Fig1. the relation between population and sample  </a:t>
            </a:r>
          </a:p>
        </p:txBody>
      </p:sp>
      <p:sp>
        <p:nvSpPr>
          <p:cNvPr id="8" name="Subtitle 7">
            <a:extLst>
              <a:ext uri="{FF2B5EF4-FFF2-40B4-BE49-F238E27FC236}">
                <a16:creationId xmlns:a16="http://schemas.microsoft.com/office/drawing/2014/main" id="{4A6FA1A1-8C61-4CBA-8D21-18D449BFF08D}"/>
              </a:ext>
            </a:extLst>
          </p:cNvPr>
          <p:cNvSpPr>
            <a:spLocks noGrp="1"/>
          </p:cNvSpPr>
          <p:nvPr>
            <p:ph type="subTitle" idx="1"/>
          </p:nvPr>
        </p:nvSpPr>
        <p:spPr>
          <a:xfrm>
            <a:off x="858983" y="332509"/>
            <a:ext cx="10875818" cy="3096491"/>
          </a:xfrm>
        </p:spPr>
        <p:txBody>
          <a:bodyPr>
            <a:normAutofit lnSpcReduction="10000"/>
          </a:bodyPr>
          <a:lstStyle/>
          <a:p>
            <a:pPr algn="l"/>
            <a:r>
              <a:rPr lang="en-US" sz="3600" b="1" dirty="0">
                <a:solidFill>
                  <a:srgbClr val="0070C0"/>
                </a:solidFill>
                <a:latin typeface="Cambria" panose="02040503050406030204" pitchFamily="18" charset="0"/>
                <a:ea typeface="Cambria" panose="02040503050406030204" pitchFamily="18" charset="0"/>
              </a:rPr>
              <a:t>Basic Terms</a:t>
            </a:r>
          </a:p>
          <a:p>
            <a:pPr algn="just"/>
            <a:r>
              <a:rPr lang="en-US" sz="2800" b="1" dirty="0">
                <a:latin typeface="Cambria" panose="02040503050406030204" pitchFamily="18" charset="0"/>
                <a:ea typeface="Cambria" panose="02040503050406030204" pitchFamily="18" charset="0"/>
              </a:rPr>
              <a:t>Population or target population:  </a:t>
            </a:r>
            <a:r>
              <a:rPr lang="en-US" sz="2800" dirty="0">
                <a:latin typeface="Cambria" panose="02040503050406030204" pitchFamily="18" charset="0"/>
                <a:ea typeface="Cambria" panose="02040503050406030204" pitchFamily="18" charset="0"/>
              </a:rPr>
              <a:t>The collection of all elements whose characteristics are being studied. </a:t>
            </a:r>
          </a:p>
          <a:p>
            <a:pPr algn="just"/>
            <a:r>
              <a:rPr lang="en-US" sz="2600" dirty="0">
                <a:latin typeface="Cambria" panose="02040503050406030204" pitchFamily="18" charset="0"/>
                <a:ea typeface="Cambria" panose="02040503050406030204" pitchFamily="18" charset="0"/>
              </a:rPr>
              <a:t>For example: total no. of students in a classroom, total no. of books in a library,………………..</a:t>
            </a:r>
          </a:p>
          <a:p>
            <a:pPr algn="just"/>
            <a:r>
              <a:rPr lang="en-US" sz="2800" b="1" dirty="0">
                <a:latin typeface="Cambria" panose="02040503050406030204" pitchFamily="18" charset="0"/>
                <a:ea typeface="Cambria" panose="02040503050406030204" pitchFamily="18" charset="0"/>
              </a:rPr>
              <a:t>Sample: </a:t>
            </a:r>
            <a:r>
              <a:rPr lang="en-US" sz="2800" dirty="0">
                <a:latin typeface="Cambria" panose="02040503050406030204" pitchFamily="18" charset="0"/>
                <a:ea typeface="Cambria" panose="02040503050406030204" pitchFamily="18" charset="0"/>
              </a:rPr>
              <a:t>A portion/fraction of the population of interest.</a:t>
            </a:r>
          </a:p>
          <a:p>
            <a:pPr algn="l"/>
            <a:r>
              <a:rPr lang="en-US" sz="2800" dirty="0">
                <a:latin typeface="Cambria" panose="02040503050406030204" pitchFamily="18" charset="0"/>
                <a:ea typeface="Cambria" panose="02040503050406030204" pitchFamily="18" charset="0"/>
              </a:rPr>
              <a:t>For example: ……………</a:t>
            </a:r>
          </a:p>
          <a:p>
            <a:pPr algn="l"/>
            <a:endParaRPr lang="en-US" sz="2800" dirty="0">
              <a:latin typeface="Cambria" panose="02040503050406030204" pitchFamily="18" charset="0"/>
              <a:ea typeface="Cambria" panose="02040503050406030204" pitchFamily="18" charset="0"/>
            </a:endParaRPr>
          </a:p>
          <a:p>
            <a:endParaRPr lang="en-US" dirty="0"/>
          </a:p>
        </p:txBody>
      </p:sp>
      <p:pic>
        <p:nvPicPr>
          <p:cNvPr id="3" name="Picture 2">
            <a:extLst>
              <a:ext uri="{FF2B5EF4-FFF2-40B4-BE49-F238E27FC236}">
                <a16:creationId xmlns:a16="http://schemas.microsoft.com/office/drawing/2014/main" id="{FB6D5E35-D964-4DD0-8542-5358BF25DF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345" y="3521126"/>
            <a:ext cx="7273637" cy="2096963"/>
          </a:xfrm>
          <a:prstGeom prst="rect">
            <a:avLst/>
          </a:prstGeom>
        </p:spPr>
      </p:pic>
    </p:spTree>
    <p:extLst>
      <p:ext uri="{BB962C8B-B14F-4D97-AF65-F5344CB8AC3E}">
        <p14:creationId xmlns:p14="http://schemas.microsoft.com/office/powerpoint/2010/main" val="3376264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773EE3-0798-4A2F-9E7F-B90287AFF91C}"/>
              </a:ext>
            </a:extLst>
          </p:cNvPr>
          <p:cNvSpPr>
            <a:spLocks noGrp="1"/>
          </p:cNvSpPr>
          <p:nvPr>
            <p:ph idx="1"/>
          </p:nvPr>
        </p:nvSpPr>
        <p:spPr>
          <a:xfrm>
            <a:off x="526473" y="471055"/>
            <a:ext cx="11139054" cy="5705908"/>
          </a:xfrm>
        </p:spPr>
        <p:txBody>
          <a:bodyPr/>
          <a:lstStyle/>
          <a:p>
            <a:pPr marL="0" indent="0">
              <a:buNone/>
            </a:pPr>
            <a:r>
              <a:rPr lang="en-US" b="1" dirty="0"/>
              <a:t>Survey: </a:t>
            </a:r>
          </a:p>
          <a:p>
            <a:pPr marL="0" indent="0" algn="just">
              <a:buNone/>
            </a:pPr>
            <a:r>
              <a:rPr lang="en-US" dirty="0">
                <a:latin typeface="Cambria" panose="02040503050406030204" pitchFamily="18" charset="0"/>
                <a:ea typeface="Cambria" panose="02040503050406030204" pitchFamily="18" charset="0"/>
              </a:rPr>
              <a:t>A survey is a research method used for collecting data from </a:t>
            </a:r>
            <a:r>
              <a:rPr lang="en-US" i="1" dirty="0">
                <a:latin typeface="Cambria" panose="02040503050406030204" pitchFamily="18" charset="0"/>
                <a:ea typeface="Cambria" panose="02040503050406030204" pitchFamily="18" charset="0"/>
              </a:rPr>
              <a:t>a predefined group</a:t>
            </a:r>
            <a:r>
              <a:rPr lang="en-US" dirty="0">
                <a:latin typeface="Cambria" panose="02040503050406030204" pitchFamily="18" charset="0"/>
                <a:ea typeface="Cambria" panose="02040503050406030204" pitchFamily="18" charset="0"/>
              </a:rPr>
              <a:t> of respondents to gain information and insights into various topics of interest</a:t>
            </a:r>
          </a:p>
          <a:p>
            <a:pPr marL="0" indent="0">
              <a:buNone/>
            </a:pPr>
            <a:r>
              <a:rPr lang="en-US" b="1" dirty="0"/>
              <a:t>Census:</a:t>
            </a:r>
          </a:p>
          <a:p>
            <a:pPr marL="0" indent="0" algn="just">
              <a:buNone/>
            </a:pPr>
            <a:r>
              <a:rPr lang="en-US" dirty="0">
                <a:latin typeface="Cambria" panose="02040503050406030204" pitchFamily="18" charset="0"/>
                <a:ea typeface="Cambria" panose="02040503050406030204" pitchFamily="18" charset="0"/>
              </a:rPr>
              <a:t>A survey that includes every member of the population is called a census.</a:t>
            </a:r>
          </a:p>
          <a:p>
            <a:pPr marL="0" indent="0">
              <a:buNone/>
            </a:pPr>
            <a:r>
              <a:rPr lang="en-US" b="1" dirty="0"/>
              <a:t>Sample Survey:</a:t>
            </a:r>
          </a:p>
          <a:p>
            <a:pPr marL="0" indent="0" algn="just">
              <a:buNone/>
            </a:pPr>
            <a:r>
              <a:rPr lang="en-US" dirty="0">
                <a:latin typeface="Cambria" panose="02040503050406030204" pitchFamily="18" charset="0"/>
                <a:ea typeface="Cambria" panose="02040503050406030204" pitchFamily="18" charset="0"/>
              </a:rPr>
              <a:t>A survey that includes only a portion of the population is called a sample survey.</a:t>
            </a:r>
          </a:p>
          <a:p>
            <a:pPr marL="0" indent="0">
              <a:buNone/>
            </a:pPr>
            <a:endParaRPr lang="en-US" dirty="0"/>
          </a:p>
        </p:txBody>
      </p:sp>
    </p:spTree>
    <p:extLst>
      <p:ext uri="{BB962C8B-B14F-4D97-AF65-F5344CB8AC3E}">
        <p14:creationId xmlns:p14="http://schemas.microsoft.com/office/powerpoint/2010/main" val="3135468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ABD2BD-443E-4435-8149-879A634FA819}"/>
              </a:ext>
            </a:extLst>
          </p:cNvPr>
          <p:cNvSpPr>
            <a:spLocks noGrp="1"/>
          </p:cNvSpPr>
          <p:nvPr>
            <p:ph idx="1"/>
          </p:nvPr>
        </p:nvSpPr>
        <p:spPr>
          <a:xfrm>
            <a:off x="581891" y="457199"/>
            <a:ext cx="10834253" cy="5719763"/>
          </a:xfrm>
        </p:spPr>
        <p:txBody>
          <a:bodyPr>
            <a:normAutofit/>
          </a:bodyPr>
          <a:lstStyle/>
          <a:p>
            <a:pPr marL="0" indent="0" algn="l">
              <a:buNone/>
            </a:pPr>
            <a:r>
              <a:rPr lang="en-US" b="1" dirty="0">
                <a:solidFill>
                  <a:srgbClr val="0070C0"/>
                </a:solidFill>
                <a:latin typeface="Cambria" panose="02040503050406030204" pitchFamily="18" charset="0"/>
                <a:ea typeface="Cambria" panose="02040503050406030204" pitchFamily="18" charset="0"/>
              </a:rPr>
              <a:t>Basic terms continued…..</a:t>
            </a:r>
          </a:p>
          <a:p>
            <a:pPr algn="l"/>
            <a:r>
              <a:rPr lang="en-US" b="1" dirty="0">
                <a:latin typeface="Cambria" panose="02040503050406030204" pitchFamily="18" charset="0"/>
                <a:ea typeface="Cambria" panose="02040503050406030204" pitchFamily="18" charset="0"/>
              </a:rPr>
              <a:t>Variable </a:t>
            </a:r>
          </a:p>
          <a:p>
            <a:pPr marL="0" indent="0" algn="just">
              <a:buNone/>
            </a:pPr>
            <a:r>
              <a:rPr lang="en-US" dirty="0">
                <a:latin typeface="Cambria" panose="02040503050406030204" pitchFamily="18" charset="0"/>
                <a:ea typeface="Cambria" panose="02040503050406030204" pitchFamily="18" charset="0"/>
              </a:rPr>
              <a:t>	- A variable is a characteristic under study that assumes 	different values for different elements. </a:t>
            </a:r>
          </a:p>
          <a:p>
            <a:pPr marL="0" indent="0" algn="just">
              <a:buNone/>
            </a:pPr>
            <a:r>
              <a:rPr lang="en-US" dirty="0">
                <a:latin typeface="Cambria" panose="02040503050406030204" pitchFamily="18" charset="0"/>
                <a:ea typeface="Cambria" panose="02040503050406030204" pitchFamily="18" charset="0"/>
              </a:rPr>
              <a:t>	- For example: Height of students, ……</a:t>
            </a:r>
          </a:p>
          <a:p>
            <a:pPr marL="0" indent="0" algn="just">
              <a:buNone/>
            </a:pPr>
            <a:r>
              <a:rPr lang="en-US" dirty="0">
                <a:latin typeface="Cambria" panose="02040503050406030204" pitchFamily="18" charset="0"/>
                <a:ea typeface="Cambria" panose="02040503050406030204" pitchFamily="18" charset="0"/>
              </a:rPr>
              <a:t>	- A variable is often denoted by letters x, y, or z</a:t>
            </a:r>
          </a:p>
          <a:p>
            <a:pPr marL="0" indent="0" algn="just">
              <a:buNone/>
            </a:pPr>
            <a:r>
              <a:rPr lang="en-US" dirty="0">
                <a:latin typeface="Cambria" panose="02040503050406030204" pitchFamily="18" charset="0"/>
                <a:ea typeface="Cambria" panose="02040503050406030204" pitchFamily="18" charset="0"/>
              </a:rPr>
              <a:t>	- The value of a variable for an element is called an 		  	  </a:t>
            </a:r>
            <a:r>
              <a:rPr lang="en-US" b="1" i="1" dirty="0">
                <a:latin typeface="Cambria" panose="02040503050406030204" pitchFamily="18" charset="0"/>
                <a:ea typeface="Cambria" panose="02040503050406030204" pitchFamily="18" charset="0"/>
              </a:rPr>
              <a:t>observation or measurement</a:t>
            </a:r>
            <a:r>
              <a:rPr lang="en-US" dirty="0">
                <a:latin typeface="Cambria" panose="02040503050406030204" pitchFamily="18" charset="0"/>
                <a:ea typeface="Cambria" panose="02040503050406030204" pitchFamily="18" charset="0"/>
              </a:rPr>
              <a:t>. </a:t>
            </a:r>
          </a:p>
          <a:p>
            <a:pPr marL="0" indent="0" algn="just">
              <a:buNone/>
            </a:pPr>
            <a:r>
              <a:rPr lang="en-US" dirty="0">
                <a:latin typeface="Cambria" panose="02040503050406030204" pitchFamily="18" charset="0"/>
                <a:ea typeface="Cambria" panose="02040503050406030204" pitchFamily="18" charset="0"/>
              </a:rPr>
              <a:t>	- For example: ………………..</a:t>
            </a:r>
          </a:p>
          <a:p>
            <a:pPr marL="0" indent="0">
              <a:buNone/>
            </a:pPr>
            <a:endParaRPr lang="en-US" dirty="0"/>
          </a:p>
        </p:txBody>
      </p:sp>
    </p:spTree>
    <p:extLst>
      <p:ext uri="{BB962C8B-B14F-4D97-AF65-F5344CB8AC3E}">
        <p14:creationId xmlns:p14="http://schemas.microsoft.com/office/powerpoint/2010/main" val="2475647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A2964A-4DC0-4ABA-B095-BAC02A52F2AD}"/>
              </a:ext>
            </a:extLst>
          </p:cNvPr>
          <p:cNvSpPr>
            <a:spLocks noGrp="1"/>
          </p:cNvSpPr>
          <p:nvPr>
            <p:ph idx="1"/>
          </p:nvPr>
        </p:nvSpPr>
        <p:spPr>
          <a:xfrm>
            <a:off x="838200" y="858982"/>
            <a:ext cx="10515600" cy="5317981"/>
          </a:xfrm>
        </p:spPr>
        <p:txBody>
          <a:bodyPr/>
          <a:lstStyle/>
          <a:p>
            <a:pPr algn="just"/>
            <a:r>
              <a:rPr lang="en-US" b="1" dirty="0">
                <a:latin typeface="Cambria" panose="02040503050406030204" pitchFamily="18" charset="0"/>
                <a:ea typeface="Cambria" panose="02040503050406030204" pitchFamily="18" charset="0"/>
              </a:rPr>
              <a:t>Data: </a:t>
            </a:r>
            <a:r>
              <a:rPr lang="en-US" dirty="0">
                <a:latin typeface="Cambria" panose="02040503050406030204" pitchFamily="18" charset="0"/>
                <a:ea typeface="Cambria" panose="02040503050406030204" pitchFamily="18" charset="0"/>
              </a:rPr>
              <a:t>collection of information/observations</a:t>
            </a:r>
          </a:p>
          <a:p>
            <a:pPr algn="just"/>
            <a:r>
              <a:rPr lang="en-US" b="1" dirty="0">
                <a:latin typeface="Cambria" panose="02040503050406030204" pitchFamily="18" charset="0"/>
                <a:ea typeface="Cambria" panose="02040503050406030204" pitchFamily="18" charset="0"/>
              </a:rPr>
              <a:t>Observation: </a:t>
            </a:r>
            <a:r>
              <a:rPr lang="en-US" dirty="0">
                <a:latin typeface="Cambria" panose="02040503050406030204" pitchFamily="18" charset="0"/>
                <a:ea typeface="Cambria" panose="02040503050406030204" pitchFamily="18" charset="0"/>
              </a:rPr>
              <a:t>The value of a variable for an element</a:t>
            </a:r>
          </a:p>
          <a:p>
            <a:pPr marL="0" indent="0" algn="just">
              <a:buNone/>
            </a:pPr>
            <a:r>
              <a:rPr lang="en-US" dirty="0">
                <a:latin typeface="Cambria" panose="02040503050406030204" pitchFamily="18" charset="0"/>
                <a:ea typeface="Cambria" panose="02040503050406030204" pitchFamily="18" charset="0"/>
              </a:rPr>
              <a:t>	 </a:t>
            </a:r>
            <a:r>
              <a:rPr lang="en-US" b="1" dirty="0">
                <a:latin typeface="Cambria" panose="02040503050406030204" pitchFamily="18" charset="0"/>
                <a:ea typeface="Cambria" panose="02040503050406030204" pitchFamily="18" charset="0"/>
              </a:rPr>
              <a:t>or</a:t>
            </a:r>
            <a:r>
              <a:rPr lang="en-US" dirty="0">
                <a:latin typeface="Cambria" panose="02040503050406030204" pitchFamily="18" charset="0"/>
                <a:ea typeface="Cambria" panose="02040503050406030204" pitchFamily="18" charset="0"/>
              </a:rPr>
              <a:t> </a:t>
            </a:r>
          </a:p>
          <a:p>
            <a:pPr marL="0" indent="0" algn="just">
              <a:buNone/>
            </a:pPr>
            <a:r>
              <a:rPr lang="en-US" dirty="0">
                <a:latin typeface="Cambria" panose="02040503050406030204" pitchFamily="18" charset="0"/>
                <a:ea typeface="Cambria" panose="02040503050406030204" pitchFamily="18" charset="0"/>
              </a:rPr>
              <a:t>   </a:t>
            </a:r>
            <a:r>
              <a:rPr lang="en-US" dirty="0"/>
              <a:t>the set of measurements collected for a particular element. </a:t>
            </a:r>
            <a:endParaRPr lang="en-US" dirty="0">
              <a:latin typeface="Cambria" panose="02040503050406030204" pitchFamily="18" charset="0"/>
              <a:ea typeface="Cambria" panose="02040503050406030204" pitchFamily="18" charset="0"/>
            </a:endParaRPr>
          </a:p>
          <a:p>
            <a:pPr algn="just"/>
            <a:r>
              <a:rPr lang="en-US" b="1" dirty="0">
                <a:latin typeface="Cambria" panose="02040503050406030204" pitchFamily="18" charset="0"/>
                <a:ea typeface="Cambria" panose="02040503050406030204" pitchFamily="18" charset="0"/>
              </a:rPr>
              <a:t>Data set: </a:t>
            </a:r>
            <a:r>
              <a:rPr lang="en-US" dirty="0">
                <a:latin typeface="Cambria" panose="02040503050406030204" pitchFamily="18" charset="0"/>
                <a:ea typeface="Cambria" panose="02040503050406030204" pitchFamily="18" charset="0"/>
              </a:rPr>
              <a:t>A data set is a collection of observations on one or more variables</a:t>
            </a:r>
            <a:endParaRPr lang="en-US" b="1" dirty="0">
              <a:latin typeface="Cambria" panose="02040503050406030204" pitchFamily="18" charset="0"/>
              <a:ea typeface="Cambria" panose="02040503050406030204" pitchFamily="18" charset="0"/>
            </a:endParaRPr>
          </a:p>
          <a:p>
            <a:pPr algn="just"/>
            <a:r>
              <a:rPr lang="en-US" b="1" dirty="0">
                <a:latin typeface="Cambria" panose="02040503050406030204" pitchFamily="18" charset="0"/>
                <a:ea typeface="Cambria" panose="02040503050406030204" pitchFamily="18" charset="0"/>
              </a:rPr>
              <a:t>Element/Member: </a:t>
            </a:r>
            <a:r>
              <a:rPr lang="en-US" dirty="0">
                <a:latin typeface="Cambria" panose="02040503050406030204" pitchFamily="18" charset="0"/>
                <a:ea typeface="Cambria" panose="02040503050406030204" pitchFamily="18" charset="0"/>
              </a:rPr>
              <a:t>An element or member of a sample or population is a specific subject or object (for example, a person, firm, item, state, or country) about which the information is collected.</a:t>
            </a:r>
          </a:p>
          <a:p>
            <a:pPr marL="0" indent="0">
              <a:buNone/>
            </a:pPr>
            <a:endParaRPr lang="en-US" dirty="0"/>
          </a:p>
        </p:txBody>
      </p:sp>
    </p:spTree>
    <p:extLst>
      <p:ext uri="{BB962C8B-B14F-4D97-AF65-F5344CB8AC3E}">
        <p14:creationId xmlns:p14="http://schemas.microsoft.com/office/powerpoint/2010/main" val="1291958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510F59-2447-4B0E-8A10-3C2F7CA161BD}"/>
              </a:ext>
            </a:extLst>
          </p:cNvPr>
          <p:cNvSpPr>
            <a:spLocks noGrp="1"/>
          </p:cNvSpPr>
          <p:nvPr>
            <p:ph type="title"/>
          </p:nvPr>
        </p:nvSpPr>
        <p:spPr>
          <a:xfrm>
            <a:off x="401781" y="141983"/>
            <a:ext cx="10640291" cy="989189"/>
          </a:xfrm>
        </p:spPr>
        <p:txBody>
          <a:bodyPr>
            <a:normAutofit/>
          </a:bodyPr>
          <a:lstStyle/>
          <a:p>
            <a:r>
              <a:rPr lang="en-US" sz="2400" b="1" dirty="0">
                <a:solidFill>
                  <a:srgbClr val="0070C0"/>
                </a:solidFill>
                <a:latin typeface="Cambria" panose="02040503050406030204" pitchFamily="18" charset="0"/>
                <a:ea typeface="Cambria" panose="02040503050406030204" pitchFamily="18" charset="0"/>
                <a:cs typeface="+mn-cs"/>
              </a:rPr>
              <a:t>Following data represents the annual income of youths entrepreneurs.</a:t>
            </a:r>
          </a:p>
        </p:txBody>
      </p:sp>
      <p:graphicFrame>
        <p:nvGraphicFramePr>
          <p:cNvPr id="4" name="Content Placeholder 3">
            <a:extLst>
              <a:ext uri="{FF2B5EF4-FFF2-40B4-BE49-F238E27FC236}">
                <a16:creationId xmlns:a16="http://schemas.microsoft.com/office/drawing/2014/main" id="{63893C77-6D46-4B9F-9C9E-0940247B9F91}"/>
              </a:ext>
            </a:extLst>
          </p:cNvPr>
          <p:cNvGraphicFramePr>
            <a:graphicFrameLocks noGrp="1"/>
          </p:cNvGraphicFramePr>
          <p:nvPr>
            <p:ph sz="half" idx="2"/>
          </p:nvPr>
        </p:nvGraphicFramePr>
        <p:xfrm>
          <a:off x="836611" y="1131173"/>
          <a:ext cx="4637523" cy="5331392"/>
        </p:xfrm>
        <a:graphic>
          <a:graphicData uri="http://schemas.openxmlformats.org/drawingml/2006/table">
            <a:tbl>
              <a:tblPr>
                <a:tableStyleId>{5C22544A-7EE6-4342-B048-85BDC9FD1C3A}</a:tableStyleId>
              </a:tblPr>
              <a:tblGrid>
                <a:gridCol w="1801628">
                  <a:extLst>
                    <a:ext uri="{9D8B030D-6E8A-4147-A177-3AD203B41FA5}">
                      <a16:colId xmlns:a16="http://schemas.microsoft.com/office/drawing/2014/main" val="478251072"/>
                    </a:ext>
                  </a:extLst>
                </a:gridCol>
                <a:gridCol w="2835895">
                  <a:extLst>
                    <a:ext uri="{9D8B030D-6E8A-4147-A177-3AD203B41FA5}">
                      <a16:colId xmlns:a16="http://schemas.microsoft.com/office/drawing/2014/main" val="2757706623"/>
                    </a:ext>
                  </a:extLst>
                </a:gridCol>
              </a:tblGrid>
              <a:tr h="484672">
                <a:tc>
                  <a:txBody>
                    <a:bodyPr/>
                    <a:lstStyle/>
                    <a:p>
                      <a:pPr algn="l" fontAlgn="b"/>
                      <a:r>
                        <a:rPr lang="en-US" sz="2400" b="1" u="none" strike="noStrike" dirty="0">
                          <a:effectLst/>
                        </a:rPr>
                        <a:t>Name </a:t>
                      </a:r>
                      <a:endParaRPr lang="en-US" sz="2400" b="1"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2400" b="1" u="none" strike="noStrike" dirty="0">
                          <a:solidFill>
                            <a:schemeClr val="tx1"/>
                          </a:solidFill>
                          <a:effectLst/>
                        </a:rPr>
                        <a:t>Income (in NRs.)</a:t>
                      </a:r>
                      <a:endParaRPr lang="en-US" sz="2400" b="1" i="0" u="none" strike="noStrike" dirty="0">
                        <a:solidFill>
                          <a:schemeClr val="tx1"/>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370446092"/>
                  </a:ext>
                </a:extLst>
              </a:tr>
              <a:tr h="484672">
                <a:tc>
                  <a:txBody>
                    <a:bodyPr/>
                    <a:lstStyle/>
                    <a:p>
                      <a:pPr algn="l" fontAlgn="b"/>
                      <a:r>
                        <a:rPr lang="en-US" sz="2400" u="none" strike="noStrike" dirty="0">
                          <a:effectLst/>
                        </a:rPr>
                        <a:t>Michael</a:t>
                      </a:r>
                      <a:endParaRPr lang="en-US" sz="2400" b="0"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2400" u="none" strike="noStrike" dirty="0">
                          <a:effectLst/>
                        </a:rPr>
                        <a:t>450000</a:t>
                      </a:r>
                      <a:endParaRPr lang="en-US" sz="2400" b="0" i="0" u="none" strike="noStrike" dirty="0">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1178717757"/>
                  </a:ext>
                </a:extLst>
              </a:tr>
              <a:tr h="484672">
                <a:tc>
                  <a:txBody>
                    <a:bodyPr/>
                    <a:lstStyle/>
                    <a:p>
                      <a:pPr algn="l" fontAlgn="b"/>
                      <a:r>
                        <a:rPr lang="en-US" sz="2400" u="none" strike="noStrike" dirty="0">
                          <a:effectLst/>
                        </a:rPr>
                        <a:t>Harry</a:t>
                      </a:r>
                      <a:endParaRPr lang="en-US" sz="2400" b="0"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2400" u="none" strike="noStrike" dirty="0">
                          <a:effectLst/>
                        </a:rPr>
                        <a:t>900000</a:t>
                      </a:r>
                      <a:endParaRPr lang="en-US" sz="2400" b="0" i="0" u="none" strike="noStrike" dirty="0">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4038879026"/>
                  </a:ext>
                </a:extLst>
              </a:tr>
              <a:tr h="484672">
                <a:tc>
                  <a:txBody>
                    <a:bodyPr/>
                    <a:lstStyle/>
                    <a:p>
                      <a:pPr algn="l" fontAlgn="b"/>
                      <a:r>
                        <a:rPr lang="en-US" sz="2400" u="none" strike="noStrike" dirty="0">
                          <a:effectLst/>
                        </a:rPr>
                        <a:t>Krishna</a:t>
                      </a:r>
                      <a:endParaRPr lang="en-US" sz="2400" b="0"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2400" u="none" strike="noStrike" dirty="0">
                          <a:effectLst/>
                        </a:rPr>
                        <a:t>700000</a:t>
                      </a:r>
                      <a:endParaRPr lang="en-US" sz="2400" b="0" i="0" u="none" strike="noStrike" dirty="0">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3388297895"/>
                  </a:ext>
                </a:extLst>
              </a:tr>
              <a:tr h="484672">
                <a:tc>
                  <a:txBody>
                    <a:bodyPr/>
                    <a:lstStyle/>
                    <a:p>
                      <a:pPr algn="l" fontAlgn="b"/>
                      <a:r>
                        <a:rPr lang="en-US" sz="2400" u="none" strike="noStrike" dirty="0">
                          <a:effectLst/>
                        </a:rPr>
                        <a:t>John</a:t>
                      </a:r>
                      <a:endParaRPr lang="en-US" sz="2400" b="0"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2400" u="none" strike="noStrike" dirty="0">
                          <a:effectLst/>
                        </a:rPr>
                        <a:t>670000</a:t>
                      </a:r>
                      <a:endParaRPr lang="en-US" sz="2400" b="0" i="0" u="none" strike="noStrike" dirty="0">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3355347493"/>
                  </a:ext>
                </a:extLst>
              </a:tr>
              <a:tr h="484672">
                <a:tc>
                  <a:txBody>
                    <a:bodyPr/>
                    <a:lstStyle/>
                    <a:p>
                      <a:pPr algn="l" fontAlgn="b"/>
                      <a:r>
                        <a:rPr lang="en-US" sz="2400" u="none" strike="noStrike" dirty="0">
                          <a:effectLst/>
                        </a:rPr>
                        <a:t>Mala</a:t>
                      </a:r>
                      <a:endParaRPr lang="en-US" sz="2400" b="0"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2400" u="none" strike="noStrike" dirty="0">
                          <a:effectLst/>
                        </a:rPr>
                        <a:t>400000</a:t>
                      </a:r>
                      <a:endParaRPr lang="en-US" sz="2400" b="0" i="0" u="none" strike="noStrike" dirty="0">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1170502341"/>
                  </a:ext>
                </a:extLst>
              </a:tr>
              <a:tr h="484672">
                <a:tc>
                  <a:txBody>
                    <a:bodyPr/>
                    <a:lstStyle/>
                    <a:p>
                      <a:pPr algn="l" fontAlgn="b"/>
                      <a:r>
                        <a:rPr lang="en-US" sz="2400" u="none" strike="noStrike" dirty="0">
                          <a:effectLst/>
                        </a:rPr>
                        <a:t>Kristina</a:t>
                      </a:r>
                      <a:endParaRPr lang="en-US" sz="2400" b="0"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2400" u="none" strike="noStrike" dirty="0">
                          <a:effectLst/>
                        </a:rPr>
                        <a:t>290000</a:t>
                      </a:r>
                      <a:endParaRPr lang="en-US" sz="2400" b="0" i="0" u="none" strike="noStrike" dirty="0">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2538902088"/>
                  </a:ext>
                </a:extLst>
              </a:tr>
              <a:tr h="484672">
                <a:tc>
                  <a:txBody>
                    <a:bodyPr/>
                    <a:lstStyle/>
                    <a:p>
                      <a:pPr algn="l" fontAlgn="b"/>
                      <a:r>
                        <a:rPr lang="en-US" sz="2400" u="none" strike="noStrike" dirty="0">
                          <a:effectLst/>
                        </a:rPr>
                        <a:t>Jasmine</a:t>
                      </a:r>
                      <a:endParaRPr lang="en-US" sz="2400" b="0"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2400" u="none" strike="noStrike" dirty="0">
                          <a:effectLst/>
                        </a:rPr>
                        <a:t>710000</a:t>
                      </a:r>
                      <a:endParaRPr lang="en-US" sz="2400" b="0" i="0" u="none" strike="noStrike" dirty="0">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1191778016"/>
                  </a:ext>
                </a:extLst>
              </a:tr>
              <a:tr h="484672">
                <a:tc>
                  <a:txBody>
                    <a:bodyPr/>
                    <a:lstStyle/>
                    <a:p>
                      <a:pPr algn="l" fontAlgn="b"/>
                      <a:r>
                        <a:rPr lang="en-US" sz="2400" u="none" strike="noStrike" dirty="0" err="1">
                          <a:effectLst/>
                        </a:rPr>
                        <a:t>Shyam</a:t>
                      </a:r>
                      <a:endParaRPr lang="en-US" sz="2400" b="0"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2400" u="none" strike="noStrike" dirty="0">
                          <a:effectLst/>
                        </a:rPr>
                        <a:t>500000</a:t>
                      </a:r>
                      <a:endParaRPr lang="en-US" sz="2400" b="0" i="0" u="none" strike="noStrike" dirty="0">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1029186659"/>
                  </a:ext>
                </a:extLst>
              </a:tr>
              <a:tr h="484672">
                <a:tc>
                  <a:txBody>
                    <a:bodyPr/>
                    <a:lstStyle/>
                    <a:p>
                      <a:pPr algn="l" fontAlgn="b"/>
                      <a:r>
                        <a:rPr lang="en-US" sz="2400" u="none" strike="noStrike" dirty="0">
                          <a:effectLst/>
                        </a:rPr>
                        <a:t>Andrew</a:t>
                      </a:r>
                      <a:endParaRPr lang="en-US" sz="2400" b="0"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2400" u="none" strike="noStrike" dirty="0">
                          <a:effectLst/>
                        </a:rPr>
                        <a:t>450000</a:t>
                      </a:r>
                      <a:endParaRPr lang="en-US" sz="2400" b="0" i="0" u="none" strike="noStrike" dirty="0">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1985479565"/>
                  </a:ext>
                </a:extLst>
              </a:tr>
              <a:tr h="484672">
                <a:tc>
                  <a:txBody>
                    <a:bodyPr/>
                    <a:lstStyle/>
                    <a:p>
                      <a:pPr algn="l" fontAlgn="b"/>
                      <a:r>
                        <a:rPr lang="en-US" sz="2400" u="none" strike="noStrike" dirty="0" err="1">
                          <a:effectLst/>
                        </a:rPr>
                        <a:t>Birat</a:t>
                      </a:r>
                      <a:endParaRPr lang="en-US" sz="2400" b="0"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2400" u="none" strike="noStrike" dirty="0">
                          <a:effectLst/>
                        </a:rPr>
                        <a:t>555000</a:t>
                      </a:r>
                      <a:endParaRPr lang="en-US" sz="2400" b="0" i="0" u="none" strike="noStrike" dirty="0">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831398915"/>
                  </a:ext>
                </a:extLst>
              </a:tr>
            </a:tbl>
          </a:graphicData>
        </a:graphic>
      </p:graphicFrame>
      <p:sp>
        <p:nvSpPr>
          <p:cNvPr id="6" name="Content Placeholder 5">
            <a:extLst>
              <a:ext uri="{FF2B5EF4-FFF2-40B4-BE49-F238E27FC236}">
                <a16:creationId xmlns:a16="http://schemas.microsoft.com/office/drawing/2014/main" id="{DB177002-2900-4638-A5A7-65C67E7B803A}"/>
              </a:ext>
            </a:extLst>
          </p:cNvPr>
          <p:cNvSpPr>
            <a:spLocks noGrp="1"/>
          </p:cNvSpPr>
          <p:nvPr>
            <p:ph sz="quarter" idx="4"/>
          </p:nvPr>
        </p:nvSpPr>
        <p:spPr>
          <a:xfrm>
            <a:off x="6717866" y="1131172"/>
            <a:ext cx="5183188" cy="1106921"/>
          </a:xfrm>
        </p:spPr>
        <p:txBody>
          <a:bodyPr>
            <a:normAutofit/>
          </a:bodyPr>
          <a:lstStyle/>
          <a:p>
            <a:endParaRPr lang="en-US" dirty="0"/>
          </a:p>
          <a:p>
            <a:endParaRPr lang="en-US" dirty="0"/>
          </a:p>
        </p:txBody>
      </p:sp>
      <p:sp>
        <p:nvSpPr>
          <p:cNvPr id="11" name="Text Placeholder 10">
            <a:extLst>
              <a:ext uri="{FF2B5EF4-FFF2-40B4-BE49-F238E27FC236}">
                <a16:creationId xmlns:a16="http://schemas.microsoft.com/office/drawing/2014/main" id="{F148F76C-2EB1-417F-A55F-CFFD21E340D2}"/>
              </a:ext>
            </a:extLst>
          </p:cNvPr>
          <p:cNvSpPr>
            <a:spLocks noGrp="1"/>
          </p:cNvSpPr>
          <p:nvPr>
            <p:ph type="body" sz="quarter" idx="3"/>
          </p:nvPr>
        </p:nvSpPr>
        <p:spPr>
          <a:xfrm>
            <a:off x="6096000" y="1131172"/>
            <a:ext cx="5514109" cy="2443302"/>
          </a:xfrm>
        </p:spPr>
        <p:txBody>
          <a:bodyPr>
            <a:normAutofit/>
          </a:bodyPr>
          <a:lstStyle/>
          <a:p>
            <a:pPr algn="just"/>
            <a:r>
              <a:rPr lang="en-US" b="0" dirty="0"/>
              <a:t>Q1. What is the variable for this dataset?</a:t>
            </a:r>
          </a:p>
          <a:p>
            <a:pPr algn="just"/>
            <a:r>
              <a:rPr lang="en-US" b="0" dirty="0"/>
              <a:t>Q2. How many observations are in the data set?</a:t>
            </a:r>
          </a:p>
          <a:p>
            <a:pPr algn="just"/>
            <a:r>
              <a:rPr lang="en-US" b="0" dirty="0"/>
              <a:t>Q3. How many elements does this data set contain?</a:t>
            </a:r>
          </a:p>
        </p:txBody>
      </p:sp>
    </p:spTree>
    <p:extLst>
      <p:ext uri="{BB962C8B-B14F-4D97-AF65-F5344CB8AC3E}">
        <p14:creationId xmlns:p14="http://schemas.microsoft.com/office/powerpoint/2010/main" val="2333076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049F18F-3B65-4940-B716-EE3898AE0EC5}"/>
              </a:ext>
            </a:extLst>
          </p:cNvPr>
          <p:cNvSpPr>
            <a:spLocks noGrp="1"/>
          </p:cNvSpPr>
          <p:nvPr>
            <p:ph type="ctrTitle"/>
          </p:nvPr>
        </p:nvSpPr>
        <p:spPr>
          <a:xfrm rot="10800000" flipV="1">
            <a:off x="152688" y="533112"/>
            <a:ext cx="5943312" cy="575108"/>
          </a:xfrm>
        </p:spPr>
        <p:txBody>
          <a:bodyPr>
            <a:noAutofit/>
          </a:bodyPr>
          <a:lstStyle/>
          <a:p>
            <a:r>
              <a:rPr lang="en-US" sz="4000" b="1" dirty="0">
                <a:solidFill>
                  <a:srgbClr val="00B0F0"/>
                </a:solidFill>
              </a:rPr>
              <a:t>Exercise continued…</a:t>
            </a:r>
          </a:p>
        </p:txBody>
      </p:sp>
      <p:sp>
        <p:nvSpPr>
          <p:cNvPr id="11" name="Subtitle 10">
            <a:extLst>
              <a:ext uri="{FF2B5EF4-FFF2-40B4-BE49-F238E27FC236}">
                <a16:creationId xmlns:a16="http://schemas.microsoft.com/office/drawing/2014/main" id="{2BC70A5F-BCBF-41A7-B81A-3F1BF2C7C379}"/>
              </a:ext>
            </a:extLst>
          </p:cNvPr>
          <p:cNvSpPr>
            <a:spLocks noGrp="1"/>
          </p:cNvSpPr>
          <p:nvPr>
            <p:ph type="subTitle" idx="1"/>
          </p:nvPr>
        </p:nvSpPr>
        <p:spPr/>
        <p:txBody>
          <a:bodyPr/>
          <a:lstStyle/>
          <a:p>
            <a:endParaRPr lang="en-US"/>
          </a:p>
        </p:txBody>
      </p:sp>
      <p:pic>
        <p:nvPicPr>
          <p:cNvPr id="9" name="Content Placeholder 8">
            <a:extLst>
              <a:ext uri="{FF2B5EF4-FFF2-40B4-BE49-F238E27FC236}">
                <a16:creationId xmlns:a16="http://schemas.microsoft.com/office/drawing/2014/main" id="{07724EF4-5A78-42CC-8884-7E2EDA238659}"/>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15925" y="1309111"/>
            <a:ext cx="11360150" cy="5140325"/>
          </a:xfrm>
        </p:spPr>
      </p:pic>
    </p:spTree>
    <p:extLst>
      <p:ext uri="{BB962C8B-B14F-4D97-AF65-F5344CB8AC3E}">
        <p14:creationId xmlns:p14="http://schemas.microsoft.com/office/powerpoint/2010/main" val="3108909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21F8E-1226-4F52-9007-D6A6F3850D60}"/>
              </a:ext>
            </a:extLst>
          </p:cNvPr>
          <p:cNvSpPr>
            <a:spLocks noGrp="1"/>
          </p:cNvSpPr>
          <p:nvPr>
            <p:ph type="title"/>
          </p:nvPr>
        </p:nvSpPr>
        <p:spPr>
          <a:xfrm>
            <a:off x="840435" y="4141308"/>
            <a:ext cx="10515600" cy="1325563"/>
          </a:xfrm>
        </p:spPr>
        <p:txBody>
          <a:bodyPr>
            <a:normAutofit fontScale="90000"/>
          </a:bodyPr>
          <a:lstStyle/>
          <a:p>
            <a:r>
              <a:rPr lang="en-US" sz="2400" dirty="0">
                <a:latin typeface="+mn-lt"/>
              </a:rPr>
              <a:t>a. How many elements are in the data set? Write down these elements.</a:t>
            </a:r>
            <a:br>
              <a:rPr lang="en-US" sz="2400" dirty="0">
                <a:latin typeface="+mn-lt"/>
              </a:rPr>
            </a:br>
            <a:r>
              <a:rPr lang="en-US" sz="2400" dirty="0">
                <a:latin typeface="+mn-lt"/>
              </a:rPr>
              <a:t>b. How many variables in the data set? Write down the variables.</a:t>
            </a:r>
            <a:br>
              <a:rPr lang="en-US" sz="2400" dirty="0">
                <a:latin typeface="+mn-lt"/>
              </a:rPr>
            </a:br>
            <a:r>
              <a:rPr lang="en-US" sz="2400" dirty="0">
                <a:latin typeface="+mn-lt"/>
              </a:rPr>
              <a:t>c. How many observations are in the data set? Write down the observations.</a:t>
            </a:r>
            <a:r>
              <a:rPr lang="en-US" sz="2400" dirty="0"/>
              <a:t/>
            </a:r>
            <a:br>
              <a:rPr lang="en-US" sz="2400" dirty="0"/>
            </a:br>
            <a:endParaRPr lang="en-US" sz="2400" dirty="0"/>
          </a:p>
        </p:txBody>
      </p:sp>
      <p:pic>
        <p:nvPicPr>
          <p:cNvPr id="5" name="Content Placeholder 4">
            <a:extLst>
              <a:ext uri="{FF2B5EF4-FFF2-40B4-BE49-F238E27FC236}">
                <a16:creationId xmlns:a16="http://schemas.microsoft.com/office/drawing/2014/main" id="{D615AFFB-DC41-4ED7-B0BB-7EA39ECEBF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3660" y="827456"/>
            <a:ext cx="8549942" cy="3084433"/>
          </a:xfrm>
        </p:spPr>
      </p:pic>
      <p:sp>
        <p:nvSpPr>
          <p:cNvPr id="6" name="Title 9">
            <a:extLst>
              <a:ext uri="{FF2B5EF4-FFF2-40B4-BE49-F238E27FC236}">
                <a16:creationId xmlns:a16="http://schemas.microsoft.com/office/drawing/2014/main" id="{6BA2B953-8584-48FE-94E4-179CC99BE1CE}"/>
              </a:ext>
            </a:extLst>
          </p:cNvPr>
          <p:cNvSpPr txBox="1">
            <a:spLocks/>
          </p:cNvSpPr>
          <p:nvPr/>
        </p:nvSpPr>
        <p:spPr>
          <a:xfrm rot="10800000" flipV="1">
            <a:off x="1184564" y="252348"/>
            <a:ext cx="7100454" cy="3433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00B0F0"/>
                </a:solidFill>
              </a:rPr>
              <a:t>Exercise continued…</a:t>
            </a:r>
          </a:p>
        </p:txBody>
      </p:sp>
    </p:spTree>
    <p:extLst>
      <p:ext uri="{BB962C8B-B14F-4D97-AF65-F5344CB8AC3E}">
        <p14:creationId xmlns:p14="http://schemas.microsoft.com/office/powerpoint/2010/main" val="406766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6AC170A6-CB28-4DF7-8910-0EE9004EDEA4}"/>
              </a:ext>
            </a:extLst>
          </p:cNvPr>
          <p:cNvSpPr>
            <a:spLocks noGrp="1"/>
          </p:cNvSpPr>
          <p:nvPr>
            <p:ph type="subTitle" idx="1"/>
          </p:nvPr>
        </p:nvSpPr>
        <p:spPr>
          <a:xfrm>
            <a:off x="1108363" y="845127"/>
            <a:ext cx="10086110" cy="4267200"/>
          </a:xfrm>
        </p:spPr>
        <p:txBody>
          <a:bodyPr/>
          <a:lstStyle/>
          <a:p>
            <a:pPr algn="l"/>
            <a:r>
              <a:rPr lang="en-US" sz="3600" b="1" dirty="0">
                <a:solidFill>
                  <a:srgbClr val="0070C0"/>
                </a:solidFill>
                <a:latin typeface="Cambria" panose="02040503050406030204" pitchFamily="18" charset="0"/>
                <a:ea typeface="Cambria" panose="02040503050406030204" pitchFamily="18" charset="0"/>
              </a:rPr>
              <a:t>Types</a:t>
            </a:r>
            <a:r>
              <a:rPr lang="en-US" dirty="0"/>
              <a:t> </a:t>
            </a:r>
            <a:r>
              <a:rPr lang="en-US" sz="3600" b="1" dirty="0">
                <a:solidFill>
                  <a:srgbClr val="0070C0"/>
                </a:solidFill>
                <a:latin typeface="Cambria" panose="02040503050406030204" pitchFamily="18" charset="0"/>
                <a:ea typeface="Cambria" panose="02040503050406030204" pitchFamily="18" charset="0"/>
              </a:rPr>
              <a:t>of Variables</a:t>
            </a:r>
          </a:p>
          <a:p>
            <a:pPr marL="457200" indent="-457200" algn="just">
              <a:buFont typeface="Arial" panose="020B0604020202020204" pitchFamily="34" charset="0"/>
              <a:buChar char="•"/>
            </a:pPr>
            <a:r>
              <a:rPr lang="en-US" sz="2800" dirty="0">
                <a:latin typeface="Cambria" panose="02040503050406030204" pitchFamily="18" charset="0"/>
                <a:ea typeface="Cambria" panose="02040503050406030204" pitchFamily="18" charset="0"/>
              </a:rPr>
              <a:t>Some variables (such as the height of  person, price of groceries) can be measured numerically, whereas others (such as occupation, hair color, income sources) cannot. </a:t>
            </a:r>
          </a:p>
          <a:p>
            <a:pPr marL="457200" indent="-457200" algn="l">
              <a:buFont typeface="Arial" panose="020B0604020202020204" pitchFamily="34" charset="0"/>
              <a:buChar char="•"/>
            </a:pPr>
            <a:r>
              <a:rPr lang="en-US" sz="2800" dirty="0">
                <a:latin typeface="Cambria" panose="02040503050406030204" pitchFamily="18" charset="0"/>
                <a:ea typeface="Cambria" panose="02040503050406030204" pitchFamily="18" charset="0"/>
              </a:rPr>
              <a:t>Variables are classified into two types: </a:t>
            </a:r>
          </a:p>
          <a:p>
            <a:pPr marL="971550" lvl="1" indent="-514350" algn="l">
              <a:buAutoNum type="alphaLcParenR"/>
            </a:pPr>
            <a:r>
              <a:rPr lang="en-US" sz="2400" b="1" i="1" dirty="0">
                <a:latin typeface="Cambria" panose="02040503050406030204" pitchFamily="18" charset="0"/>
                <a:ea typeface="Cambria" panose="02040503050406030204" pitchFamily="18" charset="0"/>
              </a:rPr>
              <a:t>Quantitative Variable</a:t>
            </a:r>
          </a:p>
          <a:p>
            <a:pPr marL="971550" lvl="1" indent="-514350" algn="l">
              <a:buAutoNum type="alphaLcParenR"/>
            </a:pPr>
            <a:r>
              <a:rPr lang="en-US" sz="2400" b="1" i="1" dirty="0">
                <a:latin typeface="Cambria" panose="02040503050406030204" pitchFamily="18" charset="0"/>
                <a:ea typeface="Cambria" panose="02040503050406030204" pitchFamily="18" charset="0"/>
              </a:rPr>
              <a:t>Qualitative Variable</a:t>
            </a:r>
          </a:p>
        </p:txBody>
      </p:sp>
    </p:spTree>
    <p:extLst>
      <p:ext uri="{BB962C8B-B14F-4D97-AF65-F5344CB8AC3E}">
        <p14:creationId xmlns:p14="http://schemas.microsoft.com/office/powerpoint/2010/main" val="2834148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9D37D1-F931-40EF-A468-A05C321D4FCA}"/>
              </a:ext>
            </a:extLst>
          </p:cNvPr>
          <p:cNvSpPr>
            <a:spLocks noGrp="1"/>
          </p:cNvSpPr>
          <p:nvPr>
            <p:ph idx="1"/>
          </p:nvPr>
        </p:nvSpPr>
        <p:spPr>
          <a:xfrm>
            <a:off x="838199" y="665018"/>
            <a:ext cx="10758055" cy="5511945"/>
          </a:xfrm>
        </p:spPr>
        <p:txBody>
          <a:bodyPr>
            <a:normAutofit fontScale="92500" lnSpcReduction="20000"/>
          </a:bodyPr>
          <a:lstStyle/>
          <a:p>
            <a:pPr marL="514350" indent="-514350">
              <a:buAutoNum type="alphaLcParenR"/>
            </a:pPr>
            <a:r>
              <a:rPr lang="en-US" sz="3200" b="1" dirty="0">
                <a:solidFill>
                  <a:srgbClr val="00B050"/>
                </a:solidFill>
              </a:rPr>
              <a:t>Quantitative Variable</a:t>
            </a:r>
          </a:p>
          <a:p>
            <a:pPr algn="just"/>
            <a:r>
              <a:rPr lang="en-US" dirty="0">
                <a:latin typeface="Cambria" panose="02040503050406030204" pitchFamily="18" charset="0"/>
                <a:ea typeface="Cambria" panose="02040503050406030204" pitchFamily="18" charset="0"/>
              </a:rPr>
              <a:t>A variable that can be measured </a:t>
            </a:r>
            <a:r>
              <a:rPr lang="en-US" b="1" dirty="0">
                <a:latin typeface="Cambria" panose="02040503050406030204" pitchFamily="18" charset="0"/>
                <a:ea typeface="Cambria" panose="02040503050406030204" pitchFamily="18" charset="0"/>
              </a:rPr>
              <a:t>numerically</a:t>
            </a:r>
            <a:r>
              <a:rPr lang="en-US" dirty="0">
                <a:latin typeface="Cambria" panose="02040503050406030204" pitchFamily="18" charset="0"/>
                <a:ea typeface="Cambria" panose="02040503050406030204" pitchFamily="18" charset="0"/>
              </a:rPr>
              <a:t> is called a quantitative variable.</a:t>
            </a:r>
          </a:p>
          <a:p>
            <a:pPr algn="just"/>
            <a:r>
              <a:rPr lang="en-US" dirty="0">
                <a:latin typeface="Cambria" panose="02040503050406030204" pitchFamily="18" charset="0"/>
                <a:ea typeface="Cambria" panose="02040503050406030204" pitchFamily="18" charset="0"/>
              </a:rPr>
              <a:t>The data collected on a quantitative variable are called </a:t>
            </a:r>
            <a:r>
              <a:rPr lang="en-US" b="1" i="1" dirty="0">
                <a:latin typeface="Cambria" panose="02040503050406030204" pitchFamily="18" charset="0"/>
                <a:ea typeface="Cambria" panose="02040503050406030204" pitchFamily="18" charset="0"/>
              </a:rPr>
              <a:t>quantitative data</a:t>
            </a:r>
            <a:r>
              <a:rPr lang="en-US" dirty="0">
                <a:latin typeface="Cambria" panose="02040503050406030204" pitchFamily="18" charset="0"/>
                <a:ea typeface="Cambria" panose="02040503050406030204" pitchFamily="18" charset="0"/>
              </a:rPr>
              <a:t>.</a:t>
            </a:r>
          </a:p>
          <a:p>
            <a:pPr algn="just"/>
            <a:r>
              <a:rPr lang="en-US" dirty="0">
                <a:solidFill>
                  <a:srgbClr val="00B0F0"/>
                </a:solidFill>
                <a:latin typeface="Cambria" panose="02040503050406030204" pitchFamily="18" charset="0"/>
                <a:ea typeface="Cambria" panose="02040503050406030204" pitchFamily="18" charset="0"/>
              </a:rPr>
              <a:t>Example: Age of student: 23, 24, 25, 15, 19, 18</a:t>
            </a:r>
          </a:p>
          <a:p>
            <a:pPr algn="just"/>
            <a:r>
              <a:rPr lang="en-US" dirty="0">
                <a:latin typeface="Cambria" panose="02040503050406030204" pitchFamily="18" charset="0"/>
                <a:ea typeface="Cambria" panose="02040503050406030204" pitchFamily="18" charset="0"/>
              </a:rPr>
              <a:t>Other examples: </a:t>
            </a:r>
          </a:p>
          <a:p>
            <a:pPr algn="just">
              <a:buFontTx/>
              <a:buChar char="-"/>
            </a:pPr>
            <a:r>
              <a:rPr lang="en-US" dirty="0">
                <a:latin typeface="Cambria" panose="02040503050406030204" pitchFamily="18" charset="0"/>
                <a:ea typeface="Cambria" panose="02040503050406030204" pitchFamily="18" charset="0"/>
              </a:rPr>
              <a:t>Annual Gross sale</a:t>
            </a:r>
          </a:p>
          <a:p>
            <a:pPr algn="just">
              <a:buFontTx/>
              <a:buChar char="-"/>
            </a:pPr>
            <a:r>
              <a:rPr lang="en-US" dirty="0">
                <a:latin typeface="Cambria" panose="02040503050406030204" pitchFamily="18" charset="0"/>
                <a:ea typeface="Cambria" panose="02040503050406030204" pitchFamily="18" charset="0"/>
              </a:rPr>
              <a:t>No. of accidents</a:t>
            </a:r>
          </a:p>
          <a:p>
            <a:pPr algn="just">
              <a:buFontTx/>
              <a:buChar char="-"/>
            </a:pPr>
            <a:r>
              <a:rPr lang="en-US" dirty="0">
                <a:latin typeface="Cambria" panose="02040503050406030204" pitchFamily="18" charset="0"/>
                <a:ea typeface="Cambria" panose="02040503050406030204" pitchFamily="18" charset="0"/>
              </a:rPr>
              <a:t>Weight of a laptop</a:t>
            </a:r>
          </a:p>
          <a:p>
            <a:pPr algn="just">
              <a:buFontTx/>
              <a:buChar char="-"/>
            </a:pPr>
            <a:r>
              <a:rPr lang="en-US" dirty="0">
                <a:latin typeface="Cambria" panose="02040503050406030204" pitchFamily="18" charset="0"/>
                <a:ea typeface="Cambria" panose="02040503050406030204" pitchFamily="18" charset="0"/>
              </a:rPr>
              <a:t>Distance between your house and college</a:t>
            </a:r>
          </a:p>
          <a:p>
            <a:pPr algn="just">
              <a:buFontTx/>
              <a:buChar char="-"/>
            </a:pPr>
            <a:r>
              <a:rPr lang="en-US" dirty="0">
                <a:latin typeface="Cambria" panose="02040503050406030204" pitchFamily="18" charset="0"/>
                <a:ea typeface="Cambria" panose="02040503050406030204" pitchFamily="18" charset="0"/>
              </a:rPr>
              <a:t>Temperature</a:t>
            </a:r>
          </a:p>
          <a:p>
            <a:pPr algn="just">
              <a:buFontTx/>
              <a:buChar char="-"/>
            </a:pPr>
            <a:r>
              <a:rPr lang="en-US" dirty="0">
                <a:latin typeface="Cambria" panose="02040503050406030204" pitchFamily="18" charset="0"/>
                <a:ea typeface="Cambria" panose="02040503050406030204" pitchFamily="18" charset="0"/>
              </a:rPr>
              <a:t>No. of gadgets owned</a:t>
            </a:r>
          </a:p>
          <a:p>
            <a:pPr algn="just">
              <a:buFontTx/>
              <a:buChar char="-"/>
            </a:pPr>
            <a:endParaRPr lang="en-US" dirty="0">
              <a:latin typeface="Cambria" panose="02040503050406030204" pitchFamily="18" charset="0"/>
              <a:ea typeface="Cambria" panose="02040503050406030204" pitchFamily="18" charset="0"/>
            </a:endParaRPr>
          </a:p>
          <a:p>
            <a:pPr algn="just">
              <a:buFontTx/>
              <a:buChar char="-"/>
            </a:pPr>
            <a:endParaRPr lang="en-US" dirty="0">
              <a:latin typeface="Cambria" panose="02040503050406030204" pitchFamily="18" charset="0"/>
              <a:ea typeface="Cambria" panose="02040503050406030204" pitchFamily="18" charset="0"/>
            </a:endParaRPr>
          </a:p>
          <a:p>
            <a:pPr marL="0" indent="0" algn="just">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44158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4222C8-B0EB-40B3-B491-1855DCF398ED}"/>
              </a:ext>
            </a:extLst>
          </p:cNvPr>
          <p:cNvSpPr>
            <a:spLocks noGrp="1"/>
          </p:cNvSpPr>
          <p:nvPr>
            <p:ph idx="1"/>
          </p:nvPr>
        </p:nvSpPr>
        <p:spPr>
          <a:xfrm>
            <a:off x="877955" y="592310"/>
            <a:ext cx="10717697" cy="5673380"/>
          </a:xfrm>
        </p:spPr>
        <p:txBody>
          <a:bodyPr vert="horz" lIns="91440" tIns="45720" rIns="91440" bIns="45720" rtlCol="0" anchor="t">
            <a:normAutofit/>
          </a:bodyPr>
          <a:lstStyle/>
          <a:p>
            <a:pPr marL="0" indent="0">
              <a:buNone/>
            </a:pPr>
            <a:r>
              <a:rPr lang="en-US" sz="4400" b="1" dirty="0">
                <a:solidFill>
                  <a:srgbClr val="0070C0"/>
                </a:solidFill>
                <a:latin typeface="Cambria"/>
                <a:ea typeface="Cambria"/>
              </a:rPr>
              <a:t>Introduction to Statistics</a:t>
            </a:r>
            <a:endParaRPr lang="en-US" dirty="0">
              <a:solidFill>
                <a:srgbClr val="000000"/>
              </a:solidFill>
              <a:latin typeface="Calibri" panose="020F0502020204030204"/>
              <a:ea typeface="Cambria"/>
              <a:cs typeface="Calibri" panose="020F0502020204030204"/>
            </a:endParaRPr>
          </a:p>
          <a:p>
            <a:pPr marL="0" indent="0">
              <a:buNone/>
            </a:pPr>
            <a:r>
              <a:rPr lang="en-US" sz="3600" b="1" dirty="0">
                <a:solidFill>
                  <a:srgbClr val="000000"/>
                </a:solidFill>
                <a:latin typeface="Cambria"/>
                <a:ea typeface="Cambria"/>
              </a:rPr>
              <a:t>Statistics: </a:t>
            </a:r>
            <a:endParaRPr lang="en-US" dirty="0"/>
          </a:p>
          <a:p>
            <a:r>
              <a:rPr lang="en-US" sz="3000" dirty="0">
                <a:solidFill>
                  <a:srgbClr val="000000"/>
                </a:solidFill>
                <a:latin typeface="Cambria"/>
                <a:ea typeface="Cambria"/>
              </a:rPr>
              <a:t>The word statistics has two meanings:</a:t>
            </a:r>
            <a:endParaRPr lang="en-US" dirty="0"/>
          </a:p>
          <a:p>
            <a:r>
              <a:rPr lang="en-US" sz="3000" dirty="0">
                <a:solidFill>
                  <a:srgbClr val="000000"/>
                </a:solidFill>
                <a:latin typeface="Cambria"/>
                <a:ea typeface="Cambria"/>
              </a:rPr>
              <a:t>In the most common usage – </a:t>
            </a:r>
            <a:r>
              <a:rPr lang="en-US" sz="3000" b="1" i="1" dirty="0">
                <a:solidFill>
                  <a:srgbClr val="000000"/>
                </a:solidFill>
                <a:latin typeface="Cambria"/>
                <a:ea typeface="Cambria"/>
              </a:rPr>
              <a:t>statistics</a:t>
            </a:r>
            <a:r>
              <a:rPr lang="en-US" sz="3000" dirty="0">
                <a:solidFill>
                  <a:srgbClr val="000000"/>
                </a:solidFill>
                <a:latin typeface="Cambria"/>
                <a:ea typeface="Cambria"/>
              </a:rPr>
              <a:t> refers to numerical facts</a:t>
            </a:r>
            <a:endParaRPr lang="en-US" dirty="0"/>
          </a:p>
          <a:p>
            <a:r>
              <a:rPr lang="en-US" sz="3000" dirty="0">
                <a:solidFill>
                  <a:srgbClr val="000000"/>
                </a:solidFill>
                <a:latin typeface="Cambria"/>
                <a:ea typeface="Cambria"/>
              </a:rPr>
              <a:t>The number that represents –</a:t>
            </a:r>
            <a:endParaRPr lang="en-US" dirty="0"/>
          </a:p>
          <a:p>
            <a:pPr marL="457200" lvl="1" indent="0">
              <a:buNone/>
            </a:pPr>
            <a:r>
              <a:rPr lang="en-US" sz="3000" dirty="0">
                <a:solidFill>
                  <a:srgbClr val="000000"/>
                </a:solidFill>
                <a:latin typeface="Cambria"/>
                <a:ea typeface="Cambria"/>
              </a:rPr>
              <a:t> a) </a:t>
            </a:r>
            <a:r>
              <a:rPr lang="en-US" sz="3000" dirty="0" smtClean="0">
                <a:solidFill>
                  <a:srgbClr val="000000"/>
                </a:solidFill>
                <a:latin typeface="Cambria"/>
                <a:ea typeface="Cambria"/>
              </a:rPr>
              <a:t>annual </a:t>
            </a:r>
            <a:r>
              <a:rPr lang="en-US" sz="3000" dirty="0">
                <a:solidFill>
                  <a:srgbClr val="000000"/>
                </a:solidFill>
                <a:latin typeface="Cambria"/>
                <a:ea typeface="Cambria"/>
              </a:rPr>
              <a:t>income of a family</a:t>
            </a:r>
            <a:endParaRPr lang="en-US" dirty="0"/>
          </a:p>
          <a:p>
            <a:pPr marL="457200" lvl="1" indent="0">
              <a:buNone/>
            </a:pPr>
            <a:r>
              <a:rPr lang="en-US" sz="3000" dirty="0">
                <a:latin typeface="Cambria" panose="02040503050406030204" pitchFamily="18" charset="0"/>
                <a:ea typeface="Cambria" panose="02040503050406030204" pitchFamily="18" charset="0"/>
              </a:rPr>
              <a:t> b) age of a student </a:t>
            </a:r>
          </a:p>
          <a:p>
            <a:pPr marL="457200" lvl="1" indent="0">
              <a:buNone/>
            </a:pPr>
            <a:r>
              <a:rPr lang="en-US" sz="3000" dirty="0">
                <a:latin typeface="Cambria" panose="02040503050406030204" pitchFamily="18" charset="0"/>
                <a:ea typeface="Cambria" panose="02040503050406030204" pitchFamily="18" charset="0"/>
              </a:rPr>
              <a:t> c) the percentage of students who scored grade A</a:t>
            </a:r>
          </a:p>
          <a:p>
            <a:pPr marL="457200" lvl="1" indent="0">
              <a:buNone/>
            </a:pPr>
            <a:r>
              <a:rPr lang="en-US" sz="3000" dirty="0">
                <a:latin typeface="Cambria" panose="02040503050406030204" pitchFamily="18" charset="0"/>
                <a:ea typeface="Cambria" panose="02040503050406030204" pitchFamily="18" charset="0"/>
              </a:rPr>
              <a:t> d) the starting salary of a typical college graduate</a:t>
            </a:r>
          </a:p>
          <a:p>
            <a:r>
              <a:rPr lang="en-US" sz="3000" dirty="0">
                <a:latin typeface="Cambria"/>
                <a:ea typeface="Cambria"/>
              </a:rPr>
              <a:t>What will be other examples of </a:t>
            </a:r>
            <a:r>
              <a:rPr lang="en-US" sz="3000" b="1" i="1" dirty="0">
                <a:latin typeface="Cambria"/>
                <a:ea typeface="Cambria"/>
              </a:rPr>
              <a:t>statistics</a:t>
            </a:r>
            <a:r>
              <a:rPr lang="en-US" sz="3000" dirty="0">
                <a:latin typeface="Cambria"/>
                <a:ea typeface="Cambria"/>
              </a:rPr>
              <a:t>? ……………..</a:t>
            </a:r>
            <a:endParaRPr lang="en-US" sz="3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98572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9930D3-FE6C-4DC0-9B7B-F9D907DADE7B}"/>
              </a:ext>
            </a:extLst>
          </p:cNvPr>
          <p:cNvSpPr>
            <a:spLocks noGrp="1"/>
          </p:cNvSpPr>
          <p:nvPr>
            <p:ph idx="1"/>
          </p:nvPr>
        </p:nvSpPr>
        <p:spPr>
          <a:xfrm>
            <a:off x="838200" y="872836"/>
            <a:ext cx="10515600" cy="5304127"/>
          </a:xfrm>
        </p:spPr>
        <p:txBody>
          <a:bodyPr/>
          <a:lstStyle/>
          <a:p>
            <a:r>
              <a:rPr lang="en-US" dirty="0">
                <a:latin typeface="Cambria" panose="02040503050406030204" pitchFamily="18" charset="0"/>
                <a:ea typeface="Cambria" panose="02040503050406030204" pitchFamily="18" charset="0"/>
              </a:rPr>
              <a:t>As you can see from the above examples that certain quantitative variable can assume may </a:t>
            </a:r>
            <a:r>
              <a:rPr lang="en-US" b="1" dirty="0">
                <a:latin typeface="Cambria" panose="02040503050406030204" pitchFamily="18" charset="0"/>
                <a:ea typeface="Cambria" panose="02040503050406030204" pitchFamily="18" charset="0"/>
              </a:rPr>
              <a:t>be countable </a:t>
            </a:r>
            <a:r>
              <a:rPr lang="en-US" dirty="0">
                <a:latin typeface="Cambria" panose="02040503050406030204" pitchFamily="18" charset="0"/>
                <a:ea typeface="Cambria" panose="02040503050406030204" pitchFamily="18" charset="0"/>
              </a:rPr>
              <a:t>or </a:t>
            </a:r>
            <a:r>
              <a:rPr lang="en-US" b="1" dirty="0">
                <a:latin typeface="Cambria" panose="02040503050406030204" pitchFamily="18" charset="0"/>
                <a:ea typeface="Cambria" panose="02040503050406030204" pitchFamily="18" charset="0"/>
              </a:rPr>
              <a:t>noncountable</a:t>
            </a:r>
          </a:p>
          <a:p>
            <a:r>
              <a:rPr lang="en-US" dirty="0">
                <a:latin typeface="Cambria" panose="02040503050406030204" pitchFamily="18" charset="0"/>
                <a:ea typeface="Cambria" panose="02040503050406030204" pitchFamily="18" charset="0"/>
              </a:rPr>
              <a:t>Quantitative variables may be classified into two categories </a:t>
            </a:r>
          </a:p>
          <a:p>
            <a:pPr marL="800100" lvl="1" indent="-342900">
              <a:buAutoNum type="alphaLcParenR"/>
            </a:pPr>
            <a:r>
              <a:rPr lang="en-US" sz="2600" b="1" dirty="0">
                <a:latin typeface="TimesLTStd-Roman"/>
              </a:rPr>
              <a:t>Discrete Variable </a:t>
            </a:r>
          </a:p>
          <a:p>
            <a:pPr marL="800100" lvl="1" indent="-342900">
              <a:buAutoNum type="alphaLcParenR"/>
            </a:pPr>
            <a:r>
              <a:rPr lang="en-US" sz="2600" b="1" dirty="0">
                <a:latin typeface="TimesLTStd-Roman"/>
              </a:rPr>
              <a:t>Continuous Variable</a:t>
            </a:r>
          </a:p>
          <a:p>
            <a:pPr marL="0" indent="0">
              <a:buNone/>
            </a:pPr>
            <a:endParaRPr lang="en-US" sz="3000" b="1" dirty="0">
              <a:latin typeface="TimesLTStd-Roman"/>
            </a:endParaRPr>
          </a:p>
          <a:p>
            <a:pPr marL="0" indent="0">
              <a:buNone/>
            </a:pPr>
            <a:endParaRPr lang="en-US" sz="3000" b="1" dirty="0">
              <a:latin typeface="TimesLTStd-Roman"/>
            </a:endParaRPr>
          </a:p>
        </p:txBody>
      </p:sp>
    </p:spTree>
    <p:extLst>
      <p:ext uri="{BB962C8B-B14F-4D97-AF65-F5344CB8AC3E}">
        <p14:creationId xmlns:p14="http://schemas.microsoft.com/office/powerpoint/2010/main" val="2081183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7433BC-7D0C-4EB2-8EB9-C31DC49BC26B}"/>
              </a:ext>
            </a:extLst>
          </p:cNvPr>
          <p:cNvSpPr>
            <a:spLocks noGrp="1"/>
          </p:cNvSpPr>
          <p:nvPr>
            <p:ph idx="1"/>
          </p:nvPr>
        </p:nvSpPr>
        <p:spPr>
          <a:xfrm>
            <a:off x="838200" y="540328"/>
            <a:ext cx="10515600" cy="5500254"/>
          </a:xfrm>
        </p:spPr>
        <p:txBody>
          <a:bodyPr>
            <a:normAutofit/>
          </a:bodyPr>
          <a:lstStyle/>
          <a:p>
            <a:pPr marL="514350" indent="-514350">
              <a:buAutoNum type="alphaUcParenR"/>
            </a:pPr>
            <a:r>
              <a:rPr lang="en-US" sz="2600" b="1" dirty="0">
                <a:solidFill>
                  <a:srgbClr val="00B0F0"/>
                </a:solidFill>
                <a:latin typeface="TimesLTStd-Roman"/>
              </a:rPr>
              <a:t>Discrete Variable</a:t>
            </a:r>
          </a:p>
          <a:p>
            <a:pPr algn="just"/>
            <a:r>
              <a:rPr lang="en-US" dirty="0">
                <a:latin typeface="Cambria" panose="02040503050406030204" pitchFamily="18" charset="0"/>
                <a:ea typeface="Cambria" panose="02040503050406030204" pitchFamily="18" charset="0"/>
              </a:rPr>
              <a:t>Variable whose values are countable.</a:t>
            </a:r>
          </a:p>
          <a:p>
            <a:pPr algn="just"/>
            <a:r>
              <a:rPr lang="en-US" dirty="0">
                <a:latin typeface="Cambria" panose="02040503050406030204" pitchFamily="18" charset="0"/>
                <a:ea typeface="Cambria" panose="02040503050406030204" pitchFamily="18" charset="0"/>
              </a:rPr>
              <a:t>In other words, a discrete variable can assume only certain values with no intermediate values.</a:t>
            </a:r>
          </a:p>
          <a:p>
            <a:pPr algn="just"/>
            <a:r>
              <a:rPr lang="en-US" dirty="0">
                <a:latin typeface="Cambria" panose="02040503050406030204" pitchFamily="18" charset="0"/>
                <a:ea typeface="Cambria" panose="02040503050406030204" pitchFamily="18" charset="0"/>
              </a:rPr>
              <a:t>For example: </a:t>
            </a:r>
          </a:p>
          <a:p>
            <a:pPr marL="0" indent="0" algn="just">
              <a:buNone/>
            </a:pPr>
            <a:r>
              <a:rPr lang="en-US" dirty="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No. of accidents</a:t>
            </a:r>
          </a:p>
          <a:p>
            <a:pPr algn="just">
              <a:buFontTx/>
              <a:buChar char="-"/>
            </a:pPr>
            <a:r>
              <a:rPr lang="en-US" sz="2400" dirty="0">
                <a:latin typeface="Cambria" panose="02040503050406030204" pitchFamily="18" charset="0"/>
                <a:ea typeface="Cambria" panose="02040503050406030204" pitchFamily="18" charset="0"/>
              </a:rPr>
              <a:t>The no. of daily admissions in a general hospitals</a:t>
            </a:r>
          </a:p>
          <a:p>
            <a:pPr algn="just">
              <a:buFontTx/>
              <a:buChar char="-"/>
            </a:pPr>
            <a:r>
              <a:rPr lang="en-US" sz="2400" dirty="0">
                <a:latin typeface="Cambria" panose="02040503050406030204" pitchFamily="18" charset="0"/>
                <a:ea typeface="Cambria" panose="02040503050406030204" pitchFamily="18" charset="0"/>
              </a:rPr>
              <a:t>The no. of people visit bank in on any day</a:t>
            </a:r>
          </a:p>
          <a:p>
            <a:pPr algn="just">
              <a:buFontTx/>
              <a:buChar char="-"/>
            </a:pPr>
            <a:r>
              <a:rPr lang="en-US" sz="2400" dirty="0">
                <a:latin typeface="Cambria" panose="02040503050406030204" pitchFamily="18" charset="0"/>
                <a:ea typeface="Cambria" panose="02040503050406030204" pitchFamily="18" charset="0"/>
              </a:rPr>
              <a:t>The no. of students in a classroom</a:t>
            </a:r>
          </a:p>
          <a:p>
            <a:pPr algn="just">
              <a:buFontTx/>
              <a:buChar char="-"/>
            </a:pPr>
            <a:r>
              <a:rPr lang="en-US" sz="2400" dirty="0">
                <a:latin typeface="Cambria" panose="02040503050406030204" pitchFamily="18" charset="0"/>
                <a:ea typeface="Cambria" panose="02040503050406030204" pitchFamily="18" charset="0"/>
              </a:rPr>
              <a:t>The no. of books in a library</a:t>
            </a:r>
          </a:p>
          <a:p>
            <a:pPr algn="just"/>
            <a:endParaRPr lang="en-US" dirty="0">
              <a:latin typeface="Cambria" panose="02040503050406030204" pitchFamily="18" charset="0"/>
              <a:ea typeface="Cambria" panose="02040503050406030204" pitchFamily="18" charset="0"/>
            </a:endParaRPr>
          </a:p>
          <a:p>
            <a:pPr algn="just"/>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91329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C9CB1B-D4AD-4B44-82D7-0372DD536A71}"/>
              </a:ext>
            </a:extLst>
          </p:cNvPr>
          <p:cNvSpPr>
            <a:spLocks noGrp="1"/>
          </p:cNvSpPr>
          <p:nvPr>
            <p:ph idx="1"/>
          </p:nvPr>
        </p:nvSpPr>
        <p:spPr>
          <a:xfrm>
            <a:off x="838200" y="678873"/>
            <a:ext cx="10515600" cy="5498090"/>
          </a:xfrm>
        </p:spPr>
        <p:txBody>
          <a:bodyPr/>
          <a:lstStyle/>
          <a:p>
            <a:pPr marL="0" indent="0">
              <a:buNone/>
            </a:pPr>
            <a:r>
              <a:rPr lang="en-US" b="1" dirty="0">
                <a:solidFill>
                  <a:srgbClr val="00B0F0"/>
                </a:solidFill>
              </a:rPr>
              <a:t>B) Continuous Variable</a:t>
            </a:r>
          </a:p>
          <a:p>
            <a:pPr algn="just"/>
            <a:r>
              <a:rPr lang="en-US" dirty="0">
                <a:latin typeface="Cambria" panose="02040503050406030204" pitchFamily="18" charset="0"/>
                <a:ea typeface="Cambria" panose="02040503050406030204" pitchFamily="18" charset="0"/>
              </a:rPr>
              <a:t>A variable that can assume any numerical value over a certain interval or intervals </a:t>
            </a:r>
          </a:p>
          <a:p>
            <a:pPr algn="just"/>
            <a:r>
              <a:rPr lang="en-US" dirty="0">
                <a:latin typeface="Cambria" panose="02040503050406030204" pitchFamily="18" charset="0"/>
                <a:ea typeface="Cambria" panose="02040503050406030204" pitchFamily="18" charset="0"/>
              </a:rPr>
              <a:t>Example: </a:t>
            </a:r>
          </a:p>
          <a:p>
            <a:pPr algn="l">
              <a:buFontTx/>
              <a:buChar char="-"/>
            </a:pPr>
            <a:r>
              <a:rPr lang="en-US" dirty="0">
                <a:latin typeface="Cambria" panose="02040503050406030204" pitchFamily="18" charset="0"/>
                <a:ea typeface="Cambria" panose="02040503050406030204" pitchFamily="18" charset="0"/>
              </a:rPr>
              <a:t>Price of book: USD105.6 </a:t>
            </a:r>
          </a:p>
          <a:p>
            <a:pPr algn="l">
              <a:buFontTx/>
              <a:buChar char="-"/>
            </a:pPr>
            <a:r>
              <a:rPr lang="en-US" dirty="0">
                <a:latin typeface="Cambria" panose="02040503050406030204" pitchFamily="18" charset="0"/>
                <a:ea typeface="Cambria" panose="02040503050406030204" pitchFamily="18" charset="0"/>
              </a:rPr>
              <a:t>Body temperature</a:t>
            </a:r>
          </a:p>
          <a:p>
            <a:pPr algn="l">
              <a:buFontTx/>
              <a:buChar char="-"/>
            </a:pPr>
            <a:r>
              <a:rPr lang="en-US" dirty="0">
                <a:latin typeface="Cambria" panose="02040503050406030204" pitchFamily="18" charset="0"/>
                <a:ea typeface="Cambria" panose="02040503050406030204" pitchFamily="18" charset="0"/>
              </a:rPr>
              <a:t>Expenditure on food on any day</a:t>
            </a:r>
          </a:p>
          <a:p>
            <a:pPr algn="l">
              <a:buFontTx/>
              <a:buChar char="-"/>
            </a:pPr>
            <a:r>
              <a:rPr lang="en-US" dirty="0">
                <a:latin typeface="Cambria" panose="02040503050406030204" pitchFamily="18" charset="0"/>
                <a:ea typeface="Cambria" panose="02040503050406030204" pitchFamily="18" charset="0"/>
              </a:rPr>
              <a:t>The time it takes to complete a certain task</a:t>
            </a:r>
          </a:p>
          <a:p>
            <a:pPr marL="0" indent="0" algn="l">
              <a:buNone/>
            </a:pPr>
            <a:endParaRPr lang="en-US" dirty="0"/>
          </a:p>
        </p:txBody>
      </p:sp>
    </p:spTree>
    <p:extLst>
      <p:ext uri="{BB962C8B-B14F-4D97-AF65-F5344CB8AC3E}">
        <p14:creationId xmlns:p14="http://schemas.microsoft.com/office/powerpoint/2010/main" val="688292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7D6FAF-46DA-491B-B2B6-2B90D57962B1}"/>
              </a:ext>
            </a:extLst>
          </p:cNvPr>
          <p:cNvSpPr>
            <a:spLocks noGrp="1"/>
          </p:cNvSpPr>
          <p:nvPr>
            <p:ph idx="1"/>
          </p:nvPr>
        </p:nvSpPr>
        <p:spPr>
          <a:xfrm>
            <a:off x="838199" y="457200"/>
            <a:ext cx="10813473" cy="5719763"/>
          </a:xfrm>
        </p:spPr>
        <p:txBody>
          <a:bodyPr>
            <a:normAutofit/>
          </a:bodyPr>
          <a:lstStyle/>
          <a:p>
            <a:pPr marL="0" indent="0" algn="l">
              <a:buNone/>
            </a:pPr>
            <a:r>
              <a:rPr lang="en-US" b="1" dirty="0">
                <a:solidFill>
                  <a:srgbClr val="00B0F0"/>
                </a:solidFill>
                <a:latin typeface="Cambria" panose="02040503050406030204" pitchFamily="18" charset="0"/>
                <a:ea typeface="Cambria" panose="02040503050406030204" pitchFamily="18" charset="0"/>
              </a:rPr>
              <a:t>Qualitative or Categorical Variable </a:t>
            </a:r>
          </a:p>
          <a:p>
            <a:pPr algn="just"/>
            <a:r>
              <a:rPr lang="en-US" dirty="0">
                <a:latin typeface="Cambria" panose="02040503050406030204" pitchFamily="18" charset="0"/>
                <a:ea typeface="Cambria" panose="02040503050406030204" pitchFamily="18" charset="0"/>
              </a:rPr>
              <a:t>A variable that </a:t>
            </a:r>
            <a:r>
              <a:rPr lang="en-US" dirty="0">
                <a:solidFill>
                  <a:srgbClr val="00B0F0"/>
                </a:solidFill>
                <a:latin typeface="Cambria" panose="02040503050406030204" pitchFamily="18" charset="0"/>
                <a:ea typeface="Cambria" panose="02040503050406030204" pitchFamily="18" charset="0"/>
              </a:rPr>
              <a:t>cannot assume a numerical value </a:t>
            </a:r>
            <a:r>
              <a:rPr lang="en-US" dirty="0">
                <a:latin typeface="Cambria" panose="02040503050406030204" pitchFamily="18" charset="0"/>
                <a:ea typeface="Cambria" panose="02040503050406030204" pitchFamily="18" charset="0"/>
              </a:rPr>
              <a:t>but can be </a:t>
            </a:r>
            <a:r>
              <a:rPr lang="en-US" dirty="0">
                <a:solidFill>
                  <a:srgbClr val="00B0F0"/>
                </a:solidFill>
                <a:latin typeface="Cambria" panose="02040503050406030204" pitchFamily="18" charset="0"/>
                <a:ea typeface="Cambria" panose="02040503050406030204" pitchFamily="18" charset="0"/>
              </a:rPr>
              <a:t>classified into two or more nonnumeric categories </a:t>
            </a:r>
            <a:r>
              <a:rPr lang="en-US" dirty="0">
                <a:latin typeface="Cambria" panose="02040503050406030204" pitchFamily="18" charset="0"/>
                <a:ea typeface="Cambria" panose="02040503050406030204" pitchFamily="18" charset="0"/>
              </a:rPr>
              <a:t>is called a qualitative or categorical variable.</a:t>
            </a:r>
          </a:p>
          <a:p>
            <a:pPr algn="just"/>
            <a:r>
              <a:rPr lang="en-US" dirty="0">
                <a:latin typeface="Cambria" panose="02040503050406030204" pitchFamily="18" charset="0"/>
                <a:ea typeface="Cambria" panose="02040503050406030204" pitchFamily="18" charset="0"/>
              </a:rPr>
              <a:t>The data collected on such a variable are called qualitative data.</a:t>
            </a:r>
          </a:p>
          <a:p>
            <a:pPr algn="l"/>
            <a:r>
              <a:rPr lang="en-US" dirty="0">
                <a:latin typeface="Cambria" panose="02040503050406030204" pitchFamily="18" charset="0"/>
                <a:ea typeface="Cambria" panose="02040503050406030204" pitchFamily="18" charset="0"/>
              </a:rPr>
              <a:t>Examples: </a:t>
            </a:r>
          </a:p>
          <a:p>
            <a:pPr marL="0" indent="0" algn="l">
              <a:buNone/>
            </a:pPr>
            <a:r>
              <a:rPr lang="en-US" dirty="0">
                <a:latin typeface="Cambria" panose="02040503050406030204" pitchFamily="18" charset="0"/>
                <a:ea typeface="Cambria" panose="02040503050406030204" pitchFamily="18" charset="0"/>
              </a:rPr>
              <a:t> - Gender of a person</a:t>
            </a:r>
          </a:p>
          <a:p>
            <a:pPr algn="l">
              <a:buFontTx/>
              <a:buChar char="-"/>
            </a:pPr>
            <a:r>
              <a:rPr lang="en-US" dirty="0">
                <a:latin typeface="Cambria" panose="02040503050406030204" pitchFamily="18" charset="0"/>
                <a:ea typeface="Cambria" panose="02040503050406030204" pitchFamily="18" charset="0"/>
              </a:rPr>
              <a:t>A person’s blood type</a:t>
            </a:r>
          </a:p>
          <a:p>
            <a:pPr algn="l">
              <a:buFontTx/>
              <a:buChar char="-"/>
            </a:pPr>
            <a:r>
              <a:rPr lang="en-US" dirty="0">
                <a:latin typeface="Cambria" panose="02040503050406030204" pitchFamily="18" charset="0"/>
                <a:ea typeface="Cambria" panose="02040503050406030204" pitchFamily="18" charset="0"/>
              </a:rPr>
              <a:t>Occupation</a:t>
            </a:r>
          </a:p>
          <a:p>
            <a:pPr algn="l">
              <a:buFontTx/>
              <a:buChar char="-"/>
            </a:pPr>
            <a:r>
              <a:rPr lang="en-US" dirty="0">
                <a:latin typeface="Cambria" panose="02040503050406030204" pitchFamily="18" charset="0"/>
                <a:ea typeface="Cambria" panose="02040503050406030204" pitchFamily="18" charset="0"/>
              </a:rPr>
              <a:t>Modes of transportation </a:t>
            </a:r>
          </a:p>
          <a:p>
            <a:pPr marL="0" indent="0" algn="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6670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2F5CD-64C3-45D9-B72E-EB50B521237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8FE39D4-F0F1-4DC0-BC2C-B4D3C67B80F9}"/>
              </a:ext>
            </a:extLst>
          </p:cNvPr>
          <p:cNvSpPr>
            <a:spLocks noGrp="1"/>
          </p:cNvSpPr>
          <p:nvPr>
            <p:ph type="subTitle" idx="1"/>
          </p:nvPr>
        </p:nvSpPr>
        <p:spPr/>
        <p:txBody>
          <a:bodyPr/>
          <a:lstStyle/>
          <a:p>
            <a:endParaRPr lang="en-US"/>
          </a:p>
        </p:txBody>
      </p:sp>
      <p:pic>
        <p:nvPicPr>
          <p:cNvPr id="5" name="Content Placeholder 4">
            <a:extLst>
              <a:ext uri="{FF2B5EF4-FFF2-40B4-BE49-F238E27FC236}">
                <a16:creationId xmlns:a16="http://schemas.microsoft.com/office/drawing/2014/main" id="{013256EF-125D-4ADE-BE06-869B27CF6121}"/>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524000" y="420400"/>
            <a:ext cx="9421813" cy="5518150"/>
          </a:xfrm>
        </p:spPr>
      </p:pic>
    </p:spTree>
    <p:extLst>
      <p:ext uri="{BB962C8B-B14F-4D97-AF65-F5344CB8AC3E}">
        <p14:creationId xmlns:p14="http://schemas.microsoft.com/office/powerpoint/2010/main" val="2161058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ECA8BC-9145-4A52-B7B4-46EF4083AD9F}"/>
              </a:ext>
            </a:extLst>
          </p:cNvPr>
          <p:cNvSpPr>
            <a:spLocks noGrp="1"/>
          </p:cNvSpPr>
          <p:nvPr>
            <p:ph idx="1"/>
          </p:nvPr>
        </p:nvSpPr>
        <p:spPr>
          <a:xfrm>
            <a:off x="838200" y="556591"/>
            <a:ext cx="10515600" cy="5620372"/>
          </a:xfrm>
        </p:spPr>
        <p:txBody>
          <a:bodyPr>
            <a:normAutofit/>
          </a:bodyPr>
          <a:lstStyle/>
          <a:p>
            <a:pPr marL="0" indent="0">
              <a:buNone/>
            </a:pPr>
            <a:r>
              <a:rPr lang="en-US" sz="3000" b="1" dirty="0"/>
              <a:t>Population</a:t>
            </a:r>
          </a:p>
          <a:p>
            <a:pPr algn="just"/>
            <a:r>
              <a:rPr lang="en-US" sz="3500" dirty="0"/>
              <a:t>In simple terms, population means the aggregate of all objects/units/elements/items related to the topic of the study </a:t>
            </a:r>
          </a:p>
          <a:p>
            <a:pPr algn="just"/>
            <a:r>
              <a:rPr lang="en-US" sz="3500" dirty="0"/>
              <a:t>It can be of any size, and the number of elements or members or units in a population is known as </a:t>
            </a:r>
            <a:r>
              <a:rPr lang="en-US" sz="3500" b="1" dirty="0"/>
              <a:t>Population size. </a:t>
            </a:r>
          </a:p>
          <a:p>
            <a:pPr algn="just"/>
            <a:r>
              <a:rPr lang="en-US" sz="3500" dirty="0"/>
              <a:t>Population size denoted by letter “N”</a:t>
            </a:r>
          </a:p>
          <a:p>
            <a:pPr algn="just"/>
            <a:r>
              <a:rPr lang="en-US" sz="3500" b="1" dirty="0"/>
              <a:t> </a:t>
            </a:r>
            <a:r>
              <a:rPr lang="en-US" sz="3500" dirty="0"/>
              <a:t>Population may be finite or infinite</a:t>
            </a:r>
          </a:p>
          <a:p>
            <a:pPr marL="0" indent="0">
              <a:buNone/>
            </a:pPr>
            <a:r>
              <a:rPr lang="en-US" sz="3500" dirty="0"/>
              <a:t> </a:t>
            </a:r>
          </a:p>
          <a:p>
            <a:pPr marL="0" indent="0">
              <a:buNone/>
            </a:pPr>
            <a:endParaRPr lang="en-US" dirty="0"/>
          </a:p>
        </p:txBody>
      </p:sp>
    </p:spTree>
    <p:extLst>
      <p:ext uri="{BB962C8B-B14F-4D97-AF65-F5344CB8AC3E}">
        <p14:creationId xmlns:p14="http://schemas.microsoft.com/office/powerpoint/2010/main" val="3757883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672E58-3542-4BBD-B2E6-CDF1C9C1567F}"/>
              </a:ext>
            </a:extLst>
          </p:cNvPr>
          <p:cNvSpPr>
            <a:spLocks noGrp="1"/>
          </p:cNvSpPr>
          <p:nvPr>
            <p:ph idx="1"/>
          </p:nvPr>
        </p:nvSpPr>
        <p:spPr>
          <a:xfrm>
            <a:off x="838199" y="715617"/>
            <a:ext cx="10882745" cy="5461346"/>
          </a:xfrm>
        </p:spPr>
        <p:txBody>
          <a:bodyPr>
            <a:normAutofit lnSpcReduction="10000"/>
          </a:bodyPr>
          <a:lstStyle/>
          <a:p>
            <a:r>
              <a:rPr lang="en-US" b="1" dirty="0"/>
              <a:t>Finite population:</a:t>
            </a:r>
          </a:p>
          <a:p>
            <a:pPr>
              <a:buFontTx/>
              <a:buChar char="-"/>
            </a:pPr>
            <a:r>
              <a:rPr lang="en-US" dirty="0"/>
              <a:t>If the no. of units in the population is countable in a certain time.</a:t>
            </a:r>
          </a:p>
          <a:p>
            <a:pPr>
              <a:buFontTx/>
              <a:buChar char="-"/>
            </a:pPr>
            <a:r>
              <a:rPr lang="en-US" dirty="0"/>
              <a:t>For example: total no. of students in </a:t>
            </a:r>
            <a:r>
              <a:rPr lang="en-US" dirty="0" err="1"/>
              <a:t>Pulchowk</a:t>
            </a:r>
            <a:r>
              <a:rPr lang="en-US" dirty="0"/>
              <a:t> Campus</a:t>
            </a:r>
          </a:p>
          <a:p>
            <a:pPr>
              <a:buFontTx/>
              <a:buChar char="-"/>
            </a:pPr>
            <a:r>
              <a:rPr lang="en-US" dirty="0"/>
              <a:t>Total no. of employee in </a:t>
            </a:r>
            <a:r>
              <a:rPr lang="en-US" dirty="0" err="1"/>
              <a:t>Ncell</a:t>
            </a:r>
            <a:r>
              <a:rPr lang="en-US" dirty="0"/>
              <a:t> etc.</a:t>
            </a:r>
          </a:p>
          <a:p>
            <a:r>
              <a:rPr lang="en-US" b="1" dirty="0"/>
              <a:t>Infinite population: </a:t>
            </a:r>
          </a:p>
          <a:p>
            <a:pPr>
              <a:buFontTx/>
              <a:buChar char="-"/>
            </a:pPr>
            <a:r>
              <a:rPr lang="en-US" dirty="0"/>
              <a:t>If the no. of units in the population is not countable in a certain time.</a:t>
            </a:r>
          </a:p>
          <a:p>
            <a:pPr>
              <a:buFontTx/>
              <a:buChar char="-"/>
            </a:pPr>
            <a:r>
              <a:rPr lang="en-US" dirty="0"/>
              <a:t>For example: total no. of stars in the sky</a:t>
            </a:r>
          </a:p>
          <a:p>
            <a:pPr>
              <a:buFontTx/>
              <a:buChar char="-"/>
            </a:pPr>
            <a:r>
              <a:rPr lang="en-US" dirty="0"/>
              <a:t>Total no. of trees in the forest</a:t>
            </a:r>
          </a:p>
          <a:p>
            <a:r>
              <a:rPr lang="en-US" b="1" dirty="0"/>
              <a:t>Hypothetical population</a:t>
            </a:r>
          </a:p>
          <a:p>
            <a:pPr>
              <a:buFontTx/>
              <a:buChar char="-"/>
            </a:pPr>
            <a:r>
              <a:rPr lang="en-US" dirty="0"/>
              <a:t>Assumed population</a:t>
            </a:r>
          </a:p>
          <a:p>
            <a:pPr>
              <a:buFontTx/>
              <a:buChar char="-"/>
            </a:pPr>
            <a:r>
              <a:rPr lang="en-US" dirty="0"/>
              <a:t>Example: </a:t>
            </a:r>
          </a:p>
        </p:txBody>
      </p:sp>
    </p:spTree>
    <p:extLst>
      <p:ext uri="{BB962C8B-B14F-4D97-AF65-F5344CB8AC3E}">
        <p14:creationId xmlns:p14="http://schemas.microsoft.com/office/powerpoint/2010/main" val="3095863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A9D4AC-6EF2-4FDD-8E36-9FA0ED76AF91}"/>
              </a:ext>
            </a:extLst>
          </p:cNvPr>
          <p:cNvSpPr>
            <a:spLocks noGrp="1"/>
          </p:cNvSpPr>
          <p:nvPr>
            <p:ph idx="1"/>
          </p:nvPr>
        </p:nvSpPr>
        <p:spPr>
          <a:xfrm>
            <a:off x="838200" y="596348"/>
            <a:ext cx="10744200" cy="5580615"/>
          </a:xfrm>
        </p:spPr>
        <p:txBody>
          <a:bodyPr/>
          <a:lstStyle/>
          <a:p>
            <a:pPr marL="0" indent="0">
              <a:buNone/>
            </a:pPr>
            <a:r>
              <a:rPr lang="en-US" b="1" dirty="0"/>
              <a:t>Sample</a:t>
            </a:r>
          </a:p>
          <a:p>
            <a:pPr algn="just">
              <a:buFontTx/>
              <a:buChar char="-"/>
            </a:pPr>
            <a:r>
              <a:rPr lang="en-US" dirty="0"/>
              <a:t>A fraction (or a part) of a population selected in any manner from the population for the purpose of investigation.</a:t>
            </a:r>
          </a:p>
          <a:p>
            <a:pPr algn="just">
              <a:buFontTx/>
              <a:buChar char="-"/>
            </a:pPr>
            <a:r>
              <a:rPr lang="en-US" dirty="0"/>
              <a:t>The sample so selected should be such that it represent the population in all its characteristics</a:t>
            </a:r>
          </a:p>
          <a:p>
            <a:pPr algn="just">
              <a:buFontTx/>
              <a:buChar char="-"/>
            </a:pPr>
            <a:r>
              <a:rPr lang="en-US" dirty="0"/>
              <a:t>It is a subset of population and is always finite</a:t>
            </a:r>
          </a:p>
          <a:p>
            <a:pPr algn="just">
              <a:buFontTx/>
              <a:buChar char="-"/>
            </a:pPr>
            <a:r>
              <a:rPr lang="en-US" dirty="0"/>
              <a:t>It should be free from bias</a:t>
            </a:r>
          </a:p>
          <a:p>
            <a:pPr algn="just">
              <a:buFontTx/>
              <a:buChar char="-"/>
            </a:pPr>
            <a:r>
              <a:rPr lang="en-US" dirty="0"/>
              <a:t>The sample observations are used to make generalizations about the population.</a:t>
            </a:r>
          </a:p>
          <a:p>
            <a:pPr marL="0" indent="0">
              <a:buNone/>
            </a:pPr>
            <a:endParaRPr lang="en-US" b="1" dirty="0"/>
          </a:p>
        </p:txBody>
      </p:sp>
    </p:spTree>
    <p:extLst>
      <p:ext uri="{BB962C8B-B14F-4D97-AF65-F5344CB8AC3E}">
        <p14:creationId xmlns:p14="http://schemas.microsoft.com/office/powerpoint/2010/main" val="1937988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177877-87CA-4413-B1DA-9D242E9DF202}"/>
              </a:ext>
            </a:extLst>
          </p:cNvPr>
          <p:cNvSpPr>
            <a:spLocks noGrp="1"/>
          </p:cNvSpPr>
          <p:nvPr>
            <p:ph idx="1"/>
          </p:nvPr>
        </p:nvSpPr>
        <p:spPr>
          <a:xfrm>
            <a:off x="838200" y="622852"/>
            <a:ext cx="10515600" cy="5554111"/>
          </a:xfrm>
        </p:spPr>
        <p:txBody>
          <a:bodyPr>
            <a:normAutofit lnSpcReduction="10000"/>
          </a:bodyPr>
          <a:lstStyle/>
          <a:p>
            <a:pPr marL="0" indent="0">
              <a:buNone/>
            </a:pPr>
            <a:r>
              <a:rPr lang="en-US" sz="3200" b="1" dirty="0"/>
              <a:t>Census</a:t>
            </a:r>
          </a:p>
          <a:p>
            <a:r>
              <a:rPr lang="en-US" dirty="0"/>
              <a:t>A study conducted all units of the population </a:t>
            </a:r>
          </a:p>
          <a:p>
            <a:r>
              <a:rPr lang="en-US" dirty="0"/>
              <a:t>In another word, complete enumeration of all elements of the population</a:t>
            </a:r>
          </a:p>
          <a:p>
            <a:r>
              <a:rPr lang="en-US" dirty="0"/>
              <a:t>Example: Population census survey, Industrial census survey</a:t>
            </a:r>
          </a:p>
          <a:p>
            <a:r>
              <a:rPr lang="en-US" dirty="0"/>
              <a:t>Merits:</a:t>
            </a:r>
          </a:p>
          <a:p>
            <a:pPr>
              <a:buFontTx/>
              <a:buChar char="-"/>
            </a:pPr>
            <a:r>
              <a:rPr lang="en-US" dirty="0"/>
              <a:t>Suitable for small population</a:t>
            </a:r>
          </a:p>
          <a:p>
            <a:pPr>
              <a:buFontTx/>
              <a:buChar char="-"/>
            </a:pPr>
            <a:r>
              <a:rPr lang="en-US" dirty="0"/>
              <a:t>Suitable for rare events</a:t>
            </a:r>
          </a:p>
          <a:p>
            <a:pPr>
              <a:buFontTx/>
              <a:buChar char="-"/>
            </a:pPr>
            <a:r>
              <a:rPr lang="en-US" dirty="0"/>
              <a:t>If information about all units of population is required</a:t>
            </a:r>
          </a:p>
          <a:p>
            <a:r>
              <a:rPr lang="en-US" dirty="0"/>
              <a:t>Demerits:</a:t>
            </a:r>
          </a:p>
          <a:p>
            <a:pPr marL="0" indent="0" algn="just">
              <a:buNone/>
            </a:pPr>
            <a:r>
              <a:rPr lang="en-US" dirty="0"/>
              <a:t>- Expensive method, requires large no. of resources, longer time to   complete study, for infinite population this method is impossible</a:t>
            </a:r>
          </a:p>
        </p:txBody>
      </p:sp>
    </p:spTree>
    <p:extLst>
      <p:ext uri="{BB962C8B-B14F-4D97-AF65-F5344CB8AC3E}">
        <p14:creationId xmlns:p14="http://schemas.microsoft.com/office/powerpoint/2010/main" val="2661754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121D4C-975F-4B17-9510-7B74AD957FBC}"/>
              </a:ext>
            </a:extLst>
          </p:cNvPr>
          <p:cNvSpPr>
            <a:spLocks noGrp="1"/>
          </p:cNvSpPr>
          <p:nvPr>
            <p:ph idx="1"/>
          </p:nvPr>
        </p:nvSpPr>
        <p:spPr>
          <a:xfrm>
            <a:off x="838200" y="516835"/>
            <a:ext cx="10515600" cy="5660128"/>
          </a:xfrm>
        </p:spPr>
        <p:txBody>
          <a:bodyPr>
            <a:normAutofit lnSpcReduction="10000"/>
          </a:bodyPr>
          <a:lstStyle/>
          <a:p>
            <a:pPr marL="0" indent="0" algn="just">
              <a:buNone/>
            </a:pPr>
            <a:r>
              <a:rPr lang="en-US" b="1" dirty="0"/>
              <a:t>Sampling</a:t>
            </a:r>
            <a:endParaRPr lang="en-US" dirty="0"/>
          </a:p>
          <a:p>
            <a:pPr algn="just"/>
            <a:r>
              <a:rPr lang="en-US" dirty="0"/>
              <a:t>When study of whole population is not possible due to factors like time, cost, manpower, resources and destructive nature of study, we take small representative portion of population. Small representative part selected from the population for  the study is called sample</a:t>
            </a:r>
          </a:p>
          <a:p>
            <a:pPr algn="just"/>
            <a:r>
              <a:rPr lang="en-US" dirty="0"/>
              <a:t>The process of selecting sample from a population is called </a:t>
            </a:r>
            <a:r>
              <a:rPr lang="en-US" b="1" dirty="0"/>
              <a:t>sampling</a:t>
            </a:r>
          </a:p>
          <a:p>
            <a:pPr algn="just"/>
            <a:r>
              <a:rPr lang="en-US" b="1" dirty="0"/>
              <a:t>Merits of sample survey</a:t>
            </a:r>
          </a:p>
          <a:p>
            <a:pPr algn="just">
              <a:buFontTx/>
              <a:buChar char="-"/>
            </a:pPr>
            <a:r>
              <a:rPr lang="en-US" dirty="0"/>
              <a:t>Less expensive, less time, needs smaller no. of resources, only method for large population</a:t>
            </a:r>
          </a:p>
          <a:p>
            <a:pPr algn="just"/>
            <a:r>
              <a:rPr lang="en-US" b="1" dirty="0"/>
              <a:t>Demerits of sample survey</a:t>
            </a:r>
          </a:p>
          <a:p>
            <a:pPr algn="just">
              <a:buFontTx/>
              <a:buChar char="-"/>
            </a:pPr>
            <a:r>
              <a:rPr lang="en-US" dirty="0"/>
              <a:t>not suitable if information about all units of population required</a:t>
            </a:r>
          </a:p>
          <a:p>
            <a:pPr algn="just">
              <a:buFontTx/>
              <a:buChar char="-"/>
            </a:pPr>
            <a:r>
              <a:rPr lang="en-US" dirty="0"/>
              <a:t>Not suitable for rare events</a:t>
            </a:r>
          </a:p>
          <a:p>
            <a:pPr algn="just">
              <a:buFontTx/>
              <a:buChar char="-"/>
            </a:pPr>
            <a:r>
              <a:rPr lang="en-US" dirty="0"/>
              <a:t>Not appropriate for historical data</a:t>
            </a:r>
          </a:p>
        </p:txBody>
      </p:sp>
    </p:spTree>
    <p:extLst>
      <p:ext uri="{BB962C8B-B14F-4D97-AF65-F5344CB8AC3E}">
        <p14:creationId xmlns:p14="http://schemas.microsoft.com/office/powerpoint/2010/main" val="2598493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004CF4-1522-4929-A2D3-42CC9208C495}"/>
              </a:ext>
            </a:extLst>
          </p:cNvPr>
          <p:cNvSpPr>
            <a:spLocks noGrp="1"/>
          </p:cNvSpPr>
          <p:nvPr>
            <p:ph idx="1"/>
          </p:nvPr>
        </p:nvSpPr>
        <p:spPr>
          <a:xfrm>
            <a:off x="516836" y="424070"/>
            <a:ext cx="11037855" cy="6135756"/>
          </a:xfrm>
        </p:spPr>
        <p:txBody>
          <a:bodyPr>
            <a:normAutofit/>
          </a:bodyPr>
          <a:lstStyle/>
          <a:p>
            <a:pPr marL="0" indent="0">
              <a:buNone/>
            </a:pPr>
            <a:r>
              <a:rPr lang="en-US" sz="3600" b="1" i="0" u="none" strike="noStrike" baseline="0" dirty="0">
                <a:solidFill>
                  <a:srgbClr val="0070C0"/>
                </a:solidFill>
                <a:latin typeface="Cambria" panose="02040503050406030204" pitchFamily="18" charset="0"/>
                <a:ea typeface="Cambria" panose="02040503050406030204" pitchFamily="18" charset="0"/>
              </a:rPr>
              <a:t>The following examples present some statistics:</a:t>
            </a:r>
          </a:p>
          <a:p>
            <a:pPr algn="just"/>
            <a:r>
              <a:rPr lang="en-US" sz="2500" b="0" i="0" u="none" strike="noStrike" baseline="0" dirty="0">
                <a:latin typeface="Cambria" panose="02040503050406030204" pitchFamily="18" charset="0"/>
                <a:ea typeface="Cambria" panose="02040503050406030204" pitchFamily="18" charset="0"/>
              </a:rPr>
              <a:t>Approximately 30% of Google’s employees were female in July 2014 (</a:t>
            </a:r>
            <a:r>
              <a:rPr lang="en-US" sz="2500" b="0" i="1" u="none" strike="noStrike" baseline="0" dirty="0">
                <a:latin typeface="Cambria" panose="02040503050406030204" pitchFamily="18" charset="0"/>
                <a:ea typeface="Cambria" panose="02040503050406030204" pitchFamily="18" charset="0"/>
              </a:rPr>
              <a:t>USA TODAY</a:t>
            </a:r>
            <a:r>
              <a:rPr lang="en-US" sz="2500" b="0" i="0" u="none" strike="noStrike" baseline="0" dirty="0">
                <a:latin typeface="Cambria" panose="02040503050406030204" pitchFamily="18" charset="0"/>
                <a:ea typeface="Cambria" panose="02040503050406030204" pitchFamily="18" charset="0"/>
              </a:rPr>
              <a:t>, July 24, 2014).</a:t>
            </a:r>
          </a:p>
          <a:p>
            <a:pPr algn="just"/>
            <a:r>
              <a:rPr lang="en-US" sz="2500" dirty="0">
                <a:latin typeface="Cambria" panose="02040503050406030204" pitchFamily="18" charset="0"/>
                <a:ea typeface="Cambria" panose="02040503050406030204" pitchFamily="18" charset="0"/>
              </a:rPr>
              <a:t>In 2013, author James Patterson earned $90 million from the sale of his books (Forbes, September 29, 2014).</a:t>
            </a:r>
          </a:p>
          <a:p>
            <a:pPr algn="just"/>
            <a:r>
              <a:rPr lang="en-US" sz="2500" dirty="0">
                <a:latin typeface="Cambria" panose="02040503050406030204" pitchFamily="18" charset="0"/>
                <a:ea typeface="Cambria" panose="02040503050406030204" pitchFamily="18" charset="0"/>
              </a:rPr>
              <a:t>As per the CBS report, the hotel and restaurant, manufacturing and transportation sectors of Nepal will witness negative growth of 16.3 percent, 1.1 percent and 2.3 percent, respectively, in the current fiscal year (</a:t>
            </a:r>
            <a:r>
              <a:rPr lang="en-US" sz="2500" b="0" i="0" dirty="0">
                <a:solidFill>
                  <a:srgbClr val="000000"/>
                </a:solidFill>
                <a:effectLst/>
                <a:latin typeface="georgia" panose="02040502050405020303" pitchFamily="18" charset="0"/>
              </a:rPr>
              <a:t>The Himalayan Times, April 30, </a:t>
            </a:r>
            <a:r>
              <a:rPr lang="en-US" sz="2500" dirty="0">
                <a:latin typeface="Cambria" panose="02040503050406030204" pitchFamily="18" charset="0"/>
                <a:ea typeface="Cambria" panose="02040503050406030204" pitchFamily="18" charset="0"/>
              </a:rPr>
              <a:t> 2020).</a:t>
            </a:r>
          </a:p>
          <a:p>
            <a:pPr algn="just"/>
            <a:endParaRPr lang="en-US" dirty="0">
              <a:latin typeface="Cambria" panose="02040503050406030204" pitchFamily="18" charset="0"/>
              <a:ea typeface="Cambria" panose="02040503050406030204" pitchFamily="18" charset="0"/>
            </a:endParaRPr>
          </a:p>
          <a:p>
            <a:pPr algn="l"/>
            <a:endParaRPr lang="en-US" sz="2400" dirty="0">
              <a:latin typeface="TimesLTStd-Roman"/>
            </a:endParaRPr>
          </a:p>
        </p:txBody>
      </p:sp>
    </p:spTree>
    <p:extLst>
      <p:ext uri="{BB962C8B-B14F-4D97-AF65-F5344CB8AC3E}">
        <p14:creationId xmlns:p14="http://schemas.microsoft.com/office/powerpoint/2010/main" val="4628366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D33683-E7CB-42D2-9F3D-99B857E9F301}"/>
              </a:ext>
            </a:extLst>
          </p:cNvPr>
          <p:cNvSpPr>
            <a:spLocks noGrp="1"/>
          </p:cNvSpPr>
          <p:nvPr>
            <p:ph idx="1"/>
          </p:nvPr>
        </p:nvSpPr>
        <p:spPr>
          <a:xfrm>
            <a:off x="838200" y="490330"/>
            <a:ext cx="10515600" cy="5686633"/>
          </a:xfrm>
        </p:spPr>
        <p:txBody>
          <a:bodyPr>
            <a:normAutofit/>
          </a:bodyPr>
          <a:lstStyle/>
          <a:p>
            <a:pPr marL="0" indent="0">
              <a:buNone/>
            </a:pPr>
            <a:r>
              <a:rPr lang="en-US" sz="3600" b="1" dirty="0">
                <a:solidFill>
                  <a:srgbClr val="FF0000"/>
                </a:solidFill>
              </a:rPr>
              <a:t>Parameter and Statistic</a:t>
            </a:r>
          </a:p>
          <a:p>
            <a:pPr algn="just">
              <a:buFontTx/>
              <a:buChar char="-"/>
            </a:pPr>
            <a:r>
              <a:rPr lang="en-US" dirty="0"/>
              <a:t>Various statistical measures in Statistics such as mean, mode, median,  standard deviation, variation, correlation coefficient etc. can be computed for both population and sample data</a:t>
            </a:r>
          </a:p>
          <a:p>
            <a:pPr algn="just">
              <a:buFontTx/>
              <a:buChar char="-"/>
            </a:pPr>
            <a:r>
              <a:rPr lang="en-US" dirty="0"/>
              <a:t>Any statistical measure computed from population data is called </a:t>
            </a:r>
            <a:r>
              <a:rPr lang="en-US" b="1" dirty="0">
                <a:solidFill>
                  <a:srgbClr val="92D050"/>
                </a:solidFill>
              </a:rPr>
              <a:t>parameter.</a:t>
            </a:r>
          </a:p>
          <a:p>
            <a:pPr algn="just">
              <a:buFontTx/>
              <a:buChar char="-"/>
            </a:pPr>
            <a:r>
              <a:rPr lang="en-US" dirty="0"/>
              <a:t>Any statistical measure computed from sample data is called </a:t>
            </a:r>
            <a:r>
              <a:rPr lang="en-US" b="1" dirty="0">
                <a:solidFill>
                  <a:srgbClr val="92D050"/>
                </a:solidFill>
              </a:rPr>
              <a:t>statistic.</a:t>
            </a:r>
          </a:p>
          <a:p>
            <a:pPr algn="just">
              <a:buFontTx/>
              <a:buChar char="-"/>
            </a:pPr>
            <a:endParaRPr lang="en-US" dirty="0"/>
          </a:p>
          <a:p>
            <a:pPr>
              <a:buFontTx/>
              <a:buChar char="-"/>
            </a:pPr>
            <a:endParaRPr lang="en-US" dirty="0"/>
          </a:p>
        </p:txBody>
      </p:sp>
    </p:spTree>
    <p:extLst>
      <p:ext uri="{BB962C8B-B14F-4D97-AF65-F5344CB8AC3E}">
        <p14:creationId xmlns:p14="http://schemas.microsoft.com/office/powerpoint/2010/main" val="23623256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9CFE0-1B0C-4FFC-9181-54DBE19D675F}"/>
              </a:ext>
            </a:extLst>
          </p:cNvPr>
          <p:cNvSpPr>
            <a:spLocks noGrp="1"/>
          </p:cNvSpPr>
          <p:nvPr>
            <p:ph type="title"/>
          </p:nvPr>
        </p:nvSpPr>
        <p:spPr>
          <a:xfrm>
            <a:off x="838199" y="365126"/>
            <a:ext cx="6543261" cy="907084"/>
          </a:xfrm>
        </p:spPr>
        <p:txBody>
          <a:bodyPr>
            <a:normAutofit/>
          </a:bodyPr>
          <a:lstStyle/>
          <a:p>
            <a:r>
              <a:rPr lang="en-US" sz="3200" dirty="0"/>
              <a:t>Statistic Vs Parameter</a:t>
            </a:r>
          </a:p>
        </p:txBody>
      </p:sp>
      <p:pic>
        <p:nvPicPr>
          <p:cNvPr id="5" name="Content Placeholder 4">
            <a:extLst>
              <a:ext uri="{FF2B5EF4-FFF2-40B4-BE49-F238E27FC236}">
                <a16:creationId xmlns:a16="http://schemas.microsoft.com/office/drawing/2014/main" id="{40C7F05A-7AD8-484B-A10B-E8F1F8A6E2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808" y="221974"/>
            <a:ext cx="11476384" cy="6414052"/>
          </a:xfrm>
        </p:spPr>
      </p:pic>
    </p:spTree>
    <p:extLst>
      <p:ext uri="{BB962C8B-B14F-4D97-AF65-F5344CB8AC3E}">
        <p14:creationId xmlns:p14="http://schemas.microsoft.com/office/powerpoint/2010/main" val="1294934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F005E-1908-420C-9FC0-542E62F5D16D}"/>
              </a:ext>
            </a:extLst>
          </p:cNvPr>
          <p:cNvSpPr>
            <a:spLocks noGrp="1"/>
          </p:cNvSpPr>
          <p:nvPr>
            <p:ph type="title"/>
          </p:nvPr>
        </p:nvSpPr>
        <p:spPr/>
        <p:txBody>
          <a:bodyPr>
            <a:normAutofit/>
          </a:bodyPr>
          <a:lstStyle/>
          <a:p>
            <a:r>
              <a:rPr lang="en-US" sz="5400" b="1" dirty="0">
                <a:solidFill>
                  <a:srgbClr val="FF0000"/>
                </a:solidFill>
              </a:rPr>
              <a:t>Types of sampling</a:t>
            </a:r>
          </a:p>
        </p:txBody>
      </p:sp>
      <p:sp>
        <p:nvSpPr>
          <p:cNvPr id="3" name="Content Placeholder 2">
            <a:extLst>
              <a:ext uri="{FF2B5EF4-FFF2-40B4-BE49-F238E27FC236}">
                <a16:creationId xmlns:a16="http://schemas.microsoft.com/office/drawing/2014/main" id="{7C1B20F3-FDD3-484E-9121-4C583609E2BD}"/>
              </a:ext>
            </a:extLst>
          </p:cNvPr>
          <p:cNvSpPr>
            <a:spLocks noGrp="1"/>
          </p:cNvSpPr>
          <p:nvPr>
            <p:ph idx="1"/>
          </p:nvPr>
        </p:nvSpPr>
        <p:spPr/>
        <p:txBody>
          <a:bodyPr>
            <a:normAutofit/>
          </a:bodyPr>
          <a:lstStyle/>
          <a:p>
            <a:pPr marL="514350" indent="-514350">
              <a:buAutoNum type="alphaLcParenR"/>
            </a:pPr>
            <a:r>
              <a:rPr lang="en-US" sz="3600" dirty="0"/>
              <a:t>Random or Probability sampling</a:t>
            </a:r>
          </a:p>
          <a:p>
            <a:pPr marL="514350" indent="-514350">
              <a:buAutoNum type="alphaLcParenR"/>
            </a:pPr>
            <a:r>
              <a:rPr lang="en-US" sz="3600" dirty="0"/>
              <a:t>Non- random or Non- probability sampling</a:t>
            </a:r>
          </a:p>
        </p:txBody>
      </p:sp>
    </p:spTree>
    <p:extLst>
      <p:ext uri="{BB962C8B-B14F-4D97-AF65-F5344CB8AC3E}">
        <p14:creationId xmlns:p14="http://schemas.microsoft.com/office/powerpoint/2010/main" val="38205775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59753-9B3F-48DE-A677-00EE3DAEE0BB}"/>
              </a:ext>
            </a:extLst>
          </p:cNvPr>
          <p:cNvSpPr>
            <a:spLocks noGrp="1"/>
          </p:cNvSpPr>
          <p:nvPr>
            <p:ph type="title"/>
          </p:nvPr>
        </p:nvSpPr>
        <p:spPr>
          <a:xfrm>
            <a:off x="838200" y="245165"/>
            <a:ext cx="10515600" cy="430005"/>
          </a:xfrm>
        </p:spPr>
        <p:txBody>
          <a:bodyPr>
            <a:noAutofit/>
          </a:bodyPr>
          <a:lstStyle/>
          <a:p>
            <a:r>
              <a:rPr lang="en-US" sz="3200" b="1" dirty="0">
                <a:solidFill>
                  <a:srgbClr val="FF0000"/>
                </a:solidFill>
              </a:rPr>
              <a:t>Probability Sampling Vs Non-Probability Sampling</a:t>
            </a:r>
          </a:p>
        </p:txBody>
      </p:sp>
      <p:pic>
        <p:nvPicPr>
          <p:cNvPr id="5" name="Content Placeholder 4">
            <a:extLst>
              <a:ext uri="{FF2B5EF4-FFF2-40B4-BE49-F238E27FC236}">
                <a16:creationId xmlns:a16="http://schemas.microsoft.com/office/drawing/2014/main" id="{6605DB6E-6C1A-415E-82E4-9E4B9A4363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4909" y="675170"/>
            <a:ext cx="10868891" cy="5937666"/>
          </a:xfrm>
        </p:spPr>
      </p:pic>
    </p:spTree>
    <p:extLst>
      <p:ext uri="{BB962C8B-B14F-4D97-AF65-F5344CB8AC3E}">
        <p14:creationId xmlns:p14="http://schemas.microsoft.com/office/powerpoint/2010/main" val="7597363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04DBDAE-7E3E-4C54-A958-D312F6668955}"/>
              </a:ext>
            </a:extLst>
          </p:cNvPr>
          <p:cNvSpPr>
            <a:spLocks noGrp="1"/>
          </p:cNvSpPr>
          <p:nvPr>
            <p:ph type="title"/>
          </p:nvPr>
        </p:nvSpPr>
        <p:spPr/>
        <p:txBody>
          <a:bodyPr>
            <a:normAutofit/>
          </a:bodyPr>
          <a:lstStyle/>
          <a:p>
            <a:r>
              <a:rPr lang="en-US" sz="4000" b="1" dirty="0">
                <a:solidFill>
                  <a:srgbClr val="FF0000"/>
                </a:solidFill>
              </a:rPr>
              <a:t>Types of sampling</a:t>
            </a:r>
          </a:p>
        </p:txBody>
      </p:sp>
      <p:pic>
        <p:nvPicPr>
          <p:cNvPr id="5" name="Content Placeholder 4">
            <a:extLst>
              <a:ext uri="{FF2B5EF4-FFF2-40B4-BE49-F238E27FC236}">
                <a16:creationId xmlns:a16="http://schemas.microsoft.com/office/drawing/2014/main" id="{006D0FD7-84B6-4246-9A7D-7F5BA0A58D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026" y="1470991"/>
            <a:ext cx="11194774" cy="4152467"/>
          </a:xfrm>
        </p:spPr>
      </p:pic>
    </p:spTree>
    <p:extLst>
      <p:ext uri="{BB962C8B-B14F-4D97-AF65-F5344CB8AC3E}">
        <p14:creationId xmlns:p14="http://schemas.microsoft.com/office/powerpoint/2010/main" val="3508731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CDDFA-A290-4CB2-A94C-9EF579B1B171}"/>
              </a:ext>
            </a:extLst>
          </p:cNvPr>
          <p:cNvSpPr>
            <a:spLocks noGrp="1"/>
          </p:cNvSpPr>
          <p:nvPr>
            <p:ph type="title"/>
          </p:nvPr>
        </p:nvSpPr>
        <p:spPr/>
        <p:txBody>
          <a:bodyPr/>
          <a:lstStyle/>
          <a:p>
            <a:r>
              <a:rPr lang="en-US" b="1" dirty="0">
                <a:solidFill>
                  <a:srgbClr val="FF0000"/>
                </a:solidFill>
              </a:rPr>
              <a:t>Errors in Statistics</a:t>
            </a:r>
          </a:p>
        </p:txBody>
      </p:sp>
      <p:sp>
        <p:nvSpPr>
          <p:cNvPr id="3" name="Content Placeholder 2">
            <a:extLst>
              <a:ext uri="{FF2B5EF4-FFF2-40B4-BE49-F238E27FC236}">
                <a16:creationId xmlns:a16="http://schemas.microsoft.com/office/drawing/2014/main" id="{614325FF-41BD-4C8F-B8B0-0F147E67371C}"/>
              </a:ext>
            </a:extLst>
          </p:cNvPr>
          <p:cNvSpPr>
            <a:spLocks noGrp="1"/>
          </p:cNvSpPr>
          <p:nvPr>
            <p:ph idx="1"/>
          </p:nvPr>
        </p:nvSpPr>
        <p:spPr/>
        <p:txBody>
          <a:bodyPr/>
          <a:lstStyle/>
          <a:p>
            <a:pPr marL="0" indent="0">
              <a:buNone/>
            </a:pPr>
            <a:r>
              <a:rPr lang="en-US" dirty="0"/>
              <a:t>The errors involved in collection, processing and analysis of data in a survey may be classified as</a:t>
            </a:r>
          </a:p>
          <a:p>
            <a:pPr marL="514350" indent="-514350">
              <a:buAutoNum type="alphaLcParenR"/>
            </a:pPr>
            <a:r>
              <a:rPr lang="en-US" dirty="0"/>
              <a:t>Sampling error</a:t>
            </a:r>
          </a:p>
          <a:p>
            <a:pPr marL="514350" indent="-514350">
              <a:buAutoNum type="alphaLcParenR"/>
            </a:pPr>
            <a:r>
              <a:rPr lang="en-US" dirty="0"/>
              <a:t>Non sampling error</a:t>
            </a:r>
          </a:p>
        </p:txBody>
      </p:sp>
    </p:spTree>
    <p:extLst>
      <p:ext uri="{BB962C8B-B14F-4D97-AF65-F5344CB8AC3E}">
        <p14:creationId xmlns:p14="http://schemas.microsoft.com/office/powerpoint/2010/main" val="35452448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2B7AF6-10E6-456B-81FE-DD804063A3C1}"/>
              </a:ext>
            </a:extLst>
          </p:cNvPr>
          <p:cNvSpPr>
            <a:spLocks noGrp="1"/>
          </p:cNvSpPr>
          <p:nvPr>
            <p:ph idx="1"/>
          </p:nvPr>
        </p:nvSpPr>
        <p:spPr>
          <a:xfrm>
            <a:off x="410817" y="198784"/>
            <a:ext cx="10942983" cy="6414052"/>
          </a:xfrm>
        </p:spPr>
        <p:txBody>
          <a:bodyPr>
            <a:normAutofit fontScale="85000" lnSpcReduction="20000"/>
          </a:bodyPr>
          <a:lstStyle/>
          <a:p>
            <a:pPr marL="514350" indent="-514350">
              <a:buAutoNum type="alphaLcPeriod"/>
            </a:pPr>
            <a:r>
              <a:rPr lang="en-US" sz="3500" b="1" dirty="0">
                <a:solidFill>
                  <a:srgbClr val="FF0000"/>
                </a:solidFill>
              </a:rPr>
              <a:t>Sampling error:</a:t>
            </a:r>
          </a:p>
          <a:p>
            <a:pPr marL="0" indent="0">
              <a:buNone/>
            </a:pPr>
            <a:r>
              <a:rPr lang="en-US" dirty="0">
                <a:solidFill>
                  <a:srgbClr val="FF0000"/>
                </a:solidFill>
              </a:rPr>
              <a:t>The difference between the value of sample statistic and the value of corresponding population parameter</a:t>
            </a:r>
          </a:p>
          <a:p>
            <a:pPr marL="0" indent="0">
              <a:buNone/>
            </a:pPr>
            <a:r>
              <a:rPr lang="en-US" dirty="0">
                <a:solidFill>
                  <a:srgbClr val="FF0000"/>
                </a:solidFill>
              </a:rPr>
              <a:t>Sampling error = statistic – parameter </a:t>
            </a:r>
          </a:p>
          <a:p>
            <a:pPr marL="0" indent="0">
              <a:buNone/>
            </a:pPr>
            <a:r>
              <a:rPr lang="en-US" dirty="0">
                <a:solidFill>
                  <a:srgbClr val="FF0000"/>
                </a:solidFill>
              </a:rPr>
              <a:t>example</a:t>
            </a:r>
          </a:p>
          <a:p>
            <a:pPr marL="0" indent="0">
              <a:buNone/>
            </a:pPr>
            <a:r>
              <a:rPr lang="en-US" dirty="0">
                <a:solidFill>
                  <a:srgbClr val="FF0000"/>
                </a:solidFill>
              </a:rPr>
              <a:t>Sampling error= sample mean- population mean</a:t>
            </a:r>
          </a:p>
          <a:p>
            <a:pPr algn="just"/>
            <a:r>
              <a:rPr lang="en-MY" sz="2400" dirty="0">
                <a:effectLst/>
                <a:latin typeface="Calibri" panose="020F0502020204030204" pitchFamily="34" charset="0"/>
                <a:ea typeface="Calibri" panose="020F0502020204030204" pitchFamily="34" charset="0"/>
                <a:cs typeface="Mangal" panose="02040503050203030202" pitchFamily="18" charset="0"/>
              </a:rPr>
              <a:t>A sampling error is the error which is made in selecting samples that are not representative of population.</a:t>
            </a:r>
          </a:p>
          <a:p>
            <a:pPr algn="just"/>
            <a:r>
              <a:rPr lang="en-MY" sz="2400" dirty="0">
                <a:effectLst/>
                <a:latin typeface="Calibri" panose="020F0502020204030204" pitchFamily="34" charset="0"/>
                <a:ea typeface="Calibri" panose="020F0502020204030204" pitchFamily="34" charset="0"/>
                <a:cs typeface="Mangal" panose="02040503050203030202" pitchFamily="18" charset="0"/>
              </a:rPr>
              <a:t> It arises due to the fact that only a part of the population has been used to estimate population parameter and draw inferences about the population.  </a:t>
            </a:r>
          </a:p>
          <a:p>
            <a:pPr algn="just"/>
            <a:r>
              <a:rPr lang="en-MY" sz="2400" dirty="0">
                <a:effectLst/>
                <a:latin typeface="Calibri" panose="020F0502020204030204" pitchFamily="34" charset="0"/>
                <a:ea typeface="Calibri" panose="020F0502020204030204" pitchFamily="34" charset="0"/>
                <a:cs typeface="Mangal" panose="02040503050203030202" pitchFamily="18" charset="0"/>
              </a:rPr>
              <a:t>Such sampling errors are absent in a complete enumeration. </a:t>
            </a:r>
          </a:p>
          <a:p>
            <a:pPr algn="just"/>
            <a:r>
              <a:rPr lang="en-MY" sz="2400" dirty="0">
                <a:effectLst/>
                <a:latin typeface="Calibri" panose="020F0502020204030204" pitchFamily="34" charset="0"/>
                <a:ea typeface="Calibri" panose="020F0502020204030204" pitchFamily="34" charset="0"/>
                <a:cs typeface="Mangal" panose="02040503050203030202" pitchFamily="18" charset="0"/>
              </a:rPr>
              <a:t>Following are some of the </a:t>
            </a:r>
            <a:r>
              <a:rPr lang="en-MY" sz="2400" dirty="0">
                <a:latin typeface="Calibri" panose="020F0502020204030204" pitchFamily="34" charset="0"/>
                <a:cs typeface="Mangal" panose="02040503050203030202" pitchFamily="18" charset="0"/>
              </a:rPr>
              <a:t>reason for the sampling error.</a:t>
            </a:r>
          </a:p>
          <a:p>
            <a:pPr marL="342900" indent="-342900" algn="just">
              <a:buAutoNum type="arabicPeriod"/>
            </a:pPr>
            <a:r>
              <a:rPr lang="en-MY" sz="2000" b="1" dirty="0">
                <a:effectLst/>
                <a:latin typeface="Calibri" panose="020F0502020204030204" pitchFamily="34" charset="0"/>
                <a:ea typeface="Calibri" panose="020F0502020204030204" pitchFamily="34" charset="0"/>
                <a:cs typeface="Mangal" panose="02040503050203030202" pitchFamily="18" charset="0"/>
              </a:rPr>
              <a:t>Faulty selection of a sample </a:t>
            </a:r>
          </a:p>
          <a:p>
            <a:pPr marL="0" indent="0" algn="just">
              <a:buNone/>
            </a:pPr>
            <a:r>
              <a:rPr lang="en-MY" sz="2000" dirty="0">
                <a:effectLst/>
                <a:latin typeface="Calibri" panose="020F0502020204030204" pitchFamily="34" charset="0"/>
                <a:ea typeface="Calibri" panose="020F0502020204030204" pitchFamily="34" charset="0"/>
                <a:cs typeface="Mangal" panose="02040503050203030202" pitchFamily="18" charset="0"/>
              </a:rPr>
              <a:t>Some of the sampling error occurs by the use of defective sampling technique for the selection of a sample.</a:t>
            </a:r>
          </a:p>
          <a:p>
            <a:pPr marL="0" indent="0" algn="just">
              <a:buNone/>
            </a:pPr>
            <a:r>
              <a:rPr lang="en-MY" sz="2000" b="1" dirty="0">
                <a:effectLst/>
                <a:latin typeface="Calibri" panose="020F0502020204030204" pitchFamily="34" charset="0"/>
                <a:ea typeface="Calibri" panose="020F0502020204030204" pitchFamily="34" charset="0"/>
                <a:cs typeface="Mangal" panose="02040503050203030202" pitchFamily="18" charset="0"/>
              </a:rPr>
              <a:t>2. Substitution </a:t>
            </a:r>
          </a:p>
          <a:p>
            <a:pPr marL="0" indent="0" algn="just">
              <a:buNone/>
            </a:pPr>
            <a:r>
              <a:rPr lang="en-MY" sz="2000" dirty="0">
                <a:effectLst/>
                <a:latin typeface="Calibri" panose="020F0502020204030204" pitchFamily="34" charset="0"/>
                <a:ea typeface="Calibri" panose="020F0502020204030204" pitchFamily="34" charset="0"/>
                <a:cs typeface="Mangal" panose="02040503050203030202" pitchFamily="18" charset="0"/>
              </a:rPr>
              <a:t>If difficulties arise in enumerating a particular sampling unit included in random sample, the investigators usually substitute a convenient member of the population. This is obviously leads to sampling errors. </a:t>
            </a:r>
          </a:p>
          <a:p>
            <a:pPr marL="0" indent="0" algn="just">
              <a:buNone/>
            </a:pPr>
            <a:r>
              <a:rPr lang="en-MY" sz="2000" b="1" dirty="0">
                <a:effectLst/>
                <a:latin typeface="Calibri" panose="020F0502020204030204" pitchFamily="34" charset="0"/>
                <a:ea typeface="Calibri" panose="020F0502020204030204" pitchFamily="34" charset="0"/>
                <a:cs typeface="Mangal" panose="02040503050203030202" pitchFamily="18" charset="0"/>
              </a:rPr>
              <a:t>3. Improper choice of statistic to estimate population parameter</a:t>
            </a:r>
            <a:endParaRPr lang="en-US" sz="20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buNone/>
            </a:pPr>
            <a:r>
              <a:rPr lang="en-MY" sz="2000" dirty="0">
                <a:effectLst/>
                <a:latin typeface="Calibri" panose="020F0502020204030204" pitchFamily="34" charset="0"/>
                <a:ea typeface="Calibri" panose="020F0502020204030204" pitchFamily="34" charset="0"/>
                <a:cs typeface="Mangal" panose="02040503050203030202" pitchFamily="18" charset="0"/>
              </a:rPr>
              <a:t>Sometimes the biased estimator may create sampling error while estimating population parameter. Increase in sample size usually results in the decrease in sampling error. </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p>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US" dirty="0"/>
          </a:p>
        </p:txBody>
      </p:sp>
    </p:spTree>
    <p:extLst>
      <p:ext uri="{BB962C8B-B14F-4D97-AF65-F5344CB8AC3E}">
        <p14:creationId xmlns:p14="http://schemas.microsoft.com/office/powerpoint/2010/main" val="25483339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65699F-0578-45A9-B127-5C229E37F6CF}"/>
              </a:ext>
            </a:extLst>
          </p:cNvPr>
          <p:cNvSpPr>
            <a:spLocks noGrp="1"/>
          </p:cNvSpPr>
          <p:nvPr>
            <p:ph idx="1"/>
          </p:nvPr>
        </p:nvSpPr>
        <p:spPr>
          <a:xfrm>
            <a:off x="838200" y="318051"/>
            <a:ext cx="11168270" cy="5858911"/>
          </a:xfrm>
        </p:spPr>
        <p:txBody>
          <a:bodyPr>
            <a:normAutofit/>
          </a:bodyPr>
          <a:lstStyle/>
          <a:p>
            <a:pPr marL="0" indent="0">
              <a:buNone/>
            </a:pPr>
            <a:r>
              <a:rPr lang="en-US" dirty="0">
                <a:solidFill>
                  <a:srgbClr val="FF0000"/>
                </a:solidFill>
              </a:rPr>
              <a:t>b. Non-sampling error</a:t>
            </a:r>
          </a:p>
          <a:p>
            <a:pPr algn="just"/>
            <a:r>
              <a:rPr lang="en-US" sz="2400" dirty="0"/>
              <a:t>It is occurred in sample as well as census survey</a:t>
            </a:r>
          </a:p>
          <a:p>
            <a:pPr algn="just"/>
            <a:r>
              <a:rPr lang="en-US" sz="2400" dirty="0"/>
              <a:t>Non sampling error is likely to increase with increase in sample size while sampling errors decreases with increase in sample size</a:t>
            </a:r>
          </a:p>
          <a:p>
            <a:pPr algn="just"/>
            <a:r>
              <a:rPr lang="en-US" sz="2400" dirty="0"/>
              <a:t>Non sampling errors arises from following factors</a:t>
            </a:r>
          </a:p>
          <a:p>
            <a:pPr algn="just">
              <a:buFontTx/>
              <a:buChar char="-"/>
            </a:pPr>
            <a:r>
              <a:rPr lang="en-US" sz="2300" dirty="0"/>
              <a:t>Error due to non response from respondents or unwillingness of providing correct data</a:t>
            </a:r>
          </a:p>
          <a:p>
            <a:pPr algn="just">
              <a:buFontTx/>
              <a:buChar char="-"/>
            </a:pPr>
            <a:r>
              <a:rPr lang="en-US" sz="2300" dirty="0"/>
              <a:t>Error in data processing (coding, data entry, tabulation etc.)</a:t>
            </a:r>
          </a:p>
          <a:p>
            <a:pPr algn="just">
              <a:buFontTx/>
              <a:buChar char="-"/>
            </a:pPr>
            <a:r>
              <a:rPr lang="en-US" sz="2300" dirty="0"/>
              <a:t>Faulty definition of population and sampling unit</a:t>
            </a:r>
          </a:p>
          <a:p>
            <a:pPr algn="just">
              <a:buFontTx/>
              <a:buChar char="-"/>
            </a:pPr>
            <a:r>
              <a:rPr lang="en-US" sz="2300" dirty="0"/>
              <a:t>Misunderstanding of collected information and Misinterpretation of results</a:t>
            </a:r>
          </a:p>
          <a:p>
            <a:pPr algn="just">
              <a:buFontTx/>
              <a:buChar char="-"/>
            </a:pPr>
            <a:r>
              <a:rPr lang="en-US" sz="2300" dirty="0"/>
              <a:t>Improper method of data collection</a:t>
            </a:r>
          </a:p>
          <a:p>
            <a:pPr>
              <a:buFontTx/>
              <a:buChar char="-"/>
            </a:pPr>
            <a:endParaRPr lang="en-US" sz="2400" dirty="0"/>
          </a:p>
          <a:p>
            <a:pPr>
              <a:buFontTx/>
              <a:buChar char="-"/>
            </a:pPr>
            <a:endParaRPr lang="en-US" dirty="0">
              <a:solidFill>
                <a:srgbClr val="FF0000"/>
              </a:solidFill>
            </a:endParaRPr>
          </a:p>
          <a:p>
            <a:pPr>
              <a:buFontTx/>
              <a:buChar char="-"/>
            </a:pPr>
            <a:endParaRPr lang="en-US" dirty="0">
              <a:solidFill>
                <a:srgbClr val="FF0000"/>
              </a:solidFill>
            </a:endParaRPr>
          </a:p>
          <a:p>
            <a:pPr>
              <a:buFontTx/>
              <a:buChar char="-"/>
            </a:pPr>
            <a:endParaRPr lang="en-US" dirty="0">
              <a:solidFill>
                <a:srgbClr val="FF0000"/>
              </a:solidFill>
            </a:endParaRPr>
          </a:p>
          <a:p>
            <a:pPr marL="0" indent="0">
              <a:buNone/>
            </a:pPr>
            <a:endParaRPr lang="en-US" dirty="0">
              <a:solidFill>
                <a:srgbClr val="FF0000"/>
              </a:solidFill>
            </a:endParaRPr>
          </a:p>
        </p:txBody>
      </p:sp>
    </p:spTree>
    <p:extLst>
      <p:ext uri="{BB962C8B-B14F-4D97-AF65-F5344CB8AC3E}">
        <p14:creationId xmlns:p14="http://schemas.microsoft.com/office/powerpoint/2010/main" val="19485079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15126-26E0-4939-9DE7-0B4D391BE417}"/>
              </a:ext>
            </a:extLst>
          </p:cNvPr>
          <p:cNvSpPr>
            <a:spLocks noGrp="1"/>
          </p:cNvSpPr>
          <p:nvPr>
            <p:ph type="title"/>
          </p:nvPr>
        </p:nvSpPr>
        <p:spPr>
          <a:xfrm>
            <a:off x="652669" y="133900"/>
            <a:ext cx="10515600" cy="740743"/>
          </a:xfrm>
        </p:spPr>
        <p:txBody>
          <a:bodyPr/>
          <a:lstStyle/>
          <a:p>
            <a:r>
              <a:rPr lang="en-US" b="1" dirty="0">
                <a:solidFill>
                  <a:srgbClr val="FF0000"/>
                </a:solidFill>
              </a:rPr>
              <a:t>Sampling Distribution</a:t>
            </a:r>
          </a:p>
        </p:txBody>
      </p:sp>
      <p:sp>
        <p:nvSpPr>
          <p:cNvPr id="3" name="Content Placeholder 2">
            <a:extLst>
              <a:ext uri="{FF2B5EF4-FFF2-40B4-BE49-F238E27FC236}">
                <a16:creationId xmlns:a16="http://schemas.microsoft.com/office/drawing/2014/main" id="{702E2566-3821-44E2-BE89-C1349FF88CD1}"/>
              </a:ext>
            </a:extLst>
          </p:cNvPr>
          <p:cNvSpPr>
            <a:spLocks noGrp="1"/>
          </p:cNvSpPr>
          <p:nvPr>
            <p:ph idx="1"/>
          </p:nvPr>
        </p:nvSpPr>
        <p:spPr>
          <a:xfrm>
            <a:off x="463826" y="768626"/>
            <a:ext cx="11277600" cy="5724250"/>
          </a:xfrm>
        </p:spPr>
        <p:txBody>
          <a:bodyPr>
            <a:normAutofit/>
          </a:bodyPr>
          <a:lstStyle/>
          <a:p>
            <a:pPr algn="just">
              <a:lnSpc>
                <a:spcPct val="107000"/>
              </a:lnSpc>
              <a:spcBef>
                <a:spcPts val="0"/>
              </a:spcBef>
              <a:spcAft>
                <a:spcPts val="800"/>
              </a:spcAft>
            </a:pPr>
            <a:r>
              <a:rPr lang="en-MY" sz="2400" dirty="0">
                <a:effectLst/>
                <a:latin typeface="Calibri" panose="020F0502020204030204" pitchFamily="34" charset="0"/>
                <a:ea typeface="Calibri" panose="020F0502020204030204" pitchFamily="34" charset="0"/>
                <a:cs typeface="Mangal" panose="02040503050203030202" pitchFamily="18" charset="0"/>
              </a:rPr>
              <a:t>Sampling distribution may be defined as the probability distribution of a given statistic based on a random sample. </a:t>
            </a:r>
          </a:p>
          <a:p>
            <a:pPr algn="just">
              <a:lnSpc>
                <a:spcPct val="107000"/>
              </a:lnSpc>
              <a:spcBef>
                <a:spcPts val="0"/>
              </a:spcBef>
              <a:spcAft>
                <a:spcPts val="800"/>
              </a:spcAft>
            </a:pPr>
            <a:r>
              <a:rPr lang="en-MY" sz="2400" dirty="0">
                <a:effectLst/>
                <a:latin typeface="Calibri" panose="020F0502020204030204" pitchFamily="34" charset="0"/>
                <a:ea typeface="Calibri" panose="020F0502020204030204" pitchFamily="34" charset="0"/>
                <a:cs typeface="Mangal" panose="02040503050203030202" pitchFamily="18" charset="0"/>
              </a:rPr>
              <a:t>Sampling distribution is very importance in statistics because they provide a major simplification on the way to statistical inference. </a:t>
            </a:r>
          </a:p>
          <a:p>
            <a:pPr algn="just">
              <a:lnSpc>
                <a:spcPct val="107000"/>
              </a:lnSpc>
              <a:spcBef>
                <a:spcPts val="0"/>
              </a:spcBef>
              <a:spcAft>
                <a:spcPts val="800"/>
              </a:spcAft>
            </a:pPr>
            <a:r>
              <a:rPr lang="en-MY" sz="2400" dirty="0">
                <a:effectLst/>
                <a:latin typeface="Calibri" panose="020F0502020204030204" pitchFamily="34" charset="0"/>
                <a:ea typeface="Calibri" panose="020F0502020204030204" pitchFamily="34" charset="0"/>
                <a:cs typeface="Mangal" panose="02040503050203030202" pitchFamily="18" charset="0"/>
              </a:rPr>
              <a:t>The sampling distribution serves two purposes:</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p>
            <a:pPr marL="800100" lvl="1" indent="-342900" algn="just">
              <a:lnSpc>
                <a:spcPct val="107000"/>
              </a:lnSpc>
              <a:spcBef>
                <a:spcPts val="0"/>
              </a:spcBef>
              <a:buFont typeface="+mj-lt"/>
              <a:buAutoNum type="romanLcPeriod"/>
            </a:pPr>
            <a:r>
              <a:rPr lang="en-MY" sz="2000" dirty="0">
                <a:effectLst/>
                <a:latin typeface="Calibri" panose="020F0502020204030204" pitchFamily="34" charset="0"/>
                <a:ea typeface="Calibri" panose="020F0502020204030204" pitchFamily="34" charset="0"/>
                <a:cs typeface="Mangal" panose="02040503050203030202" pitchFamily="18" charset="0"/>
              </a:rPr>
              <a:t>They allows us to answer probability question about the samples statistic</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marL="800100" lvl="1" indent="-342900" algn="just">
              <a:lnSpc>
                <a:spcPct val="107000"/>
              </a:lnSpc>
              <a:spcBef>
                <a:spcPts val="0"/>
              </a:spcBef>
              <a:spcAft>
                <a:spcPts val="800"/>
              </a:spcAft>
              <a:buFont typeface="+mj-lt"/>
              <a:buAutoNum type="romanLcPeriod"/>
            </a:pPr>
            <a:r>
              <a:rPr lang="en-MY" sz="2000" dirty="0">
                <a:effectLst/>
                <a:latin typeface="Calibri" panose="020F0502020204030204" pitchFamily="34" charset="0"/>
                <a:ea typeface="Calibri" panose="020F0502020204030204" pitchFamily="34" charset="0"/>
                <a:cs typeface="Mangal" panose="02040503050203030202" pitchFamily="18" charset="0"/>
              </a:rPr>
              <a:t>They provide the necessary theory for the making statistical inference is valid.</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800"/>
              </a:spcAft>
            </a:pPr>
            <a:r>
              <a:rPr lang="en-MY" sz="2400" dirty="0">
                <a:effectLst/>
                <a:latin typeface="Calibri" panose="020F0502020204030204" pitchFamily="34" charset="0"/>
                <a:ea typeface="Calibri" panose="020F0502020204030204" pitchFamily="34" charset="0"/>
                <a:cs typeface="Mangal" panose="02040503050203030202" pitchFamily="18" charset="0"/>
              </a:rPr>
              <a:t>Hence, the distribution of all possible values that can be assumed by some statistic, computed from samples of the size randomly drawn from the same population is called sampling distribution of that statistic.</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800"/>
              </a:spcAft>
            </a:pPr>
            <a:r>
              <a:rPr lang="en-MY" sz="2400" dirty="0">
                <a:effectLst/>
                <a:latin typeface="Calibri" panose="020F0502020204030204" pitchFamily="34" charset="0"/>
                <a:ea typeface="Calibri" panose="020F0502020204030204" pitchFamily="34" charset="0"/>
                <a:cs typeface="Mangal" panose="02040503050203030202" pitchFamily="18" charset="0"/>
              </a:rPr>
              <a:t>The sampling distribution generally depends on the assumption of the underlying distribution of the population, the statistic being considered, the sampling procedure employed and the sample size used.</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Tree>
    <p:extLst>
      <p:ext uri="{BB962C8B-B14F-4D97-AF65-F5344CB8AC3E}">
        <p14:creationId xmlns:p14="http://schemas.microsoft.com/office/powerpoint/2010/main" val="8415611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EEBE9-482D-4296-9BDF-27C91A25F90E}"/>
              </a:ext>
            </a:extLst>
          </p:cNvPr>
          <p:cNvSpPr>
            <a:spLocks noGrp="1"/>
          </p:cNvSpPr>
          <p:nvPr>
            <p:ph type="title"/>
          </p:nvPr>
        </p:nvSpPr>
        <p:spPr>
          <a:xfrm>
            <a:off x="705679" y="0"/>
            <a:ext cx="6066183" cy="880579"/>
          </a:xfrm>
        </p:spPr>
        <p:txBody>
          <a:bodyPr>
            <a:normAutofit fontScale="90000"/>
          </a:bodyPr>
          <a:lstStyle/>
          <a:p>
            <a:r>
              <a:rPr lang="en-US" sz="3200" b="1" dirty="0">
                <a:solidFill>
                  <a:srgbClr val="FF0000"/>
                </a:solidFill>
              </a:rPr>
              <a:t>Standard Deviation Vs Standard Error</a:t>
            </a:r>
          </a:p>
        </p:txBody>
      </p:sp>
      <p:pic>
        <p:nvPicPr>
          <p:cNvPr id="5" name="Content Placeholder 4">
            <a:extLst>
              <a:ext uri="{FF2B5EF4-FFF2-40B4-BE49-F238E27FC236}">
                <a16:creationId xmlns:a16="http://schemas.microsoft.com/office/drawing/2014/main" id="{4DC5DA82-FCDC-4FAC-B15E-3407A267B8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3154" y="755375"/>
            <a:ext cx="11168271" cy="5923721"/>
          </a:xfrm>
        </p:spPr>
      </p:pic>
    </p:spTree>
    <p:extLst>
      <p:ext uri="{BB962C8B-B14F-4D97-AF65-F5344CB8AC3E}">
        <p14:creationId xmlns:p14="http://schemas.microsoft.com/office/powerpoint/2010/main" val="1838589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01E76A-5B37-4696-93B6-3776ABE678B0}"/>
              </a:ext>
            </a:extLst>
          </p:cNvPr>
          <p:cNvSpPr>
            <a:spLocks noGrp="1"/>
          </p:cNvSpPr>
          <p:nvPr>
            <p:ph idx="1"/>
          </p:nvPr>
        </p:nvSpPr>
        <p:spPr>
          <a:xfrm>
            <a:off x="838200" y="967409"/>
            <a:ext cx="10638183" cy="5209554"/>
          </a:xfrm>
        </p:spPr>
        <p:txBody>
          <a:bodyPr/>
          <a:lstStyle/>
          <a:p>
            <a:pPr algn="just"/>
            <a:r>
              <a:rPr lang="en-US" dirty="0">
                <a:latin typeface="Cambria" panose="02040503050406030204" pitchFamily="18" charset="0"/>
                <a:ea typeface="Cambria" panose="02040503050406030204" pitchFamily="18" charset="0"/>
              </a:rPr>
              <a:t>The</a:t>
            </a:r>
            <a:r>
              <a:rPr lang="en-US" sz="1800" dirty="0">
                <a:latin typeface="TimesLTStd-Roman"/>
              </a:rPr>
              <a:t> </a:t>
            </a:r>
            <a:r>
              <a:rPr lang="en-US" dirty="0">
                <a:latin typeface="Cambria" panose="02040503050406030204" pitchFamily="18" charset="0"/>
                <a:ea typeface="Cambria" panose="02040503050406030204" pitchFamily="18" charset="0"/>
              </a:rPr>
              <a:t>second meaning of </a:t>
            </a:r>
            <a:r>
              <a:rPr lang="en-US" b="1" i="1" dirty="0">
                <a:latin typeface="Cambria" panose="02040503050406030204" pitchFamily="18" charset="0"/>
                <a:ea typeface="Cambria" panose="02040503050406030204" pitchFamily="18" charset="0"/>
              </a:rPr>
              <a:t>statistics</a:t>
            </a:r>
            <a:r>
              <a:rPr lang="en-US" dirty="0">
                <a:latin typeface="Cambria" panose="02040503050406030204" pitchFamily="18" charset="0"/>
                <a:ea typeface="Cambria" panose="02040503050406030204" pitchFamily="18" charset="0"/>
              </a:rPr>
              <a:t> refers to the </a:t>
            </a:r>
            <a:r>
              <a:rPr lang="en-US" dirty="0">
                <a:solidFill>
                  <a:srgbClr val="FF0000"/>
                </a:solidFill>
                <a:latin typeface="Cambria" panose="02040503050406030204" pitchFamily="18" charset="0"/>
                <a:ea typeface="Cambria" panose="02040503050406030204" pitchFamily="18" charset="0"/>
              </a:rPr>
              <a:t>field or discipline of study.</a:t>
            </a:r>
          </a:p>
          <a:p>
            <a:pPr algn="just"/>
            <a:r>
              <a:rPr lang="en-US" b="1" i="1" dirty="0">
                <a:latin typeface="Cambria" panose="02040503050406030204" pitchFamily="18" charset="0"/>
                <a:ea typeface="Cambria" panose="02040503050406030204" pitchFamily="18" charset="0"/>
              </a:rPr>
              <a:t>Statistics</a:t>
            </a:r>
            <a:r>
              <a:rPr lang="en-US" dirty="0">
                <a:latin typeface="Cambria" panose="02040503050406030204" pitchFamily="18" charset="0"/>
                <a:ea typeface="Cambria" panose="02040503050406030204" pitchFamily="18" charset="0"/>
              </a:rPr>
              <a:t> is the science of collecting, analyzing, presenting, and interpreting data, as well as of making decisions based on such analyses.</a:t>
            </a:r>
          </a:p>
          <a:p>
            <a:pPr algn="just"/>
            <a:r>
              <a:rPr lang="en-US" dirty="0">
                <a:latin typeface="Cambria" panose="02040503050406030204" pitchFamily="18" charset="0"/>
                <a:ea typeface="Cambria" panose="02040503050406030204" pitchFamily="18" charset="0"/>
              </a:rPr>
              <a:t>Every day we make decisions that may be personal, business related, experiment related  or of some other kind.</a:t>
            </a:r>
          </a:p>
          <a:p>
            <a:pPr algn="just"/>
            <a:r>
              <a:rPr lang="en-US" dirty="0">
                <a:latin typeface="Cambria" panose="02040503050406030204" pitchFamily="18" charset="0"/>
                <a:ea typeface="Cambria" panose="02040503050406030204" pitchFamily="18" charset="0"/>
              </a:rPr>
              <a:t>Many times, the situations or problems we face in the real world have no precise or definite solution.</a:t>
            </a:r>
          </a:p>
          <a:p>
            <a:pPr algn="just"/>
            <a:endParaRPr lang="en-US" dirty="0">
              <a:latin typeface="Cambria" panose="02040503050406030204" pitchFamily="18" charset="0"/>
              <a:ea typeface="Cambria" panose="02040503050406030204" pitchFamily="18" charset="0"/>
            </a:endParaRPr>
          </a:p>
          <a:p>
            <a:pPr algn="just"/>
            <a:endParaRPr lang="en-US" dirty="0">
              <a:latin typeface="Cambria" panose="02040503050406030204" pitchFamily="18" charset="0"/>
              <a:ea typeface="Cambria" panose="02040503050406030204" pitchFamily="18" charset="0"/>
            </a:endParaRPr>
          </a:p>
          <a:p>
            <a:pPr algn="l"/>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274883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1FA29-A935-4515-9854-52CD25C1E677}"/>
              </a:ext>
            </a:extLst>
          </p:cNvPr>
          <p:cNvSpPr>
            <a:spLocks noGrp="1"/>
          </p:cNvSpPr>
          <p:nvPr>
            <p:ph type="title"/>
          </p:nvPr>
        </p:nvSpPr>
        <p:spPr>
          <a:xfrm>
            <a:off x="838200" y="373269"/>
            <a:ext cx="10515600" cy="615536"/>
          </a:xfrm>
        </p:spPr>
        <p:txBody>
          <a:bodyPr>
            <a:normAutofit fontScale="90000"/>
          </a:bodyPr>
          <a:lstStyle/>
          <a:p>
            <a:r>
              <a:rPr lang="en-US" b="1" dirty="0">
                <a:solidFill>
                  <a:srgbClr val="FF0000"/>
                </a:solidFill>
              </a:rPr>
              <a:t>Standard error of sample mean</a:t>
            </a:r>
          </a:p>
        </p:txBody>
      </p:sp>
      <p:sp>
        <p:nvSpPr>
          <p:cNvPr id="3" name="Content Placeholder 2">
            <a:extLst>
              <a:ext uri="{FF2B5EF4-FFF2-40B4-BE49-F238E27FC236}">
                <a16:creationId xmlns:a16="http://schemas.microsoft.com/office/drawing/2014/main" id="{EB03205B-97B3-48D9-950D-E3825757FE47}"/>
              </a:ext>
            </a:extLst>
          </p:cNvPr>
          <p:cNvSpPr>
            <a:spLocks noGrp="1"/>
          </p:cNvSpPr>
          <p:nvPr>
            <p:ph idx="1"/>
          </p:nvPr>
        </p:nvSpPr>
        <p:spPr>
          <a:xfrm>
            <a:off x="838200" y="1060174"/>
            <a:ext cx="10515600" cy="5116789"/>
          </a:xfrm>
        </p:spPr>
        <p:txBody>
          <a:bodyPr/>
          <a:lstStyle/>
          <a:p>
            <a:pPr marL="0" indent="0" algn="just">
              <a:buNone/>
            </a:pPr>
            <a:r>
              <a:rPr lang="en-US" dirty="0"/>
              <a:t>The standard deviation of the sampling distribution of the sample means is called standard error of the sample mean.</a:t>
            </a:r>
          </a:p>
        </p:txBody>
      </p:sp>
      <p:pic>
        <p:nvPicPr>
          <p:cNvPr id="3074" name="Picture 2" descr="No description available.">
            <a:extLst>
              <a:ext uri="{FF2B5EF4-FFF2-40B4-BE49-F238E27FC236}">
                <a16:creationId xmlns:a16="http://schemas.microsoft.com/office/drawing/2014/main" id="{753ECDC2-A13C-41B9-BB52-929F9D7F9E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3867404" y="-2271141"/>
            <a:ext cx="4743879" cy="11406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9494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EAC4-C98A-4ABC-8B48-753E5535A360}"/>
              </a:ext>
            </a:extLst>
          </p:cNvPr>
          <p:cNvSpPr>
            <a:spLocks noGrp="1"/>
          </p:cNvSpPr>
          <p:nvPr>
            <p:ph idx="1"/>
          </p:nvPr>
        </p:nvSpPr>
        <p:spPr>
          <a:xfrm>
            <a:off x="838200" y="678873"/>
            <a:ext cx="10515600" cy="5498090"/>
          </a:xfrm>
        </p:spPr>
        <p:txBody>
          <a:bodyPr/>
          <a:lstStyle/>
          <a:p>
            <a:pPr marL="0" indent="0" algn="just">
              <a:buNone/>
            </a:pPr>
            <a:r>
              <a:rPr lang="en-US" b="1" dirty="0"/>
              <a:t>Numerical Problems</a:t>
            </a:r>
            <a:endParaRPr lang="en-US" dirty="0"/>
          </a:p>
          <a:p>
            <a:pPr marL="0" indent="0" algn="just">
              <a:buNone/>
            </a:pPr>
            <a:r>
              <a:rPr lang="en-US" dirty="0"/>
              <a:t>Q1. A sample of size 36 is drawn from the population consisting of 196 units. If the population </a:t>
            </a:r>
            <a:r>
              <a:rPr lang="en-US" dirty="0" err="1"/>
              <a:t>sd</a:t>
            </a:r>
            <a:r>
              <a:rPr lang="en-US" dirty="0"/>
              <a:t> is 7. Find the standard error of sample mean when the sample is drawn a) without replacement b) with replacement</a:t>
            </a:r>
          </a:p>
          <a:p>
            <a:pPr marL="0" indent="0" algn="just">
              <a:buNone/>
            </a:pPr>
            <a:endParaRPr lang="en-US" dirty="0"/>
          </a:p>
          <a:p>
            <a:pPr marL="0" indent="0" algn="just">
              <a:buNone/>
            </a:pPr>
            <a:r>
              <a:rPr lang="en-US" dirty="0"/>
              <a:t>Q2. A population of size 50 is sampled </a:t>
            </a:r>
            <a:r>
              <a:rPr lang="en-US" dirty="0">
                <a:solidFill>
                  <a:srgbClr val="FF0000"/>
                </a:solidFill>
              </a:rPr>
              <a:t>without replacement. </a:t>
            </a:r>
            <a:r>
              <a:rPr lang="en-US" dirty="0"/>
              <a:t>The </a:t>
            </a:r>
            <a:r>
              <a:rPr lang="en-US" dirty="0" err="1"/>
              <a:t>sd</a:t>
            </a:r>
            <a:r>
              <a:rPr lang="en-US" dirty="0"/>
              <a:t> of the population is 0.75. We require the standard error of the mean to be no more than 0.25. what is the minimum sample size?</a:t>
            </a:r>
          </a:p>
          <a:p>
            <a:pPr marL="0" indent="0">
              <a:buNone/>
            </a:pPr>
            <a:endParaRPr lang="en-US" dirty="0"/>
          </a:p>
        </p:txBody>
      </p:sp>
    </p:spTree>
    <p:extLst>
      <p:ext uri="{BB962C8B-B14F-4D97-AF65-F5344CB8AC3E}">
        <p14:creationId xmlns:p14="http://schemas.microsoft.com/office/powerpoint/2010/main" val="36061858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C85F84-6073-4671-806F-E92D70AE69E6}"/>
              </a:ext>
            </a:extLst>
          </p:cNvPr>
          <p:cNvSpPr>
            <a:spLocks noGrp="1"/>
          </p:cNvSpPr>
          <p:nvPr>
            <p:ph idx="1"/>
          </p:nvPr>
        </p:nvSpPr>
        <p:spPr>
          <a:xfrm>
            <a:off x="838200" y="1032387"/>
            <a:ext cx="10515600" cy="5144576"/>
          </a:xfrm>
        </p:spPr>
        <p:txBody>
          <a:bodyPr/>
          <a:lstStyle/>
          <a:p>
            <a:pPr marL="0" indent="0" algn="just">
              <a:buNone/>
            </a:pPr>
            <a:r>
              <a:rPr lang="en-US" b="1" dirty="0">
                <a:solidFill>
                  <a:srgbClr val="FF0000"/>
                </a:solidFill>
              </a:rPr>
              <a:t>Q3. </a:t>
            </a:r>
            <a:r>
              <a:rPr lang="en-US" dirty="0"/>
              <a:t>The mean wage for all 5000 employees who work at a large  company is $27.50 and the standard deviation is $3.70.  Let      be the mean wage per hour for a random sample of certain employees selected from this company. Find the mean and standard deviation of       for a sample size of</a:t>
            </a:r>
            <a:br>
              <a:rPr lang="en-US" dirty="0"/>
            </a:br>
            <a:r>
              <a:rPr lang="en-US" dirty="0"/>
              <a:t>(a) 30   (b) 70    (c) 200</a:t>
            </a:r>
          </a:p>
          <a:p>
            <a:pPr marL="0" indent="0">
              <a:buNone/>
            </a:pPr>
            <a:endParaRPr lang="en-US" dirty="0"/>
          </a:p>
        </p:txBody>
      </p:sp>
    </p:spTree>
    <p:extLst>
      <p:ext uri="{BB962C8B-B14F-4D97-AF65-F5344CB8AC3E}">
        <p14:creationId xmlns:p14="http://schemas.microsoft.com/office/powerpoint/2010/main" val="26276422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04072D16-732A-46CA-BDE6-71F1EC5E89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703" y="988143"/>
            <a:ext cx="11208774" cy="4765070"/>
          </a:xfrm>
          <a:prstGeom prst="rect">
            <a:avLst/>
          </a:prstGeom>
        </p:spPr>
      </p:pic>
    </p:spTree>
    <p:extLst>
      <p:ext uri="{BB962C8B-B14F-4D97-AF65-F5344CB8AC3E}">
        <p14:creationId xmlns:p14="http://schemas.microsoft.com/office/powerpoint/2010/main" val="33814933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0231B-48A3-4B2A-A78C-403426705893}"/>
              </a:ext>
            </a:extLst>
          </p:cNvPr>
          <p:cNvSpPr>
            <a:spLocks noGrp="1"/>
          </p:cNvSpPr>
          <p:nvPr>
            <p:ph type="title"/>
          </p:nvPr>
        </p:nvSpPr>
        <p:spPr>
          <a:xfrm>
            <a:off x="622852" y="365126"/>
            <a:ext cx="10730948" cy="575778"/>
          </a:xfrm>
        </p:spPr>
        <p:txBody>
          <a:bodyPr>
            <a:normAutofit fontScale="90000"/>
          </a:bodyPr>
          <a:lstStyle/>
          <a:p>
            <a:r>
              <a:rPr lang="en-US" b="1" dirty="0"/>
              <a:t>Numerical Problems</a:t>
            </a:r>
          </a:p>
        </p:txBody>
      </p:sp>
      <p:sp>
        <p:nvSpPr>
          <p:cNvPr id="3" name="Content Placeholder 2">
            <a:extLst>
              <a:ext uri="{FF2B5EF4-FFF2-40B4-BE49-F238E27FC236}">
                <a16:creationId xmlns:a16="http://schemas.microsoft.com/office/drawing/2014/main" id="{F3C52DC2-54C4-4301-B9CA-739A308FB430}"/>
              </a:ext>
            </a:extLst>
          </p:cNvPr>
          <p:cNvSpPr>
            <a:spLocks noGrp="1"/>
          </p:cNvSpPr>
          <p:nvPr>
            <p:ph idx="1"/>
          </p:nvPr>
        </p:nvSpPr>
        <p:spPr>
          <a:xfrm>
            <a:off x="622852" y="940904"/>
            <a:ext cx="10986052" cy="5551970"/>
          </a:xfrm>
        </p:spPr>
        <p:txBody>
          <a:bodyPr>
            <a:normAutofit lnSpcReduction="10000"/>
          </a:bodyPr>
          <a:lstStyle/>
          <a:p>
            <a:pPr marL="0" indent="0" algn="just">
              <a:buNone/>
            </a:pPr>
            <a:r>
              <a:rPr lang="en-US" dirty="0"/>
              <a:t>Q3.  The population consists of a number 2, 4, 6, 8 and 10. a) enumerate all possible samples of the size 2 which can be drawn from the population without replacement b) calculate mean and variance of the population c) show that the mean of the sampling distribution of the sample mean is equal to the population mean. D) Prove that sample mean is unbiased estimate of population mean E) calculate the variance of the sampling distribution of sample mean. F) standard error of mean.</a:t>
            </a:r>
          </a:p>
          <a:p>
            <a:pPr marL="0" indent="0" algn="just">
              <a:buNone/>
            </a:pPr>
            <a:r>
              <a:rPr lang="en-US" dirty="0"/>
              <a:t>Q4. The population consists of a number 1, 3, 5, 7 and 9. a) enumerate all possible samples of the size 2 which can be drawn from the population without replacement b) calculate mean and variance of the population c) show that the mean of the sampling distribution of the sample mean is equal to the population mean. D) Prove that sample mean is unbiased estimate of population mean E) calculate the variance of the sampling distribution of sample mean. F) standard error of mean.</a:t>
            </a:r>
          </a:p>
          <a:p>
            <a:pPr marL="0" indent="0" algn="just">
              <a:buNone/>
            </a:pPr>
            <a:endParaRPr lang="en-US" dirty="0"/>
          </a:p>
        </p:txBody>
      </p:sp>
    </p:spTree>
    <p:extLst>
      <p:ext uri="{BB962C8B-B14F-4D97-AF65-F5344CB8AC3E}">
        <p14:creationId xmlns:p14="http://schemas.microsoft.com/office/powerpoint/2010/main" val="29856734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A8A5A2-5737-48E5-A478-CE8A1E95341A}"/>
              </a:ext>
            </a:extLst>
          </p:cNvPr>
          <p:cNvSpPr>
            <a:spLocks noGrp="1"/>
          </p:cNvSpPr>
          <p:nvPr>
            <p:ph idx="1"/>
          </p:nvPr>
        </p:nvSpPr>
        <p:spPr>
          <a:xfrm>
            <a:off x="838200" y="884903"/>
            <a:ext cx="10515600" cy="5292060"/>
          </a:xfrm>
        </p:spPr>
        <p:txBody>
          <a:bodyPr/>
          <a:lstStyle/>
          <a:p>
            <a:pPr marL="0" indent="0" algn="just">
              <a:buNone/>
            </a:pPr>
            <a:r>
              <a:rPr lang="en-US" sz="3200" dirty="0"/>
              <a:t>Q5.  The population consists of four numbers 2, 5, 6, and 7.</a:t>
            </a:r>
          </a:p>
          <a:p>
            <a:pPr marL="0" indent="0" algn="just">
              <a:buNone/>
            </a:pPr>
            <a:r>
              <a:rPr lang="en-US" sz="3200" dirty="0"/>
              <a:t> a) enumerate all possible samples of the size 2 which can be drawn from the population with replacement b) calculate mean and variance of the population c) show that the mean of the sampling distribution of the sample mean is equal to the population mean. D) Prove that sample mean is unbiased estimate of population mean E) calculate the variance of the sampling distribution of sample mean. F) standard error of the sample mean.</a:t>
            </a:r>
          </a:p>
          <a:p>
            <a:pPr marL="0" indent="0" algn="just">
              <a:buNone/>
            </a:pPr>
            <a:endParaRPr lang="en-US" dirty="0"/>
          </a:p>
        </p:txBody>
      </p:sp>
    </p:spTree>
    <p:extLst>
      <p:ext uri="{BB962C8B-B14F-4D97-AF65-F5344CB8AC3E}">
        <p14:creationId xmlns:p14="http://schemas.microsoft.com/office/powerpoint/2010/main" val="26148724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B2A584-1433-41ED-8178-44E7FAA041A1}"/>
              </a:ext>
            </a:extLst>
          </p:cNvPr>
          <p:cNvSpPr>
            <a:spLocks noGrp="1"/>
          </p:cNvSpPr>
          <p:nvPr>
            <p:ph idx="1"/>
          </p:nvPr>
        </p:nvSpPr>
        <p:spPr>
          <a:xfrm>
            <a:off x="838200" y="589935"/>
            <a:ext cx="10515600" cy="5587028"/>
          </a:xfrm>
        </p:spPr>
        <p:txBody>
          <a:bodyPr/>
          <a:lstStyle/>
          <a:p>
            <a:pPr marL="0" indent="0" algn="just">
              <a:buNone/>
            </a:pPr>
            <a:r>
              <a:rPr lang="en-US" dirty="0"/>
              <a:t>Q6. The population consists of four numbers 3, 5, 6 and 8. </a:t>
            </a:r>
          </a:p>
          <a:p>
            <a:pPr marL="0" indent="0" algn="just">
              <a:buNone/>
            </a:pPr>
            <a:r>
              <a:rPr lang="en-US" dirty="0"/>
              <a:t>a) enumerate all possible samples of the size 2 which can be drawn from the population with replacement b) calculate mean and variance of the population c) show that the mean of the sampling distribution of the sample mean is equal to the population mean. D) Prove that sample mean is unbiased estimate of population mean E) calculate the variance of the sampling distribution of sample mean. F) standard error of the sample mean.</a:t>
            </a:r>
          </a:p>
          <a:p>
            <a:pPr marL="0" indent="0">
              <a:buNone/>
            </a:pPr>
            <a:endParaRPr lang="en-US" dirty="0"/>
          </a:p>
        </p:txBody>
      </p:sp>
    </p:spTree>
    <p:extLst>
      <p:ext uri="{BB962C8B-B14F-4D97-AF65-F5344CB8AC3E}">
        <p14:creationId xmlns:p14="http://schemas.microsoft.com/office/powerpoint/2010/main" val="31020996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8C9F4-4ACB-4E7D-BF08-86895E246528}"/>
              </a:ext>
            </a:extLst>
          </p:cNvPr>
          <p:cNvSpPr>
            <a:spLocks noGrp="1"/>
          </p:cNvSpPr>
          <p:nvPr>
            <p:ph type="title"/>
          </p:nvPr>
        </p:nvSpPr>
        <p:spPr/>
        <p:txBody>
          <a:bodyPr/>
          <a:lstStyle/>
          <a:p>
            <a:r>
              <a:rPr lang="en-US" sz="4000" dirty="0">
                <a:solidFill>
                  <a:srgbClr val="813588"/>
                </a:solidFill>
                <a:latin typeface="Roboto"/>
                <a:ea typeface="+mn-ea"/>
                <a:cs typeface="+mn-cs"/>
              </a:rPr>
              <a:t>Population proportion and Sample proportion</a:t>
            </a:r>
          </a:p>
        </p:txBody>
      </p:sp>
      <p:sp>
        <p:nvSpPr>
          <p:cNvPr id="3" name="Content Placeholder 2">
            <a:extLst>
              <a:ext uri="{FF2B5EF4-FFF2-40B4-BE49-F238E27FC236}">
                <a16:creationId xmlns:a16="http://schemas.microsoft.com/office/drawing/2014/main" id="{4088F13F-FE79-4EE4-B85A-82B87A5C1026}"/>
              </a:ext>
            </a:extLst>
          </p:cNvPr>
          <p:cNvSpPr>
            <a:spLocks noGrp="1"/>
          </p:cNvSpPr>
          <p:nvPr>
            <p:ph idx="1"/>
          </p:nvPr>
        </p:nvSpPr>
        <p:spPr>
          <a:xfrm>
            <a:off x="838200" y="1690688"/>
            <a:ext cx="10515600" cy="4486275"/>
          </a:xfrm>
        </p:spPr>
        <p:txBody>
          <a:bodyPr/>
          <a:lstStyle/>
          <a:p>
            <a:pPr algn="just"/>
            <a:r>
              <a:rPr lang="en-US" dirty="0"/>
              <a:t>The concept of proportion is same as the concept of relative frequency distribution</a:t>
            </a:r>
          </a:p>
          <a:p>
            <a:pPr algn="just"/>
            <a:r>
              <a:rPr lang="en-US" dirty="0"/>
              <a:t>The relative frequency of a category or class gives the proportion of the sample or population</a:t>
            </a:r>
          </a:p>
          <a:p>
            <a:r>
              <a:rPr lang="en-US" dirty="0"/>
              <a:t>Population Proportion:</a:t>
            </a:r>
          </a:p>
          <a:p>
            <a:pPr>
              <a:buFontTx/>
              <a:buChar char="-"/>
            </a:pPr>
            <a:r>
              <a:rPr lang="en-US" dirty="0"/>
              <a:t>The ratio of the number of elements in the population having specific characteristics to the total no. of elements in the population</a:t>
            </a:r>
          </a:p>
          <a:p>
            <a:pPr>
              <a:buFontTx/>
              <a:buChar char="-"/>
            </a:pPr>
            <a:r>
              <a:rPr lang="en-US" dirty="0"/>
              <a:t>It is denoted by capital alphabet P </a:t>
            </a:r>
          </a:p>
          <a:p>
            <a:pPr>
              <a:buFontTx/>
              <a:buChar char="-"/>
            </a:pPr>
            <a:r>
              <a:rPr lang="en-US" dirty="0"/>
              <a:t>Population proportion (P) = X/N</a:t>
            </a:r>
          </a:p>
        </p:txBody>
      </p:sp>
    </p:spTree>
    <p:extLst>
      <p:ext uri="{BB962C8B-B14F-4D97-AF65-F5344CB8AC3E}">
        <p14:creationId xmlns:p14="http://schemas.microsoft.com/office/powerpoint/2010/main" val="7644076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166852-25C5-4727-83D5-430AD949C292}"/>
              </a:ext>
            </a:extLst>
          </p:cNvPr>
          <p:cNvSpPr>
            <a:spLocks noGrp="1"/>
          </p:cNvSpPr>
          <p:nvPr>
            <p:ph idx="1"/>
          </p:nvPr>
        </p:nvSpPr>
        <p:spPr>
          <a:xfrm>
            <a:off x="838200" y="781878"/>
            <a:ext cx="10515600" cy="5395085"/>
          </a:xfrm>
        </p:spPr>
        <p:txBody>
          <a:bodyPr/>
          <a:lstStyle/>
          <a:p>
            <a:pPr marL="0" indent="0">
              <a:buNone/>
            </a:pPr>
            <a:r>
              <a:rPr lang="en-US" sz="3600" dirty="0"/>
              <a:t>Sample proportion</a:t>
            </a:r>
          </a:p>
          <a:p>
            <a:pPr>
              <a:buFontTx/>
              <a:buChar char="-"/>
            </a:pPr>
            <a:r>
              <a:rPr lang="en-US" dirty="0"/>
              <a:t>The ratio of the number of elements in the sample having specific characteristics to the total no. of elements in the sample</a:t>
            </a:r>
          </a:p>
          <a:p>
            <a:pPr>
              <a:buFontTx/>
              <a:buChar char="-"/>
            </a:pPr>
            <a:r>
              <a:rPr lang="en-US" dirty="0"/>
              <a:t>It is denoted by small alphabet p</a:t>
            </a:r>
          </a:p>
          <a:p>
            <a:pPr>
              <a:buFontTx/>
              <a:buChar char="-"/>
            </a:pPr>
            <a:r>
              <a:rPr lang="en-US" dirty="0"/>
              <a:t>Sample proportion (p) = x/n</a:t>
            </a:r>
          </a:p>
          <a:p>
            <a:pPr>
              <a:buFontTx/>
              <a:buChar char="-"/>
            </a:pPr>
            <a:r>
              <a:rPr lang="en-US" dirty="0"/>
              <a:t>x= no of elements in the sample that possesses a specific characteristic</a:t>
            </a:r>
          </a:p>
          <a:p>
            <a:pPr>
              <a:buFontTx/>
              <a:buChar char="-"/>
            </a:pPr>
            <a:r>
              <a:rPr lang="en-US" dirty="0"/>
              <a:t>n= total no. of elements in the sample</a:t>
            </a:r>
          </a:p>
          <a:p>
            <a:pPr>
              <a:buFontTx/>
              <a:buChar char="-"/>
            </a:pPr>
            <a:endParaRPr lang="en-US" dirty="0"/>
          </a:p>
          <a:p>
            <a:pPr marL="0" indent="0">
              <a:buNone/>
            </a:pPr>
            <a:endParaRPr lang="en-US" dirty="0"/>
          </a:p>
        </p:txBody>
      </p:sp>
    </p:spTree>
    <p:extLst>
      <p:ext uri="{BB962C8B-B14F-4D97-AF65-F5344CB8AC3E}">
        <p14:creationId xmlns:p14="http://schemas.microsoft.com/office/powerpoint/2010/main" val="22320389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ECB4356-35CE-4813-808E-4274B08AA1D9}"/>
              </a:ext>
            </a:extLst>
          </p:cNvPr>
          <p:cNvSpPr txBox="1">
            <a:spLocks/>
          </p:cNvSpPr>
          <p:nvPr/>
        </p:nvSpPr>
        <p:spPr>
          <a:xfrm>
            <a:off x="-2427624" y="484394"/>
            <a:ext cx="17545462" cy="748058"/>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a:r>
            <a:br>
              <a:rPr lang="en-US" dirty="0"/>
            </a:br>
            <a:endParaRPr lang="en-US" dirty="0"/>
          </a:p>
        </p:txBody>
      </p:sp>
      <p:pic>
        <p:nvPicPr>
          <p:cNvPr id="1028" name="Picture 4" descr="No description available.">
            <a:extLst>
              <a:ext uri="{FF2B5EF4-FFF2-40B4-BE49-F238E27FC236}">
                <a16:creationId xmlns:a16="http://schemas.microsoft.com/office/drawing/2014/main" id="{65DC12DB-E8C0-4329-82CC-DE727A7D56D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rot="16200000">
            <a:off x="3152135" y="-1699262"/>
            <a:ext cx="5889211" cy="10256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268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AA9AA3-05F8-4FC7-92DA-3708B9A1D2E9}"/>
              </a:ext>
            </a:extLst>
          </p:cNvPr>
          <p:cNvSpPr>
            <a:spLocks noGrp="1"/>
          </p:cNvSpPr>
          <p:nvPr>
            <p:ph idx="1"/>
          </p:nvPr>
        </p:nvSpPr>
        <p:spPr>
          <a:xfrm>
            <a:off x="838200" y="795130"/>
            <a:ext cx="10515600" cy="5381833"/>
          </a:xfrm>
        </p:spPr>
        <p:txBody>
          <a:bodyPr/>
          <a:lstStyle/>
          <a:p>
            <a:pPr algn="just"/>
            <a:r>
              <a:rPr lang="en-US" dirty="0">
                <a:latin typeface="Cambria" panose="02040503050406030204" pitchFamily="18" charset="0"/>
                <a:ea typeface="Cambria" panose="02040503050406030204" pitchFamily="18" charset="0"/>
              </a:rPr>
              <a:t>In such Statistical methods help us make </a:t>
            </a:r>
            <a:r>
              <a:rPr lang="en-US" b="1" i="1" dirty="0">
                <a:latin typeface="Cambria" panose="02040503050406030204" pitchFamily="18" charset="0"/>
                <a:ea typeface="Cambria" panose="02040503050406030204" pitchFamily="18" charset="0"/>
              </a:rPr>
              <a:t>scientific and intelligent decisions</a:t>
            </a:r>
            <a:r>
              <a:rPr lang="en-US" b="1"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in such situations.</a:t>
            </a:r>
          </a:p>
          <a:p>
            <a:pPr algn="just"/>
            <a:r>
              <a:rPr lang="en-US" dirty="0">
                <a:latin typeface="Cambria" panose="02040503050406030204" pitchFamily="18" charset="0"/>
                <a:ea typeface="Cambria" panose="02040503050406030204" pitchFamily="18" charset="0"/>
              </a:rPr>
              <a:t>Decisions</a:t>
            </a:r>
            <a:r>
              <a:rPr lang="en-US" b="1" dirty="0"/>
              <a:t> </a:t>
            </a:r>
            <a:r>
              <a:rPr lang="en-US" dirty="0">
                <a:latin typeface="Cambria" panose="02040503050406030204" pitchFamily="18" charset="0"/>
                <a:ea typeface="Cambria" panose="02040503050406030204" pitchFamily="18" charset="0"/>
              </a:rPr>
              <a:t>made by using statistical methods are called </a:t>
            </a:r>
            <a:r>
              <a:rPr lang="en-US" b="1" i="1" dirty="0">
                <a:latin typeface="Cambria" panose="02040503050406030204" pitchFamily="18" charset="0"/>
                <a:ea typeface="Cambria" panose="02040503050406030204" pitchFamily="18" charset="0"/>
              </a:rPr>
              <a:t>educated guesses</a:t>
            </a:r>
          </a:p>
          <a:p>
            <a:pPr algn="just"/>
            <a:r>
              <a:rPr lang="en-US" dirty="0">
                <a:latin typeface="Cambria" panose="02040503050406030204" pitchFamily="18" charset="0"/>
                <a:ea typeface="Cambria" panose="02040503050406030204" pitchFamily="18" charset="0"/>
              </a:rPr>
              <a:t>Decisions</a:t>
            </a:r>
            <a:r>
              <a:rPr lang="en-US" sz="1800" b="0" i="0" u="none" strike="noStrike" baseline="0" dirty="0">
                <a:latin typeface="TimesLTStd-Roman"/>
              </a:rPr>
              <a:t> </a:t>
            </a:r>
            <a:r>
              <a:rPr lang="en-US" dirty="0">
                <a:latin typeface="Cambria" panose="02040503050406030204" pitchFamily="18" charset="0"/>
                <a:ea typeface="Cambria" panose="02040503050406030204" pitchFamily="18" charset="0"/>
              </a:rPr>
              <a:t>made without using statistical (or scientific) methods are called </a:t>
            </a:r>
            <a:r>
              <a:rPr lang="en-US" b="1" i="1" dirty="0">
                <a:latin typeface="Cambria" panose="02040503050406030204" pitchFamily="18" charset="0"/>
                <a:ea typeface="Cambria" panose="02040503050406030204" pitchFamily="18" charset="0"/>
              </a:rPr>
              <a:t>pure guesses </a:t>
            </a:r>
            <a:r>
              <a:rPr lang="en-US" dirty="0">
                <a:latin typeface="Cambria" panose="02040503050406030204" pitchFamily="18" charset="0"/>
                <a:ea typeface="Cambria" panose="02040503050406030204" pitchFamily="18" charset="0"/>
              </a:rPr>
              <a:t>and, hence, may prove to be unreliable.</a:t>
            </a:r>
          </a:p>
          <a:p>
            <a:pPr algn="just"/>
            <a:r>
              <a:rPr lang="en-US" dirty="0">
                <a:latin typeface="Cambria" panose="02040503050406030204" pitchFamily="18" charset="0"/>
                <a:ea typeface="Cambria" panose="02040503050406030204" pitchFamily="18" charset="0"/>
              </a:rPr>
              <a:t>For example: …….</a:t>
            </a:r>
          </a:p>
          <a:p>
            <a:pPr algn="l"/>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78236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3DCED-F15C-4147-BB78-E8CA0297893C}"/>
              </a:ext>
            </a:extLst>
          </p:cNvPr>
          <p:cNvSpPr>
            <a:spLocks noGrp="1"/>
          </p:cNvSpPr>
          <p:nvPr>
            <p:ph type="title"/>
          </p:nvPr>
        </p:nvSpPr>
        <p:spPr/>
        <p:txBody>
          <a:bodyPr/>
          <a:lstStyle/>
          <a:p>
            <a:r>
              <a:rPr lang="en-US" b="1" dirty="0">
                <a:solidFill>
                  <a:srgbClr val="FF0000"/>
                </a:solidFill>
              </a:rPr>
              <a:t>Exercise</a:t>
            </a:r>
          </a:p>
        </p:txBody>
      </p:sp>
      <p:sp>
        <p:nvSpPr>
          <p:cNvPr id="3" name="Content Placeholder 2">
            <a:extLst>
              <a:ext uri="{FF2B5EF4-FFF2-40B4-BE49-F238E27FC236}">
                <a16:creationId xmlns:a16="http://schemas.microsoft.com/office/drawing/2014/main" id="{ACB3BEFA-BE79-4830-8A60-F9E0A03564C7}"/>
              </a:ext>
            </a:extLst>
          </p:cNvPr>
          <p:cNvSpPr>
            <a:spLocks noGrp="1"/>
          </p:cNvSpPr>
          <p:nvPr>
            <p:ph idx="1"/>
          </p:nvPr>
        </p:nvSpPr>
        <p:spPr>
          <a:xfrm>
            <a:off x="838199" y="1460090"/>
            <a:ext cx="10768781" cy="4716873"/>
          </a:xfrm>
        </p:spPr>
        <p:txBody>
          <a:bodyPr/>
          <a:lstStyle/>
          <a:p>
            <a:pPr marL="0" indent="0" algn="just">
              <a:buNone/>
            </a:pPr>
            <a:r>
              <a:rPr lang="en-US" dirty="0"/>
              <a:t>Q1. A random sample of 600 optical mouses of XYZ brand was taken from a large consignment and 65 of them are found to be bad during inspection. Find the standard error of the population of bad optical mouses. </a:t>
            </a:r>
          </a:p>
          <a:p>
            <a:pPr marL="0" indent="0" algn="just">
              <a:buNone/>
            </a:pPr>
            <a:r>
              <a:rPr lang="en-US" dirty="0"/>
              <a:t>Q2. Suppose 60% of seniors who get Covid vaccine remain healthy, independent from one person to the next. A senior apartment complex has 200 residents and they all get Covid vaccine. What proportion will remain healthy?</a:t>
            </a:r>
          </a:p>
          <a:p>
            <a:pPr marL="0" indent="0">
              <a:buNone/>
            </a:pPr>
            <a:endParaRPr lang="en-US" dirty="0"/>
          </a:p>
        </p:txBody>
      </p:sp>
    </p:spTree>
    <p:extLst>
      <p:ext uri="{BB962C8B-B14F-4D97-AF65-F5344CB8AC3E}">
        <p14:creationId xmlns:p14="http://schemas.microsoft.com/office/powerpoint/2010/main" val="172393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0A78D4-C9E6-4692-9499-8D18F04EED10}"/>
              </a:ext>
            </a:extLst>
          </p:cNvPr>
          <p:cNvSpPr>
            <a:spLocks noGrp="1"/>
          </p:cNvSpPr>
          <p:nvPr>
            <p:ph idx="1"/>
          </p:nvPr>
        </p:nvSpPr>
        <p:spPr>
          <a:xfrm>
            <a:off x="583096" y="526473"/>
            <a:ext cx="11054722" cy="5490014"/>
          </a:xfrm>
        </p:spPr>
        <p:txBody>
          <a:bodyPr>
            <a:normAutofit/>
          </a:bodyPr>
          <a:lstStyle/>
          <a:p>
            <a:pPr marL="0" indent="0">
              <a:buNone/>
            </a:pPr>
            <a:r>
              <a:rPr lang="en-US" sz="3600" b="1" dirty="0">
                <a:solidFill>
                  <a:srgbClr val="0070C0"/>
                </a:solidFill>
                <a:latin typeface="Cambria" panose="02040503050406030204" pitchFamily="18" charset="0"/>
                <a:ea typeface="Cambria" panose="02040503050406030204" pitchFamily="18" charset="0"/>
              </a:rPr>
              <a:t>Aspects of Statistics </a:t>
            </a:r>
          </a:p>
          <a:p>
            <a:r>
              <a:rPr lang="en-US" dirty="0">
                <a:latin typeface="Cambria" panose="02040503050406030204" pitchFamily="18" charset="0"/>
                <a:ea typeface="Cambria" panose="02040503050406030204" pitchFamily="18" charset="0"/>
              </a:rPr>
              <a:t>It has two aspects</a:t>
            </a:r>
          </a:p>
          <a:p>
            <a:pPr marL="914400" lvl="1" indent="-457200">
              <a:buAutoNum type="alphaLcParenR"/>
            </a:pPr>
            <a:r>
              <a:rPr lang="en-US" sz="2600" dirty="0">
                <a:latin typeface="Cambria" panose="02040503050406030204" pitchFamily="18" charset="0"/>
                <a:ea typeface="Cambria" panose="02040503050406030204" pitchFamily="18" charset="0"/>
              </a:rPr>
              <a:t>Theoretical or Mathematical Statistics</a:t>
            </a:r>
          </a:p>
          <a:p>
            <a:pPr marL="914400" lvl="1" indent="-457200">
              <a:buFont typeface="Arial" panose="020B0604020202020204" pitchFamily="34" charset="0"/>
              <a:buAutoNum type="alphaLcParenR"/>
            </a:pPr>
            <a:r>
              <a:rPr lang="en-US" sz="2600" dirty="0">
                <a:latin typeface="Cambria" panose="02040503050406030204" pitchFamily="18" charset="0"/>
                <a:ea typeface="Cambria" panose="02040503050406030204" pitchFamily="18" charset="0"/>
              </a:rPr>
              <a:t>Applied Statistics </a:t>
            </a:r>
            <a:endParaRPr lang="en-US" dirty="0">
              <a:latin typeface="Cambria" panose="02040503050406030204" pitchFamily="18" charset="0"/>
              <a:ea typeface="Cambria" panose="02040503050406030204" pitchFamily="18" charset="0"/>
            </a:endParaRPr>
          </a:p>
          <a:p>
            <a:pPr algn="just"/>
            <a:r>
              <a:rPr lang="en-US" b="1" i="1" dirty="0">
                <a:latin typeface="Cambria" panose="02040503050406030204" pitchFamily="18" charset="0"/>
                <a:ea typeface="Cambria" panose="02040503050406030204" pitchFamily="18" charset="0"/>
              </a:rPr>
              <a:t>Theoretical Statistics </a:t>
            </a:r>
            <a:r>
              <a:rPr lang="en-US" dirty="0">
                <a:latin typeface="Cambria" panose="02040503050406030204" pitchFamily="18" charset="0"/>
                <a:ea typeface="Cambria" panose="02040503050406030204" pitchFamily="18" charset="0"/>
              </a:rPr>
              <a:t>deals with the development, derivation, and proof of statistical theorems, formulas, rules, and laws. </a:t>
            </a:r>
          </a:p>
          <a:p>
            <a:pPr algn="just"/>
            <a:r>
              <a:rPr lang="en-US" b="1" i="1" dirty="0">
                <a:latin typeface="Cambria" panose="02040503050406030204" pitchFamily="18" charset="0"/>
                <a:ea typeface="Cambria" panose="02040503050406030204" pitchFamily="18" charset="0"/>
              </a:rPr>
              <a:t>Applied statistics </a:t>
            </a:r>
            <a:r>
              <a:rPr lang="en-US" dirty="0">
                <a:latin typeface="Cambria" panose="02040503050406030204" pitchFamily="18" charset="0"/>
                <a:ea typeface="Cambria" panose="02040503050406030204" pitchFamily="18" charset="0"/>
              </a:rPr>
              <a:t>involves the applications of those theorems, formulas, rules, and laws to solve real-world problems.</a:t>
            </a:r>
          </a:p>
          <a:p>
            <a:pPr algn="just"/>
            <a:r>
              <a:rPr lang="en-US" dirty="0">
                <a:latin typeface="Cambria" panose="02040503050406030204" pitchFamily="18" charset="0"/>
                <a:ea typeface="Cambria" panose="02040503050406030204" pitchFamily="18" charset="0"/>
              </a:rPr>
              <a:t>Our syllabus is concerned with </a:t>
            </a:r>
            <a:r>
              <a:rPr lang="en-US" b="1" i="1" dirty="0">
                <a:latin typeface="Cambria" panose="02040503050406030204" pitchFamily="18" charset="0"/>
                <a:ea typeface="Cambria" panose="02040503050406030204" pitchFamily="18" charset="0"/>
              </a:rPr>
              <a:t>applied statistics, </a:t>
            </a:r>
            <a:r>
              <a:rPr lang="en-US" dirty="0">
                <a:latin typeface="Cambria" panose="02040503050406030204" pitchFamily="18" charset="0"/>
                <a:ea typeface="Cambria" panose="02040503050406030204" pitchFamily="18" charset="0"/>
              </a:rPr>
              <a:t>so our ultimate goal to learn statistics is - to think statistically and to make educated guesses</a:t>
            </a:r>
          </a:p>
          <a:p>
            <a:pPr marL="457200" lvl="1" indent="0">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96372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3E7719-824A-4E86-8FF5-D038AC75F6C3}"/>
              </a:ext>
            </a:extLst>
          </p:cNvPr>
          <p:cNvSpPr>
            <a:spLocks noGrp="1"/>
          </p:cNvSpPr>
          <p:nvPr>
            <p:ph idx="1"/>
          </p:nvPr>
        </p:nvSpPr>
        <p:spPr>
          <a:xfrm>
            <a:off x="463826" y="387927"/>
            <a:ext cx="11270974" cy="5789036"/>
          </a:xfrm>
        </p:spPr>
        <p:txBody>
          <a:bodyPr>
            <a:normAutofit/>
          </a:bodyPr>
          <a:lstStyle/>
          <a:p>
            <a:pPr marL="0" indent="0">
              <a:buNone/>
            </a:pPr>
            <a:r>
              <a:rPr lang="en-US" sz="3600" b="1" dirty="0">
                <a:solidFill>
                  <a:srgbClr val="0070C0"/>
                </a:solidFill>
                <a:latin typeface="Cambria" panose="02040503050406030204" pitchFamily="18" charset="0"/>
                <a:ea typeface="Cambria" panose="02040503050406030204" pitchFamily="18" charset="0"/>
              </a:rPr>
              <a:t>Types of Statistics</a:t>
            </a:r>
          </a:p>
          <a:p>
            <a:pPr marL="0" indent="0">
              <a:buNone/>
            </a:pPr>
            <a:r>
              <a:rPr lang="en-US" dirty="0">
                <a:latin typeface="Cambria" panose="02040503050406030204" pitchFamily="18" charset="0"/>
                <a:ea typeface="Cambria" panose="02040503050406030204" pitchFamily="18" charset="0"/>
              </a:rPr>
              <a:t>Applied Statistics can be divided into two areas:</a:t>
            </a:r>
          </a:p>
          <a:p>
            <a:pPr marL="0" indent="0">
              <a:buNone/>
            </a:pPr>
            <a:r>
              <a:rPr lang="en-US" sz="3200" dirty="0">
                <a:latin typeface="Cambria" panose="02040503050406030204" pitchFamily="18" charset="0"/>
                <a:ea typeface="Cambria" panose="02040503050406030204" pitchFamily="18" charset="0"/>
              </a:rPr>
              <a:t>	</a:t>
            </a:r>
            <a:r>
              <a:rPr lang="en-US" sz="2600" dirty="0">
                <a:latin typeface="Cambria" panose="02040503050406030204" pitchFamily="18" charset="0"/>
                <a:ea typeface="Cambria" panose="02040503050406030204" pitchFamily="18" charset="0"/>
              </a:rPr>
              <a:t>a) Descriptive Statistics </a:t>
            </a:r>
          </a:p>
          <a:p>
            <a:pPr marL="0" indent="0">
              <a:buNone/>
            </a:pPr>
            <a:r>
              <a:rPr lang="en-US" sz="2600" dirty="0">
                <a:latin typeface="Cambria" panose="02040503050406030204" pitchFamily="18" charset="0"/>
                <a:ea typeface="Cambria" panose="02040503050406030204" pitchFamily="18" charset="0"/>
              </a:rPr>
              <a:t>	b) Inferential Statistics</a:t>
            </a:r>
          </a:p>
          <a:p>
            <a:pPr marL="514350" indent="-514350">
              <a:buAutoNum type="alphaLcParenR"/>
            </a:pPr>
            <a:r>
              <a:rPr lang="en-US" b="1" dirty="0">
                <a:latin typeface="Cambria" panose="02040503050406030204" pitchFamily="18" charset="0"/>
                <a:ea typeface="Cambria" panose="02040503050406030204" pitchFamily="18" charset="0"/>
              </a:rPr>
              <a:t>Descriptive Statistics</a:t>
            </a:r>
          </a:p>
          <a:p>
            <a:pPr algn="l"/>
            <a:r>
              <a:rPr lang="en-US" dirty="0">
                <a:latin typeface="Cambria" panose="02040503050406030204" pitchFamily="18" charset="0"/>
                <a:ea typeface="Cambria" panose="02040503050406030204" pitchFamily="18" charset="0"/>
              </a:rPr>
              <a:t>Many datasets in their original forms are usually very large, especially those collected by Central Bureau of Statistics, </a:t>
            </a:r>
            <a:r>
              <a:rPr lang="en-US" dirty="0" err="1">
                <a:latin typeface="Cambria" panose="02040503050406030204" pitchFamily="18" charset="0"/>
                <a:ea typeface="Cambria" panose="02040503050406030204" pitchFamily="18" charset="0"/>
              </a:rPr>
              <a:t>GoN</a:t>
            </a:r>
            <a:r>
              <a:rPr lang="en-US" dirty="0">
                <a:latin typeface="Cambria" panose="02040503050406030204" pitchFamily="18" charset="0"/>
                <a:ea typeface="Cambria" panose="02040503050406030204" pitchFamily="18" charset="0"/>
              </a:rPr>
              <a:t> etc. </a:t>
            </a:r>
          </a:p>
          <a:p>
            <a:pPr algn="just"/>
            <a:r>
              <a:rPr lang="en-US" dirty="0">
                <a:latin typeface="Cambria" panose="02040503050406030204" pitchFamily="18" charset="0"/>
                <a:ea typeface="Cambria" panose="02040503050406030204" pitchFamily="18" charset="0"/>
              </a:rPr>
              <a:t>Consequently, such data sets are not very helpful in drawing conclusions or making decisions. </a:t>
            </a:r>
          </a:p>
          <a:p>
            <a:pPr algn="just"/>
            <a:r>
              <a:rPr lang="en-US" dirty="0">
                <a:latin typeface="Cambria" panose="02040503050406030204" pitchFamily="18" charset="0"/>
                <a:ea typeface="Cambria" panose="02040503050406030204" pitchFamily="18" charset="0"/>
              </a:rPr>
              <a:t>It is easier to draw conclusions from summary tables and diagrams than from the original version of a data set. </a:t>
            </a:r>
          </a:p>
          <a:p>
            <a:pPr marL="0" indent="0">
              <a:buNone/>
            </a:pPr>
            <a:endParaRPr lang="en-US" sz="26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1653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3021B3-27F2-4D94-AFD0-1A7265C6C927}"/>
              </a:ext>
            </a:extLst>
          </p:cNvPr>
          <p:cNvSpPr>
            <a:spLocks noGrp="1"/>
          </p:cNvSpPr>
          <p:nvPr>
            <p:ph idx="1"/>
          </p:nvPr>
        </p:nvSpPr>
        <p:spPr>
          <a:xfrm>
            <a:off x="838200" y="817418"/>
            <a:ext cx="10633364" cy="5359545"/>
          </a:xfrm>
        </p:spPr>
        <p:txBody>
          <a:bodyPr/>
          <a:lstStyle/>
          <a:p>
            <a:pPr algn="just"/>
            <a:r>
              <a:rPr lang="en-US" dirty="0">
                <a:latin typeface="Cambria" panose="02040503050406030204" pitchFamily="18" charset="0"/>
                <a:ea typeface="Cambria" panose="02040503050406030204" pitchFamily="18" charset="0"/>
              </a:rPr>
              <a:t>So, we summarize data by constructing tables, drawing graphs, or calculating </a:t>
            </a:r>
            <a:r>
              <a:rPr lang="en-US" b="1" i="1" dirty="0">
                <a:latin typeface="Cambria" panose="02040503050406030204" pitchFamily="18" charset="0"/>
                <a:ea typeface="Cambria" panose="02040503050406030204" pitchFamily="18" charset="0"/>
              </a:rPr>
              <a:t>summary measures </a:t>
            </a:r>
            <a:r>
              <a:rPr lang="en-US" dirty="0">
                <a:latin typeface="Cambria" panose="02040503050406030204" pitchFamily="18" charset="0"/>
                <a:ea typeface="Cambria" panose="02040503050406030204" pitchFamily="18" charset="0"/>
              </a:rPr>
              <a:t>such as Averages, Ranges, Quartiles etc. </a:t>
            </a:r>
          </a:p>
          <a:p>
            <a:pPr algn="just"/>
            <a:r>
              <a:rPr lang="en-US" dirty="0">
                <a:latin typeface="Cambria" panose="02040503050406030204" pitchFamily="18" charset="0"/>
                <a:ea typeface="Cambria" panose="02040503050406030204" pitchFamily="18" charset="0"/>
              </a:rPr>
              <a:t>The portion of statistics that helps us do this type of statistical analysis is called descriptive statistics.</a:t>
            </a:r>
          </a:p>
          <a:p>
            <a:pPr algn="just"/>
            <a:r>
              <a:rPr lang="en-US" b="1" i="1" dirty="0">
                <a:latin typeface="Cambria" panose="02040503050406030204" pitchFamily="18" charset="0"/>
                <a:ea typeface="Cambria" panose="02040503050406030204" pitchFamily="18" charset="0"/>
              </a:rPr>
              <a:t>Descriptive Statistics  </a:t>
            </a:r>
            <a:r>
              <a:rPr lang="en-US" i="1" dirty="0">
                <a:latin typeface="Cambria" panose="02040503050406030204" pitchFamily="18" charset="0"/>
                <a:ea typeface="Cambria" panose="02040503050406030204" pitchFamily="18" charset="0"/>
              </a:rPr>
              <a:t>consists of methods for organizing, displaying, and describing data by using tables, graphs, and summary measures.</a:t>
            </a:r>
          </a:p>
          <a:p>
            <a:pPr marL="0" indent="0">
              <a:buNone/>
            </a:pPr>
            <a:endParaRPr lang="en-US" dirty="0"/>
          </a:p>
        </p:txBody>
      </p:sp>
    </p:spTree>
    <p:extLst>
      <p:ext uri="{BB962C8B-B14F-4D97-AF65-F5344CB8AC3E}">
        <p14:creationId xmlns:p14="http://schemas.microsoft.com/office/powerpoint/2010/main" val="345943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C49844-4194-425B-8467-AE2CA4BCAC40}"/>
              </a:ext>
            </a:extLst>
          </p:cNvPr>
          <p:cNvSpPr>
            <a:spLocks noGrp="1"/>
          </p:cNvSpPr>
          <p:nvPr>
            <p:ph idx="1"/>
          </p:nvPr>
        </p:nvSpPr>
        <p:spPr>
          <a:xfrm>
            <a:off x="838200" y="734291"/>
            <a:ext cx="10515600" cy="5442672"/>
          </a:xfrm>
        </p:spPr>
        <p:txBody>
          <a:bodyPr/>
          <a:lstStyle/>
          <a:p>
            <a:pPr marL="0" indent="0">
              <a:buNone/>
            </a:pPr>
            <a:r>
              <a:rPr lang="en-US" b="1" dirty="0"/>
              <a:t>b) </a:t>
            </a:r>
            <a:r>
              <a:rPr lang="en-US" sz="3200" b="1" dirty="0"/>
              <a:t>Inferential Statistics</a:t>
            </a:r>
          </a:p>
          <a:p>
            <a:pPr algn="just"/>
            <a:r>
              <a:rPr lang="en-US" dirty="0">
                <a:latin typeface="Cambria" panose="02040503050406030204" pitchFamily="18" charset="0"/>
                <a:ea typeface="Cambria" panose="02040503050406030204" pitchFamily="18" charset="0"/>
              </a:rPr>
              <a:t>A major portion of statistics deals with making decisions, inferences, predictions, and forecasts about </a:t>
            </a:r>
            <a:r>
              <a:rPr lang="en-US" b="1" i="1" dirty="0">
                <a:latin typeface="Cambria" panose="02040503050406030204" pitchFamily="18" charset="0"/>
                <a:ea typeface="Cambria" panose="02040503050406030204" pitchFamily="18" charset="0"/>
              </a:rPr>
              <a:t>populations</a:t>
            </a:r>
            <a:r>
              <a:rPr lang="en-US" dirty="0">
                <a:latin typeface="Cambria" panose="02040503050406030204" pitchFamily="18" charset="0"/>
                <a:ea typeface="Cambria" panose="02040503050406030204" pitchFamily="18" charset="0"/>
              </a:rPr>
              <a:t> based on results obtained from </a:t>
            </a:r>
            <a:r>
              <a:rPr lang="en-US" b="1" i="1" dirty="0">
                <a:latin typeface="Cambria" panose="02040503050406030204" pitchFamily="18" charset="0"/>
                <a:ea typeface="Cambria" panose="02040503050406030204" pitchFamily="18" charset="0"/>
              </a:rPr>
              <a:t>samples</a:t>
            </a:r>
            <a:r>
              <a:rPr lang="en-US" i="1" dirty="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The area of statistics that deals with such decision-making procedures is referred to as inferential statistics.</a:t>
            </a:r>
          </a:p>
          <a:p>
            <a:pPr algn="just"/>
            <a:r>
              <a:rPr lang="en-US" dirty="0">
                <a:latin typeface="Cambria" panose="02040503050406030204" pitchFamily="18" charset="0"/>
                <a:ea typeface="Cambria" panose="02040503050406030204" pitchFamily="18" charset="0"/>
              </a:rPr>
              <a:t>This branch of statistics is also called inductive reasoning or inductive statistics.</a:t>
            </a:r>
          </a:p>
          <a:p>
            <a:pPr marL="0" indent="0" algn="just">
              <a:buNone/>
            </a:pPr>
            <a:endParaRPr lang="en-US" b="1" i="1" dirty="0">
              <a:latin typeface="Cambria" panose="02040503050406030204" pitchFamily="18" charset="0"/>
              <a:ea typeface="Cambria" panose="02040503050406030204" pitchFamily="18" charset="0"/>
            </a:endParaRPr>
          </a:p>
          <a:p>
            <a:pPr algn="just"/>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61353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1CD138852E56498CDE64F49661682D" ma:contentTypeVersion="4" ma:contentTypeDescription="Create a new document." ma:contentTypeScope="" ma:versionID="bcba476ab31e694f119c67ae32bfeca5">
  <xsd:schema xmlns:xsd="http://www.w3.org/2001/XMLSchema" xmlns:xs="http://www.w3.org/2001/XMLSchema" xmlns:p="http://schemas.microsoft.com/office/2006/metadata/properties" xmlns:ns2="edcfd1dd-b10c-466f-9109-affaa0022119" targetNamespace="http://schemas.microsoft.com/office/2006/metadata/properties" ma:root="true" ma:fieldsID="13ea1e06dd2ff6d8764ba3ced6055915" ns2:_="">
    <xsd:import namespace="edcfd1dd-b10c-466f-9109-affaa002211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cfd1dd-b10c-466f-9109-affaa00221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090ED6D-0844-4CFB-8AA6-16204BA093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cfd1dd-b10c-466f-9109-affaa002211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8060F36-E553-47B8-AE14-7A8926DD6BF8}">
  <ds:schemaRefs>
    <ds:schemaRef ds:uri="http://schemas.microsoft.com/sharepoint/v3/contenttype/forms"/>
  </ds:schemaRefs>
</ds:datastoreItem>
</file>

<file path=customXml/itemProps3.xml><?xml version="1.0" encoding="utf-8"?>
<ds:datastoreItem xmlns:ds="http://schemas.openxmlformats.org/officeDocument/2006/customXml" ds:itemID="{31B408BB-E44C-4321-AB4C-41BF29DB8E7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2438</TotalTime>
  <Words>2873</Words>
  <Application>Microsoft Office PowerPoint</Application>
  <PresentationFormat>Widescreen</PresentationFormat>
  <Paragraphs>291</Paragraphs>
  <Slides>50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50</vt:i4>
      </vt:variant>
    </vt:vector>
  </HeadingPairs>
  <TitlesOfParts>
    <vt:vector size="60" baseType="lpstr">
      <vt:lpstr>Arial</vt:lpstr>
      <vt:lpstr>Calibri</vt:lpstr>
      <vt:lpstr>Calibri Light</vt:lpstr>
      <vt:lpstr>Cambria</vt:lpstr>
      <vt:lpstr>georgia</vt:lpstr>
      <vt:lpstr>Mangal</vt:lpstr>
      <vt:lpstr>Roboto</vt:lpstr>
      <vt:lpstr>Times New Roman</vt:lpstr>
      <vt:lpstr>TimesLTStd-Roman</vt:lpstr>
      <vt:lpstr>Office Theme</vt:lpstr>
      <vt:lpstr>Sampling Distribution (5 hours)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Descriptive Statistics versus Inferential Statistics</vt:lpstr>
      <vt:lpstr>Fig1. the relation between population and sample  </vt:lpstr>
      <vt:lpstr>PowerPoint Presentation</vt:lpstr>
      <vt:lpstr>PowerPoint Presentation</vt:lpstr>
      <vt:lpstr>PowerPoint Presentation</vt:lpstr>
      <vt:lpstr>Following data represents the annual income of youths entrepreneurs.</vt:lpstr>
      <vt:lpstr>Exercise continued…</vt:lpstr>
      <vt:lpstr>a. How many elements are in the data set? Write down these elements. b. How many variables in the data set? Write down the variables. c. How many observations are in the data set? Write down the observations.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Statistic Vs Parameter</vt:lpstr>
      <vt:lpstr>Types of sampling</vt:lpstr>
      <vt:lpstr>Probability Sampling Vs Non-Probability Sampling</vt:lpstr>
      <vt:lpstr>Types of sampling</vt:lpstr>
      <vt:lpstr>Errors in Statistics</vt:lpstr>
      <vt:lpstr>PowerPoint Presentation</vt:lpstr>
      <vt:lpstr>PowerPoint Presentation</vt:lpstr>
      <vt:lpstr>Sampling Distribution</vt:lpstr>
      <vt:lpstr>Standard Deviation Vs Standard Error</vt:lpstr>
      <vt:lpstr>Standard error of sample mean</vt:lpstr>
      <vt:lpstr>PowerPoint Presentation</vt:lpstr>
      <vt:lpstr>PowerPoint Presentation</vt:lpstr>
      <vt:lpstr>PowerPoint Presentation</vt:lpstr>
      <vt:lpstr>Numerical Problems</vt:lpstr>
      <vt:lpstr>PowerPoint Presentation</vt:lpstr>
      <vt:lpstr>PowerPoint Presentation</vt:lpstr>
      <vt:lpstr>Population proportion and Sample proportion</vt:lpstr>
      <vt:lpstr>PowerPoint Presentation</vt:lpstr>
      <vt:lpstr>PowerPoint Presentation</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Sampling Theory and Estimation</dc:title>
  <dc:creator>sudip pokhrel</dc:creator>
  <cp:lastModifiedBy>Kushal Shrestha</cp:lastModifiedBy>
  <cp:revision>71</cp:revision>
  <dcterms:created xsi:type="dcterms:W3CDTF">2021-01-10T13:05:55Z</dcterms:created>
  <dcterms:modified xsi:type="dcterms:W3CDTF">2021-07-17T14:32:41Z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0x010100381CD138852E56498CDE64F49661682D</vt:lpwstr>
  </property>
</Properties>
</file>