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57" r:id="rId3"/>
    <p:sldId id="276" r:id="rId4"/>
    <p:sldId id="277" r:id="rId5"/>
    <p:sldId id="279" r:id="rId6"/>
    <p:sldId id="281" r:id="rId7"/>
    <p:sldId id="258" r:id="rId8"/>
    <p:sldId id="259" r:id="rId9"/>
    <p:sldId id="260" r:id="rId10"/>
    <p:sldId id="261" r:id="rId11"/>
    <p:sldId id="262" r:id="rId12"/>
    <p:sldId id="263" r:id="rId13"/>
    <p:sldId id="264" r:id="rId14"/>
    <p:sldId id="271" r:id="rId15"/>
    <p:sldId id="285" r:id="rId16"/>
    <p:sldId id="286" r:id="rId17"/>
    <p:sldId id="274" r:id="rId18"/>
    <p:sldId id="287" r:id="rId19"/>
    <p:sldId id="288" r:id="rId20"/>
    <p:sldId id="289" r:id="rId21"/>
    <p:sldId id="290" r:id="rId22"/>
    <p:sldId id="291" r:id="rId23"/>
    <p:sldId id="292" r:id="rId24"/>
    <p:sldId id="293"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9" d="100"/>
          <a:sy n="79" d="100"/>
        </p:scale>
        <p:origin x="1450"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EE4012B-480B-49F4-B327-4854820079CC}" type="datetimeFigureOut">
              <a:rPr lang="en-US" smtClean="0"/>
              <a:pPr/>
              <a:t>5/16/2023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0346A6C-390E-4FAC-9309-F36E85DC9A5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101973A-87E6-474F-B50D-5582798E19C3}" type="datetime1">
              <a:rPr lang="en-US" smtClean="0"/>
              <a:t>5/16/2023</a:t>
            </a:fld>
            <a:endParaRPr lang="en-US"/>
          </a:p>
        </p:txBody>
      </p:sp>
      <p:sp>
        <p:nvSpPr>
          <p:cNvPr id="5" name="Footer Placeholder 4"/>
          <p:cNvSpPr>
            <a:spLocks noGrp="1"/>
          </p:cNvSpPr>
          <p:nvPr>
            <p:ph type="ftr" sz="quarter" idx="11"/>
          </p:nvPr>
        </p:nvSpPr>
        <p:spPr/>
        <p:txBody>
          <a:bodyPr/>
          <a:lstStyle/>
          <a:p>
            <a:r>
              <a:rPr lang="en-US"/>
              <a:t>Compiled By: Saroj Giri</a:t>
            </a:r>
          </a:p>
        </p:txBody>
      </p:sp>
      <p:sp>
        <p:nvSpPr>
          <p:cNvPr id="6" name="Slide Number Placeholder 5"/>
          <p:cNvSpPr>
            <a:spLocks noGrp="1"/>
          </p:cNvSpPr>
          <p:nvPr>
            <p:ph type="sldNum" sz="quarter" idx="12"/>
          </p:nvPr>
        </p:nvSpPr>
        <p:spPr/>
        <p:txBody>
          <a:bodyPr/>
          <a:lstStyle/>
          <a:p>
            <a:fld id="{A0EDD4A2-04B8-4A42-980E-3B245F5E1213}"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6C133EC-5B14-4C5C-B2B5-A9A8CC463742}" type="datetime1">
              <a:rPr lang="en-US" smtClean="0"/>
              <a:t>5/16/2023</a:t>
            </a:fld>
            <a:endParaRPr lang="en-US"/>
          </a:p>
        </p:txBody>
      </p:sp>
      <p:sp>
        <p:nvSpPr>
          <p:cNvPr id="5" name="Footer Placeholder 4"/>
          <p:cNvSpPr>
            <a:spLocks noGrp="1"/>
          </p:cNvSpPr>
          <p:nvPr>
            <p:ph type="ftr" sz="quarter" idx="11"/>
          </p:nvPr>
        </p:nvSpPr>
        <p:spPr/>
        <p:txBody>
          <a:bodyPr/>
          <a:lstStyle/>
          <a:p>
            <a:r>
              <a:rPr lang="en-US"/>
              <a:t>Compiled By: Saroj Giri</a:t>
            </a:r>
          </a:p>
        </p:txBody>
      </p:sp>
      <p:sp>
        <p:nvSpPr>
          <p:cNvPr id="6" name="Slide Number Placeholder 5"/>
          <p:cNvSpPr>
            <a:spLocks noGrp="1"/>
          </p:cNvSpPr>
          <p:nvPr>
            <p:ph type="sldNum" sz="quarter" idx="12"/>
          </p:nvPr>
        </p:nvSpPr>
        <p:spPr/>
        <p:txBody>
          <a:bodyPr/>
          <a:lstStyle/>
          <a:p>
            <a:fld id="{A0EDD4A2-04B8-4A42-980E-3B245F5E121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C01FB34-A33A-4F11-A462-3D4ADBE73AE7}" type="datetime1">
              <a:rPr lang="en-US" smtClean="0"/>
              <a:t>5/16/2023</a:t>
            </a:fld>
            <a:endParaRPr lang="en-US"/>
          </a:p>
        </p:txBody>
      </p:sp>
      <p:sp>
        <p:nvSpPr>
          <p:cNvPr id="5" name="Footer Placeholder 4"/>
          <p:cNvSpPr>
            <a:spLocks noGrp="1"/>
          </p:cNvSpPr>
          <p:nvPr>
            <p:ph type="ftr" sz="quarter" idx="11"/>
          </p:nvPr>
        </p:nvSpPr>
        <p:spPr/>
        <p:txBody>
          <a:bodyPr/>
          <a:lstStyle/>
          <a:p>
            <a:r>
              <a:rPr lang="en-US"/>
              <a:t>Compiled By: Saroj Giri</a:t>
            </a:r>
          </a:p>
        </p:txBody>
      </p:sp>
      <p:sp>
        <p:nvSpPr>
          <p:cNvPr id="6" name="Slide Number Placeholder 5"/>
          <p:cNvSpPr>
            <a:spLocks noGrp="1"/>
          </p:cNvSpPr>
          <p:nvPr>
            <p:ph type="sldNum" sz="quarter" idx="12"/>
          </p:nvPr>
        </p:nvSpPr>
        <p:spPr/>
        <p:txBody>
          <a:bodyPr/>
          <a:lstStyle/>
          <a:p>
            <a:fld id="{A0EDD4A2-04B8-4A42-980E-3B245F5E121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A363BB2-87F8-4C23-87B6-D6A3ED0F3ACA}" type="datetime1">
              <a:rPr lang="en-US" smtClean="0"/>
              <a:t>5/16/2023</a:t>
            </a:fld>
            <a:endParaRPr lang="en-US"/>
          </a:p>
        </p:txBody>
      </p:sp>
      <p:sp>
        <p:nvSpPr>
          <p:cNvPr id="5" name="Footer Placeholder 4"/>
          <p:cNvSpPr>
            <a:spLocks noGrp="1"/>
          </p:cNvSpPr>
          <p:nvPr>
            <p:ph type="ftr" sz="quarter" idx="11"/>
          </p:nvPr>
        </p:nvSpPr>
        <p:spPr/>
        <p:txBody>
          <a:bodyPr/>
          <a:lstStyle/>
          <a:p>
            <a:r>
              <a:rPr lang="en-US"/>
              <a:t>Compiled By: Saroj Giri</a:t>
            </a:r>
          </a:p>
        </p:txBody>
      </p:sp>
      <p:sp>
        <p:nvSpPr>
          <p:cNvPr id="6" name="Slide Number Placeholder 5"/>
          <p:cNvSpPr>
            <a:spLocks noGrp="1"/>
          </p:cNvSpPr>
          <p:nvPr>
            <p:ph type="sldNum" sz="quarter" idx="12"/>
          </p:nvPr>
        </p:nvSpPr>
        <p:spPr/>
        <p:txBody>
          <a:bodyPr/>
          <a:lstStyle/>
          <a:p>
            <a:fld id="{A0EDD4A2-04B8-4A42-980E-3B245F5E121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EACEEC-EC31-43AD-9C5A-8EC4579F2EDD}" type="datetime1">
              <a:rPr lang="en-US" smtClean="0"/>
              <a:t>5/16/2023</a:t>
            </a:fld>
            <a:endParaRPr lang="en-US"/>
          </a:p>
        </p:txBody>
      </p:sp>
      <p:sp>
        <p:nvSpPr>
          <p:cNvPr id="5" name="Footer Placeholder 4"/>
          <p:cNvSpPr>
            <a:spLocks noGrp="1"/>
          </p:cNvSpPr>
          <p:nvPr>
            <p:ph type="ftr" sz="quarter" idx="11"/>
          </p:nvPr>
        </p:nvSpPr>
        <p:spPr/>
        <p:txBody>
          <a:bodyPr/>
          <a:lstStyle/>
          <a:p>
            <a:r>
              <a:rPr lang="en-US"/>
              <a:t>Compiled By: Saroj Giri</a:t>
            </a:r>
          </a:p>
        </p:txBody>
      </p:sp>
      <p:sp>
        <p:nvSpPr>
          <p:cNvPr id="6" name="Slide Number Placeholder 5"/>
          <p:cNvSpPr>
            <a:spLocks noGrp="1"/>
          </p:cNvSpPr>
          <p:nvPr>
            <p:ph type="sldNum" sz="quarter" idx="12"/>
          </p:nvPr>
        </p:nvSpPr>
        <p:spPr/>
        <p:txBody>
          <a:bodyPr/>
          <a:lstStyle/>
          <a:p>
            <a:fld id="{A0EDD4A2-04B8-4A42-980E-3B245F5E1213}"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A5E3770-1760-4325-A53E-34E4C01BC079}" type="datetime1">
              <a:rPr lang="en-US" smtClean="0"/>
              <a:t>5/16/2023</a:t>
            </a:fld>
            <a:endParaRPr lang="en-US"/>
          </a:p>
        </p:txBody>
      </p:sp>
      <p:sp>
        <p:nvSpPr>
          <p:cNvPr id="6" name="Footer Placeholder 5"/>
          <p:cNvSpPr>
            <a:spLocks noGrp="1"/>
          </p:cNvSpPr>
          <p:nvPr>
            <p:ph type="ftr" sz="quarter" idx="11"/>
          </p:nvPr>
        </p:nvSpPr>
        <p:spPr/>
        <p:txBody>
          <a:bodyPr/>
          <a:lstStyle/>
          <a:p>
            <a:r>
              <a:rPr lang="en-US"/>
              <a:t>Compiled By: Saroj Giri</a:t>
            </a:r>
          </a:p>
        </p:txBody>
      </p:sp>
      <p:sp>
        <p:nvSpPr>
          <p:cNvPr id="7" name="Slide Number Placeholder 6"/>
          <p:cNvSpPr>
            <a:spLocks noGrp="1"/>
          </p:cNvSpPr>
          <p:nvPr>
            <p:ph type="sldNum" sz="quarter" idx="12"/>
          </p:nvPr>
        </p:nvSpPr>
        <p:spPr/>
        <p:txBody>
          <a:bodyPr/>
          <a:lstStyle/>
          <a:p>
            <a:fld id="{A0EDD4A2-04B8-4A42-980E-3B245F5E121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8386F84-C428-458C-B754-31E0BE935D63}" type="datetime1">
              <a:rPr lang="en-US" smtClean="0"/>
              <a:t>5/16/2023</a:t>
            </a:fld>
            <a:endParaRPr lang="en-US"/>
          </a:p>
        </p:txBody>
      </p:sp>
      <p:sp>
        <p:nvSpPr>
          <p:cNvPr id="8" name="Footer Placeholder 7"/>
          <p:cNvSpPr>
            <a:spLocks noGrp="1"/>
          </p:cNvSpPr>
          <p:nvPr>
            <p:ph type="ftr" sz="quarter" idx="11"/>
          </p:nvPr>
        </p:nvSpPr>
        <p:spPr/>
        <p:txBody>
          <a:bodyPr/>
          <a:lstStyle/>
          <a:p>
            <a:r>
              <a:rPr lang="en-US"/>
              <a:t>Compiled By: Saroj Giri</a:t>
            </a:r>
          </a:p>
        </p:txBody>
      </p:sp>
      <p:sp>
        <p:nvSpPr>
          <p:cNvPr id="9" name="Slide Number Placeholder 8"/>
          <p:cNvSpPr>
            <a:spLocks noGrp="1"/>
          </p:cNvSpPr>
          <p:nvPr>
            <p:ph type="sldNum" sz="quarter" idx="12"/>
          </p:nvPr>
        </p:nvSpPr>
        <p:spPr/>
        <p:txBody>
          <a:bodyPr/>
          <a:lstStyle/>
          <a:p>
            <a:fld id="{A0EDD4A2-04B8-4A42-980E-3B245F5E121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D31D52B-B05C-497D-8828-87AF77A8FC0B}" type="datetime1">
              <a:rPr lang="en-US" smtClean="0"/>
              <a:t>5/16/2023</a:t>
            </a:fld>
            <a:endParaRPr lang="en-US"/>
          </a:p>
        </p:txBody>
      </p:sp>
      <p:sp>
        <p:nvSpPr>
          <p:cNvPr id="4" name="Footer Placeholder 3"/>
          <p:cNvSpPr>
            <a:spLocks noGrp="1"/>
          </p:cNvSpPr>
          <p:nvPr>
            <p:ph type="ftr" sz="quarter" idx="11"/>
          </p:nvPr>
        </p:nvSpPr>
        <p:spPr/>
        <p:txBody>
          <a:bodyPr/>
          <a:lstStyle/>
          <a:p>
            <a:r>
              <a:rPr lang="en-US"/>
              <a:t>Compiled By: Saroj Giri</a:t>
            </a:r>
          </a:p>
        </p:txBody>
      </p:sp>
      <p:sp>
        <p:nvSpPr>
          <p:cNvPr id="5" name="Slide Number Placeholder 4"/>
          <p:cNvSpPr>
            <a:spLocks noGrp="1"/>
          </p:cNvSpPr>
          <p:nvPr>
            <p:ph type="sldNum" sz="quarter" idx="12"/>
          </p:nvPr>
        </p:nvSpPr>
        <p:spPr/>
        <p:txBody>
          <a:bodyPr/>
          <a:lstStyle/>
          <a:p>
            <a:fld id="{A0EDD4A2-04B8-4A42-980E-3B245F5E121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718A8B-20A8-4C07-9593-E0D9F0795B3F}" type="datetime1">
              <a:rPr lang="en-US" smtClean="0"/>
              <a:t>5/16/2023</a:t>
            </a:fld>
            <a:endParaRPr lang="en-US"/>
          </a:p>
        </p:txBody>
      </p:sp>
      <p:sp>
        <p:nvSpPr>
          <p:cNvPr id="3" name="Footer Placeholder 2"/>
          <p:cNvSpPr>
            <a:spLocks noGrp="1"/>
          </p:cNvSpPr>
          <p:nvPr>
            <p:ph type="ftr" sz="quarter" idx="11"/>
          </p:nvPr>
        </p:nvSpPr>
        <p:spPr/>
        <p:txBody>
          <a:bodyPr/>
          <a:lstStyle/>
          <a:p>
            <a:r>
              <a:rPr lang="en-US"/>
              <a:t>Compiled By: Saroj Giri</a:t>
            </a:r>
          </a:p>
        </p:txBody>
      </p:sp>
      <p:sp>
        <p:nvSpPr>
          <p:cNvPr id="4" name="Slide Number Placeholder 3"/>
          <p:cNvSpPr>
            <a:spLocks noGrp="1"/>
          </p:cNvSpPr>
          <p:nvPr>
            <p:ph type="sldNum" sz="quarter" idx="12"/>
          </p:nvPr>
        </p:nvSpPr>
        <p:spPr/>
        <p:txBody>
          <a:bodyPr/>
          <a:lstStyle/>
          <a:p>
            <a:fld id="{A0EDD4A2-04B8-4A42-980E-3B245F5E121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D29649A-5D2D-429B-915A-7B75DCE8DDDB}" type="datetime1">
              <a:rPr lang="en-US" smtClean="0"/>
              <a:t>5/16/2023</a:t>
            </a:fld>
            <a:endParaRPr lang="en-US"/>
          </a:p>
        </p:txBody>
      </p:sp>
      <p:sp>
        <p:nvSpPr>
          <p:cNvPr id="6" name="Footer Placeholder 5"/>
          <p:cNvSpPr>
            <a:spLocks noGrp="1"/>
          </p:cNvSpPr>
          <p:nvPr>
            <p:ph type="ftr" sz="quarter" idx="11"/>
          </p:nvPr>
        </p:nvSpPr>
        <p:spPr/>
        <p:txBody>
          <a:bodyPr/>
          <a:lstStyle/>
          <a:p>
            <a:r>
              <a:rPr lang="en-US"/>
              <a:t>Compiled By: Saroj Giri</a:t>
            </a:r>
          </a:p>
        </p:txBody>
      </p:sp>
      <p:sp>
        <p:nvSpPr>
          <p:cNvPr id="7" name="Slide Number Placeholder 6"/>
          <p:cNvSpPr>
            <a:spLocks noGrp="1"/>
          </p:cNvSpPr>
          <p:nvPr>
            <p:ph type="sldNum" sz="quarter" idx="12"/>
          </p:nvPr>
        </p:nvSpPr>
        <p:spPr/>
        <p:txBody>
          <a:bodyPr/>
          <a:lstStyle/>
          <a:p>
            <a:fld id="{A0EDD4A2-04B8-4A42-980E-3B245F5E121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6FA68DA-8D60-4465-8FCB-0C04AECFB1AE}" type="datetime1">
              <a:rPr lang="en-US" smtClean="0"/>
              <a:t>5/16/2023</a:t>
            </a:fld>
            <a:endParaRPr lang="en-US"/>
          </a:p>
        </p:txBody>
      </p:sp>
      <p:sp>
        <p:nvSpPr>
          <p:cNvPr id="6" name="Footer Placeholder 5"/>
          <p:cNvSpPr>
            <a:spLocks noGrp="1"/>
          </p:cNvSpPr>
          <p:nvPr>
            <p:ph type="ftr" sz="quarter" idx="11"/>
          </p:nvPr>
        </p:nvSpPr>
        <p:spPr/>
        <p:txBody>
          <a:bodyPr/>
          <a:lstStyle/>
          <a:p>
            <a:r>
              <a:rPr lang="en-US"/>
              <a:t>Compiled By: Saroj Giri</a:t>
            </a:r>
          </a:p>
        </p:txBody>
      </p:sp>
      <p:sp>
        <p:nvSpPr>
          <p:cNvPr id="7" name="Slide Number Placeholder 6"/>
          <p:cNvSpPr>
            <a:spLocks noGrp="1"/>
          </p:cNvSpPr>
          <p:nvPr>
            <p:ph type="sldNum" sz="quarter" idx="12"/>
          </p:nvPr>
        </p:nvSpPr>
        <p:spPr/>
        <p:txBody>
          <a:bodyPr/>
          <a:lstStyle/>
          <a:p>
            <a:fld id="{A0EDD4A2-04B8-4A42-980E-3B245F5E121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395696-9F41-4E00-BE95-74FEA94DF73F}" type="datetime1">
              <a:rPr lang="en-US" smtClean="0"/>
              <a:t>5/16/2023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Compiled By: Saroj Giri</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EDD4A2-04B8-4A42-980E-3B245F5E121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Unit 1 </a:t>
            </a:r>
            <a:br>
              <a:rPr lang="en-US"/>
            </a:br>
            <a:r>
              <a:rPr lang="en-US"/>
              <a:t>Introduction of CG</a:t>
            </a:r>
            <a:endParaRPr lang="en-US" dirty="0"/>
          </a:p>
        </p:txBody>
      </p:sp>
      <p:sp>
        <p:nvSpPr>
          <p:cNvPr id="3" name="Subtitle 2"/>
          <p:cNvSpPr>
            <a:spLocks noGrp="1"/>
          </p:cNvSpPr>
          <p:nvPr>
            <p:ph type="subTitle" idx="1"/>
          </p:nvPr>
        </p:nvSpPr>
        <p:spPr/>
        <p:txBody>
          <a:bodyPr/>
          <a:lstStyle/>
          <a:p>
            <a:endParaRPr lang="en-US" dirty="0"/>
          </a:p>
        </p:txBody>
      </p:sp>
      <p:sp>
        <p:nvSpPr>
          <p:cNvPr id="4" name="Slide Number Placeholder 3"/>
          <p:cNvSpPr>
            <a:spLocks noGrp="1"/>
          </p:cNvSpPr>
          <p:nvPr>
            <p:ph type="sldNum" sz="quarter" idx="12"/>
          </p:nvPr>
        </p:nvSpPr>
        <p:spPr/>
        <p:txBody>
          <a:bodyPr/>
          <a:lstStyle/>
          <a:p>
            <a:fld id="{A0EDD4A2-04B8-4A42-980E-3B245F5E1213}" type="slidenum">
              <a:rPr lang="en-US" smtClean="0"/>
              <a:pPr/>
              <a:t>1</a:t>
            </a:fld>
            <a:endParaRPr lang="en-US"/>
          </a:p>
        </p:txBody>
      </p:sp>
      <p:sp>
        <p:nvSpPr>
          <p:cNvPr id="5" name="Footer Placeholder 4">
            <a:extLst>
              <a:ext uri="{FF2B5EF4-FFF2-40B4-BE49-F238E27FC236}">
                <a16:creationId xmlns:a16="http://schemas.microsoft.com/office/drawing/2014/main" id="{FB62D2F0-6177-06EF-9FC2-E84F7E08F043}"/>
              </a:ext>
            </a:extLst>
          </p:cNvPr>
          <p:cNvSpPr>
            <a:spLocks noGrp="1"/>
          </p:cNvSpPr>
          <p:nvPr>
            <p:ph type="ftr" sz="quarter" idx="11"/>
          </p:nvPr>
        </p:nvSpPr>
        <p:spPr/>
        <p:txBody>
          <a:bodyPr/>
          <a:lstStyle/>
          <a:p>
            <a:r>
              <a:rPr lang="en-US"/>
              <a:t>Compiled By: Saroj Giri</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a:t>Random (Vector) Scan Display</a:t>
            </a:r>
          </a:p>
        </p:txBody>
      </p:sp>
      <p:sp>
        <p:nvSpPr>
          <p:cNvPr id="3" name="Content Placeholder 2"/>
          <p:cNvSpPr>
            <a:spLocks noGrp="1"/>
          </p:cNvSpPr>
          <p:nvPr>
            <p:ph idx="1"/>
          </p:nvPr>
        </p:nvSpPr>
        <p:spPr>
          <a:xfrm>
            <a:off x="457200" y="1066800"/>
            <a:ext cx="8229600" cy="5410200"/>
          </a:xfrm>
        </p:spPr>
        <p:txBody>
          <a:bodyPr>
            <a:normAutofit/>
          </a:bodyPr>
          <a:lstStyle/>
          <a:p>
            <a:pPr algn="just">
              <a:buNone/>
            </a:pPr>
            <a:r>
              <a:rPr lang="en-US" dirty="0"/>
              <a:t>• </a:t>
            </a:r>
            <a:r>
              <a:rPr lang="en-US" sz="2600" dirty="0"/>
              <a:t>In a random scan display unit, electron beam directed towards only to the parts of the screen where a picture is to be drawn.</a:t>
            </a:r>
          </a:p>
          <a:p>
            <a:pPr algn="just">
              <a:buNone/>
            </a:pPr>
            <a:r>
              <a:rPr lang="en-US" sz="2600" dirty="0"/>
              <a:t> • Random-scan monitors draw a picture one line at a time and for this reason are also referred to as vector displays (or stroke-writing or calligraphic displays). </a:t>
            </a:r>
          </a:p>
          <a:p>
            <a:pPr algn="just"/>
            <a:r>
              <a:rPr lang="en-US" sz="2600" dirty="0"/>
              <a:t>Random scan system uses an electron beam which operates like a pencil to create a line image on the CRT. The component line can be drawn or refreshed by a random scan display system in any specified order</a:t>
            </a:r>
          </a:p>
        </p:txBody>
      </p:sp>
      <p:sp>
        <p:nvSpPr>
          <p:cNvPr id="4" name="Slide Number Placeholder 3"/>
          <p:cNvSpPr>
            <a:spLocks noGrp="1"/>
          </p:cNvSpPr>
          <p:nvPr>
            <p:ph type="sldNum" sz="quarter" idx="12"/>
          </p:nvPr>
        </p:nvSpPr>
        <p:spPr/>
        <p:txBody>
          <a:bodyPr/>
          <a:lstStyle/>
          <a:p>
            <a:fld id="{A0EDD4A2-04B8-4A42-980E-3B245F5E1213}" type="slidenum">
              <a:rPr lang="en-US" smtClean="0"/>
              <a:pPr/>
              <a:t>10</a:t>
            </a:fld>
            <a:endParaRPr lang="en-US"/>
          </a:p>
        </p:txBody>
      </p:sp>
      <p:sp>
        <p:nvSpPr>
          <p:cNvPr id="5" name="Footer Placeholder 4">
            <a:extLst>
              <a:ext uri="{FF2B5EF4-FFF2-40B4-BE49-F238E27FC236}">
                <a16:creationId xmlns:a16="http://schemas.microsoft.com/office/drawing/2014/main" id="{0674E44F-6BE9-6810-D8E9-5E1284F1967D}"/>
              </a:ext>
            </a:extLst>
          </p:cNvPr>
          <p:cNvSpPr>
            <a:spLocks noGrp="1"/>
          </p:cNvSpPr>
          <p:nvPr>
            <p:ph type="ftr" sz="quarter" idx="11"/>
          </p:nvPr>
        </p:nvSpPr>
        <p:spPr/>
        <p:txBody>
          <a:bodyPr/>
          <a:lstStyle/>
          <a:p>
            <a:r>
              <a:rPr lang="en-US"/>
              <a:t>Compiled By: Saroj Giri</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Random Scan Display</a:t>
            </a:r>
          </a:p>
        </p:txBody>
      </p:sp>
      <p:pic>
        <p:nvPicPr>
          <p:cNvPr id="3074" name="Picture 2"/>
          <p:cNvPicPr>
            <a:picLocks noGrp="1" noChangeAspect="1" noChangeArrowheads="1"/>
          </p:cNvPicPr>
          <p:nvPr>
            <p:ph idx="1"/>
          </p:nvPr>
        </p:nvPicPr>
        <p:blipFill>
          <a:blip r:embed="rId2"/>
          <a:srcRect/>
          <a:stretch>
            <a:fillRect/>
          </a:stretch>
        </p:blipFill>
        <p:spPr bwMode="auto">
          <a:xfrm>
            <a:off x="1671637" y="2086769"/>
            <a:ext cx="5800725" cy="3552825"/>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A0EDD4A2-04B8-4A42-980E-3B245F5E1213}" type="slidenum">
              <a:rPr lang="en-US" smtClean="0"/>
              <a:pPr/>
              <a:t>11</a:t>
            </a:fld>
            <a:endParaRPr lang="en-US"/>
          </a:p>
        </p:txBody>
      </p:sp>
      <p:sp>
        <p:nvSpPr>
          <p:cNvPr id="3" name="Footer Placeholder 2">
            <a:extLst>
              <a:ext uri="{FF2B5EF4-FFF2-40B4-BE49-F238E27FC236}">
                <a16:creationId xmlns:a16="http://schemas.microsoft.com/office/drawing/2014/main" id="{7CD7BD69-05EE-6FA4-F3FA-BBB76669F85C}"/>
              </a:ext>
            </a:extLst>
          </p:cNvPr>
          <p:cNvSpPr>
            <a:spLocks noGrp="1"/>
          </p:cNvSpPr>
          <p:nvPr>
            <p:ph type="ftr" sz="quarter" idx="11"/>
          </p:nvPr>
        </p:nvSpPr>
        <p:spPr/>
        <p:txBody>
          <a:bodyPr/>
          <a:lstStyle/>
          <a:p>
            <a:r>
              <a:rPr lang="en-US"/>
              <a:t>Compiled By: Saroj Giri</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Vector or Random Scan Display processor</a:t>
            </a:r>
          </a:p>
        </p:txBody>
      </p:sp>
      <p:pic>
        <p:nvPicPr>
          <p:cNvPr id="4098" name="Picture 2"/>
          <p:cNvPicPr>
            <a:picLocks noGrp="1" noChangeAspect="1" noChangeArrowheads="1"/>
          </p:cNvPicPr>
          <p:nvPr>
            <p:ph idx="1"/>
          </p:nvPr>
        </p:nvPicPr>
        <p:blipFill>
          <a:blip r:embed="rId2"/>
          <a:srcRect/>
          <a:stretch>
            <a:fillRect/>
          </a:stretch>
        </p:blipFill>
        <p:spPr bwMode="auto">
          <a:xfrm>
            <a:off x="1714500" y="1910556"/>
            <a:ext cx="5715000" cy="3905250"/>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A0EDD4A2-04B8-4A42-980E-3B245F5E1213}" type="slidenum">
              <a:rPr lang="en-US" smtClean="0"/>
              <a:pPr/>
              <a:t>12</a:t>
            </a:fld>
            <a:endParaRPr lang="en-US"/>
          </a:p>
        </p:txBody>
      </p:sp>
      <p:sp>
        <p:nvSpPr>
          <p:cNvPr id="3" name="Footer Placeholder 2">
            <a:extLst>
              <a:ext uri="{FF2B5EF4-FFF2-40B4-BE49-F238E27FC236}">
                <a16:creationId xmlns:a16="http://schemas.microsoft.com/office/drawing/2014/main" id="{9C251C97-921B-897B-DB8D-4DB9ED4B275A}"/>
              </a:ext>
            </a:extLst>
          </p:cNvPr>
          <p:cNvSpPr>
            <a:spLocks noGrp="1"/>
          </p:cNvSpPr>
          <p:nvPr>
            <p:ph type="ftr" sz="quarter" idx="11"/>
          </p:nvPr>
        </p:nvSpPr>
        <p:spPr/>
        <p:txBody>
          <a:bodyPr/>
          <a:lstStyle/>
          <a:p>
            <a:r>
              <a:rPr lang="en-US"/>
              <a:t>Compiled By: Saroj Giri</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fontScale="90000"/>
          </a:bodyPr>
          <a:lstStyle/>
          <a:p>
            <a:r>
              <a:rPr lang="en-US" dirty="0"/>
              <a:t>Architecture of Random Scan Display</a:t>
            </a:r>
          </a:p>
        </p:txBody>
      </p:sp>
      <p:sp>
        <p:nvSpPr>
          <p:cNvPr id="3" name="Content Placeholder 2"/>
          <p:cNvSpPr>
            <a:spLocks noGrp="1"/>
          </p:cNvSpPr>
          <p:nvPr>
            <p:ph idx="1"/>
          </p:nvPr>
        </p:nvSpPr>
        <p:spPr>
          <a:xfrm>
            <a:off x="457200" y="1143000"/>
            <a:ext cx="8229600" cy="4983163"/>
          </a:xfrm>
        </p:spPr>
        <p:txBody>
          <a:bodyPr>
            <a:normAutofit fontScale="85000" lnSpcReduction="10000"/>
          </a:bodyPr>
          <a:lstStyle/>
          <a:p>
            <a:pPr algn="just"/>
            <a:r>
              <a:rPr lang="en-US" dirty="0"/>
              <a:t>Vector display system consists of several units along with peripheral devices. The display processor is also called as graphics controller. </a:t>
            </a:r>
          </a:p>
          <a:p>
            <a:pPr algn="just">
              <a:buNone/>
            </a:pPr>
            <a:r>
              <a:rPr lang="en-US" dirty="0"/>
              <a:t>• Graphics package creates a display list and stores in systems memory (consists of points and line drawing commands) called display list or display file.</a:t>
            </a:r>
          </a:p>
          <a:p>
            <a:pPr algn="just">
              <a:buNone/>
            </a:pPr>
            <a:r>
              <a:rPr lang="en-US" dirty="0"/>
              <a:t> • Refresh time around 50 cycles per second.</a:t>
            </a:r>
          </a:p>
          <a:p>
            <a:pPr algn="just">
              <a:buNone/>
            </a:pPr>
            <a:r>
              <a:rPr lang="en-US" dirty="0"/>
              <a:t> • Vector display technology is used in monochromatic or beam penetration color CRT.</a:t>
            </a:r>
          </a:p>
          <a:p>
            <a:pPr algn="just">
              <a:buNone/>
            </a:pPr>
            <a:r>
              <a:rPr lang="en-US" dirty="0"/>
              <a:t> • Graphics are drawn on a vector display system by directing the electron beam along component line.</a:t>
            </a:r>
          </a:p>
        </p:txBody>
      </p:sp>
      <p:sp>
        <p:nvSpPr>
          <p:cNvPr id="4" name="Slide Number Placeholder 3"/>
          <p:cNvSpPr>
            <a:spLocks noGrp="1"/>
          </p:cNvSpPr>
          <p:nvPr>
            <p:ph type="sldNum" sz="quarter" idx="12"/>
          </p:nvPr>
        </p:nvSpPr>
        <p:spPr/>
        <p:txBody>
          <a:bodyPr/>
          <a:lstStyle/>
          <a:p>
            <a:fld id="{A0EDD4A2-04B8-4A42-980E-3B245F5E1213}" type="slidenum">
              <a:rPr lang="en-US" smtClean="0"/>
              <a:pPr/>
              <a:t>13</a:t>
            </a:fld>
            <a:endParaRPr lang="en-US"/>
          </a:p>
        </p:txBody>
      </p:sp>
      <p:sp>
        <p:nvSpPr>
          <p:cNvPr id="5" name="Footer Placeholder 4">
            <a:extLst>
              <a:ext uri="{FF2B5EF4-FFF2-40B4-BE49-F238E27FC236}">
                <a16:creationId xmlns:a16="http://schemas.microsoft.com/office/drawing/2014/main" id="{C462985F-1A17-E1DE-6DB9-45A55980943B}"/>
              </a:ext>
            </a:extLst>
          </p:cNvPr>
          <p:cNvSpPr>
            <a:spLocks noGrp="1"/>
          </p:cNvSpPr>
          <p:nvPr>
            <p:ph type="ftr" sz="quarter" idx="11"/>
          </p:nvPr>
        </p:nvSpPr>
        <p:spPr/>
        <p:txBody>
          <a:bodyPr/>
          <a:lstStyle/>
          <a:p>
            <a:r>
              <a:rPr lang="en-US"/>
              <a:t>Compiled By: Saroj Giri</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a:t>Flat Panel Display(FPD)</a:t>
            </a:r>
          </a:p>
        </p:txBody>
      </p:sp>
      <p:sp>
        <p:nvSpPr>
          <p:cNvPr id="3" name="Content Placeholder 2"/>
          <p:cNvSpPr>
            <a:spLocks noGrp="1"/>
          </p:cNvSpPr>
          <p:nvPr>
            <p:ph idx="1"/>
          </p:nvPr>
        </p:nvSpPr>
        <p:spPr>
          <a:xfrm>
            <a:off x="457200" y="1066800"/>
            <a:ext cx="8229600" cy="5059363"/>
          </a:xfrm>
        </p:spPr>
        <p:txBody>
          <a:bodyPr>
            <a:normAutofit fontScale="85000" lnSpcReduction="20000"/>
          </a:bodyPr>
          <a:lstStyle/>
          <a:p>
            <a:pPr algn="just">
              <a:buNone/>
            </a:pPr>
            <a:r>
              <a:rPr lang="en-US" dirty="0"/>
              <a:t>   They are far lighter and thinner than traditional cathode ray tube (CRT) television sets and video displays and are usually less than 10 centimeters (3.9 in) thick.</a:t>
            </a:r>
          </a:p>
          <a:p>
            <a:pPr algn="just">
              <a:buNone/>
            </a:pPr>
            <a:r>
              <a:rPr lang="en-US" dirty="0"/>
              <a:t> • Sometimes abbreviated as FPD, a flat-panel display is a thin screen display found on all portable computers and is the new standard for desktop computers. </a:t>
            </a:r>
          </a:p>
          <a:p>
            <a:pPr algn="just"/>
            <a:r>
              <a:rPr lang="en-US" dirty="0"/>
              <a:t>Unlike (CRT) monitors, flat panel displays use liquid-crystal display (LCD) or light-emitting diode (LED) technology to make them much lighter and thinner compared to a traditional monitor.</a:t>
            </a:r>
          </a:p>
          <a:p>
            <a:r>
              <a:rPr lang="en-US" dirty="0"/>
              <a:t>Types</a:t>
            </a:r>
          </a:p>
          <a:p>
            <a:pPr marL="0" indent="0">
              <a:buNone/>
            </a:pPr>
            <a:r>
              <a:rPr lang="en-US" dirty="0"/>
              <a:t> 1. LED (light-emitting diode) </a:t>
            </a:r>
          </a:p>
          <a:p>
            <a:pPr marL="0" indent="0">
              <a:buNone/>
            </a:pPr>
            <a:r>
              <a:rPr lang="en-US" dirty="0"/>
              <a:t> 2. LCD (liquid-crystal display)</a:t>
            </a:r>
          </a:p>
        </p:txBody>
      </p:sp>
      <p:sp>
        <p:nvSpPr>
          <p:cNvPr id="4" name="Slide Number Placeholder 3"/>
          <p:cNvSpPr>
            <a:spLocks noGrp="1"/>
          </p:cNvSpPr>
          <p:nvPr>
            <p:ph type="sldNum" sz="quarter" idx="12"/>
          </p:nvPr>
        </p:nvSpPr>
        <p:spPr/>
        <p:txBody>
          <a:bodyPr/>
          <a:lstStyle/>
          <a:p>
            <a:fld id="{A0EDD4A2-04B8-4A42-980E-3B245F5E1213}" type="slidenum">
              <a:rPr lang="en-US" smtClean="0"/>
              <a:pPr/>
              <a:t>14</a:t>
            </a:fld>
            <a:endParaRPr lang="en-US"/>
          </a:p>
        </p:txBody>
      </p:sp>
      <p:sp>
        <p:nvSpPr>
          <p:cNvPr id="5" name="Footer Placeholder 4">
            <a:extLst>
              <a:ext uri="{FF2B5EF4-FFF2-40B4-BE49-F238E27FC236}">
                <a16:creationId xmlns:a16="http://schemas.microsoft.com/office/drawing/2014/main" id="{A6375904-3885-6F7A-23FE-53754107EBF4}"/>
              </a:ext>
            </a:extLst>
          </p:cNvPr>
          <p:cNvSpPr>
            <a:spLocks noGrp="1"/>
          </p:cNvSpPr>
          <p:nvPr>
            <p:ph type="ftr" sz="quarter" idx="11"/>
          </p:nvPr>
        </p:nvSpPr>
        <p:spPr/>
        <p:txBody>
          <a:bodyPr/>
          <a:lstStyle/>
          <a:p>
            <a:r>
              <a:rPr lang="en-US"/>
              <a:t>Compiled By: Saroj Giri</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143000"/>
            <a:ext cx="8229600" cy="5257800"/>
          </a:xfrm>
        </p:spPr>
        <p:txBody>
          <a:bodyPr>
            <a:normAutofit fontScale="47500" lnSpcReduction="20000"/>
          </a:bodyPr>
          <a:lstStyle/>
          <a:p>
            <a:pPr>
              <a:buNone/>
            </a:pPr>
            <a:r>
              <a:rPr lang="en-US" b="1" dirty="0"/>
              <a:t>       </a:t>
            </a:r>
            <a:r>
              <a:rPr lang="en-US" sz="6000" b="1" dirty="0"/>
              <a:t>2. Liquid Crystal Display (LCD):</a:t>
            </a:r>
            <a:br>
              <a:rPr lang="en-US" b="1" dirty="0"/>
            </a:br>
            <a:endParaRPr lang="en-US" b="1" dirty="0"/>
          </a:p>
          <a:p>
            <a:pPr>
              <a:lnSpc>
                <a:spcPct val="120000"/>
              </a:lnSpc>
            </a:pPr>
            <a:r>
              <a:rPr lang="en-US" sz="4200" b="1" dirty="0"/>
              <a:t> </a:t>
            </a:r>
            <a:r>
              <a:rPr lang="en-US" sz="4200" dirty="0"/>
              <a:t>LCDs are commonly used in small system such as calculator, portable laptop, computer, etc. </a:t>
            </a:r>
          </a:p>
          <a:p>
            <a:pPr>
              <a:lnSpc>
                <a:spcPct val="120000"/>
              </a:lnSpc>
            </a:pPr>
            <a:r>
              <a:rPr lang="en-US" sz="4200" dirty="0"/>
              <a:t>Liquid crystals are almost transparent substances exhibiting the properties of both liquid and solid. </a:t>
            </a:r>
          </a:p>
          <a:p>
            <a:pPr>
              <a:lnSpc>
                <a:spcPct val="120000"/>
              </a:lnSpc>
            </a:pPr>
            <a:r>
              <a:rPr lang="en-US" sz="4200" dirty="0"/>
              <a:t>Light passing through liquid crystals follow the alignment of the</a:t>
            </a:r>
            <a:br>
              <a:rPr lang="en-US" sz="4200" dirty="0"/>
            </a:br>
            <a:r>
              <a:rPr lang="en-US" sz="4200" dirty="0"/>
              <a:t>molecules that make up a property of solid matter. In LCDs, Liquid crystals are sandwiched between thin polarized sheets. </a:t>
            </a:r>
          </a:p>
          <a:p>
            <a:pPr>
              <a:lnSpc>
                <a:spcPct val="120000"/>
              </a:lnSpc>
            </a:pPr>
            <a:r>
              <a:rPr lang="en-US" sz="4200" dirty="0"/>
              <a:t>They consume 1/3rd of the power of CRT and also emits lesser radiation than CRTs.</a:t>
            </a:r>
          </a:p>
          <a:p>
            <a:pPr>
              <a:lnSpc>
                <a:spcPct val="120000"/>
              </a:lnSpc>
            </a:pPr>
            <a:r>
              <a:rPr lang="en-US" sz="4200" dirty="0"/>
              <a:t> The drawback of LCD monitor is that he viewing angle is only 160 degree so, we may not view the monitor from sides.</a:t>
            </a:r>
            <a:br>
              <a:rPr lang="en-US" sz="4200" dirty="0"/>
            </a:br>
            <a:endParaRPr lang="en-US" sz="4200" dirty="0"/>
          </a:p>
          <a:p>
            <a:pPr>
              <a:buNone/>
            </a:pPr>
            <a:br>
              <a:rPr lang="en-US" sz="4200" dirty="0"/>
            </a:br>
            <a:endParaRPr lang="en-US" sz="4200" dirty="0"/>
          </a:p>
        </p:txBody>
      </p:sp>
      <p:sp>
        <p:nvSpPr>
          <p:cNvPr id="4" name="Slide Number Placeholder 3"/>
          <p:cNvSpPr>
            <a:spLocks noGrp="1"/>
          </p:cNvSpPr>
          <p:nvPr>
            <p:ph type="sldNum" sz="quarter" idx="12"/>
          </p:nvPr>
        </p:nvSpPr>
        <p:spPr/>
        <p:txBody>
          <a:bodyPr/>
          <a:lstStyle/>
          <a:p>
            <a:fld id="{A0EDD4A2-04B8-4A42-980E-3B245F5E1213}" type="slidenum">
              <a:rPr lang="en-US" smtClean="0"/>
              <a:pPr/>
              <a:t>15</a:t>
            </a:fld>
            <a:endParaRPr lang="en-US"/>
          </a:p>
        </p:txBody>
      </p:sp>
      <p:sp>
        <p:nvSpPr>
          <p:cNvPr id="5" name="Footer Placeholder 4">
            <a:extLst>
              <a:ext uri="{FF2B5EF4-FFF2-40B4-BE49-F238E27FC236}">
                <a16:creationId xmlns:a16="http://schemas.microsoft.com/office/drawing/2014/main" id="{9C6DDE3C-9EC1-8167-920B-7F390C4A7266}"/>
              </a:ext>
            </a:extLst>
          </p:cNvPr>
          <p:cNvSpPr>
            <a:spLocks noGrp="1"/>
          </p:cNvSpPr>
          <p:nvPr>
            <p:ph type="ftr" sz="quarter" idx="11"/>
          </p:nvPr>
        </p:nvSpPr>
        <p:spPr/>
        <p:txBody>
          <a:bodyPr/>
          <a:lstStyle/>
          <a:p>
            <a:r>
              <a:rPr lang="en-US"/>
              <a:t>Compiled By: Saroj Giri</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1800" b="1" dirty="0"/>
              <a:t>Advantages:</a:t>
            </a:r>
            <a:br>
              <a:rPr lang="en-US" sz="1800" b="1" dirty="0"/>
            </a:br>
            <a:r>
              <a:rPr lang="en-US" sz="1800" dirty="0"/>
              <a:t> Good color reproduction</a:t>
            </a:r>
            <a:br>
              <a:rPr lang="en-US" sz="1800" dirty="0"/>
            </a:br>
            <a:r>
              <a:rPr lang="en-US" sz="1800" dirty="0"/>
              <a:t> Very thin</a:t>
            </a:r>
            <a:br>
              <a:rPr lang="en-US" sz="1800" dirty="0"/>
            </a:br>
            <a:r>
              <a:rPr lang="en-US" sz="1800" dirty="0"/>
              <a:t> Light weight</a:t>
            </a:r>
            <a:br>
              <a:rPr lang="en-US" sz="1800" dirty="0"/>
            </a:br>
            <a:r>
              <a:rPr lang="en-US" sz="1800" dirty="0"/>
              <a:t>  Excellent longevity (life span)</a:t>
            </a:r>
          </a:p>
          <a:p>
            <a:pPr>
              <a:buNone/>
            </a:pPr>
            <a:br>
              <a:rPr lang="en-US" sz="1800" dirty="0"/>
            </a:br>
            <a:r>
              <a:rPr lang="en-US" sz="1800" b="1" dirty="0"/>
              <a:t>Disadvantages:</a:t>
            </a:r>
            <a:br>
              <a:rPr lang="en-US" sz="1800" b="1" dirty="0"/>
            </a:br>
            <a:r>
              <a:rPr lang="en-US" sz="1800" dirty="0"/>
              <a:t> Fixed resolution</a:t>
            </a:r>
            <a:br>
              <a:rPr lang="en-US" sz="1800" dirty="0"/>
            </a:br>
            <a:r>
              <a:rPr lang="en-US" sz="1800" dirty="0"/>
              <a:t> Poor constraint ratios</a:t>
            </a:r>
            <a:br>
              <a:rPr lang="en-US" sz="1800" dirty="0"/>
            </a:br>
            <a:r>
              <a:rPr lang="en-US" sz="1800" dirty="0"/>
              <a:t> Viewing angle on older models may be</a:t>
            </a:r>
          </a:p>
          <a:p>
            <a:pPr>
              <a:buNone/>
            </a:pPr>
            <a:r>
              <a:rPr lang="en-US" sz="1800" dirty="0"/>
              <a:t>             narrow(160 degree)</a:t>
            </a:r>
            <a:endParaRPr lang="en-US" sz="4000" dirty="0"/>
          </a:p>
        </p:txBody>
      </p:sp>
      <p:sp>
        <p:nvSpPr>
          <p:cNvPr id="4" name="Slide Number Placeholder 3"/>
          <p:cNvSpPr>
            <a:spLocks noGrp="1"/>
          </p:cNvSpPr>
          <p:nvPr>
            <p:ph type="sldNum" sz="quarter" idx="12"/>
          </p:nvPr>
        </p:nvSpPr>
        <p:spPr/>
        <p:txBody>
          <a:bodyPr/>
          <a:lstStyle/>
          <a:p>
            <a:fld id="{A0EDD4A2-04B8-4A42-980E-3B245F5E1213}" type="slidenum">
              <a:rPr lang="en-US" smtClean="0"/>
              <a:pPr/>
              <a:t>16</a:t>
            </a:fld>
            <a:endParaRPr lang="en-US"/>
          </a:p>
        </p:txBody>
      </p:sp>
      <p:pic>
        <p:nvPicPr>
          <p:cNvPr id="6" name="Picture 2"/>
          <p:cNvPicPr>
            <a:picLocks noChangeAspect="1" noChangeArrowheads="1"/>
          </p:cNvPicPr>
          <p:nvPr/>
        </p:nvPicPr>
        <p:blipFill>
          <a:blip r:embed="rId2"/>
          <a:srcRect/>
          <a:stretch>
            <a:fillRect/>
          </a:stretch>
        </p:blipFill>
        <p:spPr bwMode="auto">
          <a:xfrm>
            <a:off x="4648200" y="1981200"/>
            <a:ext cx="4086225" cy="3505200"/>
          </a:xfrm>
          <a:prstGeom prst="rect">
            <a:avLst/>
          </a:prstGeom>
          <a:noFill/>
          <a:ln w="9525">
            <a:noFill/>
            <a:miter lim="800000"/>
            <a:headEnd/>
            <a:tailEnd/>
          </a:ln>
          <a:effectLst/>
        </p:spPr>
      </p:pic>
      <p:sp>
        <p:nvSpPr>
          <p:cNvPr id="5" name="Footer Placeholder 4">
            <a:extLst>
              <a:ext uri="{FF2B5EF4-FFF2-40B4-BE49-F238E27FC236}">
                <a16:creationId xmlns:a16="http://schemas.microsoft.com/office/drawing/2014/main" id="{B4F2C1C5-90CA-17C0-F853-4AC58F78A3E4}"/>
              </a:ext>
            </a:extLst>
          </p:cNvPr>
          <p:cNvSpPr>
            <a:spLocks noGrp="1"/>
          </p:cNvSpPr>
          <p:nvPr>
            <p:ph type="ftr" sz="quarter" idx="11"/>
          </p:nvPr>
        </p:nvSpPr>
        <p:spPr/>
        <p:txBody>
          <a:bodyPr/>
          <a:lstStyle/>
          <a:p>
            <a:r>
              <a:rPr lang="en-US"/>
              <a:t>Compiled By: Saroj Giri</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914401"/>
            <a:ext cx="8229600" cy="2819400"/>
          </a:xfrm>
        </p:spPr>
        <p:txBody>
          <a:bodyPr>
            <a:normAutofit fontScale="85000" lnSpcReduction="10000"/>
          </a:bodyPr>
          <a:lstStyle/>
          <a:p>
            <a:pPr>
              <a:buNone/>
            </a:pPr>
            <a:r>
              <a:rPr lang="en-US" sz="2800" dirty="0"/>
              <a:t>How LCD work </a:t>
            </a:r>
          </a:p>
          <a:p>
            <a:pPr>
              <a:buNone/>
            </a:pPr>
            <a:r>
              <a:rPr lang="en-US" sz="2800" dirty="0"/>
              <a:t>• The pixels are controlled in completely different ways in plasma and LCD screens.</a:t>
            </a:r>
          </a:p>
          <a:p>
            <a:r>
              <a:rPr lang="en-US" sz="2800" dirty="0"/>
              <a:t> In a plasma screen, each pixel is a tiny fluorescent lamp switched on or off electronically.</a:t>
            </a:r>
          </a:p>
          <a:p>
            <a:r>
              <a:rPr lang="en-US" sz="2800" dirty="0"/>
              <a:t> In an LCD television, the pixels are switched on or off electronically using liquid crystals to rotate </a:t>
            </a:r>
            <a:r>
              <a:rPr lang="en-US" dirty="0"/>
              <a:t>polarized light</a:t>
            </a:r>
          </a:p>
        </p:txBody>
      </p:sp>
      <p:pic>
        <p:nvPicPr>
          <p:cNvPr id="10242" name="Picture 2"/>
          <p:cNvPicPr>
            <a:picLocks noChangeAspect="1" noChangeArrowheads="1"/>
          </p:cNvPicPr>
          <p:nvPr/>
        </p:nvPicPr>
        <p:blipFill>
          <a:blip r:embed="rId2"/>
          <a:srcRect/>
          <a:stretch>
            <a:fillRect/>
          </a:stretch>
        </p:blipFill>
        <p:spPr bwMode="auto">
          <a:xfrm>
            <a:off x="3505200" y="3581400"/>
            <a:ext cx="4905375" cy="2914650"/>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A0EDD4A2-04B8-4A42-980E-3B245F5E1213}" type="slidenum">
              <a:rPr lang="en-US" smtClean="0"/>
              <a:pPr/>
              <a:t>17</a:t>
            </a:fld>
            <a:endParaRPr lang="en-US"/>
          </a:p>
        </p:txBody>
      </p:sp>
      <p:sp>
        <p:nvSpPr>
          <p:cNvPr id="4" name="Footer Placeholder 3">
            <a:extLst>
              <a:ext uri="{FF2B5EF4-FFF2-40B4-BE49-F238E27FC236}">
                <a16:creationId xmlns:a16="http://schemas.microsoft.com/office/drawing/2014/main" id="{17405744-4EFC-3801-8D93-AA7A2726566D}"/>
              </a:ext>
            </a:extLst>
          </p:cNvPr>
          <p:cNvSpPr>
            <a:spLocks noGrp="1"/>
          </p:cNvSpPr>
          <p:nvPr>
            <p:ph type="ftr" sz="quarter" idx="11"/>
          </p:nvPr>
        </p:nvSpPr>
        <p:spPr/>
        <p:txBody>
          <a:bodyPr/>
          <a:lstStyle/>
          <a:p>
            <a:r>
              <a:rPr lang="en-US"/>
              <a:t>Compiled By: Saroj Giri</a:t>
            </a:r>
          </a:p>
        </p:txBody>
      </p:sp>
    </p:spTree>
    <p:extLst>
      <p:ext uri="{BB962C8B-B14F-4D97-AF65-F5344CB8AC3E}">
        <p14:creationId xmlns:p14="http://schemas.microsoft.com/office/powerpoint/2010/main" val="38708076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Light Emitting Diodes</a:t>
            </a:r>
          </a:p>
        </p:txBody>
      </p:sp>
      <p:sp>
        <p:nvSpPr>
          <p:cNvPr id="3" name="Content Placeholder 2"/>
          <p:cNvSpPr>
            <a:spLocks noGrp="1"/>
          </p:cNvSpPr>
          <p:nvPr>
            <p:ph idx="1"/>
          </p:nvPr>
        </p:nvSpPr>
        <p:spPr>
          <a:xfrm>
            <a:off x="457200" y="1371600"/>
            <a:ext cx="8229600" cy="5029200"/>
          </a:xfrm>
        </p:spPr>
        <p:txBody>
          <a:bodyPr>
            <a:normAutofit fontScale="70000" lnSpcReduction="20000"/>
          </a:bodyPr>
          <a:lstStyle/>
          <a:p>
            <a:pPr>
              <a:buNone/>
            </a:pPr>
            <a:r>
              <a:rPr lang="en-US" b="1" dirty="0"/>
              <a:t>Light Emitting Diodes (LED):</a:t>
            </a:r>
          </a:p>
          <a:p>
            <a:pPr>
              <a:buNone/>
            </a:pPr>
            <a:endParaRPr lang="en-US" b="1" dirty="0"/>
          </a:p>
          <a:p>
            <a:r>
              <a:rPr lang="en-US" dirty="0"/>
              <a:t>Matrix of diode is arranged to form a pixel position in the display.</a:t>
            </a:r>
          </a:p>
          <a:p>
            <a:r>
              <a:rPr lang="en-US" dirty="0"/>
              <a:t> LED emits light, when electrons from n-region and holes from p-region are moved to a p-n junction.</a:t>
            </a:r>
          </a:p>
          <a:p>
            <a:r>
              <a:rPr lang="en-US" dirty="0"/>
              <a:t> LEDs are employed in a wide verity of applications including optical display devices, traffic lights, communication devices, etc.</a:t>
            </a:r>
          </a:p>
          <a:p>
            <a:r>
              <a:rPr lang="en-US" dirty="0"/>
              <a:t> Organic light emitting diodes are promising technology for</a:t>
            </a:r>
            <a:br>
              <a:rPr lang="en-US" dirty="0"/>
            </a:br>
            <a:r>
              <a:rPr lang="en-US" dirty="0"/>
              <a:t>flat panel display.</a:t>
            </a:r>
          </a:p>
          <a:p>
            <a:r>
              <a:rPr lang="en-US" dirty="0"/>
              <a:t> Organic light emitting diodes are useful in wide range and low</a:t>
            </a:r>
            <a:br>
              <a:rPr lang="en-US" dirty="0"/>
            </a:br>
            <a:r>
              <a:rPr lang="en-US" dirty="0"/>
              <a:t>resolution display devices</a:t>
            </a:r>
          </a:p>
          <a:p>
            <a:r>
              <a:rPr lang="en-US" dirty="0"/>
              <a:t> OLED’s are emissive displays that provides an alternative to</a:t>
            </a:r>
            <a:br>
              <a:rPr lang="en-US" dirty="0"/>
            </a:br>
            <a:r>
              <a:rPr lang="en-US" dirty="0"/>
              <a:t>other types of light emission having fluorescence devices.</a:t>
            </a:r>
            <a:br>
              <a:rPr lang="en-US" dirty="0"/>
            </a:br>
            <a:br>
              <a:rPr lang="en-US" dirty="0"/>
            </a:br>
            <a:endParaRPr lang="en-US" dirty="0"/>
          </a:p>
        </p:txBody>
      </p:sp>
      <p:sp>
        <p:nvSpPr>
          <p:cNvPr id="4" name="Slide Number Placeholder 3"/>
          <p:cNvSpPr>
            <a:spLocks noGrp="1"/>
          </p:cNvSpPr>
          <p:nvPr>
            <p:ph type="sldNum" sz="quarter" idx="12"/>
          </p:nvPr>
        </p:nvSpPr>
        <p:spPr/>
        <p:txBody>
          <a:bodyPr/>
          <a:lstStyle/>
          <a:p>
            <a:fld id="{A0EDD4A2-04B8-4A42-980E-3B245F5E1213}" type="slidenum">
              <a:rPr lang="en-US" smtClean="0"/>
              <a:pPr/>
              <a:t>18</a:t>
            </a:fld>
            <a:endParaRPr lang="en-US"/>
          </a:p>
        </p:txBody>
      </p:sp>
      <p:sp>
        <p:nvSpPr>
          <p:cNvPr id="5" name="Footer Placeholder 4">
            <a:extLst>
              <a:ext uri="{FF2B5EF4-FFF2-40B4-BE49-F238E27FC236}">
                <a16:creationId xmlns:a16="http://schemas.microsoft.com/office/drawing/2014/main" id="{B8197931-626D-D41A-0E65-40641E3887DA}"/>
              </a:ext>
            </a:extLst>
          </p:cNvPr>
          <p:cNvSpPr>
            <a:spLocks noGrp="1"/>
          </p:cNvSpPr>
          <p:nvPr>
            <p:ph type="ftr" sz="quarter" idx="11"/>
          </p:nvPr>
        </p:nvSpPr>
        <p:spPr/>
        <p:txBody>
          <a:bodyPr/>
          <a:lstStyle/>
          <a:p>
            <a:r>
              <a:rPr lang="en-US"/>
              <a:t>Compiled By: Saroj Giri</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417638"/>
            <a:ext cx="8229600" cy="4708525"/>
          </a:xfrm>
        </p:spPr>
        <p:txBody>
          <a:bodyPr>
            <a:normAutofit/>
          </a:bodyPr>
          <a:lstStyle/>
          <a:p>
            <a:pPr>
              <a:buNone/>
            </a:pPr>
            <a:r>
              <a:rPr lang="en-US" sz="2400" b="1" dirty="0"/>
              <a:t>     Advantages:</a:t>
            </a:r>
            <a:br>
              <a:rPr lang="en-US" sz="2400" b="1" dirty="0"/>
            </a:br>
            <a:r>
              <a:rPr lang="en-US" sz="2400" dirty="0"/>
              <a:t>Great efficiency</a:t>
            </a:r>
            <a:br>
              <a:rPr lang="en-US" sz="2400" dirty="0"/>
            </a:br>
            <a:r>
              <a:rPr lang="en-US" sz="2400" dirty="0"/>
              <a:t> Lamp life is 100000 hours</a:t>
            </a:r>
            <a:br>
              <a:rPr lang="en-US" sz="2400" dirty="0"/>
            </a:br>
            <a:r>
              <a:rPr lang="en-US" sz="2400" dirty="0"/>
              <a:t> Became cost effective when the price of semi-conductors fell</a:t>
            </a:r>
          </a:p>
          <a:p>
            <a:pPr>
              <a:buNone/>
            </a:pPr>
            <a:br>
              <a:rPr lang="en-US" sz="2400" dirty="0"/>
            </a:br>
            <a:r>
              <a:rPr lang="en-US" sz="2400" b="1" dirty="0"/>
              <a:t>Disadvantages:</a:t>
            </a:r>
            <a:br>
              <a:rPr lang="en-US" sz="2400" b="1" dirty="0"/>
            </a:br>
            <a:r>
              <a:rPr lang="en-US" sz="2400" dirty="0"/>
              <a:t> Need a lot of LED's to produce light. </a:t>
            </a:r>
          </a:p>
          <a:p>
            <a:pPr>
              <a:buNone/>
            </a:pPr>
            <a:r>
              <a:rPr lang="en-US" sz="2400" dirty="0"/>
              <a:t>      Consistency of LED is an issue</a:t>
            </a:r>
            <a:br>
              <a:rPr lang="en-US" sz="2400" dirty="0"/>
            </a:br>
            <a:r>
              <a:rPr lang="en-US" sz="2400" dirty="0"/>
              <a:t> New technology still relatively expensive</a:t>
            </a:r>
          </a:p>
        </p:txBody>
      </p:sp>
      <p:sp>
        <p:nvSpPr>
          <p:cNvPr id="4" name="Slide Number Placeholder 3"/>
          <p:cNvSpPr>
            <a:spLocks noGrp="1"/>
          </p:cNvSpPr>
          <p:nvPr>
            <p:ph type="sldNum" sz="quarter" idx="12"/>
          </p:nvPr>
        </p:nvSpPr>
        <p:spPr/>
        <p:txBody>
          <a:bodyPr/>
          <a:lstStyle/>
          <a:p>
            <a:fld id="{A0EDD4A2-04B8-4A42-980E-3B245F5E1213}" type="slidenum">
              <a:rPr lang="en-US" smtClean="0"/>
              <a:pPr/>
              <a:t>19</a:t>
            </a:fld>
            <a:endParaRPr lang="en-US"/>
          </a:p>
        </p:txBody>
      </p:sp>
      <p:sp>
        <p:nvSpPr>
          <p:cNvPr id="5" name="Footer Placeholder 4">
            <a:extLst>
              <a:ext uri="{FF2B5EF4-FFF2-40B4-BE49-F238E27FC236}">
                <a16:creationId xmlns:a16="http://schemas.microsoft.com/office/drawing/2014/main" id="{8C84582F-ECF3-B014-9250-0EC72A3C9476}"/>
              </a:ext>
            </a:extLst>
          </p:cNvPr>
          <p:cNvSpPr>
            <a:spLocks noGrp="1"/>
          </p:cNvSpPr>
          <p:nvPr>
            <p:ph type="ftr" sz="quarter" idx="11"/>
          </p:nvPr>
        </p:nvSpPr>
        <p:spPr/>
        <p:txBody>
          <a:bodyPr/>
          <a:lstStyle/>
          <a:p>
            <a:r>
              <a:rPr lang="en-US"/>
              <a:t>Compiled By: Saroj Giri</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Properties of CRT </a:t>
            </a:r>
            <a:br>
              <a:rPr lang="en-US" dirty="0"/>
            </a:br>
            <a:endParaRPr lang="en-US" dirty="0"/>
          </a:p>
        </p:txBody>
      </p:sp>
      <p:sp>
        <p:nvSpPr>
          <p:cNvPr id="3" name="Content Placeholder 2"/>
          <p:cNvSpPr>
            <a:spLocks noGrp="1"/>
          </p:cNvSpPr>
          <p:nvPr>
            <p:ph idx="1"/>
          </p:nvPr>
        </p:nvSpPr>
        <p:spPr>
          <a:xfrm>
            <a:off x="457200" y="1143000"/>
            <a:ext cx="8229600" cy="5181600"/>
          </a:xfrm>
        </p:spPr>
        <p:txBody>
          <a:bodyPr>
            <a:normAutofit fontScale="85000" lnSpcReduction="20000"/>
          </a:bodyPr>
          <a:lstStyle/>
          <a:p>
            <a:pPr algn="just">
              <a:buNone/>
            </a:pPr>
            <a:r>
              <a:rPr lang="en-US" dirty="0"/>
              <a:t>• Persistence       </a:t>
            </a:r>
          </a:p>
          <a:p>
            <a:pPr>
              <a:buNone/>
            </a:pPr>
            <a:r>
              <a:rPr lang="en-US" dirty="0"/>
              <a:t>        How long the phosphor  continue to emit light after CRT beam  is removed.</a:t>
            </a:r>
          </a:p>
          <a:p>
            <a:pPr algn="just">
              <a:buNone/>
            </a:pPr>
            <a:r>
              <a:rPr lang="en-US" dirty="0"/>
              <a:t>  • Resolution</a:t>
            </a:r>
          </a:p>
          <a:p>
            <a:pPr>
              <a:buNone/>
            </a:pPr>
            <a:r>
              <a:rPr lang="en-US" dirty="0"/>
              <a:t>      Maximum number of points that can be displayed without overlapped is known as resolution. In other words, it is the number of points per centimeter that can be plotted horizontally and vertically. </a:t>
            </a:r>
          </a:p>
          <a:p>
            <a:pPr>
              <a:buNone/>
            </a:pPr>
            <a:r>
              <a:rPr lang="en-US" dirty="0"/>
              <a:t>• Aspect Ratio </a:t>
            </a:r>
          </a:p>
          <a:p>
            <a:pPr>
              <a:buNone/>
            </a:pPr>
            <a:r>
              <a:rPr lang="en-US" dirty="0"/>
              <a:t>     Ratio of vertical points to horizontal points necessary to produce equal length of lines in both directions is known as aspect ratio. </a:t>
            </a:r>
            <a:br>
              <a:rPr lang="en-US" dirty="0"/>
            </a:br>
            <a:endParaRPr lang="en-US" dirty="0"/>
          </a:p>
          <a:p>
            <a:pPr>
              <a:buNone/>
            </a:pPr>
            <a:endParaRPr lang="en-US" dirty="0"/>
          </a:p>
        </p:txBody>
      </p:sp>
      <p:sp>
        <p:nvSpPr>
          <p:cNvPr id="4" name="Slide Number Placeholder 3"/>
          <p:cNvSpPr>
            <a:spLocks noGrp="1"/>
          </p:cNvSpPr>
          <p:nvPr>
            <p:ph type="sldNum" sz="quarter" idx="12"/>
          </p:nvPr>
        </p:nvSpPr>
        <p:spPr/>
        <p:txBody>
          <a:bodyPr/>
          <a:lstStyle/>
          <a:p>
            <a:fld id="{A0EDD4A2-04B8-4A42-980E-3B245F5E1213}" type="slidenum">
              <a:rPr lang="en-US" smtClean="0"/>
              <a:pPr/>
              <a:t>2</a:t>
            </a:fld>
            <a:endParaRPr lang="en-US"/>
          </a:p>
        </p:txBody>
      </p:sp>
      <p:sp>
        <p:nvSpPr>
          <p:cNvPr id="5" name="Footer Placeholder 4">
            <a:extLst>
              <a:ext uri="{FF2B5EF4-FFF2-40B4-BE49-F238E27FC236}">
                <a16:creationId xmlns:a16="http://schemas.microsoft.com/office/drawing/2014/main" id="{158B0E22-10C3-22DD-6759-AB0D795434B8}"/>
              </a:ext>
            </a:extLst>
          </p:cNvPr>
          <p:cNvSpPr>
            <a:spLocks noGrp="1"/>
          </p:cNvSpPr>
          <p:nvPr>
            <p:ph type="ftr" sz="quarter" idx="11"/>
          </p:nvPr>
        </p:nvSpPr>
        <p:spPr/>
        <p:txBody>
          <a:bodyPr/>
          <a:lstStyle/>
          <a:p>
            <a:r>
              <a:rPr lang="en-US"/>
              <a:t>Compiled By: Saroj Giri</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pPr>
              <a:buNone/>
            </a:pPr>
            <a:r>
              <a:rPr lang="en-US" dirty="0"/>
              <a:t>Q1. Consider a raster system with resolution of 640x 480, What is the size of frame buffer (in bytes) is needed for the system to store 12 bits/pixel ?</a:t>
            </a:r>
          </a:p>
          <a:p>
            <a:pPr>
              <a:buNone/>
            </a:pPr>
            <a:r>
              <a:rPr lang="en-US" dirty="0" err="1"/>
              <a:t>Ans</a:t>
            </a:r>
            <a:r>
              <a:rPr lang="en-US" dirty="0"/>
              <a:t>: Total no. of pixel required: (640 x 480) pixels</a:t>
            </a:r>
          </a:p>
          <a:p>
            <a:pPr>
              <a:buNone/>
            </a:pPr>
            <a:r>
              <a:rPr lang="en-US" dirty="0"/>
              <a:t>Size of the frame buffer required = (640x480) pixels.</a:t>
            </a:r>
          </a:p>
          <a:p>
            <a:pPr>
              <a:buNone/>
            </a:pPr>
            <a:r>
              <a:rPr lang="en-US" dirty="0"/>
              <a:t>Also 1 pixel can store 12 bits (given)</a:t>
            </a:r>
          </a:p>
          <a:p>
            <a:pPr>
              <a:buNone/>
            </a:pPr>
            <a:r>
              <a:rPr lang="en-US" dirty="0"/>
              <a:t>Therefore, size of frame buffer (in bits) is,</a:t>
            </a:r>
          </a:p>
          <a:p>
            <a:pPr>
              <a:buNone/>
            </a:pPr>
            <a:r>
              <a:rPr lang="en-US" dirty="0"/>
              <a:t>                                     = 640x 480x 12 bits</a:t>
            </a:r>
          </a:p>
          <a:p>
            <a:pPr>
              <a:buNone/>
            </a:pPr>
            <a:r>
              <a:rPr lang="en-US" dirty="0"/>
              <a:t>                                      =  (640 x 480 x12)/8    bytes</a:t>
            </a:r>
          </a:p>
          <a:p>
            <a:pPr>
              <a:buNone/>
            </a:pPr>
            <a:r>
              <a:rPr lang="en-US" dirty="0"/>
              <a:t>                                        = 460800 bytes</a:t>
            </a:r>
          </a:p>
          <a:p>
            <a:pPr>
              <a:buNone/>
            </a:pPr>
            <a:r>
              <a:rPr lang="en-US" dirty="0"/>
              <a:t>                                       = 450 KB</a:t>
            </a:r>
          </a:p>
          <a:p>
            <a:pPr>
              <a:buNone/>
            </a:pPr>
            <a:endParaRPr lang="en-US" dirty="0"/>
          </a:p>
        </p:txBody>
      </p:sp>
      <p:sp>
        <p:nvSpPr>
          <p:cNvPr id="4" name="Slide Number Placeholder 3"/>
          <p:cNvSpPr>
            <a:spLocks noGrp="1"/>
          </p:cNvSpPr>
          <p:nvPr>
            <p:ph type="sldNum" sz="quarter" idx="12"/>
          </p:nvPr>
        </p:nvSpPr>
        <p:spPr/>
        <p:txBody>
          <a:bodyPr/>
          <a:lstStyle/>
          <a:p>
            <a:fld id="{A0EDD4A2-04B8-4A42-980E-3B245F5E1213}" type="slidenum">
              <a:rPr lang="en-US" smtClean="0"/>
              <a:pPr/>
              <a:t>20</a:t>
            </a:fld>
            <a:endParaRPr lang="en-US"/>
          </a:p>
        </p:txBody>
      </p:sp>
      <p:sp>
        <p:nvSpPr>
          <p:cNvPr id="5" name="Footer Placeholder 4">
            <a:extLst>
              <a:ext uri="{FF2B5EF4-FFF2-40B4-BE49-F238E27FC236}">
                <a16:creationId xmlns:a16="http://schemas.microsoft.com/office/drawing/2014/main" id="{374A5984-D9B4-9A12-BC93-169A8B7734AF}"/>
              </a:ext>
            </a:extLst>
          </p:cNvPr>
          <p:cNvSpPr>
            <a:spLocks noGrp="1"/>
          </p:cNvSpPr>
          <p:nvPr>
            <p:ph type="ftr" sz="quarter" idx="11"/>
          </p:nvPr>
        </p:nvSpPr>
        <p:spPr/>
        <p:txBody>
          <a:bodyPr/>
          <a:lstStyle/>
          <a:p>
            <a:r>
              <a:rPr lang="en-US"/>
              <a:t>Compiled By: Saroj Giri</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219200"/>
            <a:ext cx="8229600" cy="4906963"/>
          </a:xfrm>
        </p:spPr>
        <p:txBody>
          <a:bodyPr>
            <a:normAutofit fontScale="70000" lnSpcReduction="20000"/>
          </a:bodyPr>
          <a:lstStyle/>
          <a:p>
            <a:pPr>
              <a:buNone/>
            </a:pPr>
            <a:r>
              <a:rPr lang="en-US" b="1" i="1" dirty="0"/>
              <a:t>Q.N.1.: </a:t>
            </a:r>
            <a:r>
              <a:rPr lang="en-US" dirty="0"/>
              <a:t>If the pixel values are accessed from the frame buffer</a:t>
            </a:r>
            <a:br>
              <a:rPr lang="en-US" dirty="0"/>
            </a:br>
            <a:r>
              <a:rPr lang="en-US" dirty="0"/>
              <a:t>with an average access time (for one single pixel) of 20 ns and</a:t>
            </a:r>
            <a:br>
              <a:rPr lang="en-US" dirty="0"/>
            </a:br>
            <a:r>
              <a:rPr lang="en-US" dirty="0"/>
              <a:t>the total resolution of the screen is 1024 X 800 , will there be a</a:t>
            </a:r>
            <a:br>
              <a:rPr lang="en-US" dirty="0"/>
            </a:br>
            <a:r>
              <a:rPr lang="en-US" dirty="0"/>
              <a:t>flickering effect seen on the screen ?</a:t>
            </a:r>
            <a:br>
              <a:rPr lang="en-US" dirty="0"/>
            </a:br>
            <a:r>
              <a:rPr lang="en-US" dirty="0" err="1"/>
              <a:t>Ans</a:t>
            </a:r>
            <a:r>
              <a:rPr lang="en-US" dirty="0"/>
              <a:t>: </a:t>
            </a:r>
          </a:p>
          <a:p>
            <a:pPr>
              <a:buNone/>
            </a:pPr>
            <a:r>
              <a:rPr lang="en-US" dirty="0"/>
              <a:t>   To glow one single pixel takes = 20 ns</a:t>
            </a:r>
            <a:br>
              <a:rPr lang="en-US" dirty="0"/>
            </a:br>
            <a:r>
              <a:rPr lang="en-US" dirty="0"/>
              <a:t>To glow all pixel on screen it takes = 1024 X 800 X 20ns</a:t>
            </a:r>
            <a:br>
              <a:rPr lang="en-US" dirty="0"/>
            </a:br>
            <a:r>
              <a:rPr lang="en-US" dirty="0"/>
              <a:t>= 16,384,000ns</a:t>
            </a:r>
            <a:br>
              <a:rPr lang="en-US" dirty="0"/>
            </a:br>
            <a:r>
              <a:rPr lang="en-US" dirty="0"/>
              <a:t>= 0.01638 second</a:t>
            </a:r>
            <a:br>
              <a:rPr lang="en-US" dirty="0"/>
            </a:br>
            <a:r>
              <a:rPr lang="en-US" dirty="0"/>
              <a:t>Now</a:t>
            </a:r>
            <a:br>
              <a:rPr lang="en-US" dirty="0"/>
            </a:br>
            <a:r>
              <a:rPr lang="en-US" dirty="0"/>
              <a:t>frequency(F) = 1/T</a:t>
            </a:r>
            <a:br>
              <a:rPr lang="en-US" dirty="0"/>
            </a:br>
            <a:r>
              <a:rPr lang="en-US" dirty="0"/>
              <a:t>= 1/0.01638</a:t>
            </a:r>
            <a:br>
              <a:rPr lang="en-US" dirty="0"/>
            </a:br>
            <a:r>
              <a:rPr lang="en-US" dirty="0"/>
              <a:t>= 61.05 HZ</a:t>
            </a:r>
            <a:br>
              <a:rPr lang="en-US" dirty="0"/>
            </a:br>
            <a:r>
              <a:rPr lang="en-US" dirty="0"/>
              <a:t>since it is above 50times/sec there will be no flickering effect seen on screen </a:t>
            </a:r>
            <a:br>
              <a:rPr lang="en-US" dirty="0"/>
            </a:br>
            <a:endParaRPr lang="en-US" dirty="0"/>
          </a:p>
          <a:p>
            <a:pPr>
              <a:buNone/>
            </a:pPr>
            <a:endParaRPr lang="en-US" dirty="0"/>
          </a:p>
        </p:txBody>
      </p:sp>
      <p:sp>
        <p:nvSpPr>
          <p:cNvPr id="4" name="Slide Number Placeholder 3"/>
          <p:cNvSpPr>
            <a:spLocks noGrp="1"/>
          </p:cNvSpPr>
          <p:nvPr>
            <p:ph type="sldNum" sz="quarter" idx="12"/>
          </p:nvPr>
        </p:nvSpPr>
        <p:spPr/>
        <p:txBody>
          <a:bodyPr/>
          <a:lstStyle/>
          <a:p>
            <a:fld id="{A0EDD4A2-04B8-4A42-980E-3B245F5E1213}" type="slidenum">
              <a:rPr lang="en-US" smtClean="0"/>
              <a:pPr/>
              <a:t>21</a:t>
            </a:fld>
            <a:endParaRPr lang="en-US"/>
          </a:p>
        </p:txBody>
      </p:sp>
      <p:sp>
        <p:nvSpPr>
          <p:cNvPr id="5" name="Footer Placeholder 4">
            <a:extLst>
              <a:ext uri="{FF2B5EF4-FFF2-40B4-BE49-F238E27FC236}">
                <a16:creationId xmlns:a16="http://schemas.microsoft.com/office/drawing/2014/main" id="{5A564473-B5D5-5AAD-73D7-4DD180DF64DD}"/>
              </a:ext>
            </a:extLst>
          </p:cNvPr>
          <p:cNvSpPr>
            <a:spLocks noGrp="1"/>
          </p:cNvSpPr>
          <p:nvPr>
            <p:ph type="ftr" sz="quarter" idx="11"/>
          </p:nvPr>
        </p:nvSpPr>
        <p:spPr/>
        <p:txBody>
          <a:bodyPr/>
          <a:lstStyle/>
          <a:p>
            <a:r>
              <a:rPr lang="en-US"/>
              <a:t>Compiled By: Saroj Giri</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pPr>
              <a:buNone/>
            </a:pPr>
            <a:r>
              <a:rPr lang="en-US" b="1" i="1" dirty="0"/>
              <a:t>Q.N.2:</a:t>
            </a:r>
            <a:r>
              <a:rPr lang="en-US" i="1" dirty="0"/>
              <a:t>. </a:t>
            </a:r>
            <a:r>
              <a:rPr lang="en-US" dirty="0"/>
              <a:t>In case of raster system with resolution 1024 X 1280,</a:t>
            </a:r>
            <a:br>
              <a:rPr lang="en-US" dirty="0"/>
            </a:br>
            <a:r>
              <a:rPr lang="en-US" dirty="0"/>
              <a:t>how many pixel could be accessed per second in the system by a display controller at a rate of 60 frames per second?</a:t>
            </a:r>
            <a:br>
              <a:rPr lang="en-US" dirty="0"/>
            </a:br>
            <a:r>
              <a:rPr lang="en-US" dirty="0"/>
              <a:t>what is accessed time per pixel in this system ?</a:t>
            </a:r>
            <a:br>
              <a:rPr lang="en-US" dirty="0"/>
            </a:br>
            <a:endParaRPr lang="en-US" dirty="0"/>
          </a:p>
          <a:p>
            <a:pPr>
              <a:buNone/>
            </a:pPr>
            <a:r>
              <a:rPr lang="en-US" dirty="0" err="1"/>
              <a:t>Ans</a:t>
            </a:r>
            <a:r>
              <a:rPr lang="en-US" dirty="0"/>
              <a:t> :</a:t>
            </a:r>
            <a:br>
              <a:rPr lang="en-US" dirty="0"/>
            </a:br>
            <a:r>
              <a:rPr lang="en-US" dirty="0"/>
              <a:t>1. Pixel accessed :</a:t>
            </a:r>
            <a:br>
              <a:rPr lang="en-US" dirty="0"/>
            </a:br>
            <a:r>
              <a:rPr lang="en-US" dirty="0"/>
              <a:t>= 1024 X 1280 X 60 pixel can be</a:t>
            </a:r>
            <a:br>
              <a:rPr lang="en-US" dirty="0"/>
            </a:br>
            <a:r>
              <a:rPr lang="en-US" dirty="0"/>
              <a:t>accessed in this system</a:t>
            </a:r>
            <a:br>
              <a:rPr lang="en-US" dirty="0"/>
            </a:br>
            <a:r>
              <a:rPr lang="en-US" dirty="0"/>
              <a:t>2. Access time per pixel:</a:t>
            </a:r>
            <a:br>
              <a:rPr lang="en-US" dirty="0"/>
            </a:br>
            <a:r>
              <a:rPr lang="en-US" dirty="0"/>
              <a:t>= 1/(1024 X 1280 X 60 )</a:t>
            </a:r>
            <a:br>
              <a:rPr lang="en-US" dirty="0"/>
            </a:br>
            <a:r>
              <a:rPr lang="en-US" dirty="0"/>
              <a:t>= 12.71ns</a:t>
            </a:r>
          </a:p>
        </p:txBody>
      </p:sp>
      <p:sp>
        <p:nvSpPr>
          <p:cNvPr id="4" name="Slide Number Placeholder 3"/>
          <p:cNvSpPr>
            <a:spLocks noGrp="1"/>
          </p:cNvSpPr>
          <p:nvPr>
            <p:ph type="sldNum" sz="quarter" idx="12"/>
          </p:nvPr>
        </p:nvSpPr>
        <p:spPr/>
        <p:txBody>
          <a:bodyPr/>
          <a:lstStyle/>
          <a:p>
            <a:fld id="{A0EDD4A2-04B8-4A42-980E-3B245F5E1213}" type="slidenum">
              <a:rPr lang="en-US" smtClean="0"/>
              <a:pPr/>
              <a:t>22</a:t>
            </a:fld>
            <a:endParaRPr lang="en-US"/>
          </a:p>
        </p:txBody>
      </p:sp>
      <p:sp>
        <p:nvSpPr>
          <p:cNvPr id="5" name="Footer Placeholder 4">
            <a:extLst>
              <a:ext uri="{FF2B5EF4-FFF2-40B4-BE49-F238E27FC236}">
                <a16:creationId xmlns:a16="http://schemas.microsoft.com/office/drawing/2014/main" id="{75F04E25-0140-746B-D0F0-81E9A9F27FF1}"/>
              </a:ext>
            </a:extLst>
          </p:cNvPr>
          <p:cNvSpPr>
            <a:spLocks noGrp="1"/>
          </p:cNvSpPr>
          <p:nvPr>
            <p:ph type="ftr" sz="quarter" idx="11"/>
          </p:nvPr>
        </p:nvSpPr>
        <p:spPr/>
        <p:txBody>
          <a:bodyPr/>
          <a:lstStyle/>
          <a:p>
            <a:r>
              <a:rPr lang="en-US"/>
              <a:t>Compiled By: Saroj Giri</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31F8D-918C-38B0-60CE-214C4D1BF05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6DA1CC1-6239-B366-035B-38F09CC8603F}"/>
              </a:ext>
            </a:extLst>
          </p:cNvPr>
          <p:cNvSpPr>
            <a:spLocks noGrp="1"/>
          </p:cNvSpPr>
          <p:nvPr>
            <p:ph idx="1"/>
          </p:nvPr>
        </p:nvSpPr>
        <p:spPr/>
        <p:txBody>
          <a:bodyPr/>
          <a:lstStyle/>
          <a:p>
            <a:pPr marL="0" indent="0">
              <a:buNone/>
            </a:pPr>
            <a:r>
              <a:rPr lang="en-US" dirty="0"/>
              <a:t>Q4. How much time is spent scanning across each row of pixels during screen refresh on a  raster system with a resolution of 1280 by 1024 and a refresh rate of 60 frames per second ?</a:t>
            </a:r>
          </a:p>
        </p:txBody>
      </p:sp>
      <p:sp>
        <p:nvSpPr>
          <p:cNvPr id="4" name="Footer Placeholder 3">
            <a:extLst>
              <a:ext uri="{FF2B5EF4-FFF2-40B4-BE49-F238E27FC236}">
                <a16:creationId xmlns:a16="http://schemas.microsoft.com/office/drawing/2014/main" id="{3625AEB5-F6A3-72D8-E588-7483AB6F63F1}"/>
              </a:ext>
            </a:extLst>
          </p:cNvPr>
          <p:cNvSpPr>
            <a:spLocks noGrp="1"/>
          </p:cNvSpPr>
          <p:nvPr>
            <p:ph type="ftr" sz="quarter" idx="11"/>
          </p:nvPr>
        </p:nvSpPr>
        <p:spPr/>
        <p:txBody>
          <a:bodyPr/>
          <a:lstStyle/>
          <a:p>
            <a:r>
              <a:rPr lang="en-US"/>
              <a:t>Compiled By: Saroj Giri</a:t>
            </a:r>
          </a:p>
        </p:txBody>
      </p:sp>
      <p:sp>
        <p:nvSpPr>
          <p:cNvPr id="5" name="Slide Number Placeholder 4">
            <a:extLst>
              <a:ext uri="{FF2B5EF4-FFF2-40B4-BE49-F238E27FC236}">
                <a16:creationId xmlns:a16="http://schemas.microsoft.com/office/drawing/2014/main" id="{F84FC8C4-2D4F-0642-EC1B-04D51C23EB21}"/>
              </a:ext>
            </a:extLst>
          </p:cNvPr>
          <p:cNvSpPr>
            <a:spLocks noGrp="1"/>
          </p:cNvSpPr>
          <p:nvPr>
            <p:ph type="sldNum" sz="quarter" idx="12"/>
          </p:nvPr>
        </p:nvSpPr>
        <p:spPr/>
        <p:txBody>
          <a:bodyPr/>
          <a:lstStyle/>
          <a:p>
            <a:fld id="{A0EDD4A2-04B8-4A42-980E-3B245F5E1213}" type="slidenum">
              <a:rPr lang="en-US" smtClean="0"/>
              <a:pPr/>
              <a:t>23</a:t>
            </a:fld>
            <a:endParaRPr lang="en-US"/>
          </a:p>
        </p:txBody>
      </p:sp>
    </p:spTree>
    <p:extLst>
      <p:ext uri="{BB962C8B-B14F-4D97-AF65-F5344CB8AC3E}">
        <p14:creationId xmlns:p14="http://schemas.microsoft.com/office/powerpoint/2010/main" val="15352513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6286A-0D13-AEF3-FAF2-F0F6CC1CB86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C0703DD-39D3-B4B8-90EC-4EB58E9D417E}"/>
              </a:ext>
            </a:extLst>
          </p:cNvPr>
          <p:cNvSpPr>
            <a:spLocks noGrp="1"/>
          </p:cNvSpPr>
          <p:nvPr>
            <p:ph idx="1"/>
          </p:nvPr>
        </p:nvSpPr>
        <p:spPr/>
        <p:txBody>
          <a:bodyPr>
            <a:normAutofit lnSpcReduction="10000"/>
          </a:bodyPr>
          <a:lstStyle/>
          <a:p>
            <a:pPr marL="0" indent="0">
              <a:buNone/>
            </a:pPr>
            <a:r>
              <a:rPr lang="en-US" dirty="0"/>
              <a:t>Resolution=1280*1024</a:t>
            </a:r>
          </a:p>
          <a:p>
            <a:pPr marL="0" indent="0">
              <a:buNone/>
            </a:pPr>
            <a:r>
              <a:rPr lang="en-US" dirty="0"/>
              <a:t>Refresh Rate= 60 frames per second</a:t>
            </a:r>
          </a:p>
          <a:p>
            <a:pPr marL="0" indent="0">
              <a:buNone/>
            </a:pPr>
            <a:r>
              <a:rPr lang="en-US" dirty="0"/>
              <a:t>Since 1 frame consist 1024 scan line</a:t>
            </a:r>
          </a:p>
          <a:p>
            <a:pPr marL="0" indent="0">
              <a:buNone/>
            </a:pPr>
            <a:r>
              <a:rPr lang="en-US" dirty="0"/>
              <a:t>Also 60 frames takes 1 sec for refreshing </a:t>
            </a:r>
          </a:p>
          <a:p>
            <a:pPr marL="0" indent="0">
              <a:buNone/>
            </a:pPr>
            <a:r>
              <a:rPr lang="en-US" dirty="0"/>
              <a:t>1 frame takes 1/60 sec.</a:t>
            </a:r>
          </a:p>
          <a:p>
            <a:pPr marL="0" indent="0">
              <a:buNone/>
            </a:pPr>
            <a:r>
              <a:rPr lang="en-US" dirty="0"/>
              <a:t>1024 scan lines = (1/60) *1024 sec</a:t>
            </a:r>
          </a:p>
          <a:p>
            <a:pPr marL="0" indent="0">
              <a:buNone/>
            </a:pPr>
            <a:r>
              <a:rPr lang="en-US" dirty="0"/>
              <a:t>                            = 0.058 sec</a:t>
            </a:r>
          </a:p>
          <a:p>
            <a:pPr marL="0" indent="0">
              <a:buNone/>
            </a:pPr>
            <a:r>
              <a:rPr lang="en-US" dirty="0"/>
              <a:t>                            = 58 ns.  </a:t>
            </a:r>
          </a:p>
        </p:txBody>
      </p:sp>
      <p:sp>
        <p:nvSpPr>
          <p:cNvPr id="4" name="Footer Placeholder 3">
            <a:extLst>
              <a:ext uri="{FF2B5EF4-FFF2-40B4-BE49-F238E27FC236}">
                <a16:creationId xmlns:a16="http://schemas.microsoft.com/office/drawing/2014/main" id="{4CA226C0-A450-7ADA-4202-8132BF470C29}"/>
              </a:ext>
            </a:extLst>
          </p:cNvPr>
          <p:cNvSpPr>
            <a:spLocks noGrp="1"/>
          </p:cNvSpPr>
          <p:nvPr>
            <p:ph type="ftr" sz="quarter" idx="11"/>
          </p:nvPr>
        </p:nvSpPr>
        <p:spPr/>
        <p:txBody>
          <a:bodyPr/>
          <a:lstStyle/>
          <a:p>
            <a:r>
              <a:rPr lang="en-US"/>
              <a:t>Compiled By: Saroj Giri</a:t>
            </a:r>
          </a:p>
        </p:txBody>
      </p:sp>
      <p:sp>
        <p:nvSpPr>
          <p:cNvPr id="5" name="Slide Number Placeholder 4">
            <a:extLst>
              <a:ext uri="{FF2B5EF4-FFF2-40B4-BE49-F238E27FC236}">
                <a16:creationId xmlns:a16="http://schemas.microsoft.com/office/drawing/2014/main" id="{21F9F066-401C-DD9A-A156-710DD0313DB1}"/>
              </a:ext>
            </a:extLst>
          </p:cNvPr>
          <p:cNvSpPr>
            <a:spLocks noGrp="1"/>
          </p:cNvSpPr>
          <p:nvPr>
            <p:ph type="sldNum" sz="quarter" idx="12"/>
          </p:nvPr>
        </p:nvSpPr>
        <p:spPr/>
        <p:txBody>
          <a:bodyPr/>
          <a:lstStyle/>
          <a:p>
            <a:fld id="{A0EDD4A2-04B8-4A42-980E-3B245F5E1213}" type="slidenum">
              <a:rPr lang="en-US" smtClean="0"/>
              <a:pPr/>
              <a:t>24</a:t>
            </a:fld>
            <a:endParaRPr lang="en-US"/>
          </a:p>
        </p:txBody>
      </p:sp>
    </p:spTree>
    <p:extLst>
      <p:ext uri="{BB962C8B-B14F-4D97-AF65-F5344CB8AC3E}">
        <p14:creationId xmlns:p14="http://schemas.microsoft.com/office/powerpoint/2010/main" val="21540797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a:t>Color CRT</a:t>
            </a:r>
          </a:p>
        </p:txBody>
      </p:sp>
      <p:sp>
        <p:nvSpPr>
          <p:cNvPr id="3" name="Content Placeholder 2"/>
          <p:cNvSpPr>
            <a:spLocks noGrp="1"/>
          </p:cNvSpPr>
          <p:nvPr>
            <p:ph idx="1"/>
          </p:nvPr>
        </p:nvSpPr>
        <p:spPr>
          <a:xfrm>
            <a:off x="457200" y="1066800"/>
            <a:ext cx="8229600" cy="5059363"/>
          </a:xfrm>
        </p:spPr>
        <p:txBody>
          <a:bodyPr>
            <a:normAutofit/>
          </a:bodyPr>
          <a:lstStyle/>
          <a:p>
            <a:pPr algn="just">
              <a:buNone/>
            </a:pPr>
            <a:r>
              <a:rPr lang="en-US" dirty="0"/>
              <a:t>• </a:t>
            </a:r>
            <a:r>
              <a:rPr lang="en-US" sz="2800" dirty="0"/>
              <a:t>A color CRT monitor displays color pictures by using a combination of phosphors that emit different-colored light. </a:t>
            </a:r>
          </a:p>
          <a:p>
            <a:pPr algn="just"/>
            <a:r>
              <a:rPr lang="en-US" sz="2800" dirty="0"/>
              <a:t>By combining the emitted light from the different phosphors, a range of colors can be generated. </a:t>
            </a:r>
          </a:p>
          <a:p>
            <a:pPr algn="just"/>
            <a:r>
              <a:rPr lang="en-US" sz="2800" dirty="0"/>
              <a:t>The two basic techniques for producing color displays with a CRT are; </a:t>
            </a:r>
          </a:p>
          <a:p>
            <a:pPr algn="just">
              <a:buNone/>
            </a:pPr>
            <a:r>
              <a:rPr lang="en-US" sz="2800" dirty="0"/>
              <a:t>1. Beam Penetration Method </a:t>
            </a:r>
          </a:p>
          <a:p>
            <a:pPr algn="just">
              <a:buNone/>
            </a:pPr>
            <a:r>
              <a:rPr lang="en-US" sz="2800" dirty="0"/>
              <a:t>2. Shadow Mask Method </a:t>
            </a:r>
          </a:p>
          <a:p>
            <a:pPr>
              <a:buNone/>
            </a:pPr>
            <a:endParaRPr lang="en-US" dirty="0"/>
          </a:p>
        </p:txBody>
      </p:sp>
      <p:sp>
        <p:nvSpPr>
          <p:cNvPr id="6" name="Slide Number Placeholder 5"/>
          <p:cNvSpPr>
            <a:spLocks noGrp="1"/>
          </p:cNvSpPr>
          <p:nvPr>
            <p:ph type="sldNum" sz="quarter" idx="12"/>
          </p:nvPr>
        </p:nvSpPr>
        <p:spPr/>
        <p:txBody>
          <a:bodyPr/>
          <a:lstStyle/>
          <a:p>
            <a:fld id="{A0EDD4A2-04B8-4A42-980E-3B245F5E1213}" type="slidenum">
              <a:rPr lang="en-US" smtClean="0"/>
              <a:pPr/>
              <a:t>3</a:t>
            </a:fld>
            <a:endParaRPr lang="en-US"/>
          </a:p>
        </p:txBody>
      </p:sp>
      <p:sp>
        <p:nvSpPr>
          <p:cNvPr id="4" name="Footer Placeholder 3">
            <a:extLst>
              <a:ext uri="{FF2B5EF4-FFF2-40B4-BE49-F238E27FC236}">
                <a16:creationId xmlns:a16="http://schemas.microsoft.com/office/drawing/2014/main" id="{FCB92889-BF65-3596-747D-7BDA91E7A2B4}"/>
              </a:ext>
            </a:extLst>
          </p:cNvPr>
          <p:cNvSpPr>
            <a:spLocks noGrp="1"/>
          </p:cNvSpPr>
          <p:nvPr>
            <p:ph type="ftr" sz="quarter" idx="11"/>
          </p:nvPr>
        </p:nvSpPr>
        <p:spPr/>
        <p:txBody>
          <a:bodyPr/>
          <a:lstStyle/>
          <a:p>
            <a:r>
              <a:rPr lang="en-US"/>
              <a:t>Compiled By: Saroj Giri</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Beam Penetration Method</a:t>
            </a:r>
          </a:p>
        </p:txBody>
      </p:sp>
      <p:sp>
        <p:nvSpPr>
          <p:cNvPr id="3" name="Content Placeholder 2"/>
          <p:cNvSpPr>
            <a:spLocks noGrp="1"/>
          </p:cNvSpPr>
          <p:nvPr>
            <p:ph idx="1"/>
          </p:nvPr>
        </p:nvSpPr>
        <p:spPr>
          <a:xfrm>
            <a:off x="457200" y="1295400"/>
            <a:ext cx="8229600" cy="5105400"/>
          </a:xfrm>
        </p:spPr>
        <p:txBody>
          <a:bodyPr>
            <a:normAutofit fontScale="92500" lnSpcReduction="10000"/>
          </a:bodyPr>
          <a:lstStyle/>
          <a:p>
            <a:r>
              <a:rPr lang="en-US" dirty="0"/>
              <a:t>It is a cheaper method and is used in Vector scan displays. In this method the inside section of CRT is coated with red (outer layer) and green (inner layer) phosphors. </a:t>
            </a:r>
          </a:p>
          <a:p>
            <a:r>
              <a:rPr lang="en-US" dirty="0"/>
              <a:t>If the electrons are slow they penetrate only the outer layer thus emitting red light, and if the electrons are moving fast they penetrate the outer layer and the inner layer. </a:t>
            </a:r>
          </a:p>
          <a:p>
            <a:r>
              <a:rPr lang="en-US" dirty="0"/>
              <a:t>The electrons speed is also adjusted in such a way that by combination of red and green, orange and yellow color are also produced. </a:t>
            </a:r>
          </a:p>
          <a:p>
            <a:pPr>
              <a:buNone/>
            </a:pPr>
            <a:endParaRPr lang="en-US" dirty="0"/>
          </a:p>
        </p:txBody>
      </p:sp>
      <p:sp>
        <p:nvSpPr>
          <p:cNvPr id="4" name="Slide Number Placeholder 3"/>
          <p:cNvSpPr>
            <a:spLocks noGrp="1"/>
          </p:cNvSpPr>
          <p:nvPr>
            <p:ph type="sldNum" sz="quarter" idx="12"/>
          </p:nvPr>
        </p:nvSpPr>
        <p:spPr/>
        <p:txBody>
          <a:bodyPr/>
          <a:lstStyle/>
          <a:p>
            <a:fld id="{A0EDD4A2-04B8-4A42-980E-3B245F5E1213}" type="slidenum">
              <a:rPr lang="en-US" smtClean="0"/>
              <a:pPr/>
              <a:t>4</a:t>
            </a:fld>
            <a:endParaRPr lang="en-US"/>
          </a:p>
        </p:txBody>
      </p:sp>
      <p:sp>
        <p:nvSpPr>
          <p:cNvPr id="5" name="Footer Placeholder 4">
            <a:extLst>
              <a:ext uri="{FF2B5EF4-FFF2-40B4-BE49-F238E27FC236}">
                <a16:creationId xmlns:a16="http://schemas.microsoft.com/office/drawing/2014/main" id="{BB957EB3-1F0B-BFB3-4D0B-6DCD8C910118}"/>
              </a:ext>
            </a:extLst>
          </p:cNvPr>
          <p:cNvSpPr>
            <a:spLocks noGrp="1"/>
          </p:cNvSpPr>
          <p:nvPr>
            <p:ph type="ftr" sz="quarter" idx="11"/>
          </p:nvPr>
        </p:nvSpPr>
        <p:spPr/>
        <p:txBody>
          <a:bodyPr/>
          <a:lstStyle/>
          <a:p>
            <a:r>
              <a:rPr lang="en-US"/>
              <a:t>Compiled By: Saroj Giri</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Shadow Mask Method</a:t>
            </a:r>
          </a:p>
        </p:txBody>
      </p:sp>
      <p:sp>
        <p:nvSpPr>
          <p:cNvPr id="3" name="Content Placeholder 2"/>
          <p:cNvSpPr>
            <a:spLocks noGrp="1"/>
          </p:cNvSpPr>
          <p:nvPr>
            <p:ph idx="1"/>
          </p:nvPr>
        </p:nvSpPr>
        <p:spPr>
          <a:xfrm>
            <a:off x="457200" y="1600200"/>
            <a:ext cx="8229600" cy="4648200"/>
          </a:xfrm>
        </p:spPr>
        <p:txBody>
          <a:bodyPr>
            <a:normAutofit fontScale="70000" lnSpcReduction="20000"/>
          </a:bodyPr>
          <a:lstStyle/>
          <a:p>
            <a:r>
              <a:rPr lang="en-US" dirty="0"/>
              <a:t>A shadow Mask CRT has three phosphor color dots at each pixel location. </a:t>
            </a:r>
          </a:p>
          <a:p>
            <a:r>
              <a:rPr lang="en-US" dirty="0"/>
              <a:t>One phosphor dot emits a red light, another emits green light and the last one emits a blue light.</a:t>
            </a:r>
          </a:p>
          <a:p>
            <a:r>
              <a:rPr lang="en-US" dirty="0"/>
              <a:t> This type of CRT also has three electron guns one for each color dot. A shadow mask grid is installed just behind the phosphor coated screen.</a:t>
            </a:r>
          </a:p>
          <a:p>
            <a:r>
              <a:rPr lang="en-US" dirty="0"/>
              <a:t> The three electron beams are deflected and focused as a group onto the shadow mask, which contains a series of very fine holes aligned with the phosphor dot patterns</a:t>
            </a:r>
          </a:p>
          <a:p>
            <a:r>
              <a:rPr lang="en-US" dirty="0"/>
              <a:t> When the three beams pass through a hole in the shadow mask, they activate a dot triangle, which appears as a small color spot on the screen.</a:t>
            </a:r>
          </a:p>
          <a:p>
            <a:r>
              <a:rPr lang="en-US" dirty="0"/>
              <a:t> The color of pixel is controlled by light of intensity. Different colors can be obtained by varying the intensity levels</a:t>
            </a:r>
          </a:p>
        </p:txBody>
      </p:sp>
      <p:sp>
        <p:nvSpPr>
          <p:cNvPr id="4" name="Slide Number Placeholder 3"/>
          <p:cNvSpPr>
            <a:spLocks noGrp="1"/>
          </p:cNvSpPr>
          <p:nvPr>
            <p:ph type="sldNum" sz="quarter" idx="12"/>
          </p:nvPr>
        </p:nvSpPr>
        <p:spPr/>
        <p:txBody>
          <a:bodyPr/>
          <a:lstStyle/>
          <a:p>
            <a:fld id="{A0EDD4A2-04B8-4A42-980E-3B245F5E1213}" type="slidenum">
              <a:rPr lang="en-US" smtClean="0"/>
              <a:pPr/>
              <a:t>5</a:t>
            </a:fld>
            <a:endParaRPr lang="en-US"/>
          </a:p>
        </p:txBody>
      </p:sp>
      <p:sp>
        <p:nvSpPr>
          <p:cNvPr id="5" name="Footer Placeholder 4">
            <a:extLst>
              <a:ext uri="{FF2B5EF4-FFF2-40B4-BE49-F238E27FC236}">
                <a16:creationId xmlns:a16="http://schemas.microsoft.com/office/drawing/2014/main" id="{54147CF4-4EA4-F7A9-AF67-F6CD3ABA7B24}"/>
              </a:ext>
            </a:extLst>
          </p:cNvPr>
          <p:cNvSpPr>
            <a:spLocks noGrp="1"/>
          </p:cNvSpPr>
          <p:nvPr>
            <p:ph type="ftr" sz="quarter" idx="11"/>
          </p:nvPr>
        </p:nvSpPr>
        <p:spPr/>
        <p:txBody>
          <a:bodyPr/>
          <a:lstStyle/>
          <a:p>
            <a:r>
              <a:rPr lang="en-US"/>
              <a:t>Compiled By: Saroj Giri</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2"/>
          <p:cNvPicPr>
            <a:picLocks noGrp="1" noChangeAspect="1" noChangeArrowheads="1"/>
          </p:cNvPicPr>
          <p:nvPr>
            <p:ph idx="1"/>
          </p:nvPr>
        </p:nvPicPr>
        <p:blipFill>
          <a:blip r:embed="rId2"/>
          <a:srcRect/>
          <a:stretch>
            <a:fillRect/>
          </a:stretch>
        </p:blipFill>
        <p:spPr bwMode="auto">
          <a:xfrm>
            <a:off x="1066800" y="1600200"/>
            <a:ext cx="7162799" cy="4343400"/>
          </a:xfrm>
          <a:prstGeom prst="rect">
            <a:avLst/>
          </a:prstGeom>
          <a:noFill/>
          <a:ln w="9525">
            <a:noFill/>
            <a:miter lim="800000"/>
            <a:headEnd/>
            <a:tailEnd/>
          </a:ln>
          <a:effectLst/>
        </p:spPr>
      </p:pic>
      <p:sp>
        <p:nvSpPr>
          <p:cNvPr id="5" name="TextBox 4"/>
          <p:cNvSpPr txBox="1"/>
          <p:nvPr/>
        </p:nvSpPr>
        <p:spPr>
          <a:xfrm>
            <a:off x="1828800" y="6400800"/>
            <a:ext cx="5638800" cy="369332"/>
          </a:xfrm>
          <a:prstGeom prst="rect">
            <a:avLst/>
          </a:prstGeom>
          <a:noFill/>
        </p:spPr>
        <p:txBody>
          <a:bodyPr wrap="square" rtlCol="0">
            <a:spAutoFit/>
          </a:bodyPr>
          <a:lstStyle/>
          <a:p>
            <a:r>
              <a:rPr lang="en-US" dirty="0"/>
              <a:t>                       Fig:   Shadow Mask Method</a:t>
            </a:r>
          </a:p>
        </p:txBody>
      </p:sp>
      <p:sp>
        <p:nvSpPr>
          <p:cNvPr id="6" name="Slide Number Placeholder 5"/>
          <p:cNvSpPr>
            <a:spLocks noGrp="1"/>
          </p:cNvSpPr>
          <p:nvPr>
            <p:ph type="sldNum" sz="quarter" idx="12"/>
          </p:nvPr>
        </p:nvSpPr>
        <p:spPr/>
        <p:txBody>
          <a:bodyPr/>
          <a:lstStyle/>
          <a:p>
            <a:fld id="{A0EDD4A2-04B8-4A42-980E-3B245F5E1213}" type="slidenum">
              <a:rPr lang="en-US" smtClean="0"/>
              <a:pPr/>
              <a:t>6</a:t>
            </a:fld>
            <a:endParaRPr lang="en-US" dirty="0"/>
          </a:p>
        </p:txBody>
      </p:sp>
      <p:sp>
        <p:nvSpPr>
          <p:cNvPr id="3" name="Footer Placeholder 2">
            <a:extLst>
              <a:ext uri="{FF2B5EF4-FFF2-40B4-BE49-F238E27FC236}">
                <a16:creationId xmlns:a16="http://schemas.microsoft.com/office/drawing/2014/main" id="{EB1D54F8-C298-4A8D-83F3-31D8133517D3}"/>
              </a:ext>
            </a:extLst>
          </p:cNvPr>
          <p:cNvSpPr>
            <a:spLocks noGrp="1"/>
          </p:cNvSpPr>
          <p:nvPr>
            <p:ph type="ftr" sz="quarter" idx="11"/>
          </p:nvPr>
        </p:nvSpPr>
        <p:spPr>
          <a:xfrm>
            <a:off x="3124200" y="5988050"/>
            <a:ext cx="2895600" cy="733425"/>
          </a:xfrm>
        </p:spPr>
        <p:txBody>
          <a:bodyPr/>
          <a:lstStyle/>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Display Technologies</a:t>
            </a:r>
          </a:p>
        </p:txBody>
      </p:sp>
      <p:sp>
        <p:nvSpPr>
          <p:cNvPr id="3" name="Content Placeholder 2"/>
          <p:cNvSpPr>
            <a:spLocks noGrp="1"/>
          </p:cNvSpPr>
          <p:nvPr>
            <p:ph idx="1"/>
          </p:nvPr>
        </p:nvSpPr>
        <p:spPr/>
        <p:txBody>
          <a:bodyPr/>
          <a:lstStyle/>
          <a:p>
            <a:pPr marL="514350" indent="-514350">
              <a:buAutoNum type="arabicPeriod"/>
            </a:pPr>
            <a:r>
              <a:rPr lang="en-US" dirty="0"/>
              <a:t>Raster-Scan Displays </a:t>
            </a:r>
          </a:p>
          <a:p>
            <a:pPr marL="514350" indent="-514350">
              <a:buNone/>
            </a:pPr>
            <a:r>
              <a:rPr lang="en-US" dirty="0"/>
              <a:t>2. Random-Scan Displays</a:t>
            </a:r>
          </a:p>
        </p:txBody>
      </p:sp>
      <p:sp>
        <p:nvSpPr>
          <p:cNvPr id="4" name="Slide Number Placeholder 3"/>
          <p:cNvSpPr>
            <a:spLocks noGrp="1"/>
          </p:cNvSpPr>
          <p:nvPr>
            <p:ph type="sldNum" sz="quarter" idx="12"/>
          </p:nvPr>
        </p:nvSpPr>
        <p:spPr/>
        <p:txBody>
          <a:bodyPr/>
          <a:lstStyle/>
          <a:p>
            <a:fld id="{A0EDD4A2-04B8-4A42-980E-3B245F5E1213}" type="slidenum">
              <a:rPr lang="en-US" smtClean="0"/>
              <a:pPr/>
              <a:t>7</a:t>
            </a:fld>
            <a:endParaRPr lang="en-US"/>
          </a:p>
        </p:txBody>
      </p:sp>
      <p:sp>
        <p:nvSpPr>
          <p:cNvPr id="5" name="Footer Placeholder 4">
            <a:extLst>
              <a:ext uri="{FF2B5EF4-FFF2-40B4-BE49-F238E27FC236}">
                <a16:creationId xmlns:a16="http://schemas.microsoft.com/office/drawing/2014/main" id="{6502229C-7445-8183-D6FF-8C43442387B6}"/>
              </a:ext>
            </a:extLst>
          </p:cNvPr>
          <p:cNvSpPr>
            <a:spLocks noGrp="1"/>
          </p:cNvSpPr>
          <p:nvPr>
            <p:ph type="ftr" sz="quarter" idx="11"/>
          </p:nvPr>
        </p:nvSpPr>
        <p:spPr/>
        <p:txBody>
          <a:bodyPr/>
          <a:lstStyle/>
          <a:p>
            <a:r>
              <a:rPr lang="en-US"/>
              <a:t>Compiled By: Saroj Giri</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a:t>Raster Scan Display</a:t>
            </a:r>
          </a:p>
        </p:txBody>
      </p:sp>
      <p:sp>
        <p:nvSpPr>
          <p:cNvPr id="3" name="Content Placeholder 2"/>
          <p:cNvSpPr>
            <a:spLocks noGrp="1"/>
          </p:cNvSpPr>
          <p:nvPr>
            <p:ph idx="1"/>
          </p:nvPr>
        </p:nvSpPr>
        <p:spPr>
          <a:xfrm>
            <a:off x="609600" y="990600"/>
            <a:ext cx="8077200" cy="4648201"/>
          </a:xfrm>
        </p:spPr>
        <p:txBody>
          <a:bodyPr>
            <a:normAutofit lnSpcReduction="10000"/>
          </a:bodyPr>
          <a:lstStyle/>
          <a:p>
            <a:pPr algn="just"/>
            <a:r>
              <a:rPr lang="en-US" dirty="0"/>
              <a:t>  The most common type of graphics monitor employing a CRT is the raster-scan display. </a:t>
            </a:r>
          </a:p>
          <a:p>
            <a:pPr algn="just"/>
            <a:r>
              <a:rPr lang="en-US" dirty="0"/>
              <a:t>In raster scan approach, the viewing screen is divided into a large number of discrete phosphor picture elements, called pixels. </a:t>
            </a:r>
          </a:p>
          <a:p>
            <a:pPr algn="just"/>
            <a:r>
              <a:rPr lang="en-US" dirty="0"/>
              <a:t>Row of pixels is called the scan line. The matrix of pixels or collection of scan lines constitutes the raster (shown in figure below). </a:t>
            </a:r>
          </a:p>
          <a:p>
            <a:pPr>
              <a:buNone/>
            </a:pPr>
            <a:endParaRPr lang="en-US" dirty="0"/>
          </a:p>
        </p:txBody>
      </p:sp>
      <p:pic>
        <p:nvPicPr>
          <p:cNvPr id="1026" name="Picture 2"/>
          <p:cNvPicPr>
            <a:picLocks noChangeAspect="1" noChangeArrowheads="1"/>
          </p:cNvPicPr>
          <p:nvPr/>
        </p:nvPicPr>
        <p:blipFill>
          <a:blip r:embed="rId2"/>
          <a:srcRect/>
          <a:stretch>
            <a:fillRect/>
          </a:stretch>
        </p:blipFill>
        <p:spPr bwMode="auto">
          <a:xfrm>
            <a:off x="2514600" y="4648201"/>
            <a:ext cx="5810250" cy="1981200"/>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A0EDD4A2-04B8-4A42-980E-3B245F5E1213}" type="slidenum">
              <a:rPr lang="en-US" smtClean="0"/>
              <a:pPr/>
              <a:t>8</a:t>
            </a:fld>
            <a:endParaRPr lang="en-US"/>
          </a:p>
        </p:txBody>
      </p:sp>
      <p:sp>
        <p:nvSpPr>
          <p:cNvPr id="4" name="Footer Placeholder 3">
            <a:extLst>
              <a:ext uri="{FF2B5EF4-FFF2-40B4-BE49-F238E27FC236}">
                <a16:creationId xmlns:a16="http://schemas.microsoft.com/office/drawing/2014/main" id="{E2FBC6ED-8B40-D513-23B3-9F6F8841B79A}"/>
              </a:ext>
            </a:extLst>
          </p:cNvPr>
          <p:cNvSpPr>
            <a:spLocks noGrp="1"/>
          </p:cNvSpPr>
          <p:nvPr>
            <p:ph type="ftr" sz="quarter" idx="11"/>
          </p:nvPr>
        </p:nvSpPr>
        <p:spPr/>
        <p:txBody>
          <a:bodyPr/>
          <a:lstStyle/>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a:t>Architecture of Raster Scan</a:t>
            </a:r>
          </a:p>
        </p:txBody>
      </p:sp>
      <p:sp>
        <p:nvSpPr>
          <p:cNvPr id="3" name="Content Placeholder 2"/>
          <p:cNvSpPr>
            <a:spLocks noGrp="1"/>
          </p:cNvSpPr>
          <p:nvPr>
            <p:ph idx="1"/>
          </p:nvPr>
        </p:nvSpPr>
        <p:spPr>
          <a:xfrm>
            <a:off x="457200" y="990601"/>
            <a:ext cx="8229600" cy="4419600"/>
          </a:xfrm>
        </p:spPr>
        <p:txBody>
          <a:bodyPr>
            <a:normAutofit/>
          </a:bodyPr>
          <a:lstStyle/>
          <a:p>
            <a:r>
              <a:rPr lang="en-US" sz="2200" dirty="0"/>
              <a:t>The raster graphics systems typically consists of several processing units. </a:t>
            </a:r>
          </a:p>
          <a:p>
            <a:r>
              <a:rPr lang="en-US" sz="2200" dirty="0"/>
              <a:t>CPU is the main processing unit of computer systems. Besides CPU, graphics system consists of a special purpose processor called video controller or display processor. </a:t>
            </a:r>
          </a:p>
          <a:p>
            <a:r>
              <a:rPr lang="en-US" sz="2200" dirty="0"/>
              <a:t>The display processor controls the operation of the display device. </a:t>
            </a:r>
          </a:p>
          <a:p>
            <a:r>
              <a:rPr lang="en-US" sz="2200" dirty="0"/>
              <a:t> A fixed area of system memory is reserved for the frame buffer. The video controller has the direct access to the frame buffer for refreshing the screen. </a:t>
            </a:r>
          </a:p>
        </p:txBody>
      </p:sp>
      <p:pic>
        <p:nvPicPr>
          <p:cNvPr id="2050" name="Picture 2"/>
          <p:cNvPicPr>
            <a:picLocks noChangeAspect="1" noChangeArrowheads="1"/>
          </p:cNvPicPr>
          <p:nvPr/>
        </p:nvPicPr>
        <p:blipFill>
          <a:blip r:embed="rId2"/>
          <a:srcRect/>
          <a:stretch>
            <a:fillRect/>
          </a:stretch>
        </p:blipFill>
        <p:spPr bwMode="auto">
          <a:xfrm>
            <a:off x="2438400" y="4298950"/>
            <a:ext cx="5581650" cy="2057400"/>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A0EDD4A2-04B8-4A42-980E-3B245F5E1213}" type="slidenum">
              <a:rPr lang="en-US" smtClean="0"/>
              <a:pPr/>
              <a:t>9</a:t>
            </a:fld>
            <a:endParaRPr lang="en-US"/>
          </a:p>
        </p:txBody>
      </p:sp>
      <p:sp>
        <p:nvSpPr>
          <p:cNvPr id="4" name="Footer Placeholder 3">
            <a:extLst>
              <a:ext uri="{FF2B5EF4-FFF2-40B4-BE49-F238E27FC236}">
                <a16:creationId xmlns:a16="http://schemas.microsoft.com/office/drawing/2014/main" id="{34957ABB-8B1F-9051-1986-D7C8EB4EBB68}"/>
              </a:ext>
            </a:extLst>
          </p:cNvPr>
          <p:cNvSpPr>
            <a:spLocks noGrp="1"/>
          </p:cNvSpPr>
          <p:nvPr>
            <p:ph type="ftr" sz="quarter" idx="11"/>
          </p:nvPr>
        </p:nvSpPr>
        <p:spPr/>
        <p:txBody>
          <a:bodyPr/>
          <a:lstStyle/>
          <a:p>
            <a:r>
              <a:rPr lang="en-US"/>
              <a:t>Compiled By: Saroj Giri</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305</TotalTime>
  <Words>1860</Words>
  <Application>Microsoft Office PowerPoint</Application>
  <PresentationFormat>On-screen Show (4:3)</PresentationFormat>
  <Paragraphs>151</Paragraphs>
  <Slides>24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24</vt:i4>
      </vt:variant>
    </vt:vector>
  </HeadingPairs>
  <TitlesOfParts>
    <vt:vector size="27" baseType="lpstr">
      <vt:lpstr>Arial</vt:lpstr>
      <vt:lpstr>Calibri</vt:lpstr>
      <vt:lpstr>Office Theme</vt:lpstr>
      <vt:lpstr>Unit 1  Introduction of CG</vt:lpstr>
      <vt:lpstr>Properties of CRT  </vt:lpstr>
      <vt:lpstr>Color CRT</vt:lpstr>
      <vt:lpstr>1. Beam Penetration Method</vt:lpstr>
      <vt:lpstr>2. Shadow Mask Method</vt:lpstr>
      <vt:lpstr>PowerPoint Presentation</vt:lpstr>
      <vt:lpstr>Display Technologies</vt:lpstr>
      <vt:lpstr>Raster Scan Display</vt:lpstr>
      <vt:lpstr>Architecture of Raster Scan</vt:lpstr>
      <vt:lpstr>Random (Vector) Scan Display</vt:lpstr>
      <vt:lpstr>Random Scan Display</vt:lpstr>
      <vt:lpstr>Vector or Random Scan Display processor</vt:lpstr>
      <vt:lpstr>Architecture of Random Scan Display</vt:lpstr>
      <vt:lpstr>Flat Panel Display(FPD)</vt:lpstr>
      <vt:lpstr>PowerPoint Presentation</vt:lpstr>
      <vt:lpstr>PowerPoint Presentation</vt:lpstr>
      <vt:lpstr>PowerPoint Presentation</vt:lpstr>
      <vt:lpstr>Light Emitting Diodes</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saroj</dc:creator>
  <cp:lastModifiedBy>SarojGiri</cp:lastModifiedBy>
  <cp:revision>41</cp:revision>
  <dcterms:created xsi:type="dcterms:W3CDTF">2021-06-08T15:30:36Z</dcterms:created>
  <dcterms:modified xsi:type="dcterms:W3CDTF">2023-05-16T06:13:38Z</dcterms:modified>
</cp:coreProperties>
</file>