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83" r:id="rId7"/>
    <p:sldId id="262" r:id="rId8"/>
    <p:sldId id="263" r:id="rId9"/>
    <p:sldId id="264" r:id="rId10"/>
    <p:sldId id="277" r:id="rId11"/>
    <p:sldId id="278" r:id="rId12"/>
    <p:sldId id="280" r:id="rId13"/>
    <p:sldId id="281" r:id="rId14"/>
    <p:sldId id="269" r:id="rId15"/>
    <p:sldId id="270" r:id="rId16"/>
    <p:sldId id="271" r:id="rId17"/>
    <p:sldId id="272" r:id="rId18"/>
    <p:sldId id="276"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FF6DC7-6213-4405-811F-5F2A4913852B}" type="datetimeFigureOut">
              <a:rPr lang="en-US" smtClean="0"/>
              <a:pPr/>
              <a:t>7/15/2024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E155F-B9A5-4DC2-917F-FC1685A6E8F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230801-39E1-4B46-983D-CD73F6DEF964}"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F7526-0C4C-4ABC-9CE3-67E41164EE76}"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5EC70-F906-420A-9716-4AFA17341705}"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55865-FC6C-4502-8E1B-CC3DDA255272}"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C8EF21-03AB-41F6-BAA5-04E0296AF675}"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433520-760E-49A1-81C9-234C814C1E6D}" type="datetime1">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2E47E3-5B79-4A4D-B1B2-501307B49CB4}" type="datetime1">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AF6868-CEE3-4C3D-BFF8-0AA63FBDD61E}" type="datetime1">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8026F-29A6-4A36-8E72-72DB12B7B7D2}" type="datetime1">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AC602F-0FE6-4299-A993-DBCD638F1BF4}" type="datetime1">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1FAA61-7B72-4148-83E9-65E5554901DA}" type="datetime1">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519D4-E11D-46A3-9211-E8E7EB2A18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881E1-950F-4FD8-B2D6-A4F46EFD0389}" type="datetime1">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519D4-E11D-46A3-9211-E8E7EB2A18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7851"/>
            <a:ext cx="7772400" cy="2038349"/>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Visible Surface Detection Method </a:t>
            </a:r>
            <a:br>
              <a:rPr lang="en-US" b="1" dirty="0"/>
            </a:br>
            <a:r>
              <a:rPr lang="en-US">
                <a:solidFill>
                  <a:srgbClr val="FF0000"/>
                </a:solidFill>
                <a:latin typeface="Times New Roman" panose="02020603050405020304" pitchFamily="18" charset="0"/>
                <a:cs typeface="Times New Roman" panose="02020603050405020304" pitchFamily="18" charset="0"/>
              </a:rPr>
              <a:t>Unit 6 </a:t>
            </a:r>
            <a:r>
              <a:rPr lang="en-US" dirty="0">
                <a:solidFill>
                  <a:srgbClr val="FF0000"/>
                </a:solidFill>
                <a:latin typeface="Times New Roman" panose="02020603050405020304" pitchFamily="18" charset="0"/>
                <a:cs typeface="Times New Roman" panose="02020603050405020304" pitchFamily="18" charset="0"/>
              </a:rPr>
              <a:t>(LH 1)</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FEF6-4DF3-E3C2-3C69-015E3F1BC3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0D85F9-F1E3-0811-98E7-5D061012FDEC}"/>
              </a:ext>
            </a:extLst>
          </p:cNvPr>
          <p:cNvSpPr>
            <a:spLocks noGrp="1"/>
          </p:cNvSpPr>
          <p:nvPr>
            <p:ph idx="1"/>
          </p:nvPr>
        </p:nvSpPr>
        <p:spPr>
          <a:xfrm>
            <a:off x="457200" y="1143000"/>
            <a:ext cx="8229600" cy="4983163"/>
          </a:xfrm>
        </p:spPr>
        <p:txBody>
          <a:bodyPr>
            <a:normAutofit fontScale="92500" lnSpcReduction="10000"/>
          </a:bodyPr>
          <a:lstStyle/>
          <a:p>
            <a:r>
              <a:rPr lang="en-US" dirty="0"/>
              <a:t>The test is very simple, if the z component of the normal vector is positive, then, it is a back face. If the z component of the vector is negative, it is a front face. Principle:</a:t>
            </a:r>
          </a:p>
          <a:p>
            <a:pPr marL="0" indent="0">
              <a:buNone/>
            </a:pPr>
            <a:r>
              <a:rPr lang="en-US" dirty="0"/>
              <a:t> ➢ Remove all surfaces pointing away from the viewer</a:t>
            </a:r>
          </a:p>
          <a:p>
            <a:pPr marL="0" indent="0">
              <a:buNone/>
            </a:pPr>
            <a:r>
              <a:rPr lang="en-US" dirty="0"/>
              <a:t> ➢ Eliminate the surface if it is completely obscured     by other surfaces in front of it</a:t>
            </a:r>
          </a:p>
          <a:p>
            <a:pPr marL="0" indent="0">
              <a:buNone/>
            </a:pPr>
            <a:r>
              <a:rPr lang="en-US" dirty="0"/>
              <a:t> ➢ Render only the visible surfaces facing the viewer Back facing and front facing faces can be identified</a:t>
            </a:r>
          </a:p>
        </p:txBody>
      </p:sp>
      <p:sp>
        <p:nvSpPr>
          <p:cNvPr id="4" name="Slide Number Placeholder 3">
            <a:extLst>
              <a:ext uri="{FF2B5EF4-FFF2-40B4-BE49-F238E27FC236}">
                <a16:creationId xmlns:a16="http://schemas.microsoft.com/office/drawing/2014/main" id="{FD8F709E-3AC1-BD00-5419-6BFE4418A1DB}"/>
              </a:ext>
            </a:extLst>
          </p:cNvPr>
          <p:cNvSpPr>
            <a:spLocks noGrp="1"/>
          </p:cNvSpPr>
          <p:nvPr>
            <p:ph type="sldNum" sz="quarter" idx="12"/>
          </p:nvPr>
        </p:nvSpPr>
        <p:spPr/>
        <p:txBody>
          <a:bodyPr/>
          <a:lstStyle/>
          <a:p>
            <a:fld id="{EF1519D4-E11D-46A3-9211-E8E7EB2A189C}" type="slidenum">
              <a:rPr lang="en-US" smtClean="0"/>
              <a:pPr/>
              <a:t>10</a:t>
            </a:fld>
            <a:endParaRPr lang="en-US"/>
          </a:p>
        </p:txBody>
      </p:sp>
    </p:spTree>
    <p:extLst>
      <p:ext uri="{BB962C8B-B14F-4D97-AF65-F5344CB8AC3E}">
        <p14:creationId xmlns:p14="http://schemas.microsoft.com/office/powerpoint/2010/main" val="187342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3410-D4D3-AF03-BC99-608E77E82A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3FB69D-7EE3-EDB2-0F90-CDAFF8F8916E}"/>
              </a:ext>
            </a:extLst>
          </p:cNvPr>
          <p:cNvSpPr>
            <a:spLocks noGrp="1"/>
          </p:cNvSpPr>
          <p:nvPr>
            <p:ph idx="1"/>
          </p:nvPr>
        </p:nvSpPr>
        <p:spPr>
          <a:xfrm>
            <a:off x="457200" y="1219200"/>
            <a:ext cx="8229600" cy="4906963"/>
          </a:xfrm>
        </p:spPr>
        <p:txBody>
          <a:bodyPr/>
          <a:lstStyle/>
          <a:p>
            <a:pPr marL="0" indent="0">
              <a:buNone/>
            </a:pPr>
            <a:r>
              <a:rPr lang="en-US" dirty="0"/>
              <a:t>using the sign of V • N where V is the view vector and N is normal vector.</a:t>
            </a:r>
          </a:p>
          <a:p>
            <a:pPr marL="0" indent="0">
              <a:buNone/>
            </a:pPr>
            <a:r>
              <a:rPr lang="en-US" dirty="0"/>
              <a:t> ➢ If V • N &gt; 0, back face </a:t>
            </a:r>
          </a:p>
          <a:p>
            <a:pPr marL="0" indent="0">
              <a:buNone/>
            </a:pPr>
            <a:r>
              <a:rPr lang="en-US" dirty="0"/>
              <a:t>➢ if V • N &lt; 0 front face </a:t>
            </a:r>
          </a:p>
          <a:p>
            <a:pPr marL="0" indent="0">
              <a:buNone/>
            </a:pPr>
            <a:r>
              <a:rPr lang="en-US" dirty="0"/>
              <a:t>➢ if V • N= 0 on line of view</a:t>
            </a:r>
          </a:p>
        </p:txBody>
      </p:sp>
      <p:sp>
        <p:nvSpPr>
          <p:cNvPr id="4" name="Slide Number Placeholder 3">
            <a:extLst>
              <a:ext uri="{FF2B5EF4-FFF2-40B4-BE49-F238E27FC236}">
                <a16:creationId xmlns:a16="http://schemas.microsoft.com/office/drawing/2014/main" id="{B1CEA1CE-80CC-49B5-06A0-8A2B169E1386}"/>
              </a:ext>
            </a:extLst>
          </p:cNvPr>
          <p:cNvSpPr>
            <a:spLocks noGrp="1"/>
          </p:cNvSpPr>
          <p:nvPr>
            <p:ph type="sldNum" sz="quarter" idx="12"/>
          </p:nvPr>
        </p:nvSpPr>
        <p:spPr/>
        <p:txBody>
          <a:bodyPr/>
          <a:lstStyle/>
          <a:p>
            <a:fld id="{EF1519D4-E11D-46A3-9211-E8E7EB2A189C}" type="slidenum">
              <a:rPr lang="en-US" smtClean="0"/>
              <a:pPr/>
              <a:t>11</a:t>
            </a:fld>
            <a:endParaRPr lang="en-US"/>
          </a:p>
        </p:txBody>
      </p:sp>
      <p:pic>
        <p:nvPicPr>
          <p:cNvPr id="8" name="Picture 7">
            <a:extLst>
              <a:ext uri="{FF2B5EF4-FFF2-40B4-BE49-F238E27FC236}">
                <a16:creationId xmlns:a16="http://schemas.microsoft.com/office/drawing/2014/main" id="{437FC79B-01F4-F6E6-A340-9CE7A46B0FB6}"/>
              </a:ext>
            </a:extLst>
          </p:cNvPr>
          <p:cNvPicPr>
            <a:picLocks noChangeAspect="1"/>
          </p:cNvPicPr>
          <p:nvPr/>
        </p:nvPicPr>
        <p:blipFill>
          <a:blip r:embed="rId2"/>
          <a:stretch>
            <a:fillRect/>
          </a:stretch>
        </p:blipFill>
        <p:spPr>
          <a:xfrm>
            <a:off x="5334000" y="2631668"/>
            <a:ext cx="2979685" cy="2092732"/>
          </a:xfrm>
          <a:prstGeom prst="rect">
            <a:avLst/>
          </a:prstGeom>
        </p:spPr>
      </p:pic>
    </p:spTree>
    <p:extLst>
      <p:ext uri="{BB962C8B-B14F-4D97-AF65-F5344CB8AC3E}">
        <p14:creationId xmlns:p14="http://schemas.microsoft.com/office/powerpoint/2010/main" val="342877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F753-887A-7602-23B4-50CB38CBB33D}"/>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C152A72-480A-2947-C74F-58A1EC8C76F3}"/>
              </a:ext>
            </a:extLst>
          </p:cNvPr>
          <p:cNvPicPr>
            <a:picLocks noGrp="1" noChangeAspect="1"/>
          </p:cNvPicPr>
          <p:nvPr>
            <p:ph idx="1"/>
          </p:nvPr>
        </p:nvPicPr>
        <p:blipFill>
          <a:blip r:embed="rId2"/>
          <a:stretch>
            <a:fillRect/>
          </a:stretch>
        </p:blipFill>
        <p:spPr>
          <a:xfrm>
            <a:off x="304800" y="1417638"/>
            <a:ext cx="8229600" cy="4938712"/>
          </a:xfrm>
        </p:spPr>
      </p:pic>
      <p:sp>
        <p:nvSpPr>
          <p:cNvPr id="4" name="Slide Number Placeholder 3">
            <a:extLst>
              <a:ext uri="{FF2B5EF4-FFF2-40B4-BE49-F238E27FC236}">
                <a16:creationId xmlns:a16="http://schemas.microsoft.com/office/drawing/2014/main" id="{CB316B28-AF7F-AFDF-0084-D00BC2A4DB12}"/>
              </a:ext>
            </a:extLst>
          </p:cNvPr>
          <p:cNvSpPr>
            <a:spLocks noGrp="1"/>
          </p:cNvSpPr>
          <p:nvPr>
            <p:ph type="sldNum" sz="quarter" idx="12"/>
          </p:nvPr>
        </p:nvSpPr>
        <p:spPr/>
        <p:txBody>
          <a:bodyPr/>
          <a:lstStyle/>
          <a:p>
            <a:fld id="{EF1519D4-E11D-46A3-9211-E8E7EB2A189C}" type="slidenum">
              <a:rPr lang="en-US" smtClean="0"/>
              <a:pPr/>
              <a:t>12</a:t>
            </a:fld>
            <a:endParaRPr lang="en-US"/>
          </a:p>
        </p:txBody>
      </p:sp>
    </p:spTree>
    <p:extLst>
      <p:ext uri="{BB962C8B-B14F-4D97-AF65-F5344CB8AC3E}">
        <p14:creationId xmlns:p14="http://schemas.microsoft.com/office/powerpoint/2010/main" val="191223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C6E1-8C2E-A9B9-6AC9-6C040F3492C8}"/>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95E26BB9-731D-CA31-F20C-2B31E100D50E}"/>
              </a:ext>
            </a:extLst>
          </p:cNvPr>
          <p:cNvPicPr>
            <a:picLocks noGrp="1" noChangeAspect="1"/>
          </p:cNvPicPr>
          <p:nvPr>
            <p:ph idx="1"/>
          </p:nvPr>
        </p:nvPicPr>
        <p:blipFill>
          <a:blip r:embed="rId2"/>
          <a:stretch>
            <a:fillRect/>
          </a:stretch>
        </p:blipFill>
        <p:spPr>
          <a:xfrm>
            <a:off x="304800" y="1295400"/>
            <a:ext cx="8153400" cy="4724399"/>
          </a:xfrm>
        </p:spPr>
      </p:pic>
      <p:sp>
        <p:nvSpPr>
          <p:cNvPr id="4" name="Slide Number Placeholder 3">
            <a:extLst>
              <a:ext uri="{FF2B5EF4-FFF2-40B4-BE49-F238E27FC236}">
                <a16:creationId xmlns:a16="http://schemas.microsoft.com/office/drawing/2014/main" id="{69CD09FE-6AE0-2BAF-19F9-33D2AF751B3F}"/>
              </a:ext>
            </a:extLst>
          </p:cNvPr>
          <p:cNvSpPr>
            <a:spLocks noGrp="1"/>
          </p:cNvSpPr>
          <p:nvPr>
            <p:ph type="sldNum" sz="quarter" idx="12"/>
          </p:nvPr>
        </p:nvSpPr>
        <p:spPr/>
        <p:txBody>
          <a:bodyPr/>
          <a:lstStyle/>
          <a:p>
            <a:fld id="{EF1519D4-E11D-46A3-9211-E8E7EB2A189C}" type="slidenum">
              <a:rPr lang="en-US" smtClean="0"/>
              <a:pPr/>
              <a:t>13</a:t>
            </a:fld>
            <a:endParaRPr lang="en-US"/>
          </a:p>
        </p:txBody>
      </p:sp>
    </p:spTree>
    <p:extLst>
      <p:ext uri="{BB962C8B-B14F-4D97-AF65-F5344CB8AC3E}">
        <p14:creationId xmlns:p14="http://schemas.microsoft.com/office/powerpoint/2010/main" val="108577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1143000"/>
          </a:xfrm>
        </p:spPr>
        <p:txBody>
          <a:bodyPr>
            <a:normAutofit fontScale="90000"/>
          </a:bodyPr>
          <a:lstStyle/>
          <a:p>
            <a:r>
              <a:rPr lang="en-US">
                <a:solidFill>
                  <a:srgbClr val="FF0000"/>
                </a:solidFill>
              </a:rPr>
              <a:t>2. Depth </a:t>
            </a:r>
            <a:r>
              <a:rPr lang="en-US" dirty="0">
                <a:solidFill>
                  <a:srgbClr val="FF0000"/>
                </a:solidFill>
              </a:rPr>
              <a:t>Buffer Method (Z-Buffer Method) </a:t>
            </a:r>
          </a:p>
        </p:txBody>
      </p:sp>
      <p:sp>
        <p:nvSpPr>
          <p:cNvPr id="3" name="Content Placeholder 2"/>
          <p:cNvSpPr>
            <a:spLocks noGrp="1"/>
          </p:cNvSpPr>
          <p:nvPr>
            <p:ph idx="1"/>
          </p:nvPr>
        </p:nvSpPr>
        <p:spPr/>
        <p:txBody>
          <a:bodyPr>
            <a:normAutofit fontScale="92500" lnSpcReduction="10000"/>
          </a:bodyPr>
          <a:lstStyle/>
          <a:p>
            <a:pPr algn="just"/>
            <a:r>
              <a:rPr lang="en-US" sz="2900" dirty="0">
                <a:latin typeface="Times New Roman" panose="02020603050405020304" pitchFamily="18" charset="0"/>
                <a:cs typeface="Times New Roman" panose="02020603050405020304" pitchFamily="18" charset="0"/>
              </a:rPr>
              <a:t>A commonly used image-space approach to detecting visible surfaces is the depth-buffer method, which compares surface depths at each pixel position on the projection plane. </a:t>
            </a:r>
          </a:p>
          <a:p>
            <a:pPr algn="just">
              <a:buNone/>
            </a:pPr>
            <a:r>
              <a:rPr lang="en-US" sz="2900" dirty="0">
                <a:latin typeface="Times New Roman" panose="02020603050405020304" pitchFamily="18" charset="0"/>
                <a:cs typeface="Times New Roman" panose="02020603050405020304" pitchFamily="18" charset="0"/>
              </a:rPr>
              <a:t>  • Also called z-buffer method since depth usually measured along z-axis. This approach compares surface depths at each pixel position on the projection plane. </a:t>
            </a:r>
          </a:p>
          <a:p>
            <a:pPr algn="just">
              <a:buNone/>
            </a:pPr>
            <a:r>
              <a:rPr lang="en-US" sz="2900" dirty="0">
                <a:latin typeface="Times New Roman" panose="02020603050405020304" pitchFamily="18" charset="0"/>
                <a:cs typeface="Times New Roman" panose="02020603050405020304" pitchFamily="18" charset="0"/>
              </a:rPr>
              <a:t>  • Each surface of a scene is processed separately, one point at a time across the surface. And each (x, y, z) position on a polygon surface corresponds to the projection point (x, y) </a:t>
            </a:r>
            <a:r>
              <a:rPr lang="en-US" sz="2900" dirty="0"/>
              <a:t>on the view plane. </a:t>
            </a:r>
          </a:p>
          <a:p>
            <a:pPr>
              <a:buNone/>
            </a:pPr>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2500" dirty="0">
                <a:latin typeface="Times New Roman" panose="02020603050405020304" pitchFamily="18" charset="0"/>
                <a:cs typeface="Times New Roman" panose="02020603050405020304" pitchFamily="18" charset="0"/>
              </a:rPr>
              <a:t>This method requires two buffers: </a:t>
            </a:r>
          </a:p>
          <a:p>
            <a:pPr>
              <a:buNone/>
            </a:pPr>
            <a:r>
              <a:rPr lang="en-US" sz="2500" dirty="0">
                <a:latin typeface="Times New Roman" panose="02020603050405020304" pitchFamily="18" charset="0"/>
                <a:cs typeface="Times New Roman" panose="02020603050405020304" pitchFamily="18" charset="0"/>
              </a:rPr>
              <a:t>   • A z-buffer or depth buffer: Stores depth values for each pixel position (x, y). </a:t>
            </a:r>
          </a:p>
          <a:p>
            <a:pPr>
              <a:buNone/>
            </a:pPr>
            <a:r>
              <a:rPr lang="en-US" sz="2500" dirty="0">
                <a:latin typeface="Times New Roman" panose="02020603050405020304" pitchFamily="18" charset="0"/>
                <a:cs typeface="Times New Roman" panose="02020603050405020304" pitchFamily="18" charset="0"/>
              </a:rPr>
              <a:t> • Frame buffer (Refresh buffer): Stores the surface-intensity values or color values for each pixel position. </a:t>
            </a:r>
          </a:p>
          <a:p>
            <a:pPr algn="just">
              <a:buNone/>
            </a:pPr>
            <a:r>
              <a:rPr lang="en-US" sz="2500" dirty="0">
                <a:latin typeface="Times New Roman" panose="02020603050405020304" pitchFamily="18" charset="0"/>
                <a:cs typeface="Times New Roman" panose="02020603050405020304" pitchFamily="18" charset="0"/>
              </a:rPr>
              <a:t> • As surfaces are processed, the image buffer is used to store the color values of each pixel position and the z-buffer is used to store the depth values for each (x, y) position. </a:t>
            </a:r>
          </a:p>
        </p:txBody>
      </p:sp>
      <p:sp>
        <p:nvSpPr>
          <p:cNvPr id="4" name="Slide Number Placeholder 3"/>
          <p:cNvSpPr>
            <a:spLocks noGrp="1"/>
          </p:cNvSpPr>
          <p:nvPr>
            <p:ph type="sldNum" sz="quarter" idx="12"/>
          </p:nvPr>
        </p:nvSpPr>
        <p:spPr/>
        <p:txBody>
          <a:bodyPr/>
          <a:lstStyle/>
          <a:p>
            <a:fld id="{EF1519D4-E11D-46A3-9211-E8E7EB2A189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F1519D4-E11D-46A3-9211-E8E7EB2A189C}" type="slidenum">
              <a:rPr lang="en-US" smtClean="0"/>
              <a:pPr/>
              <a:t>16</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38200" y="1828800"/>
            <a:ext cx="7010400" cy="350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F1519D4-E11D-46A3-9211-E8E7EB2A189C}" type="slidenum">
              <a:rPr lang="en-US" smtClean="0"/>
              <a:pPr/>
              <a:t>17</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762000" y="1447800"/>
            <a:ext cx="7543800" cy="4343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486400"/>
          </a:xfrm>
        </p:spPr>
        <p:txBody>
          <a:bodyPr>
            <a:normAutofit fontScale="92500" lnSpcReduction="10000"/>
          </a:bodyPr>
          <a:lstStyle/>
          <a:p>
            <a:pPr marL="0" indent="0">
              <a:buNone/>
            </a:pPr>
            <a:endParaRPr lang="en-US" dirty="0"/>
          </a:p>
          <a:p>
            <a:pPr marL="0" indent="0">
              <a:buNone/>
            </a:pPr>
            <a:r>
              <a:rPr lang="en-US" dirty="0">
                <a:solidFill>
                  <a:srgbClr val="FF0000"/>
                </a:solidFill>
              </a:rPr>
              <a:t>Algorithm </a:t>
            </a:r>
          </a:p>
          <a:p>
            <a:pPr marL="0" indent="0">
              <a:buNone/>
            </a:pPr>
            <a:r>
              <a:rPr lang="en-US" dirty="0"/>
              <a:t>Step-1 − Set the buffer values − </a:t>
            </a:r>
          </a:p>
          <a:p>
            <a:pPr marL="0" indent="0">
              <a:buNone/>
            </a:pPr>
            <a:r>
              <a:rPr lang="en-US" dirty="0"/>
              <a:t>➢ Depth buffer (x, y) = 0</a:t>
            </a:r>
          </a:p>
          <a:p>
            <a:pPr marL="0" indent="0">
              <a:buNone/>
            </a:pPr>
            <a:r>
              <a:rPr lang="en-US" dirty="0"/>
              <a:t> ➢ Framebuffer (x, y) = background color</a:t>
            </a:r>
          </a:p>
          <a:p>
            <a:pPr marL="0" indent="0">
              <a:buNone/>
            </a:pPr>
            <a:r>
              <a:rPr lang="en-US" dirty="0"/>
              <a:t> Step-2 − Process each polygon (One at a time) </a:t>
            </a:r>
          </a:p>
          <a:p>
            <a:pPr marL="0" indent="0">
              <a:buNone/>
            </a:pPr>
            <a:r>
              <a:rPr lang="en-US" dirty="0"/>
              <a:t>➢ For each projected (x, y) pixel position of a polygon, calculate depth z. </a:t>
            </a:r>
          </a:p>
          <a:p>
            <a:pPr marL="0" indent="0">
              <a:buNone/>
            </a:pPr>
            <a:r>
              <a:rPr lang="en-US" dirty="0"/>
              <a:t>➢ If Z &gt; depth buffer (x, y) - Compute surface color, - set depth buffer (x, y) = z,</a:t>
            </a:r>
          </a:p>
          <a:p>
            <a:pPr marL="0" indent="0">
              <a:buNone/>
            </a:pPr>
            <a:r>
              <a:rPr lang="en-US" dirty="0"/>
              <a:t> - framebuffer (x, y) = surface color (x, y)</a:t>
            </a:r>
          </a:p>
        </p:txBody>
      </p:sp>
      <p:sp>
        <p:nvSpPr>
          <p:cNvPr id="4" name="Slide Number Placeholder 3"/>
          <p:cNvSpPr>
            <a:spLocks noGrp="1"/>
          </p:cNvSpPr>
          <p:nvPr>
            <p:ph type="sldNum" sz="quarter" idx="12"/>
          </p:nvPr>
        </p:nvSpPr>
        <p:spPr/>
        <p:txBody>
          <a:bodyPr/>
          <a:lstStyle/>
          <a:p>
            <a:fld id="{EF1519D4-E11D-46A3-9211-E8E7EB2A189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0D5D-8086-E82C-AD7E-9FE829496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EE7549-AB5A-AAF4-B76F-BCCA838955A5}"/>
              </a:ext>
            </a:extLst>
          </p:cNvPr>
          <p:cNvSpPr>
            <a:spLocks noGrp="1"/>
          </p:cNvSpPr>
          <p:nvPr>
            <p:ph idx="1"/>
          </p:nvPr>
        </p:nvSpPr>
        <p:spPr>
          <a:xfrm>
            <a:off x="457200" y="1143000"/>
            <a:ext cx="8229600" cy="4983163"/>
          </a:xfrm>
        </p:spPr>
        <p:txBody>
          <a:bodyPr>
            <a:normAutofit/>
          </a:bodyPr>
          <a:lstStyle/>
          <a:p>
            <a:pPr marL="0" indent="0">
              <a:buNone/>
            </a:pPr>
            <a:r>
              <a:rPr lang="en-US" dirty="0">
                <a:solidFill>
                  <a:srgbClr val="FF0000"/>
                </a:solidFill>
              </a:rPr>
              <a:t>Advantages</a:t>
            </a:r>
          </a:p>
          <a:p>
            <a:pPr marL="0" indent="0">
              <a:buNone/>
            </a:pPr>
            <a:r>
              <a:rPr lang="en-US" dirty="0"/>
              <a:t> • It is easy to implement. </a:t>
            </a:r>
          </a:p>
          <a:p>
            <a:pPr marL="0" indent="0">
              <a:buNone/>
            </a:pPr>
            <a:r>
              <a:rPr lang="en-US" dirty="0"/>
              <a:t>• It reduces the speed problem if implemented in hardware. </a:t>
            </a:r>
          </a:p>
          <a:p>
            <a:pPr marL="0" indent="0">
              <a:buNone/>
            </a:pPr>
            <a:r>
              <a:rPr lang="en-US" dirty="0"/>
              <a:t>• It processes one object at a time.</a:t>
            </a:r>
          </a:p>
          <a:p>
            <a:pPr marL="0" indent="0">
              <a:buNone/>
            </a:pPr>
            <a:r>
              <a:rPr lang="en-US" dirty="0">
                <a:solidFill>
                  <a:srgbClr val="FF0000"/>
                </a:solidFill>
              </a:rPr>
              <a:t> Disadvantages </a:t>
            </a:r>
          </a:p>
          <a:p>
            <a:pPr marL="0" indent="0">
              <a:buNone/>
            </a:pPr>
            <a:r>
              <a:rPr lang="en-US" dirty="0"/>
              <a:t>• It requires large memory. </a:t>
            </a:r>
          </a:p>
          <a:p>
            <a:pPr marL="0" indent="0">
              <a:buNone/>
            </a:pPr>
            <a:r>
              <a:rPr lang="en-US" dirty="0"/>
              <a:t>• It is time consuming process. </a:t>
            </a:r>
          </a:p>
        </p:txBody>
      </p:sp>
      <p:sp>
        <p:nvSpPr>
          <p:cNvPr id="4" name="Slide Number Placeholder 3">
            <a:extLst>
              <a:ext uri="{FF2B5EF4-FFF2-40B4-BE49-F238E27FC236}">
                <a16:creationId xmlns:a16="http://schemas.microsoft.com/office/drawing/2014/main" id="{89CC5D56-7A46-9CDC-A20D-4836A2B0521A}"/>
              </a:ext>
            </a:extLst>
          </p:cNvPr>
          <p:cNvSpPr>
            <a:spLocks noGrp="1"/>
          </p:cNvSpPr>
          <p:nvPr>
            <p:ph type="sldNum" sz="quarter" idx="12"/>
          </p:nvPr>
        </p:nvSpPr>
        <p:spPr/>
        <p:txBody>
          <a:bodyPr/>
          <a:lstStyle/>
          <a:p>
            <a:fld id="{EF1519D4-E11D-46A3-9211-E8E7EB2A189C}" type="slidenum">
              <a:rPr lang="en-US" smtClean="0"/>
              <a:pPr/>
              <a:t>19</a:t>
            </a:fld>
            <a:endParaRPr lang="en-US"/>
          </a:p>
        </p:txBody>
      </p:sp>
    </p:spTree>
    <p:extLst>
      <p:ext uri="{BB962C8B-B14F-4D97-AF65-F5344CB8AC3E}">
        <p14:creationId xmlns:p14="http://schemas.microsoft.com/office/powerpoint/2010/main" val="213899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a:solidFill>
                  <a:srgbClr val="FF0000"/>
                </a:solidFill>
              </a:rPr>
              <a:t>Visible Surface Determination </a:t>
            </a:r>
            <a:br>
              <a:rPr lang="en-US" b="1" dirty="0">
                <a:solidFill>
                  <a:srgbClr val="FF0000"/>
                </a:solidFill>
              </a:rPr>
            </a:b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It is the process of identifying those parts of a scene that are visible from a chosen viewing position. </a:t>
            </a:r>
          </a:p>
          <a:p>
            <a:pPr algn="just"/>
            <a:r>
              <a:rPr lang="en-US" dirty="0">
                <a:latin typeface="Times New Roman" panose="02020603050405020304" pitchFamily="18" charset="0"/>
                <a:cs typeface="Times New Roman" panose="02020603050405020304" pitchFamily="18" charset="0"/>
              </a:rPr>
              <a:t>There are numerous algorithms for efficient identification of visible objects for different types of applications. </a:t>
            </a:r>
          </a:p>
          <a:p>
            <a:pPr algn="just"/>
            <a:r>
              <a:rPr lang="en-US" dirty="0">
                <a:latin typeface="Times New Roman" panose="02020603050405020304" pitchFamily="18" charset="0"/>
                <a:cs typeface="Times New Roman" panose="02020603050405020304" pitchFamily="18" charset="0"/>
              </a:rPr>
              <a:t>These various algorithms are referred to as visible-surface detection methods. Sometimes these methods are also referred to as hidden-surface elimination methods. </a:t>
            </a:r>
          </a:p>
          <a:p>
            <a:pPr algn="just">
              <a:buNone/>
            </a:pPr>
            <a:r>
              <a:rPr lang="en-US" dirty="0">
                <a:latin typeface="Times New Roman" panose="02020603050405020304" pitchFamily="18" charset="0"/>
                <a:cs typeface="Times New Roman" panose="02020603050405020304" pitchFamily="18" charset="0"/>
              </a:rPr>
              <a:t>   •To identify those parts of a scene that are visible from a chosen viewing position (</a:t>
            </a:r>
            <a:r>
              <a:rPr lang="en-US" b="1" dirty="0">
                <a:latin typeface="Times New Roman" panose="02020603050405020304" pitchFamily="18" charset="0"/>
                <a:cs typeface="Times New Roman" panose="02020603050405020304" pitchFamily="18" charset="0"/>
              </a:rPr>
              <a:t>visible-surface detection methods). </a:t>
            </a:r>
          </a:p>
          <a:p>
            <a:pPr algn="just">
              <a:buNone/>
            </a:pPr>
            <a:r>
              <a:rPr lang="en-US" dirty="0">
                <a:latin typeface="Times New Roman" panose="02020603050405020304" pitchFamily="18" charset="0"/>
                <a:cs typeface="Times New Roman" panose="02020603050405020304" pitchFamily="18" charset="0"/>
              </a:rPr>
              <a:t>   •Surfaces which are obscured by other opaque surfaces along the line of sight are invisible to the viewer so can be eliminated (</a:t>
            </a:r>
            <a:r>
              <a:rPr lang="en-US" b="1" dirty="0">
                <a:latin typeface="Times New Roman" panose="02020603050405020304" pitchFamily="18" charset="0"/>
                <a:cs typeface="Times New Roman" panose="02020603050405020304" pitchFamily="18" charset="0"/>
              </a:rPr>
              <a:t>hidden-surface elimination methods </a:t>
            </a:r>
          </a:p>
          <a:p>
            <a:pPr>
              <a:buNone/>
            </a:pPr>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buNone/>
            </a:pPr>
            <a:r>
              <a:rPr lang="en-US" dirty="0"/>
              <a:t>    </a:t>
            </a:r>
            <a:r>
              <a:rPr lang="en-US" sz="2700" dirty="0">
                <a:latin typeface="Times New Roman" panose="02020603050405020304" pitchFamily="18" charset="0"/>
                <a:cs typeface="Times New Roman" panose="02020603050405020304" pitchFamily="18" charset="0"/>
              </a:rPr>
              <a:t>Visible surface detection methods are broadly classified according to whether they deal with objects or with their projected images. </a:t>
            </a:r>
          </a:p>
          <a:p>
            <a:pPr algn="just">
              <a:buNone/>
            </a:pPr>
            <a:r>
              <a:rPr lang="en-US" sz="2700" b="1" i="1" dirty="0">
                <a:latin typeface="Times New Roman" panose="02020603050405020304" pitchFamily="18" charset="0"/>
                <a:cs typeface="Times New Roman" panose="02020603050405020304" pitchFamily="18" charset="0"/>
              </a:rPr>
              <a:t>      These two approaches are </a:t>
            </a:r>
          </a:p>
          <a:p>
            <a:pPr algn="just">
              <a:buNone/>
            </a:pPr>
            <a:r>
              <a:rPr lang="en-US" sz="2700" dirty="0">
                <a:latin typeface="Times New Roman" panose="02020603050405020304" pitchFamily="18" charset="0"/>
                <a:cs typeface="Times New Roman" panose="02020603050405020304" pitchFamily="18" charset="0"/>
              </a:rPr>
              <a:t>     </a:t>
            </a:r>
            <a:r>
              <a:rPr lang="en-US" sz="2700" dirty="0">
                <a:solidFill>
                  <a:srgbClr val="FF0000"/>
                </a:solidFill>
                <a:latin typeface="Times New Roman" panose="02020603050405020304" pitchFamily="18" charset="0"/>
                <a:cs typeface="Times New Roman" panose="02020603050405020304" pitchFamily="18" charset="0"/>
              </a:rPr>
              <a:t>1. </a:t>
            </a:r>
            <a:r>
              <a:rPr lang="en-US" sz="2700" b="1" i="1" dirty="0">
                <a:solidFill>
                  <a:srgbClr val="FF0000"/>
                </a:solidFill>
                <a:latin typeface="Times New Roman" panose="02020603050405020304" pitchFamily="18" charset="0"/>
                <a:cs typeface="Times New Roman" panose="02020603050405020304" pitchFamily="18" charset="0"/>
              </a:rPr>
              <a:t>Object-Space methods: </a:t>
            </a:r>
          </a:p>
          <a:p>
            <a:pPr algn="just">
              <a:buNone/>
            </a:pPr>
            <a:r>
              <a:rPr lang="en-US" sz="2700" b="1" i="1" dirty="0">
                <a:solidFill>
                  <a:srgbClr val="FF0000"/>
                </a:solidFill>
                <a:latin typeface="Times New Roman" panose="02020603050405020304" pitchFamily="18" charset="0"/>
                <a:cs typeface="Times New Roman" panose="02020603050405020304" pitchFamily="18" charset="0"/>
              </a:rPr>
              <a:t>     2. Image Space Methods</a:t>
            </a:r>
          </a:p>
          <a:p>
            <a:pPr algn="just">
              <a:buNone/>
            </a:pPr>
            <a:endParaRPr lang="en-US" sz="2700" b="1" i="1" dirty="0">
              <a:solidFill>
                <a:srgbClr val="FF0000"/>
              </a:solidFill>
              <a:latin typeface="Times New Roman" panose="02020603050405020304" pitchFamily="18" charset="0"/>
              <a:cs typeface="Times New Roman" panose="02020603050405020304" pitchFamily="18" charset="0"/>
            </a:endParaRPr>
          </a:p>
          <a:p>
            <a:pPr algn="just">
              <a:buNone/>
            </a:pPr>
            <a:r>
              <a:rPr lang="en-US" sz="2700" b="1" dirty="0">
                <a:solidFill>
                  <a:srgbClr val="FF0000"/>
                </a:solidFill>
                <a:latin typeface="Times New Roman" panose="02020603050405020304" pitchFamily="18" charset="0"/>
                <a:cs typeface="Times New Roman" panose="02020603050405020304" pitchFamily="18" charset="0"/>
              </a:rPr>
              <a:t>Object Space Method:</a:t>
            </a:r>
          </a:p>
          <a:p>
            <a:pPr algn="just">
              <a:buNone/>
            </a:pPr>
            <a:r>
              <a:rPr lang="en-US" sz="2700" dirty="0">
                <a:latin typeface="Times New Roman" panose="02020603050405020304" pitchFamily="18" charset="0"/>
                <a:cs typeface="Times New Roman" panose="02020603050405020304" pitchFamily="18" charset="0"/>
              </a:rPr>
              <a:t>      • Compares objects and parts of objects to each other within the scene definition to determine which surface as a whole we should label as visible. </a:t>
            </a:r>
          </a:p>
          <a:p>
            <a:pPr algn="just">
              <a:buNone/>
            </a:pPr>
            <a:r>
              <a:rPr lang="en-US" sz="2700" dirty="0">
                <a:latin typeface="Times New Roman" panose="02020603050405020304" pitchFamily="18" charset="0"/>
                <a:cs typeface="Times New Roman" panose="02020603050405020304" pitchFamily="18" charset="0"/>
              </a:rPr>
              <a:t>      • Deal with object definition </a:t>
            </a:r>
          </a:p>
          <a:p>
            <a:pPr algn="just">
              <a:buNone/>
            </a:pPr>
            <a:r>
              <a:rPr lang="en-US" sz="2700" dirty="0">
                <a:latin typeface="Times New Roman" panose="02020603050405020304" pitchFamily="18" charset="0"/>
                <a:cs typeface="Times New Roman" panose="02020603050405020304" pitchFamily="18" charset="0"/>
              </a:rPr>
              <a:t>     • E.g. </a:t>
            </a:r>
            <a:r>
              <a:rPr lang="en-US" sz="2700" i="1" dirty="0">
                <a:latin typeface="Times New Roman" panose="02020603050405020304" pitchFamily="18" charset="0"/>
                <a:cs typeface="Times New Roman" panose="02020603050405020304" pitchFamily="18" charset="0"/>
              </a:rPr>
              <a:t>Back-face detection method </a:t>
            </a:r>
          </a:p>
          <a:p>
            <a:pPr>
              <a:buNone/>
            </a:pPr>
            <a:endParaRPr lang="en-US" i="1" dirty="0"/>
          </a:p>
          <a:p>
            <a:endParaRPr lang="en-US" dirty="0"/>
          </a:p>
        </p:txBody>
      </p:sp>
      <p:sp>
        <p:nvSpPr>
          <p:cNvPr id="4" name="Slide Number Placeholder 3"/>
          <p:cNvSpPr>
            <a:spLocks noGrp="1"/>
          </p:cNvSpPr>
          <p:nvPr>
            <p:ph type="sldNum" sz="quarter" idx="12"/>
          </p:nvPr>
        </p:nvSpPr>
        <p:spPr/>
        <p:txBody>
          <a:bodyPr/>
          <a:lstStyle/>
          <a:p>
            <a:fld id="{EF1519D4-E11D-46A3-9211-E8E7EB2A189C}"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Object-Space Methods </a:t>
            </a:r>
          </a:p>
        </p:txBody>
      </p:sp>
      <p:pic>
        <p:nvPicPr>
          <p:cNvPr id="1026" name="Picture 2"/>
          <p:cNvPicPr>
            <a:picLocks noGrp="1" noChangeAspect="1" noChangeArrowheads="1"/>
          </p:cNvPicPr>
          <p:nvPr>
            <p:ph idx="1"/>
          </p:nvPr>
        </p:nvPicPr>
        <p:blipFill>
          <a:blip r:embed="rId2"/>
          <a:srcRect/>
          <a:stretch>
            <a:fillRect/>
          </a:stretch>
        </p:blipFill>
        <p:spPr bwMode="auto">
          <a:xfrm>
            <a:off x="0" y="1524000"/>
            <a:ext cx="8534400" cy="472439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1519D4-E11D-46A3-9211-E8E7EB2A189C}"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609600" y="1447800"/>
            <a:ext cx="7696200" cy="4648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1519D4-E11D-46A3-9211-E8E7EB2A189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4708525"/>
          </a:xfrm>
        </p:spPr>
        <p:txBody>
          <a:bodyPr>
            <a:normAutofit/>
          </a:bodyPr>
          <a:lstStyle/>
          <a:p>
            <a:pPr>
              <a:buNone/>
            </a:pPr>
            <a:r>
              <a:rPr lang="en-US" sz="2500" dirty="0">
                <a:solidFill>
                  <a:srgbClr val="FF0000"/>
                </a:solidFill>
                <a:latin typeface="Times New Roman" panose="02020603050405020304" pitchFamily="18" charset="0"/>
                <a:cs typeface="Times New Roman" panose="02020603050405020304" pitchFamily="18" charset="0"/>
              </a:rPr>
              <a:t>    2. </a:t>
            </a:r>
            <a:r>
              <a:rPr lang="en-US" sz="2500" b="1" i="1" dirty="0">
                <a:solidFill>
                  <a:srgbClr val="FF0000"/>
                </a:solidFill>
                <a:latin typeface="Times New Roman" panose="02020603050405020304" pitchFamily="18" charset="0"/>
                <a:cs typeface="Times New Roman" panose="02020603050405020304" pitchFamily="18" charset="0"/>
              </a:rPr>
              <a:t>Image-Space methods: </a:t>
            </a:r>
          </a:p>
          <a:p>
            <a:pPr>
              <a:buNone/>
            </a:pPr>
            <a:r>
              <a:rPr lang="en-US" sz="2500" dirty="0">
                <a:latin typeface="Times New Roman" panose="02020603050405020304" pitchFamily="18" charset="0"/>
                <a:cs typeface="Times New Roman" panose="02020603050405020304" pitchFamily="18" charset="0"/>
              </a:rPr>
              <a:t>    • Visibility is decided point by point at each pixel position on the projection plane. </a:t>
            </a:r>
          </a:p>
          <a:p>
            <a:pPr>
              <a:buNone/>
            </a:pPr>
            <a:r>
              <a:rPr lang="en-US" sz="2500" dirty="0">
                <a:latin typeface="Times New Roman" panose="02020603050405020304" pitchFamily="18" charset="0"/>
                <a:cs typeface="Times New Roman" panose="02020603050405020304" pitchFamily="18" charset="0"/>
              </a:rPr>
              <a:t>    • Deal with projected image </a:t>
            </a:r>
          </a:p>
          <a:p>
            <a:pPr>
              <a:buNone/>
            </a:pPr>
            <a:r>
              <a:rPr lang="en-US" sz="2500" dirty="0">
                <a:latin typeface="Times New Roman" panose="02020603050405020304" pitchFamily="18" charset="0"/>
                <a:cs typeface="Times New Roman" panose="02020603050405020304" pitchFamily="18" charset="0"/>
              </a:rPr>
              <a:t>     • E.g. </a:t>
            </a:r>
            <a:r>
              <a:rPr lang="en-US" sz="2500" i="1" dirty="0">
                <a:latin typeface="Times New Roman" panose="02020603050405020304" pitchFamily="18" charset="0"/>
                <a:cs typeface="Times New Roman" panose="02020603050405020304" pitchFamily="18" charset="0"/>
              </a:rPr>
              <a:t>Depth-buffer method, Scan-line method,   Area-subdivision method </a:t>
            </a:r>
          </a:p>
          <a:p>
            <a:pPr>
              <a:buNone/>
            </a:pPr>
            <a:r>
              <a:rPr lang="en-US" dirty="0"/>
              <a:t>     </a:t>
            </a:r>
          </a:p>
        </p:txBody>
      </p:sp>
      <p:sp>
        <p:nvSpPr>
          <p:cNvPr id="4" name="Slide Number Placeholder 3"/>
          <p:cNvSpPr>
            <a:spLocks noGrp="1"/>
          </p:cNvSpPr>
          <p:nvPr>
            <p:ph type="sldNum" sz="quarter" idx="12"/>
          </p:nvPr>
        </p:nvSpPr>
        <p:spPr/>
        <p:txBody>
          <a:bodyPr/>
          <a:lstStyle/>
          <a:p>
            <a:fld id="{EF1519D4-E11D-46A3-9211-E8E7EB2A189C}" type="slidenum">
              <a:rPr lang="en-US" smtClean="0"/>
              <a:pPr/>
              <a:t>6</a:t>
            </a:fld>
            <a:endParaRPr lang="en-US"/>
          </a:p>
        </p:txBody>
      </p:sp>
    </p:spTree>
    <p:extLst>
      <p:ext uri="{BB962C8B-B14F-4D97-AF65-F5344CB8AC3E}">
        <p14:creationId xmlns:p14="http://schemas.microsoft.com/office/powerpoint/2010/main" val="157103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Image Space Methods</a:t>
            </a:r>
          </a:p>
        </p:txBody>
      </p:sp>
      <p:pic>
        <p:nvPicPr>
          <p:cNvPr id="4098" name="Picture 2"/>
          <p:cNvPicPr>
            <a:picLocks noGrp="1" noChangeAspect="1" noChangeArrowheads="1"/>
          </p:cNvPicPr>
          <p:nvPr>
            <p:ph idx="1"/>
          </p:nvPr>
        </p:nvPicPr>
        <p:blipFill>
          <a:blip r:embed="rId2"/>
          <a:srcRect/>
          <a:stretch>
            <a:fillRect/>
          </a:stretch>
        </p:blipFill>
        <p:spPr bwMode="auto">
          <a:xfrm>
            <a:off x="381000" y="1524000"/>
            <a:ext cx="8153399" cy="4495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1519D4-E11D-46A3-9211-E8E7EB2A189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609600" y="1447800"/>
            <a:ext cx="7848600" cy="4572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F1519D4-E11D-46A3-9211-E8E7EB2A189C}"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Back Face Detection Methods</a:t>
            </a:r>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pPr algn="just"/>
            <a:r>
              <a:rPr lang="en-US" dirty="0"/>
              <a:t>In a solid object, there are surfaces which are facing the viewer (front faces) and there are surfaces which are opposite to the viewer (back faces). </a:t>
            </a:r>
          </a:p>
          <a:p>
            <a:pPr algn="just"/>
            <a:r>
              <a:rPr lang="en-US" dirty="0"/>
              <a:t>These back faces contribute to approximately half of the total number of surfaces. Since we cannot see these surfaces anyway, to save processing time, we can remove them before the clipping process with a simple test. </a:t>
            </a:r>
          </a:p>
          <a:p>
            <a:pPr algn="just"/>
            <a:r>
              <a:rPr lang="en-US" dirty="0"/>
              <a:t>Each surface has a normal vector. If this vector is pointing in the direction of the center of projection, it is a front face and can be seen by the viewer. </a:t>
            </a:r>
          </a:p>
          <a:p>
            <a:pPr algn="just"/>
            <a:r>
              <a:rPr lang="en-US" dirty="0"/>
              <a:t>If it is pointing away from the center of projection, it is a back face and cannot be seen by the viewer.</a:t>
            </a:r>
          </a:p>
        </p:txBody>
      </p:sp>
      <p:sp>
        <p:nvSpPr>
          <p:cNvPr id="4" name="Slide Number Placeholder 3"/>
          <p:cNvSpPr>
            <a:spLocks noGrp="1"/>
          </p:cNvSpPr>
          <p:nvPr>
            <p:ph type="sldNum" sz="quarter" idx="12"/>
          </p:nvPr>
        </p:nvSpPr>
        <p:spPr/>
        <p:txBody>
          <a:bodyPr/>
          <a:lstStyle/>
          <a:p>
            <a:fld id="{EF1519D4-E11D-46A3-9211-E8E7EB2A189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895</Words>
  <Application>Microsoft Office PowerPoint</Application>
  <PresentationFormat>On-screen Show (4:3)</PresentationFormat>
  <Paragraphs>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Visible Surface Detection Method  Unit 6 (LH 1)</vt:lpstr>
      <vt:lpstr>Visible Surface Determination  </vt:lpstr>
      <vt:lpstr>PowerPoint Presentation</vt:lpstr>
      <vt:lpstr>Object-Space Methods </vt:lpstr>
      <vt:lpstr>PowerPoint Presentation</vt:lpstr>
      <vt:lpstr>PowerPoint Presentation</vt:lpstr>
      <vt:lpstr>Image Space Methods</vt:lpstr>
      <vt:lpstr>PowerPoint Presentation</vt:lpstr>
      <vt:lpstr>Back Face Detection Methods</vt:lpstr>
      <vt:lpstr>PowerPoint Presentation</vt:lpstr>
      <vt:lpstr>PowerPoint Presentation</vt:lpstr>
      <vt:lpstr>PowerPoint Presentation</vt:lpstr>
      <vt:lpstr>PowerPoint Presentation</vt:lpstr>
      <vt:lpstr>2. Depth Buffer Method (Z-Buffer Method)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Visible Surface Detection Method  Unit 5</dc:title>
  <dc:creator>D3LL</dc:creator>
  <cp:lastModifiedBy>Saroj Giri</cp:lastModifiedBy>
  <cp:revision>20</cp:revision>
  <dcterms:created xsi:type="dcterms:W3CDTF">2021-10-27T13:10:04Z</dcterms:created>
  <dcterms:modified xsi:type="dcterms:W3CDTF">2024-07-15T02:32:23Z</dcterms:modified>
</cp:coreProperties>
</file>