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7F194-E199-4575-9442-E14C6BC1A469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3087F-467D-498E-8A3E-3732BAD43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839-73E9-402B-B5FB-EB1E5CC7E54A}" type="datetime1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26B7-CDF1-4EC3-8FB8-87C2A3DC13E5}" type="datetime1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5F3A-AD52-4399-95C0-580FE5AF0AA1}" type="datetime1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D8FC-C666-40E4-AA18-454F8A10E335}" type="datetime1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B2E8-352A-4E52-8749-C67A7A211C5D}" type="datetime1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9E21-D44C-4256-BA05-0E3C4214B5EB}" type="datetime1">
              <a:rPr lang="en-US" smtClean="0"/>
              <a:pPr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7C53-D3BF-43EF-8B7F-EC0736272B14}" type="datetime1">
              <a:rPr lang="en-US" smtClean="0"/>
              <a:pPr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6644-5983-4CE2-9FAB-9ACB8C254167}" type="datetime1">
              <a:rPr lang="en-US" smtClean="0"/>
              <a:pPr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AB62-E9FA-4994-A067-28046ED5F16B}" type="datetime1">
              <a:rPr lang="en-US" smtClean="0"/>
              <a:pPr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36BC-88E1-4CB9-8A01-1B856231BDB6}" type="datetime1">
              <a:rPr lang="en-US" smtClean="0"/>
              <a:pPr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2D87-DA1E-4B41-A943-10343A7DD604}" type="datetime1">
              <a:rPr lang="en-US" smtClean="0"/>
              <a:pPr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B5-2979-4607-BD40-6191A965BE33}" type="datetime1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AC46C-E393-4751-B351-559A65732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6</a:t>
            </a:r>
            <a:br>
              <a:rPr lang="en-US" dirty="0"/>
            </a:br>
            <a:r>
              <a:rPr lang="en-US" dirty="0"/>
              <a:t>Illumination models </a:t>
            </a:r>
            <a:r>
              <a:rPr lang="en-US"/>
              <a:t>and Shading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Illumination models are used to calculate light intensities that we should see at a given point on the surface of an object.</a:t>
            </a:r>
          </a:p>
          <a:p>
            <a:pPr algn="just"/>
            <a:r>
              <a:rPr lang="en-US" dirty="0"/>
              <a:t> Lighting calculations are based on the optical properties of surfaces, the background lighting conditions and the light source specifications. </a:t>
            </a:r>
          </a:p>
          <a:p>
            <a:pPr algn="just"/>
            <a:r>
              <a:rPr lang="en-US" dirty="0"/>
              <a:t>All light sources are considered to be point sources, specified with a co-ordinate position and an intensity value (color). Some illumination models are: </a:t>
            </a:r>
          </a:p>
          <a:p>
            <a:pPr marL="514350" indent="-514350">
              <a:buAutoNum type="arabicPeriod"/>
            </a:pPr>
            <a:r>
              <a:rPr lang="en-US" dirty="0"/>
              <a:t>Ambient Light</a:t>
            </a:r>
          </a:p>
          <a:p>
            <a:pPr marL="514350" indent="-514350">
              <a:buNone/>
            </a:pPr>
            <a:r>
              <a:rPr lang="en-US" dirty="0"/>
              <a:t> 2. Diffuse Reflection </a:t>
            </a:r>
          </a:p>
          <a:p>
            <a:pPr marL="514350" indent="-514350">
              <a:buNone/>
            </a:pPr>
            <a:r>
              <a:rPr lang="en-US" dirty="0"/>
              <a:t>3. </a:t>
            </a:r>
            <a:r>
              <a:rPr lang="en-US" dirty="0" err="1"/>
              <a:t>Specular</a:t>
            </a:r>
            <a:r>
              <a:rPr lang="en-US" dirty="0"/>
              <a:t> Reflection and </a:t>
            </a:r>
            <a:r>
              <a:rPr lang="en-US" dirty="0" err="1"/>
              <a:t>phong</a:t>
            </a:r>
            <a:r>
              <a:rPr lang="en-US" dirty="0"/>
              <a:t>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Ambient Light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• This is a simplest illumination model </a:t>
            </a:r>
          </a:p>
          <a:p>
            <a:pPr>
              <a:buNone/>
            </a:pPr>
            <a:r>
              <a:rPr lang="en-US" dirty="0"/>
              <a:t>• We can think of this model, which has no external light source-self-luminous objects. A surface that is not exposed directly to light source still will be visible if nearby objects are illuminated. </a:t>
            </a:r>
          </a:p>
          <a:p>
            <a:pPr>
              <a:buNone/>
            </a:pPr>
            <a:r>
              <a:rPr lang="en-US" dirty="0"/>
              <a:t>• The combination of light reflections form various surfaces to produce a uniform illumination is called ambient light or background light.</a:t>
            </a:r>
          </a:p>
          <a:p>
            <a:pPr>
              <a:buNone/>
            </a:pPr>
            <a:r>
              <a:rPr lang="en-US" dirty="0"/>
              <a:t> • Also called background light </a:t>
            </a:r>
          </a:p>
          <a:p>
            <a:pPr>
              <a:buNone/>
            </a:pPr>
            <a:r>
              <a:rPr lang="en-US" dirty="0"/>
              <a:t>• Ambient light means the light that is already present in a scene, before any additional lighting is added.</a:t>
            </a:r>
          </a:p>
          <a:p>
            <a:r>
              <a:rPr lang="en-US" dirty="0"/>
              <a:t> It usually refers to natural light, either outdoors or coming through windows etc. It can also mean artificial lights such as normal room lights.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Multiple reflection of nearby (light-reflecting) objects yields a uniform illumination </a:t>
            </a:r>
          </a:p>
          <a:p>
            <a:pPr>
              <a:buNone/>
            </a:pPr>
            <a:r>
              <a:rPr lang="en-US" dirty="0"/>
              <a:t>• Ambient light has no spatial or directional characteristics and amount on each object is a constant for all surfaces and all directions.</a:t>
            </a:r>
          </a:p>
          <a:p>
            <a:r>
              <a:rPr lang="en-US" dirty="0"/>
              <a:t> In this model, illumination can be expressed by an illumination equation in variables associated with the point on the object being shaded. </a:t>
            </a:r>
          </a:p>
          <a:p>
            <a:r>
              <a:rPr lang="en-US" dirty="0"/>
              <a:t>The equation expressing this simple model is I=Ka Where I is the resulting intensity and Ka is the object’s intrinsic intensity.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assume that ambient light impinges equally on all surface from all direction, then I = </a:t>
            </a:r>
            <a:r>
              <a:rPr lang="en-US" dirty="0" err="1"/>
              <a:t>Ia</a:t>
            </a:r>
            <a:r>
              <a:rPr lang="en-US" dirty="0"/>
              <a:t> Ka Where </a:t>
            </a:r>
            <a:r>
              <a:rPr lang="en-US" dirty="0" err="1"/>
              <a:t>Ia</a:t>
            </a:r>
            <a:r>
              <a:rPr lang="en-US" dirty="0"/>
              <a:t> is intensity of ambient light. Ka is object’s intrinsic intensity. </a:t>
            </a:r>
          </a:p>
          <a:p>
            <a:r>
              <a:rPr lang="en-US" dirty="0"/>
              <a:t>The amount of light reflected from an object's surface is determined by Ka , the ambient-reflection </a:t>
            </a:r>
            <a:r>
              <a:rPr lang="en-US" dirty="0" err="1"/>
              <a:t>coefficient.Ka</a:t>
            </a:r>
            <a:r>
              <a:rPr lang="en-US" dirty="0"/>
              <a:t> ranges from 0 to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2. Diffuse Reflection </a:t>
            </a:r>
          </a:p>
          <a:p>
            <a:pPr>
              <a:buNone/>
            </a:pPr>
            <a:r>
              <a:rPr lang="en-US" dirty="0"/>
              <a:t>•Incident light is scattered with equal intensity in all directions </a:t>
            </a:r>
          </a:p>
          <a:p>
            <a:pPr>
              <a:buNone/>
            </a:pPr>
            <a:r>
              <a:rPr lang="en-US" dirty="0"/>
              <a:t>•Surfaces appear equally bright from all direction. </a:t>
            </a:r>
          </a:p>
          <a:p>
            <a:pPr>
              <a:buNone/>
            </a:pPr>
            <a:r>
              <a:rPr lang="en-US" dirty="0"/>
              <a:t>•Such surfaces are called </a:t>
            </a:r>
            <a:r>
              <a:rPr lang="en-US" b="1" i="1" dirty="0"/>
              <a:t>ideal diffuse reflectors (also referred to as </a:t>
            </a:r>
            <a:r>
              <a:rPr lang="en-US" b="1" i="1" dirty="0" err="1"/>
              <a:t>Lambertian</a:t>
            </a:r>
            <a:r>
              <a:rPr lang="en-US" b="1" i="1" dirty="0"/>
              <a:t> reflectors)</a:t>
            </a:r>
          </a:p>
          <a:p>
            <a:pPr algn="just"/>
            <a:r>
              <a:rPr lang="en-US" dirty="0"/>
              <a:t>Illuminating object by a point light source, whose rays enumerate uniformly in all directions from a single point.</a:t>
            </a:r>
            <a:r>
              <a:rPr lang="en-US" b="1" i="1" dirty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6477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/>
              <a:t>•The object's brightness varies form one part to another, depending on the direction of and distance to the light source.</a:t>
            </a:r>
          </a:p>
          <a:p>
            <a:pPr algn="just">
              <a:buNone/>
            </a:pPr>
            <a:r>
              <a:rPr lang="en-US" dirty="0"/>
              <a:t>•Color of an object is determined by the color of the diffuse reflection of the incident light.</a:t>
            </a:r>
          </a:p>
          <a:p>
            <a:pPr algn="just">
              <a:buNone/>
            </a:pPr>
            <a:r>
              <a:rPr lang="en-US" dirty="0"/>
              <a:t>•If any object surface is red then there is a diffuse reflection for red component of light and all other components are absorbed by the surface.</a:t>
            </a:r>
          </a:p>
          <a:p>
            <a:pPr algn="just">
              <a:buNone/>
            </a:pPr>
            <a:r>
              <a:rPr lang="en-US" b="1" dirty="0" err="1"/>
              <a:t>Iamb,Diff</a:t>
            </a:r>
            <a:r>
              <a:rPr lang="en-US" b="1" dirty="0"/>
              <a:t> = </a:t>
            </a:r>
            <a:r>
              <a:rPr lang="en-US" b="1" dirty="0" err="1"/>
              <a:t>kd</a:t>
            </a:r>
            <a:r>
              <a:rPr lang="en-US" b="1" dirty="0"/>
              <a:t> . </a:t>
            </a:r>
            <a:r>
              <a:rPr lang="en-US" b="1" dirty="0" err="1"/>
              <a:t>Ia</a:t>
            </a:r>
            <a:r>
              <a:rPr lang="en-US" b="1" dirty="0"/>
              <a:t>, (where </a:t>
            </a:r>
            <a:r>
              <a:rPr lang="en-US" b="1" dirty="0" err="1"/>
              <a:t>Ia</a:t>
            </a:r>
            <a:r>
              <a:rPr lang="en-US" b="1" dirty="0"/>
              <a:t> = intensity of ambient light)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3. </a:t>
            </a:r>
            <a:r>
              <a:rPr lang="en-US" b="1" dirty="0" err="1"/>
              <a:t>Specular</a:t>
            </a:r>
            <a:r>
              <a:rPr lang="en-US" b="1" dirty="0"/>
              <a:t> reflection and </a:t>
            </a:r>
            <a:r>
              <a:rPr lang="en-US" b="1" dirty="0" err="1"/>
              <a:t>phong</a:t>
            </a:r>
            <a:r>
              <a:rPr lang="en-US" b="1" dirty="0"/>
              <a:t> model </a:t>
            </a:r>
          </a:p>
          <a:p>
            <a:pPr algn="just">
              <a:buNone/>
            </a:pPr>
            <a:r>
              <a:rPr lang="en-US" dirty="0"/>
              <a:t>•When we look at an illuminated shiny surface, such as polished metal, a person's forehead, we see a highlight or bright spot, at certain viewing direction. Such phenomenon is called </a:t>
            </a:r>
            <a:r>
              <a:rPr lang="en-US" b="1" dirty="0" err="1"/>
              <a:t>specular</a:t>
            </a:r>
            <a:r>
              <a:rPr lang="en-US" b="1" dirty="0"/>
              <a:t> reflection. </a:t>
            </a:r>
          </a:p>
          <a:p>
            <a:pPr algn="just">
              <a:buNone/>
            </a:pPr>
            <a:r>
              <a:rPr lang="en-US" dirty="0"/>
              <a:t>•It is the result of total or near total reflection of the incident light in a concentrated region around the " </a:t>
            </a:r>
            <a:r>
              <a:rPr lang="en-US" dirty="0" err="1"/>
              <a:t>specular</a:t>
            </a:r>
            <a:r>
              <a:rPr lang="en-US" dirty="0"/>
              <a:t> reflection angle = angle of incidence". </a:t>
            </a:r>
          </a:p>
          <a:p>
            <a:pPr algn="just">
              <a:buNone/>
            </a:pPr>
            <a:r>
              <a:rPr lang="en-US" dirty="0"/>
              <a:t>•Perfect reflector (mirror) reflects all lights to the direction where angle of reflection is identical to the angle of incidence </a:t>
            </a:r>
          </a:p>
          <a:p>
            <a:pPr algn="just">
              <a:buNone/>
            </a:pPr>
            <a:r>
              <a:rPr lang="en-US" dirty="0"/>
              <a:t>•It accounts for the </a:t>
            </a:r>
            <a:r>
              <a:rPr lang="en-US" b="1" i="1" dirty="0"/>
              <a:t>highlight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4953000"/>
            <a:ext cx="2667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4000" b="1" dirty="0"/>
              <a:t>(Surface Shading Method) :</a:t>
            </a:r>
          </a:p>
          <a:p>
            <a:pPr>
              <a:buNone/>
            </a:pPr>
            <a:r>
              <a:rPr lang="en-US" dirty="0"/>
              <a:t>•Illumination model is applied to fill the interior of polygons </a:t>
            </a:r>
          </a:p>
          <a:p>
            <a:pPr>
              <a:buNone/>
            </a:pPr>
            <a:r>
              <a:rPr lang="en-US" dirty="0"/>
              <a:t>•Curved surfaces are approximated with polygon meshes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•</a:t>
            </a:r>
            <a:r>
              <a:rPr lang="en-US" b="1" dirty="0"/>
              <a:t>Two ways of polygon surface rendering: </a:t>
            </a:r>
          </a:p>
          <a:p>
            <a:pPr>
              <a:buNone/>
            </a:pPr>
            <a:r>
              <a:rPr lang="en-US" dirty="0"/>
              <a:t>1. Single intensity for all points in a polygon </a:t>
            </a:r>
          </a:p>
          <a:p>
            <a:pPr>
              <a:buNone/>
            </a:pPr>
            <a:r>
              <a:rPr lang="en-US" dirty="0"/>
              <a:t>2. Interpolation of intensities for each point in a polygon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•Methods: </a:t>
            </a:r>
          </a:p>
          <a:p>
            <a:pPr>
              <a:buNone/>
            </a:pPr>
            <a:r>
              <a:rPr lang="en-US" b="1" dirty="0"/>
              <a:t>1. Constant Intensity Shading </a:t>
            </a:r>
          </a:p>
          <a:p>
            <a:pPr>
              <a:buNone/>
            </a:pPr>
            <a:r>
              <a:rPr lang="en-US" b="1" dirty="0"/>
              <a:t>2. </a:t>
            </a:r>
            <a:r>
              <a:rPr lang="en-US" b="1" dirty="0" err="1"/>
              <a:t>Gouraud</a:t>
            </a:r>
            <a:r>
              <a:rPr lang="en-US" b="1" dirty="0"/>
              <a:t> Shading </a:t>
            </a:r>
          </a:p>
          <a:p>
            <a:pPr>
              <a:buNone/>
            </a:pPr>
            <a:r>
              <a:rPr lang="en-US" b="1" dirty="0"/>
              <a:t>3. </a:t>
            </a:r>
            <a:r>
              <a:rPr lang="en-US" b="1" dirty="0" err="1"/>
              <a:t>Phong</a:t>
            </a:r>
            <a:r>
              <a:rPr lang="en-US" b="1" dirty="0"/>
              <a:t> Shading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Constant Intensity Shading Method(Flat Shading)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For realistic displaying of 3D scene it is necessary to calculate appropriate color or intensity for that scene.</a:t>
            </a:r>
          </a:p>
          <a:p>
            <a:pPr algn="just">
              <a:buNone/>
            </a:pPr>
            <a:r>
              <a:rPr lang="en-US" dirty="0"/>
              <a:t> •  Illumination model or a lighting model is the model for calculating light intensity at a single surface point. Sometimes also referred to as a shading model. </a:t>
            </a:r>
          </a:p>
          <a:p>
            <a:pPr algn="just">
              <a:buNone/>
            </a:pPr>
            <a:r>
              <a:rPr lang="en-US" dirty="0"/>
              <a:t>•   An illumination model is also called lighting model and some times called as a shading model which is used to calculate the intensity of light that we should see at a given point on the surface of a object. </a:t>
            </a:r>
          </a:p>
          <a:p>
            <a:pPr algn="just">
              <a:buNone/>
            </a:pPr>
            <a:r>
              <a:rPr lang="en-US" dirty="0"/>
              <a:t>•  A surface-rendering algorithm uses the intensity calculations from an illumination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Gouraud</a:t>
            </a:r>
            <a:r>
              <a:rPr lang="en-US" dirty="0"/>
              <a:t> Shading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For </a:t>
            </a:r>
            <a:r>
              <a:rPr lang="en-US" sz="2400" dirty="0" err="1"/>
              <a:t>Gouraud</a:t>
            </a:r>
            <a:r>
              <a:rPr lang="en-US" sz="2400" dirty="0"/>
              <a:t> shading, the intensity at point 4 is linearly interpolated from the intensities at vertices 1 and 2. </a:t>
            </a:r>
          </a:p>
          <a:p>
            <a:pPr algn="just">
              <a:buNone/>
            </a:pPr>
            <a:r>
              <a:rPr lang="en-US" sz="2400" dirty="0"/>
              <a:t>•  The intensity at point 5 is linearly interpolated from intensities at vertices 2 and 3. </a:t>
            </a:r>
          </a:p>
          <a:p>
            <a:pPr algn="just">
              <a:buNone/>
            </a:pPr>
            <a:r>
              <a:rPr lang="en-US" sz="2400" dirty="0"/>
              <a:t>•   An interior point p is then assigned an intensity value that is linearly interpolated from intensities at positions 4 and 5.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657600"/>
            <a:ext cx="3657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1"/>
            <a:ext cx="7619999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27432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Advantages: </a:t>
            </a:r>
          </a:p>
          <a:p>
            <a:r>
              <a:rPr lang="en-US" dirty="0"/>
              <a:t>Removes discontinuities of intensity at the edge compared to constant shading model </a:t>
            </a:r>
          </a:p>
          <a:p>
            <a:endParaRPr lang="en-US" dirty="0"/>
          </a:p>
          <a:p>
            <a:r>
              <a:rPr lang="en-US" b="1" dirty="0"/>
              <a:t>Limitations: </a:t>
            </a:r>
          </a:p>
          <a:p>
            <a:r>
              <a:rPr lang="en-US" dirty="0"/>
              <a:t>Highlights on the surface are sometimes displayed with anomalous(irregular) shapes and linear intensity interpolation can cause bright or dark intensity streaks, called </a:t>
            </a:r>
            <a:r>
              <a:rPr lang="en-US" b="1" i="1" dirty="0"/>
              <a:t>Mach Bands to appear on the surfaces. Mach bands can be reduced by dividing the surface into a greater number of polygon faces or </a:t>
            </a:r>
            <a:r>
              <a:rPr lang="en-US" b="1" i="1" dirty="0" err="1"/>
              <a:t>Phong</a:t>
            </a:r>
            <a:r>
              <a:rPr lang="en-US" b="1" i="1" dirty="0"/>
              <a:t> shading (requires more calculation).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b="1" dirty="0"/>
              <a:t>3.Phong Shading </a:t>
            </a:r>
          </a:p>
          <a:p>
            <a:pPr algn="just">
              <a:buNone/>
            </a:pPr>
            <a:r>
              <a:rPr lang="en-US" dirty="0"/>
              <a:t>•  A more accurate method for rendering a polygon surface is </a:t>
            </a:r>
            <a:r>
              <a:rPr lang="en-US" dirty="0" err="1"/>
              <a:t>Phong</a:t>
            </a:r>
            <a:r>
              <a:rPr lang="en-US" dirty="0"/>
              <a:t> shading, or normal vector interpolation shading which first interpolate normal vectors, and then apply the illumination model to each surface point. It displays more realistic highlights on a surface and greatly reduces the Mach-band effect. </a:t>
            </a:r>
          </a:p>
          <a:p>
            <a:pPr algn="just">
              <a:buNone/>
            </a:pPr>
            <a:r>
              <a:rPr lang="en-US" dirty="0"/>
              <a:t>•  A polygon surface is rendered using </a:t>
            </a:r>
            <a:r>
              <a:rPr lang="en-US" dirty="0" err="1"/>
              <a:t>Phong</a:t>
            </a:r>
            <a:r>
              <a:rPr lang="en-US" dirty="0"/>
              <a:t> shading by carrying out the </a:t>
            </a:r>
            <a:r>
              <a:rPr lang="en-US" b="1" dirty="0"/>
              <a:t>following steps: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 Determine the average unit normal vector at each polygon vertex.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 Linearly interpolate the vertex normal over the surface of the polygon.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 Apply an illumination model along each scan line to calculate projected pixel intensities for the surface points.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62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/>
              <a:t>Gouraud</a:t>
            </a:r>
            <a:r>
              <a:rPr lang="en-US" b="1" dirty="0"/>
              <a:t> Vs </a:t>
            </a:r>
            <a:r>
              <a:rPr lang="en-US" b="1" dirty="0" err="1"/>
              <a:t>Phong</a:t>
            </a:r>
            <a:r>
              <a:rPr lang="en-US" b="1" dirty="0"/>
              <a:t> Shading 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 err="1"/>
              <a:t>Gouraud</a:t>
            </a:r>
            <a:r>
              <a:rPr lang="en-US" dirty="0"/>
              <a:t> shading is faster than </a:t>
            </a:r>
            <a:r>
              <a:rPr lang="en-US" dirty="0" err="1"/>
              <a:t>Phong</a:t>
            </a:r>
            <a:r>
              <a:rPr lang="en-US" dirty="0"/>
              <a:t> shading 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 err="1"/>
              <a:t>Phong</a:t>
            </a:r>
            <a:r>
              <a:rPr lang="en-US" dirty="0"/>
              <a:t> shading is more accurate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4. Fast </a:t>
            </a:r>
            <a:r>
              <a:rPr lang="en-US" dirty="0" err="1"/>
              <a:t>Phong</a:t>
            </a:r>
            <a:r>
              <a:rPr lang="en-US" dirty="0"/>
              <a:t> Shading:</a:t>
            </a:r>
          </a:p>
          <a:p>
            <a:pPr algn="just"/>
            <a:r>
              <a:rPr lang="en-US" dirty="0"/>
              <a:t>It approximates the intensity calculations using Taylor’s expansion .</a:t>
            </a:r>
          </a:p>
          <a:p>
            <a:pPr algn="just"/>
            <a:r>
              <a:rPr lang="en-US" dirty="0"/>
              <a:t>Since </a:t>
            </a:r>
            <a:r>
              <a:rPr lang="en-US" dirty="0" err="1"/>
              <a:t>Phong</a:t>
            </a:r>
            <a:r>
              <a:rPr lang="en-US" dirty="0"/>
              <a:t> Shading interpolates normal vectors from vertex normal, we can express surface normal N at any point (</a:t>
            </a:r>
            <a:r>
              <a:rPr lang="en-US" dirty="0" err="1"/>
              <a:t>x,y</a:t>
            </a:r>
            <a:r>
              <a:rPr lang="en-US" dirty="0"/>
              <a:t>) over triangle as,</a:t>
            </a:r>
          </a:p>
          <a:p>
            <a:pPr algn="just">
              <a:buNone/>
            </a:pPr>
            <a:r>
              <a:rPr lang="en-US" dirty="0"/>
              <a:t>              N= </a:t>
            </a:r>
            <a:r>
              <a:rPr lang="en-US" dirty="0" err="1"/>
              <a:t>Ax+By+C</a:t>
            </a:r>
            <a:endParaRPr lang="en-US" dirty="0"/>
          </a:p>
          <a:p>
            <a:pPr algn="just">
              <a:buNone/>
            </a:pPr>
            <a:r>
              <a:rPr lang="en-US" dirty="0"/>
              <a:t>     Where A,B and C are determined from three vertex equations </a:t>
            </a:r>
            <a:r>
              <a:rPr lang="en-US" dirty="0" err="1"/>
              <a:t>Nk</a:t>
            </a:r>
            <a:r>
              <a:rPr lang="en-US" dirty="0"/>
              <a:t>= </a:t>
            </a:r>
            <a:r>
              <a:rPr lang="en-US" dirty="0" err="1"/>
              <a:t>Axk+Byk+C</a:t>
            </a:r>
            <a:r>
              <a:rPr lang="en-US" dirty="0"/>
              <a:t>, k=1,2,3 for (</a:t>
            </a:r>
            <a:r>
              <a:rPr lang="en-US" dirty="0" err="1"/>
              <a:t>Xk,Yk</a:t>
            </a:r>
            <a:r>
              <a:rPr lang="en-US" dirty="0"/>
              <a:t>) vertex.</a:t>
            </a:r>
          </a:p>
          <a:p>
            <a:pPr algn="just"/>
            <a:r>
              <a:rPr lang="en-US" dirty="0"/>
              <a:t>Omitting the reflectivity and attenuation  parameters,</a:t>
            </a:r>
          </a:p>
          <a:p>
            <a:pPr algn="just">
              <a:buNone/>
            </a:pPr>
            <a:r>
              <a:rPr lang="en-US" dirty="0"/>
              <a:t>  </a:t>
            </a:r>
            <a:r>
              <a:rPr lang="en-US" dirty="0" err="1"/>
              <a:t>Idiff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= L.N/ (ILI. INI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Components of Illumination model </a:t>
            </a:r>
          </a:p>
          <a:p>
            <a:pPr>
              <a:buNone/>
            </a:pPr>
            <a:r>
              <a:rPr lang="en-US" dirty="0"/>
              <a:t>• Light Sources: type , color, and direction of the light source </a:t>
            </a:r>
          </a:p>
          <a:p>
            <a:pPr>
              <a:buNone/>
            </a:pPr>
            <a:r>
              <a:rPr lang="en-US" dirty="0"/>
              <a:t>• Surface Properties : reflectance, opaque/transparent, shiny/dull.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   An illumination model in computer graphics </a:t>
            </a:r>
          </a:p>
          <a:p>
            <a:pPr>
              <a:buNone/>
            </a:pPr>
            <a:r>
              <a:rPr lang="en-US" dirty="0"/>
              <a:t>  • also called a lighting model or a shading model </a:t>
            </a:r>
          </a:p>
          <a:p>
            <a:pPr>
              <a:buNone/>
            </a:pPr>
            <a:r>
              <a:rPr lang="en-US" dirty="0"/>
              <a:t>• used to calculate the color of an illuminated position on the surface of an object </a:t>
            </a:r>
          </a:p>
          <a:p>
            <a:pPr>
              <a:buNone/>
            </a:pPr>
            <a:r>
              <a:rPr lang="en-US" dirty="0"/>
              <a:t>• Approximations of the physical laws </a:t>
            </a:r>
          </a:p>
          <a:p>
            <a:pPr>
              <a:buNone/>
            </a:pPr>
            <a:r>
              <a:rPr lang="en-US" dirty="0"/>
              <a:t>• A surface-rendering method determine the pixel colors for all projected positions in a scene.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7337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  </a:t>
            </a:r>
            <a:r>
              <a:rPr lang="en-US" sz="3000" dirty="0"/>
              <a:t> Object that radiates energy are called light sources, such as sun, lamp, bulb, fluorescent tube etc.</a:t>
            </a:r>
          </a:p>
          <a:p>
            <a:pPr>
              <a:buNone/>
            </a:pPr>
            <a:r>
              <a:rPr lang="en-US" sz="3000" dirty="0"/>
              <a:t> • Sometimes light sources are referred as light emitting object and light reflectors. Generally light source is used to mean an object that is emitting radiant energy e.g. Sun. </a:t>
            </a:r>
          </a:p>
          <a:p>
            <a:pPr>
              <a:buNone/>
            </a:pPr>
            <a:r>
              <a:rPr lang="en-US" sz="3000" dirty="0"/>
              <a:t>• Total Reflected Light = Contribution from light sources + contribution from reflecting surfaces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4800600"/>
            <a:ext cx="365283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Point Source: Point source is the simplest light emitter e.g. light bulb. when light source model is a reasonable approximation for sources whose dimensions are small compared to the size of objects in a scene. </a:t>
            </a:r>
          </a:p>
          <a:p>
            <a:r>
              <a:rPr lang="en-US" dirty="0"/>
              <a:t>Distributed Light Source: area of source is not small compared to the surfaces in the scene e.g. Fluorescent lamp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7712" y="1981200"/>
            <a:ext cx="7648575" cy="308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of light: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  When light is incident on opaque surface part of it is reflected and part of it is absorbed. ∴ I = A+R </a:t>
            </a:r>
          </a:p>
          <a:p>
            <a:pPr>
              <a:buNone/>
            </a:pPr>
            <a:r>
              <a:rPr lang="en-US" dirty="0"/>
              <a:t>• The amount of incident light reflected by a surface depends on the type of material. Shining material reflects more incident light and dull surface absorbs more of the incident light.</a:t>
            </a:r>
          </a:p>
          <a:p>
            <a:r>
              <a:rPr lang="en-US" dirty="0"/>
              <a:t> For transparent surfaces, some of the incident light will be reflected and some will be transmitted through the material.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Light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• When light is incident on an opaque surface part of it is reflected and part of it is absorbed. • Surface that are rough or grainy, tend to scatter the reflected light in all direction which is called diffuse reflection.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191000"/>
            <a:ext cx="7467600" cy="229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46C-E393-4751-B351-559A65732B7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1562</Words>
  <Application>Microsoft Office PowerPoint</Application>
  <PresentationFormat>On-screen Show (4:3)</PresentationFormat>
  <Paragraphs>122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Unit 6 Illumination models and Shading</vt:lpstr>
      <vt:lpstr>PowerPoint Presentation</vt:lpstr>
      <vt:lpstr>PowerPoint Presentation</vt:lpstr>
      <vt:lpstr>PowerPoint Presentation</vt:lpstr>
      <vt:lpstr>Light Source</vt:lpstr>
      <vt:lpstr>PowerPoint Presentation</vt:lpstr>
      <vt:lpstr>PowerPoint Presentation</vt:lpstr>
      <vt:lpstr>Reflection of light:</vt:lpstr>
      <vt:lpstr>Distributed Light Source</vt:lpstr>
      <vt:lpstr>PowerPoint Presentation</vt:lpstr>
      <vt:lpstr>1. Ambient Light 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Constant Intensity Shading Method(Flat Shading)</vt:lpstr>
      <vt:lpstr>2. Gouraud Shading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 Illumination models and surface Rendering</dc:title>
  <dc:creator>D3LL</dc:creator>
  <cp:lastModifiedBy>Saroj Giri</cp:lastModifiedBy>
  <cp:revision>18</cp:revision>
  <dcterms:created xsi:type="dcterms:W3CDTF">2021-11-07T15:32:54Z</dcterms:created>
  <dcterms:modified xsi:type="dcterms:W3CDTF">2024-07-07T06:53:45Z</dcterms:modified>
</cp:coreProperties>
</file>