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65" r:id="rId11"/>
    <p:sldId id="266" r:id="rId12"/>
    <p:sldId id="267" r:id="rId13"/>
    <p:sldId id="26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8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6F7DD4-4797-483E-8CEF-67CA47A40C3A}"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0432F-1BCF-4DBF-A7E4-BA02C0CC8B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6F7DD4-4797-483E-8CEF-67CA47A40C3A}"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0432F-1BCF-4DBF-A7E4-BA02C0CC8B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6F7DD4-4797-483E-8CEF-67CA47A40C3A}"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0432F-1BCF-4DBF-A7E4-BA02C0CC8B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6F7DD4-4797-483E-8CEF-67CA47A40C3A}"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0432F-1BCF-4DBF-A7E4-BA02C0CC8B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F7DD4-4797-483E-8CEF-67CA47A40C3A}" type="datetimeFigureOut">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0432F-1BCF-4DBF-A7E4-BA02C0CC8B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6F7DD4-4797-483E-8CEF-67CA47A40C3A}"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0432F-1BCF-4DBF-A7E4-BA02C0CC8B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6F7DD4-4797-483E-8CEF-67CA47A40C3A}" type="datetimeFigureOut">
              <a:rPr lang="en-US" smtClean="0"/>
              <a:pPr/>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30432F-1BCF-4DBF-A7E4-BA02C0CC8B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6F7DD4-4797-483E-8CEF-67CA47A40C3A}" type="datetimeFigureOut">
              <a:rPr lang="en-US" smtClean="0"/>
              <a:pPr/>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30432F-1BCF-4DBF-A7E4-BA02C0CC8B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F7DD4-4797-483E-8CEF-67CA47A40C3A}" type="datetimeFigureOut">
              <a:rPr lang="en-US" smtClean="0"/>
              <a:pPr/>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30432F-1BCF-4DBF-A7E4-BA02C0CC8B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F7DD4-4797-483E-8CEF-67CA47A40C3A}"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0432F-1BCF-4DBF-A7E4-BA02C0CC8B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F7DD4-4797-483E-8CEF-67CA47A40C3A}" type="datetimeFigureOut">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0432F-1BCF-4DBF-A7E4-BA02C0CC8B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F7DD4-4797-483E-8CEF-67CA47A40C3A}" type="datetimeFigureOut">
              <a:rPr lang="en-US" smtClean="0"/>
              <a:pPr/>
              <a:t>2/22/2023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0432F-1BCF-4DBF-A7E4-BA02C0CC8B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3</a:t>
            </a:r>
            <a:br>
              <a:rPr lang="en-US"/>
            </a:br>
            <a:r>
              <a:rPr lang="en-US"/>
              <a:t>Lecture 10</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Intranet and Extranet</a:t>
            </a:r>
          </a:p>
        </p:txBody>
      </p:sp>
      <p:sp>
        <p:nvSpPr>
          <p:cNvPr id="3" name="Content Placeholder 2"/>
          <p:cNvSpPr>
            <a:spLocks noGrp="1"/>
          </p:cNvSpPr>
          <p:nvPr>
            <p:ph idx="1"/>
          </p:nvPr>
        </p:nvSpPr>
        <p:spPr>
          <a:xfrm>
            <a:off x="457200" y="1219200"/>
            <a:ext cx="8229600" cy="5257800"/>
          </a:xfrm>
        </p:spPr>
        <p:txBody>
          <a:bodyPr>
            <a:normAutofit fontScale="62500" lnSpcReduction="20000"/>
          </a:bodyPr>
          <a:lstStyle/>
          <a:p>
            <a:pPr algn="just">
              <a:buNone/>
            </a:pPr>
            <a:r>
              <a:rPr lang="en-US" b="1" dirty="0"/>
              <a:t>Internet</a:t>
            </a:r>
          </a:p>
          <a:p>
            <a:pPr algn="just"/>
            <a:r>
              <a:rPr lang="en-US" dirty="0"/>
              <a:t>The internet works on a public network that anyone can access. </a:t>
            </a:r>
          </a:p>
          <a:p>
            <a:pPr algn="just"/>
            <a:r>
              <a:rPr lang="en-US" dirty="0"/>
              <a:t>There are no limits on who can access the internet, other than users must have access to a computing device that's connected to the internet.</a:t>
            </a:r>
          </a:p>
          <a:p>
            <a:pPr algn="just"/>
            <a:r>
              <a:rPr lang="en-US" dirty="0"/>
              <a:t> The public internet can have unlimited users at any one time, but it is more vulnerable to attackers than an intranet.</a:t>
            </a:r>
          </a:p>
          <a:p>
            <a:pPr algn="just">
              <a:buNone/>
            </a:pPr>
            <a:r>
              <a:rPr lang="en-US" b="1" dirty="0"/>
              <a:t>Intranet</a:t>
            </a:r>
          </a:p>
          <a:p>
            <a:pPr algn="just"/>
            <a:r>
              <a:rPr lang="en-US" dirty="0"/>
              <a:t>An intranet works on a private network of computers. </a:t>
            </a:r>
          </a:p>
          <a:p>
            <a:pPr algn="just"/>
            <a:r>
              <a:rPr lang="en-US" dirty="0"/>
              <a:t>Only authorized people and systems can access it. They also must connect to the intranet via the required LAN or VPN</a:t>
            </a:r>
          </a:p>
          <a:p>
            <a:pPr algn="just"/>
            <a:r>
              <a:rPr lang="en-US" dirty="0"/>
              <a:t>. An intranet typically can host a specific number of users.</a:t>
            </a:r>
          </a:p>
          <a:p>
            <a:pPr algn="just">
              <a:buNone/>
            </a:pPr>
            <a:r>
              <a:rPr lang="en-US" b="1" dirty="0"/>
              <a:t>Extranet</a:t>
            </a:r>
          </a:p>
          <a:p>
            <a:pPr algn="just"/>
            <a:r>
              <a:rPr lang="en-US" dirty="0"/>
              <a:t>An extranet is an intranet that grants access to those outside of an organization to certain information and applications.</a:t>
            </a:r>
          </a:p>
          <a:p>
            <a:pPr algn="just"/>
            <a:r>
              <a:rPr lang="en-US" dirty="0"/>
              <a:t> Third parties such as customers, vendors and partners are given access to certain parts of the organization's intranet.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a:t>
            </a:r>
            <a:r>
              <a:rPr lang="en-US" dirty="0"/>
              <a:t> (Internet of Things)</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r>
              <a:rPr lang="en-US" dirty="0"/>
              <a:t>The Internet of Things (</a:t>
            </a:r>
            <a:r>
              <a:rPr lang="en-US" dirty="0" err="1"/>
              <a:t>IoT</a:t>
            </a:r>
            <a:r>
              <a:rPr lang="en-US" dirty="0"/>
              <a:t>) describes the network of physical objects—“things”—that are embedded with sensors, software, and other technologies for the purpose of connecting and exchanging data with other devices and systems over the internet. </a:t>
            </a:r>
          </a:p>
          <a:p>
            <a:pPr algn="just"/>
            <a:r>
              <a:rPr lang="en-US" dirty="0"/>
              <a:t>These devices range from ordinary household objects to sophisticated industrial tools. </a:t>
            </a:r>
          </a:p>
          <a:p>
            <a:pPr algn="just"/>
            <a:r>
              <a:rPr lang="en-US" dirty="0"/>
              <a:t>With more than 10 billion connected </a:t>
            </a:r>
            <a:r>
              <a:rPr lang="en-US" dirty="0" err="1"/>
              <a:t>IoT</a:t>
            </a:r>
            <a:r>
              <a:rPr lang="en-US" dirty="0"/>
              <a:t> devices today, experts are expecting this number to grow by 22 billion by 2025.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410200"/>
          </a:xfrm>
        </p:spPr>
        <p:txBody>
          <a:bodyPr>
            <a:normAutofit fontScale="62500" lnSpcReduction="20000"/>
          </a:bodyPr>
          <a:lstStyle/>
          <a:p>
            <a:pPr>
              <a:buNone/>
            </a:pPr>
            <a:r>
              <a:rPr lang="en-US" b="1" dirty="0"/>
              <a:t>What technologies have made </a:t>
            </a:r>
            <a:r>
              <a:rPr lang="en-US" b="1" dirty="0" err="1"/>
              <a:t>IoT</a:t>
            </a:r>
            <a:r>
              <a:rPr lang="en-US" b="1" dirty="0"/>
              <a:t> possible?</a:t>
            </a:r>
          </a:p>
          <a:p>
            <a:pPr algn="just"/>
            <a:r>
              <a:rPr lang="en-US" b="1" dirty="0"/>
              <a:t>Access to low-cost, low-power sensor technology.</a:t>
            </a:r>
            <a:r>
              <a:rPr lang="en-US" dirty="0"/>
              <a:t> Affordable and reliable sensors are making </a:t>
            </a:r>
            <a:r>
              <a:rPr lang="en-US" dirty="0" err="1"/>
              <a:t>IoT</a:t>
            </a:r>
            <a:r>
              <a:rPr lang="en-US" dirty="0"/>
              <a:t> technology possible for more manufacturers.</a:t>
            </a:r>
          </a:p>
          <a:p>
            <a:pPr algn="just"/>
            <a:r>
              <a:rPr lang="en-US" b="1" dirty="0"/>
              <a:t>Connectivity.</a:t>
            </a:r>
            <a:r>
              <a:rPr lang="en-US" dirty="0"/>
              <a:t> A host of network protocols for the internet has made it easy to connect sensors to the cloud and to other “things” for efficient data transfer.</a:t>
            </a:r>
          </a:p>
          <a:p>
            <a:pPr algn="just"/>
            <a:r>
              <a:rPr lang="en-US" b="1" dirty="0"/>
              <a:t>Cloud computing platforms.</a:t>
            </a:r>
            <a:r>
              <a:rPr lang="en-US" dirty="0"/>
              <a:t> The increase in the availability of cloud platforms enables both businesses and consumers to access the infrastructure they need to scale up without actually having to manage it all.</a:t>
            </a:r>
          </a:p>
          <a:p>
            <a:pPr algn="just"/>
            <a:r>
              <a:rPr lang="en-US" b="1" dirty="0"/>
              <a:t>Machine learning and analytics.</a:t>
            </a:r>
            <a:r>
              <a:rPr lang="en-US" dirty="0"/>
              <a:t> With advances in machine learning and analytics, along with access to varied and vast amounts of data stored in the cloud, businesses can gather insights faster and more easily. The emergence of these allied technologies continues to push the boundaries of </a:t>
            </a:r>
            <a:r>
              <a:rPr lang="en-US" dirty="0" err="1"/>
              <a:t>IoT</a:t>
            </a:r>
            <a:r>
              <a:rPr lang="en-US" dirty="0"/>
              <a:t> and the data produced by </a:t>
            </a:r>
            <a:r>
              <a:rPr lang="en-US" dirty="0" err="1"/>
              <a:t>IoT</a:t>
            </a:r>
            <a:r>
              <a:rPr lang="en-US" dirty="0"/>
              <a:t> also feeds these technologies.</a:t>
            </a:r>
          </a:p>
          <a:p>
            <a:pPr algn="just"/>
            <a:r>
              <a:rPr lang="en-US" b="1" dirty="0"/>
              <a:t>Conversational artificial intelligence (AI).</a:t>
            </a:r>
            <a:r>
              <a:rPr lang="en-US" dirty="0"/>
              <a:t> Advances in neural networks have brought natural-language processing (NLP) to </a:t>
            </a:r>
            <a:r>
              <a:rPr lang="en-US" dirty="0" err="1"/>
              <a:t>IoT</a:t>
            </a:r>
            <a:r>
              <a:rPr lang="en-US" dirty="0"/>
              <a:t> devices and made them appealing, affordable, and viable for home use.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5410200"/>
          </a:xfrm>
        </p:spPr>
        <p:txBody>
          <a:bodyPr>
            <a:normAutofit/>
          </a:bodyPr>
          <a:lstStyle/>
          <a:p>
            <a:pPr>
              <a:buNone/>
            </a:pPr>
            <a:r>
              <a:rPr lang="en-US" b="1" dirty="0" err="1"/>
              <a:t>IoT</a:t>
            </a:r>
            <a:r>
              <a:rPr lang="en-US" b="1" dirty="0"/>
              <a:t> applications</a:t>
            </a:r>
          </a:p>
          <a:p>
            <a:pPr>
              <a:buNone/>
            </a:pPr>
            <a:r>
              <a:rPr lang="en-US" b="1" dirty="0"/>
              <a:t>Business-ready, </a:t>
            </a:r>
            <a:r>
              <a:rPr lang="en-US" b="1" dirty="0" err="1"/>
              <a:t>SaaS</a:t>
            </a:r>
            <a:r>
              <a:rPr lang="en-US" b="1" dirty="0"/>
              <a:t> </a:t>
            </a:r>
            <a:r>
              <a:rPr lang="en-US" b="1" dirty="0" err="1"/>
              <a:t>IoT</a:t>
            </a:r>
            <a:r>
              <a:rPr lang="en-US" b="1" dirty="0"/>
              <a:t> Applications</a:t>
            </a:r>
          </a:p>
          <a:p>
            <a:pPr algn="just">
              <a:buNone/>
            </a:pPr>
            <a:r>
              <a:rPr lang="en-US" dirty="0"/>
              <a:t>1.IoT Intelligent Applications are prebuilt software-as-a-service (</a:t>
            </a:r>
            <a:r>
              <a:rPr lang="en-US" dirty="0" err="1"/>
              <a:t>SaaS</a:t>
            </a:r>
            <a:r>
              <a:rPr lang="en-US" dirty="0"/>
              <a:t>) applications that can analyze and present captured </a:t>
            </a:r>
            <a:r>
              <a:rPr lang="en-US" dirty="0" err="1"/>
              <a:t>IoT</a:t>
            </a:r>
            <a:r>
              <a:rPr lang="en-US" dirty="0"/>
              <a:t> sensor data to business users via dashboards. We have a full set of </a:t>
            </a:r>
            <a:r>
              <a:rPr lang="en-US" dirty="0" err="1"/>
              <a:t>IoT</a:t>
            </a:r>
            <a:r>
              <a:rPr lang="en-US" dirty="0"/>
              <a:t> Intelligent Applications.</a:t>
            </a:r>
          </a:p>
          <a:p>
            <a:pPr algn="just">
              <a:buNone/>
            </a:pPr>
            <a:r>
              <a:rPr lang="en-US" dirty="0"/>
              <a:t>2.IoT applications use machine learning algorithms to analyze massive amounts of connected sensor data in the cloud. </a:t>
            </a:r>
          </a:p>
          <a:p>
            <a:pPr algn="just">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lgn="just">
              <a:buNone/>
            </a:pPr>
            <a:r>
              <a:rPr lang="en-US" dirty="0"/>
              <a:t>3. Using real-time </a:t>
            </a:r>
            <a:r>
              <a:rPr lang="en-US" dirty="0" err="1"/>
              <a:t>IoT</a:t>
            </a:r>
            <a:r>
              <a:rPr lang="en-US" dirty="0"/>
              <a:t> dashboards and alerts, we gain visibility into key performance indicators, statistics for mean time between failures, and other information. </a:t>
            </a:r>
          </a:p>
          <a:p>
            <a:pPr algn="just">
              <a:buNone/>
            </a:pPr>
            <a:r>
              <a:rPr lang="en-US" dirty="0"/>
              <a:t>4. Machine learning–based algorithms can identify equipment anomalies and send alerts to users and even trigger automated fixes or proactive counter measures.</a:t>
            </a:r>
          </a:p>
          <a:p>
            <a:pPr algn="just">
              <a:buNone/>
            </a:pPr>
            <a:r>
              <a:rPr lang="en-US" dirty="0"/>
              <a:t>5. With cloud-based </a:t>
            </a:r>
            <a:r>
              <a:rPr lang="en-US" dirty="0" err="1"/>
              <a:t>IoT</a:t>
            </a:r>
            <a:r>
              <a:rPr lang="en-US" dirty="0"/>
              <a:t> applications, business users can quickly enhance existing processes for supply chains, customer service, human resources, and financial services. </a:t>
            </a:r>
          </a:p>
          <a:p>
            <a:endParaRPr lang="en-US" dirty="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Internet</a:t>
            </a:r>
          </a:p>
        </p:txBody>
      </p:sp>
      <p:sp>
        <p:nvSpPr>
          <p:cNvPr id="3" name="Content Placeholder 2"/>
          <p:cNvSpPr>
            <a:spLocks noGrp="1"/>
          </p:cNvSpPr>
          <p:nvPr>
            <p:ph idx="1"/>
          </p:nvPr>
        </p:nvSpPr>
        <p:spPr/>
        <p:txBody>
          <a:bodyPr>
            <a:normAutofit fontScale="85000" lnSpcReduction="10000"/>
          </a:bodyPr>
          <a:lstStyle/>
          <a:p>
            <a:pPr algn="just"/>
            <a:r>
              <a:rPr lang="en-US" dirty="0"/>
              <a:t>The </a:t>
            </a:r>
            <a:r>
              <a:rPr lang="en-US" b="1" dirty="0"/>
              <a:t>Internet</a:t>
            </a:r>
            <a:r>
              <a:rPr lang="en-US" dirty="0"/>
              <a:t> is an increasingly important part of everyday life for people around the world.</a:t>
            </a:r>
          </a:p>
          <a:p>
            <a:pPr algn="just"/>
            <a:r>
              <a:rPr lang="en-US" dirty="0"/>
              <a:t>The Internet is a </a:t>
            </a:r>
            <a:r>
              <a:rPr lang="en-US" b="1" dirty="0"/>
              <a:t>global network </a:t>
            </a:r>
            <a:r>
              <a:rPr lang="en-US" dirty="0"/>
              <a:t>of billions of computers and other electronic devices. With the Internet, it's possible to access almost any information, communicate with anyone else in the world, and do much more.</a:t>
            </a:r>
          </a:p>
          <a:p>
            <a:pPr algn="just"/>
            <a:r>
              <a:rPr lang="en-US" dirty="0"/>
              <a:t>We can do all of this by connecting a computer to the Internet, which is also called </a:t>
            </a:r>
            <a:r>
              <a:rPr lang="en-US" b="1" dirty="0"/>
              <a:t>going</a:t>
            </a:r>
            <a:r>
              <a:rPr lang="en-US" dirty="0"/>
              <a:t> </a:t>
            </a:r>
            <a:r>
              <a:rPr lang="en-US" b="1" dirty="0"/>
              <a:t>online. </a:t>
            </a:r>
            <a:r>
              <a:rPr lang="en-US" dirty="0"/>
              <a:t>When someone says a computer is</a:t>
            </a:r>
            <a:r>
              <a:rPr lang="en-US" b="1" dirty="0"/>
              <a:t> </a:t>
            </a:r>
            <a:r>
              <a:rPr lang="en-US" dirty="0"/>
              <a:t>online, it's just another way of saying it's connected to the Internet.</a:t>
            </a:r>
          </a:p>
          <a:p>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buNone/>
            </a:pPr>
            <a:r>
              <a:rPr lang="en-US" b="1" dirty="0"/>
              <a:t>What is the Web?</a:t>
            </a:r>
          </a:p>
          <a:p>
            <a:pPr algn="just"/>
            <a:r>
              <a:rPr lang="en-US" dirty="0"/>
              <a:t>The </a:t>
            </a:r>
            <a:r>
              <a:rPr lang="en-US" b="1" dirty="0"/>
              <a:t>World Wide Web</a:t>
            </a:r>
            <a:r>
              <a:rPr lang="en-US" dirty="0"/>
              <a:t>—usually called the </a:t>
            </a:r>
            <a:r>
              <a:rPr lang="en-US" b="1" dirty="0"/>
              <a:t>Web</a:t>
            </a:r>
            <a:r>
              <a:rPr lang="en-US" dirty="0"/>
              <a:t> for short—is a collection of different </a:t>
            </a:r>
            <a:r>
              <a:rPr lang="en-US" b="1" dirty="0"/>
              <a:t>websites</a:t>
            </a:r>
            <a:r>
              <a:rPr lang="en-US" dirty="0"/>
              <a:t> we can access through the Internet. </a:t>
            </a:r>
          </a:p>
          <a:p>
            <a:pPr algn="just"/>
            <a:r>
              <a:rPr lang="en-US" dirty="0"/>
              <a:t>A </a:t>
            </a:r>
            <a:r>
              <a:rPr lang="en-US" b="1" dirty="0"/>
              <a:t>website </a:t>
            </a:r>
            <a:r>
              <a:rPr lang="en-US" dirty="0"/>
              <a:t>is made up of related text, images, and other resources.</a:t>
            </a:r>
          </a:p>
          <a:p>
            <a:pPr algn="just"/>
            <a:r>
              <a:rPr lang="en-US" dirty="0"/>
              <a:t> Websites can resemble other forms of media—like newspaper articles or television programs—or they can be interactive in a way that's unique to computers. </a:t>
            </a:r>
          </a:p>
          <a:p>
            <a:pPr algn="just"/>
            <a:r>
              <a:rPr lang="en-US" dirty="0"/>
              <a:t>The purpose of a website can be almost anything: a news platform, an advertisement, an online library, a forum for sharing images, or an educational site like us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Once we are connected to the Internet, we can access and view websites using a type of application called a </a:t>
            </a:r>
            <a:r>
              <a:rPr lang="en-US" b="1" dirty="0"/>
              <a:t>web browser</a:t>
            </a:r>
            <a:r>
              <a:rPr lang="en-US" dirty="0"/>
              <a:t>. </a:t>
            </a:r>
          </a:p>
          <a:p>
            <a:pPr algn="just"/>
            <a:r>
              <a:rPr lang="en-US" dirty="0"/>
              <a:t>The web browser itself is not the Internet; it only displays websites that are stored on the Internet.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5181600"/>
          </a:xfrm>
        </p:spPr>
        <p:txBody>
          <a:bodyPr>
            <a:normAutofit fontScale="77500" lnSpcReduction="20000"/>
          </a:bodyPr>
          <a:lstStyle/>
          <a:p>
            <a:pPr>
              <a:buNone/>
            </a:pPr>
            <a:r>
              <a:rPr lang="en-US" b="1" dirty="0"/>
              <a:t>How does the Internet work?</a:t>
            </a:r>
          </a:p>
          <a:p>
            <a:pPr algn="just"/>
            <a:r>
              <a:rPr lang="en-US" dirty="0"/>
              <a:t>The Internet is a global network of </a:t>
            </a:r>
            <a:r>
              <a:rPr lang="en-US" b="1" dirty="0"/>
              <a:t>physical cables</a:t>
            </a:r>
            <a:r>
              <a:rPr lang="en-US" dirty="0"/>
              <a:t>, which can include copper telephone wires, TV cables, and fiber optic cables.</a:t>
            </a:r>
          </a:p>
          <a:p>
            <a:pPr algn="just"/>
            <a:r>
              <a:rPr lang="en-US" dirty="0"/>
              <a:t> Even wireless connections like Wi-Fi and 3G/4G rely on these physical cables to access the Internet. </a:t>
            </a:r>
          </a:p>
          <a:p>
            <a:pPr algn="just"/>
            <a:r>
              <a:rPr lang="en-US" dirty="0"/>
              <a:t>When we visit a website, our computer sends a request over these wires to a </a:t>
            </a:r>
            <a:r>
              <a:rPr lang="en-US" b="1" dirty="0"/>
              <a:t>server</a:t>
            </a:r>
            <a:r>
              <a:rPr lang="en-US" dirty="0"/>
              <a:t>. </a:t>
            </a:r>
          </a:p>
          <a:p>
            <a:pPr algn="just"/>
            <a:r>
              <a:rPr lang="en-US" dirty="0"/>
              <a:t>A server is where websites are stored, and it works a lot like your computer's hard drive. </a:t>
            </a:r>
          </a:p>
          <a:p>
            <a:pPr algn="just"/>
            <a:r>
              <a:rPr lang="en-US" dirty="0"/>
              <a:t>Once the request arrives, the server retrieves the website and sends the correct data back to your computer. </a:t>
            </a:r>
          </a:p>
          <a:p>
            <a:pPr algn="just"/>
            <a:r>
              <a:rPr lang="en-US" dirty="0"/>
              <a:t>What's amazing is that this all happens in just a few seconds.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5181600"/>
          </a:xfrm>
        </p:spPr>
        <p:txBody>
          <a:bodyPr>
            <a:normAutofit fontScale="85000" lnSpcReduction="20000"/>
          </a:bodyPr>
          <a:lstStyle/>
          <a:p>
            <a:pPr algn="just"/>
            <a:r>
              <a:rPr lang="en-US" dirty="0"/>
              <a:t>One of the best features of the Internet is the ability to communicate almost instantly with anyone in the world. </a:t>
            </a:r>
          </a:p>
          <a:p>
            <a:pPr algn="just"/>
            <a:r>
              <a:rPr lang="en-US" dirty="0"/>
              <a:t>Email is one of the oldest and most universal ways to communicate and share information on the Internet, and billions of people use it. </a:t>
            </a:r>
          </a:p>
          <a:p>
            <a:pPr algn="just"/>
            <a:r>
              <a:rPr lang="en-US" dirty="0"/>
              <a:t>Social media allows people to connect in a variety of ways and build communities online.</a:t>
            </a:r>
          </a:p>
          <a:p>
            <a:pPr algn="just"/>
            <a:r>
              <a:rPr lang="en-US" dirty="0"/>
              <a:t>There are many other things we can do on the Internet. There are thousands of ways to keep up with news or shop for anything online. </a:t>
            </a:r>
          </a:p>
          <a:p>
            <a:pPr algn="just"/>
            <a:r>
              <a:rPr lang="en-US" dirty="0"/>
              <a:t>We can pay our bills, manage your bank accounts, meet new people, watch TV, or learn new skills. We can learn or do almost anything online.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486400"/>
          </a:xfrm>
        </p:spPr>
        <p:txBody>
          <a:bodyPr>
            <a:normAutofit fontScale="85000" lnSpcReduction="20000"/>
          </a:bodyPr>
          <a:lstStyle/>
          <a:p>
            <a:pPr>
              <a:buNone/>
            </a:pPr>
            <a:r>
              <a:rPr lang="en-US" b="1" dirty="0"/>
              <a:t> Intranet</a:t>
            </a:r>
          </a:p>
          <a:p>
            <a:pPr algn="just"/>
            <a:r>
              <a:rPr lang="en-US" dirty="0"/>
              <a:t>An intranet is a private network contained within an enterprise that is used to securely share company information and computing resources among employees.</a:t>
            </a:r>
          </a:p>
          <a:p>
            <a:pPr algn="just"/>
            <a:r>
              <a:rPr lang="en-US" dirty="0"/>
              <a:t>An intranet can also be used for working in groups and teleconferences.</a:t>
            </a:r>
          </a:p>
          <a:p>
            <a:pPr algn="just"/>
            <a:r>
              <a:rPr lang="en-US" dirty="0"/>
              <a:t>Intranets encourage communication within an organization. They let employees easily access important information, links, applications, forms and databases of company records. </a:t>
            </a:r>
          </a:p>
          <a:p>
            <a:pPr algn="just"/>
            <a:r>
              <a:rPr lang="en-US" dirty="0"/>
              <a:t>A database that includes all the usernames of employees who have access rights to the network is often used to maintain intranet security.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5257800"/>
          </a:xfrm>
        </p:spPr>
        <p:txBody>
          <a:bodyPr>
            <a:normAutofit fontScale="92500" lnSpcReduction="20000"/>
          </a:bodyPr>
          <a:lstStyle/>
          <a:p>
            <a:pPr algn="just"/>
            <a:r>
              <a:rPr lang="en-US" b="1" dirty="0"/>
              <a:t>Central repository.</a:t>
            </a:r>
            <a:r>
              <a:rPr lang="en-US" dirty="0"/>
              <a:t> Intranets become the main repository where important information and company data are stored.</a:t>
            </a:r>
          </a:p>
          <a:p>
            <a:pPr algn="just"/>
            <a:r>
              <a:rPr lang="en-US" b="1" dirty="0"/>
              <a:t>Collaboration.</a:t>
            </a:r>
            <a:r>
              <a:rPr lang="en-US" dirty="0"/>
              <a:t> These internal networks provide a way to share information that makes it easier for employees to work together.</a:t>
            </a:r>
          </a:p>
          <a:p>
            <a:pPr algn="just"/>
            <a:r>
              <a:rPr lang="en-US" b="1" dirty="0"/>
              <a:t>Personalization.</a:t>
            </a:r>
            <a:r>
              <a:rPr lang="en-US" dirty="0"/>
              <a:t> Intranets provide personalized content to employees based on their role within the company.</a:t>
            </a:r>
          </a:p>
          <a:p>
            <a:pPr algn="just"/>
            <a:r>
              <a:rPr lang="en-US" b="1" dirty="0"/>
              <a:t>Communication.</a:t>
            </a:r>
            <a:r>
              <a:rPr lang="en-US" dirty="0"/>
              <a:t> They make employee directories, company news and organization charts readily available, improving internal corporate communications.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lgn="just"/>
            <a:r>
              <a:rPr lang="en-US" b="1" dirty="0"/>
              <a:t>Easy access to information.</a:t>
            </a:r>
            <a:r>
              <a:rPr lang="en-US" dirty="0"/>
              <a:t> Intranets provide easy access to information about company policies, benefits and updates.</a:t>
            </a:r>
          </a:p>
          <a:p>
            <a:pPr algn="just"/>
            <a:r>
              <a:rPr lang="en-US" b="1" dirty="0"/>
              <a:t>Social elements.</a:t>
            </a:r>
            <a:r>
              <a:rPr lang="en-US" dirty="0"/>
              <a:t> Social media features let employees create an account, post content and status alerts and browse a newsfeed.</a:t>
            </a:r>
          </a:p>
          <a:p>
            <a:pPr algn="just"/>
            <a:r>
              <a:rPr lang="en-US" b="1" dirty="0"/>
              <a:t>Project management.</a:t>
            </a:r>
            <a:r>
              <a:rPr lang="en-US" dirty="0"/>
              <a:t> To-do lists, employee directories, status updates and other resources aid users in project management.</a:t>
            </a:r>
          </a:p>
          <a:p>
            <a:pPr algn="just"/>
            <a:r>
              <a:rPr lang="en-US" b="1" dirty="0"/>
              <a:t>Automation.</a:t>
            </a:r>
            <a:r>
              <a:rPr lang="en-US" dirty="0"/>
              <a:t> Intranets streamline everyday activities by helping to automate repeatable tasks.</a:t>
            </a:r>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1310</Words>
  <Application>Microsoft Office PowerPoint</Application>
  <PresentationFormat>On-screen Show (4:3)</PresentationFormat>
  <Paragraphs>66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Unit 3 Lecture 10</vt:lpstr>
      <vt:lpstr>The Internet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Internet, Intranet and Extranet</vt:lpstr>
      <vt:lpstr>IoT (Internet of Things)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D3LL</dc:creator>
  <cp:lastModifiedBy>Saroj Giri</cp:lastModifiedBy>
  <cp:revision>8</cp:revision>
  <dcterms:created xsi:type="dcterms:W3CDTF">2022-01-09T16:12:49Z</dcterms:created>
  <dcterms:modified xsi:type="dcterms:W3CDTF">2023-02-22T15:54:41Z</dcterms:modified>
</cp:coreProperties>
</file>