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3" r:id="rId13"/>
    <p:sldId id="266" r:id="rId14"/>
    <p:sldId id="271" r:id="rId15"/>
    <p:sldId id="267" r:id="rId16"/>
    <p:sldId id="26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0BD2C-E19B-41A4-8F3F-6548AA05420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7B4D4-80CC-48C7-9BF5-3917A7E3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55D-F14C-7092-254B-8DA83C3F7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67F82-862F-04D1-09E7-13EC0A84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C226-278C-E79C-233A-250CC00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42F3-C3D2-467A-8701-52BE87105740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7427-B69C-2AE7-1074-B699AED9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F687-B308-1C98-F520-21AC68CE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8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BB9-6A2D-E3D6-6760-AE877C06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2EEB-5FB1-2B2E-B5F0-ADA67B0AF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CBA3-AA66-D130-2294-B1C5F358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AAA8-F2C8-462B-831F-CF6F29E618ED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2606-9292-362C-3DC7-E94EA5E0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4A79-906C-DCCA-D61E-F829C699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FEB10-9220-1A0C-6B1B-497313AF9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0C34D-8246-48B8-53D3-2D51ADF27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DDF8-23F2-1171-4AE9-9A5A1C09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5897-852F-405C-B77E-3BA2EF3CA437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0065-DA1F-8635-2100-5038A5CD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2466-40F8-71FD-8CBB-2CE0D0BC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1D40-E0C8-A35E-CC99-DC64C9F5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DD7C-A54C-FFA4-D868-E8B40368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028F-1D55-53BA-C958-F6A9F19A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625-B1CE-4A41-ADAF-1C978FDB338C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7FF5-4B42-BF8A-A31C-2C2B5AC8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46D0-7647-7F68-D85B-8C2D3B8B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3295-D59E-859B-85A7-39196F6E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8BDE-F3B5-1042-BBA0-A796E67D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3781-BD5F-1104-46D7-D647C19D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CDF-1B6B-4E96-AFDE-AC0DF355DD43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82EF3-E0EB-2376-69C3-D210DF5B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E313-4F46-62E4-6008-1EADB41E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5F21-1BBF-34A1-DCB7-FD428FF1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E699-9ECF-D555-F1CD-0D46A3D71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5738-ACE5-83DA-1922-6EDE4634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754F5-F291-87F2-A8A6-3704626C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F3A-7505-4CB0-8D00-F5370E2D0D3D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B115-F180-E67E-1076-A319F80F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E1EF-62E4-4FCA-165C-AF1FFD48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FE36-D5BA-77D8-83FF-335D3684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6CBC-8BD6-BCEB-E5E6-DD3FE2202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1CC3C-A22A-E577-280B-A4B694BB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45A70-ACA0-DF59-1AD4-E7740C6E2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64D92-89CE-124C-1C2E-A4A0CAC3F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B527E-C4CD-B6BE-C83D-AC9106FB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5B0-0D67-44EC-B78F-2EAE4D911347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5011D-EA30-60C1-01C4-B726411F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59F95-0120-3957-39D6-15108A46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3CD9-8AA9-1212-92B2-E14B810D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991F3-A2A0-D37B-17EC-EEE1F88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295-CEB8-4104-B236-4D964E63CDC8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9394B-9CDB-447D-29F0-2BB1357A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D7080-5D1F-D5E6-34EF-69EFF081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5C456-F752-D164-836C-9DA79DA8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7E52-7B3F-41E3-B369-A43F669C87C0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08079-0CC5-D6F6-635F-5392F89C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D2775-CF55-4D5F-0193-D0304915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73D9-28CA-56A6-089A-FC7DC41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CCF2-E49A-495B-14E4-C39EB9DD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09723-4A29-EE74-52E9-2616295C7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D389-E1D7-6864-C46E-6A5C852E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C546-1818-453E-BA32-ABBEC48DAA7E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43B7-6CF1-6CE2-F8A4-45C1E31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2399-C351-995F-6CBB-50766B34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B7BE-3157-112D-AAEA-495BF139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3AB7A-90C7-3A97-83DC-0EC063E0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D5F64-B14B-2D2B-26A4-A56E7028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BCDF-937A-3094-AC7B-F5DC5D52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AC3-5B26-42FA-813C-1C5E18E63BF6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03C4A-F948-0689-F44E-E9DD5039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492C0-C261-9F86-D554-8911D64E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53FEF-273D-6B26-02FF-E7665A2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9C8D0-FD30-0ECA-FCA0-D774317C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D8B7-6D3C-72D1-1DAA-31B4CB13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C2C4-8C58-42C5-9832-56FF358AF0CC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C5418-A83B-4B47-2201-B8A6B4263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3A5A-5505-B20E-9B28-A63B36F03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11A7-4088-4FF2-82B9-002D9272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96F5-A1CF-7B4B-1496-9D667A6EB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4</a:t>
            </a:r>
            <a:br>
              <a:rPr lang="en-US" sz="5400" dirty="0"/>
            </a:br>
            <a:r>
              <a:rPr lang="en-US" sz="5400" dirty="0"/>
              <a:t>Computer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A13AC-0496-3C8D-4268-A8D7035DA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Lecture 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BBBF-DF0F-FB13-FBCD-4F59AECF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FDED-F769-4E7A-8717-3D7FA69A14B0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19DF-D4A8-2A47-C14E-9551A9F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4F82-C3A2-E758-E01A-DE956473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EF91-C9E7-A9DF-244C-B1ACF567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97865" indent="-457200" algn="just">
              <a:lnSpc>
                <a:spcPct val="170000"/>
              </a:lnSpc>
              <a:spcBef>
                <a:spcPts val="1010"/>
              </a:spcBef>
              <a:buFont typeface="Wingdings" panose="05000000000000000000" pitchFamily="2" charset="2"/>
              <a:buChar char="ü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Plaintext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original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message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input,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i.e.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unencrypted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data.</a:t>
            </a:r>
            <a:endParaRPr lang="en-US" sz="2800" dirty="0">
              <a:latin typeface="Calibri"/>
              <a:cs typeface="Calibri"/>
            </a:endParaRPr>
          </a:p>
          <a:p>
            <a:pPr marL="697865" marR="8255" indent="-457200" algn="just">
              <a:lnSpc>
                <a:spcPct val="170000"/>
              </a:lnSpc>
              <a:spcBef>
                <a:spcPts val="405"/>
              </a:spcBef>
              <a:buFont typeface="Wingdings" panose="05000000000000000000" pitchFamily="2" charset="2"/>
              <a:buChar char="ü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Cipher</a:t>
            </a:r>
            <a:r>
              <a:rPr lang="en-US" sz="2800" spc="4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47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Code—</a:t>
            </a:r>
            <a:r>
              <a:rPr lang="en-US" sz="2800" dirty="0">
                <a:latin typeface="Calibri"/>
                <a:cs typeface="Calibri"/>
              </a:rPr>
              <a:t>Cipher</a:t>
            </a:r>
            <a:r>
              <a:rPr lang="en-US" sz="2800" spc="4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49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48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bit-</a:t>
            </a:r>
            <a:r>
              <a:rPr lang="en-US" sz="2800" spc="-10" dirty="0">
                <a:latin typeface="Calibri"/>
                <a:cs typeface="Calibri"/>
              </a:rPr>
              <a:t>by-</a:t>
            </a:r>
            <a:r>
              <a:rPr lang="en-US" sz="2800" dirty="0">
                <a:latin typeface="Calibri"/>
                <a:cs typeface="Calibri"/>
              </a:rPr>
              <a:t>bit</a:t>
            </a:r>
            <a:r>
              <a:rPr lang="en-US" sz="2800" spc="48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47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character-by-</a:t>
            </a:r>
            <a:r>
              <a:rPr lang="en-US" sz="2800" dirty="0">
                <a:latin typeface="Calibri"/>
                <a:cs typeface="Calibri"/>
              </a:rPr>
              <a:t>character</a:t>
            </a:r>
            <a:r>
              <a:rPr lang="en-US" sz="2800" spc="48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transformation </a:t>
            </a:r>
            <a:r>
              <a:rPr lang="en-US" sz="2800" dirty="0">
                <a:latin typeface="Calibri"/>
                <a:cs typeface="Calibri"/>
              </a:rPr>
              <a:t>without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regard</a:t>
            </a:r>
            <a:r>
              <a:rPr lang="en-US" sz="2800" spc="1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meaning</a:t>
            </a:r>
            <a:r>
              <a:rPr lang="en-US" sz="2800" spc="11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1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message.</a:t>
            </a:r>
            <a:r>
              <a:rPr lang="en-US" sz="2800" spc="9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Code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replaces</a:t>
            </a:r>
            <a:r>
              <a:rPr lang="en-US" sz="2800" spc="11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one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word</a:t>
            </a:r>
            <a:r>
              <a:rPr lang="en-US" sz="2800" spc="1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with</a:t>
            </a:r>
            <a:r>
              <a:rPr lang="en-US" sz="2800" spc="1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another </a:t>
            </a:r>
            <a:r>
              <a:rPr lang="en-US" sz="2800" dirty="0">
                <a:latin typeface="Calibri"/>
                <a:cs typeface="Calibri"/>
              </a:rPr>
              <a:t>word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symbol.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Codes are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not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any </a:t>
            </a:r>
            <a:r>
              <a:rPr lang="en-US" sz="2800" spc="-20" dirty="0">
                <a:latin typeface="Calibri"/>
                <a:cs typeface="Calibri"/>
              </a:rPr>
              <a:t>more.</a:t>
            </a:r>
            <a:endParaRPr lang="en-US" sz="2800" dirty="0">
              <a:latin typeface="Calibri"/>
              <a:cs typeface="Calibri"/>
            </a:endParaRPr>
          </a:p>
          <a:p>
            <a:pPr marL="697865" indent="-457200" algn="just">
              <a:lnSpc>
                <a:spcPct val="170000"/>
              </a:lnSpc>
              <a:spcBef>
                <a:spcPts val="219"/>
              </a:spcBef>
              <a:buFont typeface="Wingdings" panose="05000000000000000000" pitchFamily="2" charset="2"/>
              <a:buChar char="ü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Cipher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text—It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coded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message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encrypted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data.</a:t>
            </a:r>
            <a:endParaRPr lang="en-US" sz="2800" dirty="0">
              <a:latin typeface="Calibri"/>
              <a:cs typeface="Calibri"/>
            </a:endParaRPr>
          </a:p>
          <a:p>
            <a:pPr marL="697865" marR="128270" indent="-457200">
              <a:lnSpc>
                <a:spcPct val="170000"/>
              </a:lnSpc>
              <a:spcBef>
                <a:spcPts val="215"/>
              </a:spcBef>
              <a:buFont typeface="Wingdings" panose="05000000000000000000" pitchFamily="2" charset="2"/>
              <a:buChar char="ü"/>
              <a:tabLst>
                <a:tab pos="469900" algn="l"/>
                <a:tab pos="470534" algn="l"/>
              </a:tabLst>
            </a:pPr>
            <a:r>
              <a:rPr lang="en-US" sz="2800" spc="-10" dirty="0">
                <a:latin typeface="Calibri"/>
                <a:cs typeface="Calibri"/>
              </a:rPr>
              <a:t>Encryption—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 the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process of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converting plaintext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cipher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text, using an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encryption algorithm.</a:t>
            </a:r>
            <a:endParaRPr lang="en-US" sz="2800" dirty="0">
              <a:latin typeface="Calibri"/>
              <a:cs typeface="Calibri"/>
            </a:endParaRPr>
          </a:p>
          <a:p>
            <a:pPr marL="697865" marR="50800" indent="-457200">
              <a:lnSpc>
                <a:spcPct val="17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tabLst>
                <a:tab pos="469900" algn="l"/>
                <a:tab pos="470534" algn="l"/>
              </a:tabLst>
            </a:pPr>
            <a:r>
              <a:rPr lang="en-US" sz="2800" spc="-10" dirty="0">
                <a:latin typeface="Calibri"/>
                <a:cs typeface="Calibri"/>
              </a:rPr>
              <a:t>Decryption—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 the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reverse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encryption, i.e. converting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cipher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text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plaintext, </a:t>
            </a:r>
            <a:r>
              <a:rPr lang="en-US" sz="2800" spc="-10" dirty="0">
                <a:latin typeface="Calibri"/>
                <a:cs typeface="Calibri"/>
              </a:rPr>
              <a:t>using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decryption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algorithm.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5029-CB35-8C6F-72A0-2606D26F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625-B1CE-4A41-ADAF-1C978FDB338C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8234-218F-7CB6-3422-174D8E6F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3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AFB7-1C22-A107-5C08-7E2799B7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A202-6768-D19E-817F-7A65ACF9C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8"/>
            <a:ext cx="9946341" cy="4625789"/>
          </a:xfrm>
        </p:spPr>
        <p:txBody>
          <a:bodyPr>
            <a:normAutofit fontScale="55000" lnSpcReduction="20000"/>
          </a:bodyPr>
          <a:lstStyle/>
          <a:p>
            <a:pPr marL="12700" marR="12065" algn="just">
              <a:lnSpc>
                <a:spcPct val="170000"/>
              </a:lnSpc>
            </a:pPr>
            <a:r>
              <a:rPr lang="en-US" sz="3600" dirty="0">
                <a:latin typeface="Calibri"/>
                <a:cs typeface="Calibri"/>
              </a:rPr>
              <a:t>Cryptography</a:t>
            </a:r>
            <a:r>
              <a:rPr lang="en-US" sz="3600" spc="1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uses</a:t>
            </a:r>
            <a:r>
              <a:rPr lang="en-US" sz="3600" spc="13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different</a:t>
            </a:r>
            <a:r>
              <a:rPr lang="en-US" sz="3600" spc="15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schemes</a:t>
            </a:r>
            <a:r>
              <a:rPr lang="en-US" sz="3600" spc="1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for</a:t>
            </a:r>
            <a:r>
              <a:rPr lang="en-US" sz="3600" spc="13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1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encryption</a:t>
            </a:r>
            <a:r>
              <a:rPr lang="en-US" sz="3600" spc="114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of</a:t>
            </a:r>
            <a:r>
              <a:rPr lang="en-US" sz="3600" spc="114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data.</a:t>
            </a:r>
            <a:r>
              <a:rPr lang="en-US" sz="3600" spc="15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These</a:t>
            </a:r>
            <a:r>
              <a:rPr lang="en-US" sz="3600" spc="1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schemes</a:t>
            </a:r>
            <a:r>
              <a:rPr lang="en-US" sz="3600" spc="13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constitute</a:t>
            </a:r>
            <a:r>
              <a:rPr lang="en-US" sz="3600" spc="125" dirty="0">
                <a:latin typeface="Calibri"/>
                <a:cs typeface="Calibri"/>
              </a:rPr>
              <a:t> </a:t>
            </a:r>
            <a:r>
              <a:rPr lang="en-US" sz="3600" spc="-50" dirty="0">
                <a:latin typeface="Calibri"/>
                <a:cs typeface="Calibri"/>
              </a:rPr>
              <a:t>a </a:t>
            </a:r>
            <a:r>
              <a:rPr lang="en-US" sz="3600" dirty="0">
                <a:latin typeface="Calibri"/>
                <a:cs typeface="Calibri"/>
              </a:rPr>
              <a:t>pair</a:t>
            </a:r>
            <a:r>
              <a:rPr lang="en-US" sz="3600" spc="-3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of</a:t>
            </a:r>
            <a:r>
              <a:rPr lang="en-US" sz="3600" spc="-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algorithms</a:t>
            </a:r>
            <a:r>
              <a:rPr lang="en-US" sz="3600" spc="-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which</a:t>
            </a:r>
            <a:r>
              <a:rPr lang="en-US" sz="3600" spc="-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creates</a:t>
            </a:r>
            <a:r>
              <a:rPr lang="en-US" sz="3600" spc="-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-1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encryption and</a:t>
            </a:r>
            <a:r>
              <a:rPr lang="en-US" sz="3600" spc="-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decryption,</a:t>
            </a:r>
            <a:r>
              <a:rPr lang="en-US" sz="3600" spc="-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and</a:t>
            </a:r>
            <a:r>
              <a:rPr lang="en-US" sz="3600" spc="-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</a:t>
            </a:r>
            <a:r>
              <a:rPr lang="en-US" sz="3600" spc="-15" dirty="0">
                <a:latin typeface="Calibri"/>
                <a:cs typeface="Calibri"/>
              </a:rPr>
              <a:t> </a:t>
            </a:r>
            <a:r>
              <a:rPr lang="en-US" sz="3600" spc="-20" dirty="0">
                <a:latin typeface="Calibri"/>
                <a:cs typeface="Calibri"/>
              </a:rPr>
              <a:t>key.</a:t>
            </a:r>
            <a:endParaRPr lang="en-US" sz="3600" dirty="0">
              <a:latin typeface="Calibri"/>
              <a:cs typeface="Calibri"/>
            </a:endParaRPr>
          </a:p>
          <a:p>
            <a:pPr marL="12700" marR="12065" algn="just">
              <a:lnSpc>
                <a:spcPct val="170000"/>
              </a:lnSpc>
              <a:spcBef>
                <a:spcPts val="5"/>
              </a:spcBef>
            </a:pPr>
            <a:r>
              <a:rPr lang="en-US" sz="3600" dirty="0">
                <a:latin typeface="Calibri"/>
                <a:cs typeface="Calibri"/>
              </a:rPr>
              <a:t>Key</a:t>
            </a:r>
            <a:r>
              <a:rPr lang="en-US" sz="3600" spc="18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is</a:t>
            </a:r>
            <a:r>
              <a:rPr lang="en-US" sz="3600" spc="18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</a:t>
            </a:r>
            <a:r>
              <a:rPr lang="en-US" sz="3600" spc="17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secret</a:t>
            </a:r>
            <a:r>
              <a:rPr lang="en-US" sz="3600" spc="18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parameter</a:t>
            </a:r>
            <a:r>
              <a:rPr lang="en-US" sz="3600" spc="16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(string</a:t>
            </a:r>
            <a:r>
              <a:rPr lang="en-US" sz="3600" spc="18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of</a:t>
            </a:r>
            <a:r>
              <a:rPr lang="en-US" sz="3600" spc="19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bits)</a:t>
            </a:r>
            <a:r>
              <a:rPr lang="en-US" sz="3600" spc="17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for</a:t>
            </a:r>
            <a:r>
              <a:rPr lang="en-US" sz="3600" spc="16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</a:t>
            </a:r>
            <a:r>
              <a:rPr lang="en-US" sz="3600" spc="2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specific</a:t>
            </a:r>
            <a:r>
              <a:rPr lang="en-US" sz="3600" spc="17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message</a:t>
            </a:r>
            <a:r>
              <a:rPr lang="en-US" sz="3600" spc="18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exchange</a:t>
            </a:r>
            <a:r>
              <a:rPr lang="en-US" sz="3600" spc="18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context.</a:t>
            </a:r>
            <a:r>
              <a:rPr lang="en-US" sz="3600" spc="185" dirty="0">
                <a:latin typeface="Calibri"/>
                <a:cs typeface="Calibri"/>
              </a:rPr>
              <a:t> </a:t>
            </a:r>
          </a:p>
          <a:p>
            <a:pPr marL="12700" marR="12065" algn="just">
              <a:lnSpc>
                <a:spcPct val="170000"/>
              </a:lnSpc>
              <a:spcBef>
                <a:spcPts val="5"/>
              </a:spcBef>
            </a:pPr>
            <a:r>
              <a:rPr lang="en-US" sz="3600" dirty="0">
                <a:latin typeface="Calibri"/>
                <a:cs typeface="Calibri"/>
              </a:rPr>
              <a:t>Keys</a:t>
            </a:r>
            <a:r>
              <a:rPr lang="en-US" sz="3600" spc="185" dirty="0">
                <a:latin typeface="Calibri"/>
                <a:cs typeface="Calibri"/>
              </a:rPr>
              <a:t> </a:t>
            </a:r>
            <a:r>
              <a:rPr lang="en-US" sz="3600" spc="-25" dirty="0">
                <a:latin typeface="Calibri"/>
                <a:cs typeface="Calibri"/>
              </a:rPr>
              <a:t>are </a:t>
            </a:r>
            <a:r>
              <a:rPr lang="en-US" sz="3600" dirty="0">
                <a:latin typeface="Calibri"/>
                <a:cs typeface="Calibri"/>
              </a:rPr>
              <a:t>important,</a:t>
            </a:r>
            <a:r>
              <a:rPr lang="en-US" sz="3600" spc="7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as</a:t>
            </a:r>
            <a:r>
              <a:rPr lang="en-US" sz="3600" spc="8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algorithms</a:t>
            </a:r>
            <a:r>
              <a:rPr lang="en-US" sz="3600" spc="9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without</a:t>
            </a:r>
            <a:r>
              <a:rPr lang="en-US" sz="3600" spc="8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keys</a:t>
            </a:r>
            <a:r>
              <a:rPr lang="en-US" sz="3600" spc="9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are</a:t>
            </a:r>
            <a:r>
              <a:rPr lang="en-US" sz="3600" spc="8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not</a:t>
            </a:r>
            <a:r>
              <a:rPr lang="en-US" sz="3600" spc="11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useful.</a:t>
            </a:r>
            <a:r>
              <a:rPr lang="en-US" sz="3600" spc="85" dirty="0">
                <a:latin typeface="Calibri"/>
                <a:cs typeface="Calibri"/>
              </a:rPr>
              <a:t> </a:t>
            </a:r>
          </a:p>
          <a:p>
            <a:pPr marL="12700" marR="12065" algn="just">
              <a:lnSpc>
                <a:spcPct val="170000"/>
              </a:lnSpc>
              <a:spcBef>
                <a:spcPts val="5"/>
              </a:spcBef>
            </a:pP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8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encrypted</a:t>
            </a:r>
            <a:r>
              <a:rPr lang="en-US" sz="3600" spc="9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data</a:t>
            </a:r>
            <a:r>
              <a:rPr lang="en-US" sz="3600" spc="8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cannot</a:t>
            </a:r>
            <a:r>
              <a:rPr lang="en-US" sz="3600" spc="10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be</a:t>
            </a:r>
            <a:r>
              <a:rPr lang="en-US" sz="3600" spc="105" dirty="0">
                <a:latin typeface="Calibri"/>
                <a:cs typeface="Calibri"/>
              </a:rPr>
              <a:t> </a:t>
            </a:r>
            <a:r>
              <a:rPr lang="en-US" sz="3600" spc="-10" dirty="0">
                <a:latin typeface="Calibri"/>
                <a:cs typeface="Calibri"/>
              </a:rPr>
              <a:t>accessed </a:t>
            </a:r>
            <a:r>
              <a:rPr lang="en-US" sz="3600" dirty="0">
                <a:latin typeface="Calibri"/>
                <a:cs typeface="Calibri"/>
              </a:rPr>
              <a:t>without</a:t>
            </a:r>
            <a:r>
              <a:rPr lang="en-US" sz="3600" spc="3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4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appropriate</a:t>
            </a:r>
            <a:r>
              <a:rPr lang="en-US" sz="3600" spc="3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key.</a:t>
            </a:r>
            <a:r>
              <a:rPr lang="en-US" sz="3600" spc="45" dirty="0">
                <a:latin typeface="Calibri"/>
                <a:cs typeface="Calibri"/>
              </a:rPr>
              <a:t> </a:t>
            </a:r>
          </a:p>
          <a:p>
            <a:pPr marL="12700" marR="12065" algn="just">
              <a:lnSpc>
                <a:spcPct val="170000"/>
              </a:lnSpc>
              <a:spcBef>
                <a:spcPts val="5"/>
              </a:spcBef>
            </a:pP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3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size</a:t>
            </a:r>
            <a:r>
              <a:rPr lang="en-US" sz="3600" spc="4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of</a:t>
            </a:r>
            <a:r>
              <a:rPr lang="en-US" sz="3600" spc="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key</a:t>
            </a:r>
            <a:r>
              <a:rPr lang="en-US" sz="3600" spc="4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is</a:t>
            </a:r>
            <a:r>
              <a:rPr lang="en-US" sz="3600" spc="4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also</a:t>
            </a:r>
            <a:r>
              <a:rPr lang="en-US" sz="3600" spc="3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important.</a:t>
            </a:r>
            <a:r>
              <a:rPr lang="en-US" sz="3600" spc="4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4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larger</a:t>
            </a:r>
            <a:r>
              <a:rPr lang="en-US" sz="3600" spc="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4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key,</a:t>
            </a:r>
            <a:r>
              <a:rPr lang="en-US" sz="3600" spc="4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4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harder</a:t>
            </a:r>
            <a:r>
              <a:rPr lang="en-US" sz="3600" spc="30" dirty="0">
                <a:latin typeface="Calibri"/>
                <a:cs typeface="Calibri"/>
              </a:rPr>
              <a:t> </a:t>
            </a:r>
            <a:r>
              <a:rPr lang="en-US" sz="3600" spc="-25" dirty="0">
                <a:latin typeface="Calibri"/>
                <a:cs typeface="Calibri"/>
              </a:rPr>
              <a:t>it </a:t>
            </a:r>
            <a:r>
              <a:rPr lang="en-US" sz="3600" dirty="0">
                <a:latin typeface="Calibri"/>
                <a:cs typeface="Calibri"/>
              </a:rPr>
              <a:t>is</a:t>
            </a:r>
            <a:r>
              <a:rPr lang="en-US" sz="3600" spc="8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to</a:t>
            </a:r>
            <a:r>
              <a:rPr lang="en-US" sz="3600" spc="7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crack</a:t>
            </a:r>
            <a:r>
              <a:rPr lang="en-US" sz="3600" spc="8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</a:t>
            </a:r>
            <a:r>
              <a:rPr lang="en-US" sz="3600" spc="10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block</a:t>
            </a:r>
            <a:r>
              <a:rPr lang="en-US" sz="3600" spc="11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of</a:t>
            </a:r>
            <a:r>
              <a:rPr lang="en-US" sz="3600" spc="9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encrypted</a:t>
            </a:r>
            <a:r>
              <a:rPr lang="en-US" sz="3600" spc="10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data.</a:t>
            </a:r>
            <a:r>
              <a:rPr lang="en-US" sz="3600" spc="90" dirty="0">
                <a:latin typeface="Calibri"/>
                <a:cs typeface="Calibri"/>
              </a:rPr>
              <a:t> </a:t>
            </a:r>
          </a:p>
          <a:p>
            <a:pPr marL="12700" marR="12065" algn="just">
              <a:lnSpc>
                <a:spcPct val="170000"/>
              </a:lnSpc>
              <a:spcBef>
                <a:spcPts val="5"/>
              </a:spcBef>
            </a:pP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8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algorithms</a:t>
            </a:r>
            <a:r>
              <a:rPr lang="en-US" sz="3600" spc="9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differ</a:t>
            </a:r>
            <a:r>
              <a:rPr lang="en-US" sz="3600" spc="9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based</a:t>
            </a:r>
            <a:r>
              <a:rPr lang="en-US" sz="3600" spc="7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on</a:t>
            </a:r>
            <a:r>
              <a:rPr lang="en-US" sz="3600" spc="7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the</a:t>
            </a:r>
            <a:r>
              <a:rPr lang="en-US" sz="3600" spc="105" dirty="0">
                <a:latin typeface="Calibri"/>
                <a:cs typeface="Calibri"/>
              </a:rPr>
              <a:t>  </a:t>
            </a:r>
            <a:r>
              <a:rPr lang="en-US" sz="3600" dirty="0">
                <a:latin typeface="Calibri"/>
                <a:cs typeface="Calibri"/>
              </a:rPr>
              <a:t>number</a:t>
            </a:r>
            <a:r>
              <a:rPr lang="en-US" sz="3600" spc="9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of</a:t>
            </a:r>
            <a:r>
              <a:rPr lang="en-US" sz="3600" spc="9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keys</a:t>
            </a:r>
            <a:r>
              <a:rPr lang="en-US" sz="3600" spc="90" dirty="0">
                <a:latin typeface="Calibri"/>
                <a:cs typeface="Calibri"/>
              </a:rPr>
              <a:t> </a:t>
            </a:r>
            <a:r>
              <a:rPr lang="en-US" sz="3600" spc="-20" dirty="0">
                <a:latin typeface="Calibri"/>
                <a:cs typeface="Calibri"/>
              </a:rPr>
              <a:t>that </a:t>
            </a:r>
            <a:r>
              <a:rPr lang="en-US" sz="3600" dirty="0">
                <a:latin typeface="Calibri"/>
                <a:cs typeface="Calibri"/>
              </a:rPr>
              <a:t>are</a:t>
            </a:r>
            <a:r>
              <a:rPr lang="en-US" sz="3600" spc="-3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used</a:t>
            </a:r>
            <a:r>
              <a:rPr lang="en-US" sz="3600" spc="-3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for</a:t>
            </a:r>
            <a:r>
              <a:rPr lang="en-US" sz="3600" spc="-3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encryption</a:t>
            </a:r>
            <a:r>
              <a:rPr lang="en-US" sz="3600" spc="-25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and</a:t>
            </a:r>
            <a:r>
              <a:rPr lang="en-US" sz="3600" spc="-10" dirty="0">
                <a:latin typeface="Calibri"/>
                <a:cs typeface="Calibri"/>
              </a:rPr>
              <a:t> </a:t>
            </a:r>
            <a:r>
              <a:rPr lang="en-US" sz="3600" dirty="0">
                <a:latin typeface="Calibri"/>
                <a:cs typeface="Calibri"/>
              </a:rPr>
              <a:t>decryption.</a:t>
            </a:r>
            <a:r>
              <a:rPr lang="en-US" sz="3600" spc="-15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02CC-1E93-8ABA-E384-DD77613B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E428-C7B5-4790-A7C2-C3269CEC3A53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4656B-7105-4C80-7C21-97EB6424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C01-9C49-D736-E6BD-1134BAF7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9BB3-BB5D-6CB8-3159-13F49947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 marR="12065" algn="just">
              <a:lnSpc>
                <a:spcPct val="170000"/>
              </a:lnSpc>
              <a:spcBef>
                <a:spcPts val="5"/>
              </a:spcBef>
            </a:pP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three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cryptographic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schemes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are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</a:t>
            </a:r>
            <a:r>
              <a:rPr lang="en-US" sz="2800" spc="-10" dirty="0">
                <a:latin typeface="Calibri"/>
                <a:cs typeface="Calibri"/>
              </a:rPr>
              <a:t> follows:</a:t>
            </a:r>
            <a:endParaRPr lang="en-US" sz="2800" dirty="0">
              <a:latin typeface="Calibri"/>
              <a:cs typeface="Calibri"/>
            </a:endParaRPr>
          </a:p>
          <a:p>
            <a:pPr marL="469900" indent="-229235">
              <a:lnSpc>
                <a:spcPct val="170000"/>
              </a:lnSpc>
              <a:spcBef>
                <a:spcPts val="100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Secret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Key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Cryptography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(SKC):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single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key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both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encryption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 </a:t>
            </a:r>
            <a:r>
              <a:rPr lang="en-US" sz="2800" spc="-10" dirty="0">
                <a:latin typeface="Calibri"/>
                <a:cs typeface="Calibri"/>
              </a:rPr>
              <a:t>decryption,</a:t>
            </a:r>
            <a:endParaRPr lang="en-US" sz="2800" dirty="0">
              <a:latin typeface="Calibri"/>
              <a:cs typeface="Calibri"/>
            </a:endParaRPr>
          </a:p>
          <a:p>
            <a:pPr marL="469900" indent="-229235">
              <a:lnSpc>
                <a:spcPct val="170000"/>
              </a:lnSpc>
              <a:spcBef>
                <a:spcPts val="170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Public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Key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Cryptography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(PKC):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Uses one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key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encryption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 another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decryption,</a:t>
            </a:r>
            <a:endParaRPr lang="en-US" sz="2800" dirty="0">
              <a:latin typeface="Calibri"/>
              <a:cs typeface="Calibri"/>
            </a:endParaRPr>
          </a:p>
          <a:p>
            <a:pPr marL="469900" marR="814705" indent="-229235">
              <a:lnSpc>
                <a:spcPct val="170000"/>
              </a:lnSpc>
              <a:spcBef>
                <a:spcPts val="170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Hash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Functions: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Uses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 mathematical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transformation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irreversibly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encrypt information.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5347-D616-BC70-D680-31736BC8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625-B1CE-4A41-ADAF-1C978FDB338C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7F46A-1B5F-62EC-F9C1-60FDF2F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7176-D2CD-45FF-3056-8E0F6EF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D195-C4B0-5257-2ECF-5E3AFA42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343"/>
            <a:ext cx="10439400" cy="4970621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Secret</a:t>
            </a:r>
            <a:r>
              <a:rPr lang="en-US" sz="28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</a:t>
            </a:r>
            <a:r>
              <a:rPr lang="en-US" sz="2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Cryptography</a:t>
            </a:r>
            <a:endParaRPr lang="en-US" sz="1800" dirty="0">
              <a:latin typeface="Calibri"/>
              <a:cs typeface="Calibri"/>
            </a:endParaRPr>
          </a:p>
          <a:p>
            <a:pPr marL="469900" marR="5080" indent="-229235" algn="just">
              <a:lnSpc>
                <a:spcPct val="103800"/>
              </a:lnSpc>
              <a:buChar char="•"/>
              <a:tabLst>
                <a:tab pos="470534" algn="l"/>
              </a:tabLst>
            </a:pPr>
            <a:r>
              <a:rPr lang="en-US" sz="2400" dirty="0">
                <a:latin typeface="Calibri"/>
                <a:cs typeface="Calibri"/>
              </a:rPr>
              <a:t>Secret</a:t>
            </a:r>
            <a:r>
              <a:rPr lang="en-US" sz="2400" spc="2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key</a:t>
            </a:r>
            <a:r>
              <a:rPr lang="en-US" sz="2400" spc="2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cryptography</a:t>
            </a:r>
            <a:r>
              <a:rPr lang="en-US" sz="2400" spc="2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uses</a:t>
            </a:r>
            <a:r>
              <a:rPr lang="en-US" sz="2400" spc="25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2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single</a:t>
            </a:r>
            <a:r>
              <a:rPr lang="en-US" sz="2400" spc="2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key</a:t>
            </a:r>
            <a:r>
              <a:rPr lang="en-US" sz="2400" spc="2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25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both</a:t>
            </a:r>
            <a:r>
              <a:rPr lang="en-US" sz="2400" spc="2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encryption</a:t>
            </a:r>
            <a:r>
              <a:rPr lang="en-US" sz="2400" spc="2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2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decryption.</a:t>
            </a:r>
            <a:r>
              <a:rPr lang="en-US" sz="2400" spc="250" dirty="0">
                <a:latin typeface="Calibri"/>
                <a:cs typeface="Calibri"/>
              </a:rPr>
              <a:t> </a:t>
            </a:r>
          </a:p>
          <a:p>
            <a:pPr marL="469900" marR="5080" indent="-229235" algn="just">
              <a:lnSpc>
                <a:spcPct val="103800"/>
              </a:lnSpc>
              <a:buChar char="•"/>
              <a:tabLst>
                <a:tab pos="470534" algn="l"/>
              </a:tabLst>
            </a:pPr>
            <a:r>
              <a:rPr lang="en-US" sz="2400" spc="-25" dirty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sender</a:t>
            </a:r>
            <a:r>
              <a:rPr lang="en-US" sz="2400" spc="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uses</a:t>
            </a:r>
            <a:r>
              <a:rPr lang="en-US" sz="2400" spc="9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key</a:t>
            </a:r>
            <a:r>
              <a:rPr lang="en-US" sz="2400" spc="9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encrypt</a:t>
            </a:r>
            <a:r>
              <a:rPr lang="en-US" sz="2400" spc="8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plaintext</a:t>
            </a:r>
            <a:r>
              <a:rPr lang="en-US" sz="2400" spc="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sends</a:t>
            </a:r>
            <a:r>
              <a:rPr lang="en-US" sz="2400" spc="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cipher</a:t>
            </a:r>
            <a:r>
              <a:rPr lang="en-US" sz="2400" spc="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text</a:t>
            </a:r>
            <a:r>
              <a:rPr lang="en-US" sz="2400" spc="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8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receiver. </a:t>
            </a:r>
          </a:p>
          <a:p>
            <a:pPr marL="469900" marR="5080" indent="-229235" algn="just">
              <a:lnSpc>
                <a:spcPct val="103800"/>
              </a:lnSpc>
              <a:buChar char="•"/>
              <a:tabLst>
                <a:tab pos="470534" algn="l"/>
              </a:tabLst>
            </a:pP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1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receiver</a:t>
            </a:r>
            <a:r>
              <a:rPr lang="en-US" sz="2400" spc="1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applies</a:t>
            </a:r>
            <a:r>
              <a:rPr lang="en-US" sz="2400" spc="1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1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same</a:t>
            </a:r>
            <a:r>
              <a:rPr lang="en-US" sz="2400" spc="1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key</a:t>
            </a:r>
            <a:r>
              <a:rPr lang="en-US" sz="2400" spc="1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1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decrypt</a:t>
            </a:r>
            <a:r>
              <a:rPr lang="en-US" sz="2400" spc="1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1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message</a:t>
            </a:r>
            <a:r>
              <a:rPr lang="en-US" sz="2400" spc="1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1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recover</a:t>
            </a:r>
            <a:r>
              <a:rPr lang="en-US" sz="2400" spc="1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15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plaintext. </a:t>
            </a:r>
          </a:p>
          <a:p>
            <a:pPr marL="469900" marR="5080" indent="-229235" algn="just">
              <a:lnSpc>
                <a:spcPct val="103800"/>
              </a:lnSpc>
              <a:buChar char="•"/>
              <a:tabLst>
                <a:tab pos="470534" algn="l"/>
              </a:tabLst>
            </a:pPr>
            <a:r>
              <a:rPr lang="en-US" sz="2400" dirty="0">
                <a:latin typeface="Calibri"/>
                <a:cs typeface="Calibri"/>
              </a:rPr>
              <a:t>Since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single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key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used</a:t>
            </a:r>
            <a:r>
              <a:rPr lang="en-US" sz="2400" spc="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encryption</a:t>
            </a:r>
            <a:r>
              <a:rPr lang="en-US" sz="2400" spc="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decryption,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secret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key</a:t>
            </a:r>
            <a:r>
              <a:rPr lang="en-US" sz="2400" spc="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cryptography</a:t>
            </a:r>
            <a:r>
              <a:rPr lang="en-US" sz="2400" spc="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also </a:t>
            </a:r>
            <a:r>
              <a:rPr lang="en-US" sz="2400" dirty="0">
                <a:latin typeface="Calibri"/>
                <a:cs typeface="Calibri"/>
              </a:rPr>
              <a:t>called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symmetric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encryption</a:t>
            </a:r>
            <a:r>
              <a:rPr lang="en-US" sz="2800" spc="-10" dirty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739FF2F0-E67A-E7DD-169C-4489416731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7449" y="5317181"/>
            <a:ext cx="4038600" cy="60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BAB5B-5A62-283E-9EAA-7290BA04FB58}"/>
              </a:ext>
            </a:extLst>
          </p:cNvPr>
          <p:cNvSpPr txBox="1"/>
          <p:nvPr/>
        </p:nvSpPr>
        <p:spPr>
          <a:xfrm>
            <a:off x="1954306" y="6104965"/>
            <a:ext cx="5809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Fig: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Public</a:t>
            </a:r>
            <a:r>
              <a:rPr lang="en-US" sz="1200" spc="-1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key cryptography (uses</a:t>
            </a:r>
            <a:r>
              <a:rPr lang="en-US" sz="1200" spc="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two</a:t>
            </a:r>
            <a:r>
              <a:rPr lang="en-US" sz="1200" spc="-15" dirty="0">
                <a:latin typeface="Calibri"/>
                <a:cs typeface="Calibri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keys—</a:t>
            </a:r>
            <a:r>
              <a:rPr lang="en-US" sz="1200" dirty="0">
                <a:latin typeface="Calibri"/>
                <a:cs typeface="Calibri"/>
              </a:rPr>
              <a:t>one</a:t>
            </a:r>
            <a:r>
              <a:rPr lang="en-US" sz="1200" spc="1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for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encryption</a:t>
            </a:r>
            <a:r>
              <a:rPr lang="en-US" sz="1200" spc="-1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and</a:t>
            </a:r>
            <a:r>
              <a:rPr lang="en-US" sz="1200" spc="-1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other</a:t>
            </a:r>
            <a:r>
              <a:rPr lang="en-US" sz="1200" spc="-15" dirty="0">
                <a:latin typeface="Calibri"/>
                <a:cs typeface="Calibri"/>
              </a:rPr>
              <a:t> </a:t>
            </a:r>
            <a:r>
              <a:rPr lang="en-US" sz="1200" spc="-25" dirty="0">
                <a:latin typeface="Calibri"/>
                <a:cs typeface="Calibri"/>
              </a:rPr>
              <a:t>for </a:t>
            </a:r>
            <a:r>
              <a:rPr lang="en-US" sz="1200" spc="-10" dirty="0">
                <a:latin typeface="Calibri"/>
                <a:cs typeface="Calibri"/>
              </a:rPr>
              <a:t>decryption)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4C22-2F80-E226-A249-CCFC32EE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BA7E-3C57-4E03-A577-56693F3A20F6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89683-5073-2B2B-9D04-5C7F72B8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0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1DB-3A21-49A3-D2B0-291DD381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BCC3-77D0-AFF2-1A3C-E85A8EEF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41"/>
            <a:ext cx="10515600" cy="4841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Public-Key Cryptography :</a:t>
            </a:r>
          </a:p>
          <a:p>
            <a:pPr marL="0" indent="0">
              <a:buNone/>
            </a:pPr>
            <a:r>
              <a:rPr lang="en-US" dirty="0"/>
              <a:t>• Public-key cryptography facilitates secure communication over a non-secure communication channel without having to share a secret key. </a:t>
            </a:r>
          </a:p>
          <a:p>
            <a:pPr marL="0" indent="0">
              <a:buNone/>
            </a:pPr>
            <a:r>
              <a:rPr lang="en-US" dirty="0"/>
              <a:t>• Public-key cryptography uses two keys—one public key and one private key.</a:t>
            </a:r>
          </a:p>
          <a:p>
            <a:pPr marL="0" indent="0">
              <a:buNone/>
            </a:pPr>
            <a:r>
              <a:rPr lang="en-US" dirty="0"/>
              <a:t> • The public key can be shared freely and may be known publicly. </a:t>
            </a:r>
          </a:p>
          <a:p>
            <a:pPr marL="0" indent="0">
              <a:buNone/>
            </a:pPr>
            <a:r>
              <a:rPr lang="en-US" dirty="0"/>
              <a:t>• The private key is never revealed to anyone and is kept secret. </a:t>
            </a:r>
          </a:p>
          <a:p>
            <a:pPr marL="0" indent="0">
              <a:buNone/>
            </a:pPr>
            <a:r>
              <a:rPr lang="en-US" dirty="0"/>
              <a:t>• The two keys are mathematically related although knowledge of one key does not allow someone to easily determine the other key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7964-F0CD-5295-B00C-86B2E5F7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625-B1CE-4A41-ADAF-1C978FDB338C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984DF-6550-0157-0DB9-D36F0B3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9F8A-A315-CFA6-CBC4-ECE21939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8B7-549F-BE56-7B31-0FD34862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894"/>
            <a:ext cx="9596718" cy="446442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5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plaintext</a:t>
            </a:r>
            <a:r>
              <a:rPr lang="en-US" sz="4000" spc="3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can</a:t>
            </a:r>
            <a:r>
              <a:rPr lang="en-US" sz="4000" spc="2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be</a:t>
            </a:r>
            <a:r>
              <a:rPr lang="en-US" sz="4000" spc="5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encrypted</a:t>
            </a:r>
            <a:r>
              <a:rPr lang="en-US" sz="4000" spc="5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using</a:t>
            </a:r>
            <a:r>
              <a:rPr lang="en-US" sz="4000" spc="4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5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public</a:t>
            </a:r>
            <a:r>
              <a:rPr lang="en-US" sz="4000" spc="3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key</a:t>
            </a:r>
            <a:r>
              <a:rPr lang="en-US" sz="4000" spc="4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and</a:t>
            </a:r>
            <a:r>
              <a:rPr lang="en-US" sz="4000" spc="5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decrypted</a:t>
            </a:r>
            <a:r>
              <a:rPr lang="en-US" sz="4000" spc="4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with</a:t>
            </a:r>
            <a:r>
              <a:rPr lang="en-US" sz="4000" spc="2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6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private</a:t>
            </a:r>
            <a:r>
              <a:rPr lang="en-US" sz="4000" spc="35" dirty="0">
                <a:latin typeface="Calibri"/>
                <a:cs typeface="Calibri"/>
              </a:rPr>
              <a:t> </a:t>
            </a:r>
            <a:r>
              <a:rPr lang="en-US" sz="4000" spc="-25" dirty="0">
                <a:latin typeface="Calibri"/>
                <a:cs typeface="Calibri"/>
              </a:rPr>
              <a:t>key </a:t>
            </a:r>
            <a:r>
              <a:rPr lang="en-US" sz="4000" dirty="0">
                <a:latin typeface="Calibri"/>
                <a:cs typeface="Calibri"/>
              </a:rPr>
              <a:t>and</a:t>
            </a:r>
            <a:r>
              <a:rPr lang="en-US" sz="4000" spc="4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conversely</a:t>
            </a:r>
            <a:r>
              <a:rPr lang="en-US" sz="4000" spc="6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5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plaintext</a:t>
            </a:r>
            <a:r>
              <a:rPr lang="en-US" sz="4000" spc="6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can</a:t>
            </a:r>
            <a:r>
              <a:rPr lang="en-US" sz="4000" spc="4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be</a:t>
            </a:r>
            <a:r>
              <a:rPr lang="en-US" sz="4000" spc="6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encrypted</a:t>
            </a:r>
            <a:r>
              <a:rPr lang="en-US" sz="4000" spc="5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with</a:t>
            </a:r>
            <a:r>
              <a:rPr lang="en-US" sz="4000" spc="5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5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private</a:t>
            </a:r>
            <a:r>
              <a:rPr lang="en-US" sz="4000" spc="6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key</a:t>
            </a:r>
            <a:r>
              <a:rPr lang="en-US" sz="4000" spc="6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and</a:t>
            </a:r>
            <a:r>
              <a:rPr lang="en-US" sz="4000" spc="5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decrypted</a:t>
            </a:r>
            <a:r>
              <a:rPr lang="en-US" sz="4000" spc="55" dirty="0">
                <a:latin typeface="Calibri"/>
                <a:cs typeface="Calibri"/>
              </a:rPr>
              <a:t> </a:t>
            </a:r>
            <a:r>
              <a:rPr lang="en-US" sz="4000" spc="-20" dirty="0">
                <a:latin typeface="Calibri"/>
                <a:cs typeface="Calibri"/>
              </a:rPr>
              <a:t>with </a:t>
            </a: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2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public</a:t>
            </a:r>
            <a:r>
              <a:rPr lang="en-US" sz="4000" spc="3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key.</a:t>
            </a:r>
            <a:r>
              <a:rPr lang="en-US" sz="4000" spc="4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sz="4000" dirty="0">
                <a:latin typeface="Calibri"/>
                <a:cs typeface="Calibri"/>
              </a:rPr>
              <a:t>Both</a:t>
            </a:r>
            <a:r>
              <a:rPr lang="en-US" sz="4000" spc="2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keys</a:t>
            </a:r>
            <a:r>
              <a:rPr lang="en-US" sz="4000" spc="4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are</a:t>
            </a:r>
            <a:r>
              <a:rPr lang="en-US" sz="4000" spc="4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required</a:t>
            </a:r>
            <a:r>
              <a:rPr lang="en-US" sz="4000" spc="3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for</a:t>
            </a:r>
            <a:r>
              <a:rPr lang="en-US" sz="4000" spc="2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6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process</a:t>
            </a:r>
            <a:r>
              <a:rPr lang="en-US" sz="4000" spc="4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to</a:t>
            </a:r>
            <a:r>
              <a:rPr lang="en-US" sz="4000" spc="2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work.</a:t>
            </a:r>
            <a:r>
              <a:rPr lang="en-US" sz="4000" spc="4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Because</a:t>
            </a:r>
            <a:r>
              <a:rPr lang="en-US" sz="4000" spc="3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a</a:t>
            </a:r>
            <a:r>
              <a:rPr lang="en-US" sz="4000" spc="3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pair</a:t>
            </a:r>
            <a:r>
              <a:rPr lang="en-US" sz="4000" spc="2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of</a:t>
            </a:r>
            <a:r>
              <a:rPr lang="en-US" sz="4000" spc="2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keys</a:t>
            </a:r>
            <a:r>
              <a:rPr lang="en-US" sz="4000" spc="45" dirty="0">
                <a:latin typeface="Calibri"/>
                <a:cs typeface="Calibri"/>
              </a:rPr>
              <a:t> </a:t>
            </a:r>
            <a:r>
              <a:rPr lang="en-US" sz="4000" spc="-25" dirty="0">
                <a:latin typeface="Calibri"/>
                <a:cs typeface="Calibri"/>
              </a:rPr>
              <a:t>is</a:t>
            </a:r>
            <a:endParaRPr lang="en-US" sz="4000" dirty="0">
              <a:latin typeface="Calibri"/>
              <a:cs typeface="Calibri"/>
            </a:endParaRPr>
          </a:p>
          <a:p>
            <a:pPr marL="469900" marR="5080" algn="just">
              <a:lnSpc>
                <a:spcPct val="160000"/>
              </a:lnSpc>
              <a:spcBef>
                <a:spcPts val="50"/>
              </a:spcBef>
            </a:pPr>
            <a:r>
              <a:rPr lang="en-US" sz="4000" dirty="0">
                <a:latin typeface="Calibri"/>
                <a:cs typeface="Calibri"/>
              </a:rPr>
              <a:t>required</a:t>
            </a:r>
            <a:r>
              <a:rPr lang="en-US" sz="4000" spc="15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for</a:t>
            </a:r>
            <a:r>
              <a:rPr lang="en-US" sz="4000" spc="15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encryption</a:t>
            </a:r>
            <a:r>
              <a:rPr lang="en-US" sz="4000" spc="155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and</a:t>
            </a:r>
            <a:r>
              <a:rPr lang="en-US" sz="4000" spc="15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decryption;</a:t>
            </a:r>
            <a:r>
              <a:rPr lang="en-US" sz="4000" spc="15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public-key</a:t>
            </a:r>
            <a:r>
              <a:rPr lang="en-US" sz="4000" spc="16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cryptography</a:t>
            </a:r>
            <a:r>
              <a:rPr lang="en-US" sz="4000" spc="16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is</a:t>
            </a:r>
            <a:r>
              <a:rPr lang="en-US" sz="4000" spc="16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also</a:t>
            </a:r>
            <a:r>
              <a:rPr lang="en-US" sz="4000" spc="150" dirty="0">
                <a:latin typeface="Calibri"/>
                <a:cs typeface="Calibri"/>
              </a:rPr>
              <a:t>  </a:t>
            </a:r>
            <a:r>
              <a:rPr lang="en-US" sz="4000" spc="-10" dirty="0">
                <a:latin typeface="Calibri"/>
                <a:cs typeface="Calibri"/>
              </a:rPr>
              <a:t>called </a:t>
            </a:r>
            <a:r>
              <a:rPr lang="en-US" sz="4000" dirty="0">
                <a:latin typeface="Calibri"/>
                <a:cs typeface="Calibri"/>
              </a:rPr>
              <a:t>asymmetric</a:t>
            </a:r>
            <a:r>
              <a:rPr lang="en-US" sz="4000" spc="-5" dirty="0">
                <a:latin typeface="Calibri"/>
                <a:cs typeface="Calibri"/>
              </a:rPr>
              <a:t> </a:t>
            </a:r>
            <a:r>
              <a:rPr lang="en-US" sz="4000" spc="-10" dirty="0">
                <a:latin typeface="Calibri"/>
                <a:cs typeface="Calibri"/>
              </a:rPr>
              <a:t>encryption.</a:t>
            </a:r>
            <a:endParaRPr lang="en-US" sz="4000" dirty="0">
              <a:latin typeface="Calibri"/>
              <a:cs typeface="Calibri"/>
            </a:endParaRPr>
          </a:p>
          <a:p>
            <a:pPr marL="469900" marR="6350" indent="-229235" algn="just">
              <a:lnSpc>
                <a:spcPct val="160000"/>
              </a:lnSpc>
              <a:spcBef>
                <a:spcPts val="434"/>
              </a:spcBef>
              <a:buChar char="•"/>
              <a:tabLst>
                <a:tab pos="470534" algn="l"/>
              </a:tabLst>
            </a:pPr>
            <a:r>
              <a:rPr lang="en-US" sz="4000" dirty="0">
                <a:latin typeface="Calibri"/>
                <a:cs typeface="Calibri"/>
              </a:rPr>
              <a:t>Rivest,</a:t>
            </a:r>
            <a:r>
              <a:rPr lang="en-US" sz="4000" spc="16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Shamir,</a:t>
            </a:r>
            <a:r>
              <a:rPr lang="en-US" sz="4000" spc="165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Adleman</a:t>
            </a:r>
            <a:r>
              <a:rPr lang="en-US" sz="4000" spc="15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(RSA)</a:t>
            </a:r>
            <a:r>
              <a:rPr lang="en-US" sz="4000" spc="17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is</a:t>
            </a:r>
            <a:r>
              <a:rPr lang="en-US" sz="4000" spc="16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16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first</a:t>
            </a:r>
            <a:r>
              <a:rPr lang="en-US" sz="4000" spc="17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and</a:t>
            </a:r>
            <a:r>
              <a:rPr lang="en-US" sz="4000" spc="155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165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most</a:t>
            </a:r>
            <a:r>
              <a:rPr lang="en-US" sz="4000" spc="160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common</a:t>
            </a:r>
            <a:r>
              <a:rPr lang="en-US" sz="4000" spc="165" dirty="0">
                <a:latin typeface="Calibri"/>
                <a:cs typeface="Calibri"/>
              </a:rPr>
              <a:t>  </a:t>
            </a:r>
            <a:r>
              <a:rPr lang="en-US" sz="4000" dirty="0">
                <a:latin typeface="Calibri"/>
                <a:cs typeface="Calibri"/>
              </a:rPr>
              <a:t>public-</a:t>
            </a:r>
            <a:r>
              <a:rPr lang="en-US" sz="4000" spc="-25" dirty="0">
                <a:latin typeface="Calibri"/>
                <a:cs typeface="Calibri"/>
              </a:rPr>
              <a:t>key </a:t>
            </a:r>
            <a:r>
              <a:rPr lang="en-US" sz="4000" dirty="0">
                <a:latin typeface="Calibri"/>
                <a:cs typeface="Calibri"/>
              </a:rPr>
              <a:t>cryptography</a:t>
            </a:r>
            <a:r>
              <a:rPr lang="en-US" sz="4000" spc="19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algorithm</a:t>
            </a:r>
            <a:r>
              <a:rPr lang="en-US" sz="4000" spc="20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in</a:t>
            </a:r>
            <a:r>
              <a:rPr lang="en-US" sz="4000" spc="18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use</a:t>
            </a:r>
            <a:r>
              <a:rPr lang="en-US" sz="4000" spc="20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today.</a:t>
            </a:r>
            <a:r>
              <a:rPr lang="en-US" sz="4000" spc="200" dirty="0">
                <a:latin typeface="Calibri"/>
                <a:cs typeface="Calibri"/>
              </a:rPr>
              <a:t> </a:t>
            </a:r>
          </a:p>
          <a:p>
            <a:pPr marL="469900" marR="6350" indent="-229235" algn="just">
              <a:lnSpc>
                <a:spcPct val="160000"/>
              </a:lnSpc>
              <a:spcBef>
                <a:spcPts val="434"/>
              </a:spcBef>
              <a:buChar char="•"/>
              <a:tabLst>
                <a:tab pos="470534" algn="l"/>
              </a:tabLst>
            </a:pPr>
            <a:r>
              <a:rPr lang="en-US" sz="4000" dirty="0">
                <a:latin typeface="Calibri"/>
                <a:cs typeface="Calibri"/>
              </a:rPr>
              <a:t>It</a:t>
            </a:r>
            <a:r>
              <a:rPr lang="en-US" sz="4000" spc="204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is</a:t>
            </a:r>
            <a:r>
              <a:rPr lang="en-US" sz="4000" spc="204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used</a:t>
            </a:r>
            <a:r>
              <a:rPr lang="en-US" sz="4000" spc="19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in</a:t>
            </a:r>
            <a:r>
              <a:rPr lang="en-US" sz="4000" spc="18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several</a:t>
            </a:r>
            <a:r>
              <a:rPr lang="en-US" sz="4000" spc="2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software</a:t>
            </a:r>
            <a:r>
              <a:rPr lang="en-US" sz="4000" spc="19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products</a:t>
            </a:r>
            <a:r>
              <a:rPr lang="en-US" sz="4000" spc="2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for</a:t>
            </a:r>
            <a:r>
              <a:rPr lang="en-US" sz="4000" spc="190" dirty="0">
                <a:latin typeface="Calibri"/>
                <a:cs typeface="Calibri"/>
              </a:rPr>
              <a:t> </a:t>
            </a:r>
            <a:r>
              <a:rPr lang="en-US" sz="4000" spc="-25" dirty="0">
                <a:latin typeface="Calibri"/>
                <a:cs typeface="Calibri"/>
              </a:rPr>
              <a:t>key </a:t>
            </a:r>
            <a:r>
              <a:rPr lang="en-US" sz="4000" dirty="0">
                <a:latin typeface="Calibri"/>
                <a:cs typeface="Calibri"/>
              </a:rPr>
              <a:t>exchange,</a:t>
            </a:r>
            <a:r>
              <a:rPr lang="en-US" sz="4000" spc="-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digital</a:t>
            </a:r>
            <a:r>
              <a:rPr lang="en-US" sz="4000" spc="-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signatures,</a:t>
            </a:r>
            <a:r>
              <a:rPr lang="en-US" sz="4000" spc="-1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or</a:t>
            </a:r>
            <a:r>
              <a:rPr lang="en-US" sz="4000" spc="-3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encryption</a:t>
            </a:r>
            <a:r>
              <a:rPr lang="en-US" sz="4000" spc="-2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of</a:t>
            </a:r>
            <a:r>
              <a:rPr lang="en-US" sz="4000" spc="-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small</a:t>
            </a:r>
            <a:r>
              <a:rPr lang="en-US" sz="4000" spc="-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blocks</a:t>
            </a:r>
            <a:r>
              <a:rPr lang="en-US" sz="4000" spc="-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of</a:t>
            </a:r>
            <a:r>
              <a:rPr lang="en-US" sz="4000" spc="-25" dirty="0">
                <a:latin typeface="Calibri"/>
                <a:cs typeface="Calibri"/>
              </a:rPr>
              <a:t> </a:t>
            </a:r>
            <a:r>
              <a:rPr lang="en-US" sz="4000" spc="-10" dirty="0">
                <a:latin typeface="Calibri"/>
                <a:cs typeface="Calibri"/>
              </a:rPr>
              <a:t>data.</a:t>
            </a:r>
            <a:endParaRPr lang="en-US" sz="4000" dirty="0">
              <a:latin typeface="Calibri"/>
              <a:cs typeface="Calibri"/>
            </a:endParaRPr>
          </a:p>
          <a:p>
            <a:pPr marL="469900" marR="177800" indent="-229235" algn="just">
              <a:lnSpc>
                <a:spcPct val="160000"/>
              </a:lnSpc>
              <a:spcBef>
                <a:spcPts val="475"/>
              </a:spcBef>
              <a:buChar char="•"/>
              <a:tabLst>
                <a:tab pos="470534" algn="l"/>
              </a:tabLst>
            </a:pP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-1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Digital</a:t>
            </a:r>
            <a:r>
              <a:rPr lang="en-US" sz="4000" spc="-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Signature</a:t>
            </a:r>
            <a:r>
              <a:rPr lang="en-US" sz="4000" spc="-1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Algorithm</a:t>
            </a:r>
            <a:r>
              <a:rPr lang="en-US" sz="4000" spc="-2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(DSA)</a:t>
            </a:r>
            <a:r>
              <a:rPr lang="en-US" sz="4000" spc="-2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is</a:t>
            </a:r>
            <a:r>
              <a:rPr lang="en-US" sz="4000" spc="-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used</a:t>
            </a:r>
            <a:r>
              <a:rPr lang="en-US" sz="4000" spc="-2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to</a:t>
            </a:r>
            <a:r>
              <a:rPr lang="en-US" sz="4000" spc="-3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provide</a:t>
            </a:r>
            <a:r>
              <a:rPr lang="en-US" sz="4000" spc="-1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digital</a:t>
            </a:r>
            <a:r>
              <a:rPr lang="en-US" sz="4000" spc="-1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signature</a:t>
            </a:r>
            <a:r>
              <a:rPr lang="en-US" sz="4000" spc="-1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capability</a:t>
            </a:r>
            <a:r>
              <a:rPr lang="en-US" sz="4000" spc="-5" dirty="0">
                <a:latin typeface="Calibri"/>
                <a:cs typeface="Calibri"/>
              </a:rPr>
              <a:t> </a:t>
            </a:r>
            <a:r>
              <a:rPr lang="en-US" sz="4000" spc="-25" dirty="0">
                <a:latin typeface="Calibri"/>
                <a:cs typeface="Calibri"/>
              </a:rPr>
              <a:t>for </a:t>
            </a:r>
            <a:r>
              <a:rPr lang="en-US" sz="4000" dirty="0">
                <a:latin typeface="Calibri"/>
                <a:cs typeface="Calibri"/>
              </a:rPr>
              <a:t>the</a:t>
            </a:r>
            <a:r>
              <a:rPr lang="en-US" sz="4000" spc="-20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authentication</a:t>
            </a:r>
            <a:r>
              <a:rPr lang="en-US" sz="4000" spc="-25" dirty="0">
                <a:latin typeface="Calibri"/>
                <a:cs typeface="Calibri"/>
              </a:rPr>
              <a:t> </a:t>
            </a:r>
            <a:r>
              <a:rPr lang="en-US" sz="4000" dirty="0">
                <a:latin typeface="Calibri"/>
                <a:cs typeface="Calibri"/>
              </a:rPr>
              <a:t>of</a:t>
            </a:r>
            <a:r>
              <a:rPr lang="en-US" sz="4000" spc="-20" dirty="0">
                <a:latin typeface="Calibri"/>
                <a:cs typeface="Calibri"/>
              </a:rPr>
              <a:t> </a:t>
            </a:r>
            <a:r>
              <a:rPr lang="en-US" sz="4000" spc="-10" dirty="0">
                <a:latin typeface="Calibri"/>
                <a:cs typeface="Calibri"/>
              </a:rPr>
              <a:t>messages</a:t>
            </a:r>
            <a:r>
              <a:rPr lang="en-US" sz="2800" spc="-10" dirty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1BEE-FCA1-6B96-1F1F-7DD6D5E2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8AC5-A854-4B06-8FB1-F62C109FFDA4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6E464-D422-E1B6-9BA7-DD755E26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464D-CD60-9890-2FA4-3807842A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2402-469A-29BF-4ACE-53A1607D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7"/>
            <a:ext cx="10394576" cy="46347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Hash</a:t>
            </a:r>
            <a:r>
              <a:rPr lang="en-US"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Functions</a:t>
            </a: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/>
              <a:cs typeface="Calibri"/>
            </a:endParaRPr>
          </a:p>
          <a:p>
            <a:pPr marL="469900" marR="12065" indent="-22923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Hash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functions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are</a:t>
            </a:r>
            <a:r>
              <a:rPr lang="en-US" sz="2800" spc="6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one-</a:t>
            </a:r>
            <a:r>
              <a:rPr lang="en-US" sz="2800" dirty="0">
                <a:latin typeface="Calibri"/>
                <a:cs typeface="Calibri"/>
              </a:rPr>
              <a:t>way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encryption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algorithms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that,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some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sense,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no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key.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This </a:t>
            </a:r>
            <a:r>
              <a:rPr lang="en-US" sz="2800" dirty="0">
                <a:latin typeface="Calibri"/>
                <a:cs typeface="Calibri"/>
              </a:rPr>
              <a:t>scheme</a:t>
            </a:r>
            <a:r>
              <a:rPr lang="en-US" sz="2800" spc="229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computes</a:t>
            </a:r>
            <a:r>
              <a:rPr lang="en-US" sz="2800" spc="2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2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fixed-length</a:t>
            </a:r>
            <a:r>
              <a:rPr lang="en-US" sz="2800" spc="2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hash</a:t>
            </a:r>
            <a:r>
              <a:rPr lang="en-US" sz="2800" spc="2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value</a:t>
            </a:r>
            <a:r>
              <a:rPr lang="en-US" sz="2800" spc="229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based</a:t>
            </a:r>
            <a:r>
              <a:rPr lang="en-US" sz="2800" spc="2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upon</a:t>
            </a:r>
            <a:r>
              <a:rPr lang="en-US" sz="2800" spc="2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2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plaintext.</a:t>
            </a:r>
            <a:r>
              <a:rPr lang="en-US" sz="2800" spc="229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Once</a:t>
            </a:r>
            <a:r>
              <a:rPr lang="en-US" sz="2800" spc="2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229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hash </a:t>
            </a:r>
            <a:r>
              <a:rPr lang="en-US" sz="2800" dirty="0">
                <a:latin typeface="Calibri"/>
                <a:cs typeface="Calibri"/>
              </a:rPr>
              <a:t>function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used,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difficult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recover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contents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length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plaintext</a:t>
            </a:r>
            <a:endParaRPr lang="en-US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EBAAD949-5D29-5828-2B99-D6E5C1D8DA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23" y="4626349"/>
            <a:ext cx="2514600" cy="447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A933F5-ACFD-72FB-4B9E-2C402A76DD89}"/>
              </a:ext>
            </a:extLst>
          </p:cNvPr>
          <p:cNvSpPr/>
          <p:nvPr/>
        </p:nvSpPr>
        <p:spPr>
          <a:xfrm>
            <a:off x="2832847" y="5459506"/>
            <a:ext cx="495748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62965" marR="297815" algn="just">
              <a:lnSpc>
                <a:spcPct val="101699"/>
              </a:lnSpc>
              <a:spcBef>
                <a:spcPts val="75"/>
              </a:spcBef>
            </a:pPr>
            <a:r>
              <a:rPr lang="en-US" sz="1050" dirty="0">
                <a:latin typeface="Calibri"/>
                <a:cs typeface="Calibri"/>
              </a:rPr>
              <a:t>Fig:</a:t>
            </a:r>
            <a:r>
              <a:rPr lang="en-US" sz="1050" spc="-35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Hash</a:t>
            </a:r>
            <a:r>
              <a:rPr lang="en-US" sz="1050" spc="-20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function</a:t>
            </a:r>
            <a:r>
              <a:rPr lang="en-US" sz="1050" spc="-20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(have</a:t>
            </a:r>
            <a:r>
              <a:rPr lang="en-US" sz="1050" spc="-10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no</a:t>
            </a:r>
            <a:r>
              <a:rPr lang="en-US" sz="1050" spc="-25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key</a:t>
            </a:r>
            <a:r>
              <a:rPr lang="en-US" sz="1050" spc="-5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since</a:t>
            </a:r>
            <a:r>
              <a:rPr lang="en-US" sz="1050" spc="-10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plain</a:t>
            </a:r>
            <a:r>
              <a:rPr lang="en-US" sz="1050" spc="-20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text</a:t>
            </a:r>
            <a:r>
              <a:rPr lang="en-US" sz="1050" spc="-10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is</a:t>
            </a:r>
            <a:r>
              <a:rPr lang="en-US" sz="1050" spc="-5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not</a:t>
            </a:r>
            <a:r>
              <a:rPr lang="en-US" sz="1050" spc="-10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recoverable</a:t>
            </a:r>
            <a:r>
              <a:rPr lang="en-US" sz="1050" spc="-10" dirty="0">
                <a:latin typeface="Calibri"/>
                <a:cs typeface="Calibri"/>
              </a:rPr>
              <a:t> </a:t>
            </a:r>
            <a:r>
              <a:rPr lang="en-US" sz="1050" dirty="0">
                <a:latin typeface="Calibri"/>
                <a:cs typeface="Calibri"/>
              </a:rPr>
              <a:t>from</a:t>
            </a:r>
            <a:r>
              <a:rPr lang="en-US" sz="1050" spc="10" dirty="0">
                <a:latin typeface="Calibri"/>
                <a:cs typeface="Calibri"/>
              </a:rPr>
              <a:t> </a:t>
            </a:r>
            <a:r>
              <a:rPr lang="en-US" sz="1050" spc="-10" dirty="0">
                <a:latin typeface="Calibri"/>
                <a:cs typeface="Calibri"/>
              </a:rPr>
              <a:t>cipher text)</a:t>
            </a:r>
            <a:endParaRPr lang="en-US" sz="1050" dirty="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6149-DD02-B5FB-8C98-02D9D8DD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78B-DDCB-420F-87E5-15510F3BE7E3}" type="datetime8">
              <a:rPr lang="en-US" smtClean="0"/>
              <a:t>3/14/2023 3:30 PM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2CA5-B5EB-9966-A65B-A5766D2D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5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7999-236C-AD42-1FCD-D302049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6085-C4C6-4284-73EB-B9DC34F0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functions are generally used to ensure that the file has not been altered by an intruder or virus. </a:t>
            </a:r>
          </a:p>
          <a:p>
            <a:r>
              <a:rPr lang="en-US" dirty="0"/>
              <a:t>Any change made to the contents of a message will result in the receiver calculating a different hash value than the one placed in the transmission by the sender. </a:t>
            </a:r>
          </a:p>
          <a:p>
            <a:pPr marL="0" indent="0">
              <a:buNone/>
            </a:pPr>
            <a:r>
              <a:rPr lang="en-US" dirty="0"/>
              <a:t>• Hash functions are commonly employed by many operating systems to encrypt passwords. </a:t>
            </a:r>
          </a:p>
          <a:p>
            <a:pPr marL="0" indent="0">
              <a:buNone/>
            </a:pPr>
            <a:r>
              <a:rPr lang="en-US" dirty="0"/>
              <a:t>• Message Digest (MD) algorithm and Secure Hash Algorithm (SHA) are some of the commonly used hash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10CD-7C02-13EE-9A1E-034E7058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625-B1CE-4A41-ADAF-1C978FDB338C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CEE3E-2E17-35E1-2B6B-65ECEA44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D416-66B6-22EA-9397-4A376C43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9FC1-FEDC-5E7F-6092-BCB98E76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848"/>
            <a:ext cx="10260106" cy="5316070"/>
          </a:xfrm>
        </p:spPr>
        <p:txBody>
          <a:bodyPr>
            <a:normAutofit fontScale="25000" lnSpcReduction="20000"/>
          </a:bodyPr>
          <a:lstStyle/>
          <a:p>
            <a:pPr marL="12700">
              <a:lnSpc>
                <a:spcPct val="170000"/>
              </a:lnSpc>
              <a:spcBef>
                <a:spcPts val="935"/>
              </a:spcBef>
            </a:pPr>
            <a:r>
              <a:rPr lang="en-US" sz="6400" b="1" dirty="0">
                <a:latin typeface="Calibri"/>
                <a:cs typeface="Calibri"/>
              </a:rPr>
              <a:t>Malicious</a:t>
            </a:r>
            <a:r>
              <a:rPr lang="en-US" sz="6400" b="1" spc="-30" dirty="0">
                <a:latin typeface="Calibri"/>
                <a:cs typeface="Calibri"/>
              </a:rPr>
              <a:t> </a:t>
            </a:r>
            <a:r>
              <a:rPr lang="en-US" sz="6400" b="1" spc="-10" dirty="0">
                <a:latin typeface="Calibri"/>
                <a:cs typeface="Calibri"/>
              </a:rPr>
              <a:t>Software:</a:t>
            </a:r>
            <a:endParaRPr lang="en-US" sz="6400" dirty="0">
              <a:latin typeface="Calibri"/>
              <a:cs typeface="Calibri"/>
            </a:endParaRPr>
          </a:p>
          <a:p>
            <a:pPr marL="0" marR="8255" indent="0" algn="just">
              <a:lnSpc>
                <a:spcPct val="170000"/>
              </a:lnSpc>
              <a:buNone/>
            </a:pPr>
            <a:r>
              <a:rPr lang="en-US" sz="6400" dirty="0">
                <a:latin typeface="Calibri"/>
                <a:cs typeface="Calibri"/>
              </a:rPr>
              <a:t>Malicious</a:t>
            </a:r>
            <a:r>
              <a:rPr lang="en-US" sz="6400" spc="39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users</a:t>
            </a:r>
            <a:r>
              <a:rPr lang="en-US" sz="6400" spc="39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use</a:t>
            </a:r>
            <a:r>
              <a:rPr lang="en-US" sz="6400" spc="38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different</a:t>
            </a:r>
            <a:r>
              <a:rPr lang="en-US" sz="6400" spc="39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methods</a:t>
            </a:r>
            <a:r>
              <a:rPr lang="en-US" sz="6400" spc="39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to</a:t>
            </a:r>
            <a:r>
              <a:rPr lang="en-US" sz="6400" spc="37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break</a:t>
            </a:r>
            <a:r>
              <a:rPr lang="en-US" sz="6400" spc="39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into</a:t>
            </a:r>
            <a:r>
              <a:rPr lang="en-US" sz="6400" spc="37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the</a:t>
            </a:r>
            <a:r>
              <a:rPr lang="en-US" sz="6400" spc="38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systems.</a:t>
            </a:r>
            <a:r>
              <a:rPr lang="en-US" sz="6400" spc="39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The</a:t>
            </a:r>
            <a:r>
              <a:rPr lang="en-US" sz="6400" spc="38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software</a:t>
            </a:r>
            <a:r>
              <a:rPr lang="en-US" sz="6400" spc="38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that</a:t>
            </a:r>
            <a:r>
              <a:rPr lang="en-US" sz="6400" spc="390" dirty="0">
                <a:latin typeface="Calibri"/>
                <a:cs typeface="Calibri"/>
              </a:rPr>
              <a:t> </a:t>
            </a:r>
            <a:r>
              <a:rPr lang="en-US" sz="6400" spc="-25" dirty="0">
                <a:latin typeface="Calibri"/>
                <a:cs typeface="Calibri"/>
              </a:rPr>
              <a:t>is </a:t>
            </a:r>
            <a:r>
              <a:rPr lang="en-US" sz="6400" dirty="0">
                <a:latin typeface="Calibri"/>
                <a:cs typeface="Calibri"/>
              </a:rPr>
              <a:t>intentionally</a:t>
            </a:r>
            <a:r>
              <a:rPr lang="en-US" sz="6400" spc="7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included</a:t>
            </a:r>
            <a:r>
              <a:rPr lang="en-US" sz="6400" spc="9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into</a:t>
            </a:r>
            <a:r>
              <a:rPr lang="en-US" sz="6400" spc="9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</a:t>
            </a:r>
            <a:r>
              <a:rPr lang="en-US" sz="6400" spc="10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system</a:t>
            </a:r>
            <a:r>
              <a:rPr lang="en-US" sz="6400" spc="10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with</a:t>
            </a:r>
            <a:r>
              <a:rPr lang="en-US" sz="6400" spc="9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the</a:t>
            </a:r>
            <a:r>
              <a:rPr lang="en-US" sz="6400" spc="8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intention</a:t>
            </a:r>
            <a:r>
              <a:rPr lang="en-US" sz="6400" spc="9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to</a:t>
            </a:r>
            <a:r>
              <a:rPr lang="en-US" sz="6400" spc="9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harm</a:t>
            </a:r>
            <a:r>
              <a:rPr lang="en-US" sz="6400" spc="10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the</a:t>
            </a:r>
            <a:r>
              <a:rPr lang="en-US" sz="6400" spc="10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system</a:t>
            </a:r>
            <a:r>
              <a:rPr lang="en-US" sz="6400" spc="8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is</a:t>
            </a:r>
            <a:r>
              <a:rPr lang="en-US" sz="6400" spc="1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called</a:t>
            </a:r>
            <a:r>
              <a:rPr lang="en-US" sz="6400" spc="100" dirty="0">
                <a:latin typeface="Calibri"/>
                <a:cs typeface="Calibri"/>
              </a:rPr>
              <a:t> </a:t>
            </a:r>
            <a:r>
              <a:rPr lang="en-US" sz="6400" spc="-10" dirty="0">
                <a:latin typeface="Calibri"/>
                <a:cs typeface="Calibri"/>
              </a:rPr>
              <a:t>malicious </a:t>
            </a:r>
            <a:r>
              <a:rPr lang="en-US" sz="6400" dirty="0">
                <a:latin typeface="Calibri"/>
                <a:cs typeface="Calibri"/>
              </a:rPr>
              <a:t>software.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Viruses,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Trojan</a:t>
            </a: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horse,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and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Worms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are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examples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of</a:t>
            </a: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malicious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spc="-10" dirty="0">
                <a:latin typeface="Calibri"/>
                <a:cs typeface="Calibri"/>
              </a:rPr>
              <a:t>programs.</a:t>
            </a:r>
            <a:endParaRPr lang="en-US" sz="6400" dirty="0">
              <a:latin typeface="Calibri"/>
              <a:cs typeface="Calibri"/>
            </a:endParaRPr>
          </a:p>
          <a:p>
            <a:pPr marL="12700">
              <a:lnSpc>
                <a:spcPct val="170000"/>
              </a:lnSpc>
              <a:spcBef>
                <a:spcPts val="935"/>
              </a:spcBef>
            </a:pPr>
            <a:r>
              <a:rPr lang="en-US" sz="6400" b="1" spc="-10" dirty="0">
                <a:latin typeface="Calibri"/>
                <a:cs typeface="Calibri"/>
              </a:rPr>
              <a:t>Virus</a:t>
            </a:r>
            <a:endParaRPr lang="en-US" sz="6400" dirty="0">
              <a:latin typeface="Calibri"/>
              <a:cs typeface="Calibri"/>
            </a:endParaRPr>
          </a:p>
          <a:p>
            <a:pPr marL="12700" marR="311785">
              <a:lnSpc>
                <a:spcPct val="120000"/>
              </a:lnSpc>
              <a:spcBef>
                <a:spcPts val="890"/>
              </a:spcBef>
            </a:pPr>
            <a:r>
              <a:rPr lang="en-US" sz="6400" dirty="0">
                <a:latin typeface="Calibri"/>
                <a:cs typeface="Calibri"/>
              </a:rPr>
              <a:t>Virus</a:t>
            </a: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is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</a:t>
            </a: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software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program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that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is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destructive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in</a:t>
            </a:r>
            <a:r>
              <a:rPr lang="en-US" sz="6400" spc="-3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nature.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Virus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programs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have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the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spc="-10" dirty="0">
                <a:latin typeface="Calibri"/>
                <a:cs typeface="Calibri"/>
              </a:rPr>
              <a:t>following properties:</a:t>
            </a:r>
            <a:endParaRPr lang="en-US" sz="6400" dirty="0">
              <a:latin typeface="Calibri"/>
              <a:cs typeface="Calibri"/>
            </a:endParaRPr>
          </a:p>
          <a:p>
            <a:pPr marL="469900" indent="-229235">
              <a:lnSpc>
                <a:spcPct val="120000"/>
              </a:lnSpc>
              <a:spcBef>
                <a:spcPts val="1010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6400" dirty="0">
                <a:latin typeface="Calibri"/>
                <a:cs typeface="Calibri"/>
              </a:rPr>
              <a:t>It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can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attach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itself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to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other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healthy </a:t>
            </a:r>
            <a:r>
              <a:rPr lang="en-US" sz="6400" spc="-10" dirty="0">
                <a:latin typeface="Calibri"/>
                <a:cs typeface="Calibri"/>
              </a:rPr>
              <a:t>programs.</a:t>
            </a:r>
            <a:endParaRPr lang="en-US" sz="6400" dirty="0">
              <a:latin typeface="Calibri"/>
              <a:cs typeface="Calibri"/>
            </a:endParaRPr>
          </a:p>
          <a:p>
            <a:pPr marL="469900" indent="-229235">
              <a:lnSpc>
                <a:spcPct val="120000"/>
              </a:lnSpc>
              <a:spcBef>
                <a:spcPts val="16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6400" dirty="0">
                <a:latin typeface="Calibri"/>
                <a:cs typeface="Calibri"/>
              </a:rPr>
              <a:t>It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can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replicate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itself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and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thus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can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spread across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</a:t>
            </a:r>
            <a:r>
              <a:rPr lang="en-US" sz="6400" spc="-10" dirty="0">
                <a:latin typeface="Calibri"/>
                <a:cs typeface="Calibri"/>
              </a:rPr>
              <a:t> network.</a:t>
            </a:r>
            <a:endParaRPr lang="en-US" sz="6400" dirty="0">
              <a:latin typeface="Calibri"/>
              <a:cs typeface="Calibri"/>
            </a:endParaRPr>
          </a:p>
          <a:p>
            <a:pPr marL="469900" indent="-229235">
              <a:lnSpc>
                <a:spcPct val="120000"/>
              </a:lnSpc>
              <a:spcBef>
                <a:spcPts val="19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6400" dirty="0">
                <a:latin typeface="Calibri"/>
                <a:cs typeface="Calibri"/>
              </a:rPr>
              <a:t>It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is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difficult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to</a:t>
            </a: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trace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virus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after</a:t>
            </a: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it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has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spread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across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</a:t>
            </a:r>
            <a:r>
              <a:rPr lang="en-US" sz="6400" spc="-10" dirty="0">
                <a:latin typeface="Calibri"/>
                <a:cs typeface="Calibri"/>
              </a:rPr>
              <a:t> network.</a:t>
            </a:r>
            <a:endParaRPr lang="en-US" sz="6400" dirty="0">
              <a:latin typeface="Calibri"/>
              <a:cs typeface="Calibri"/>
            </a:endParaRPr>
          </a:p>
          <a:p>
            <a:pPr marL="469900" indent="-229235">
              <a:lnSpc>
                <a:spcPct val="120000"/>
              </a:lnSpc>
              <a:spcBef>
                <a:spcPts val="190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6400" dirty="0">
                <a:latin typeface="Calibri"/>
                <a:cs typeface="Calibri"/>
              </a:rPr>
              <a:t>Viruses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harm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the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computer</a:t>
            </a: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in</a:t>
            </a: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many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spc="-20" dirty="0">
                <a:latin typeface="Calibri"/>
                <a:cs typeface="Calibri"/>
              </a:rPr>
              <a:t>ways—</a:t>
            </a:r>
            <a:endParaRPr lang="en-US" sz="6400" dirty="0">
              <a:latin typeface="Calibri"/>
              <a:cs typeface="Calibri"/>
            </a:endParaRPr>
          </a:p>
          <a:p>
            <a:pPr marL="698500" marR="2326640">
              <a:lnSpc>
                <a:spcPct val="120000"/>
              </a:lnSpc>
              <a:spcBef>
                <a:spcPts val="350"/>
              </a:spcBef>
            </a:pPr>
            <a:r>
              <a:rPr lang="en-US" sz="6400" dirty="0">
                <a:latin typeface="Calibri"/>
                <a:cs typeface="Calibri"/>
              </a:rPr>
              <a:t>corrupt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or</a:t>
            </a: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delete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data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or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files on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the</a:t>
            </a:r>
            <a:r>
              <a:rPr lang="en-US" sz="6400" spc="-10" dirty="0">
                <a:latin typeface="Calibri"/>
                <a:cs typeface="Calibri"/>
              </a:rPr>
              <a:t> computer, </a:t>
            </a:r>
          </a:p>
          <a:p>
            <a:pPr marL="698500" marR="2326640">
              <a:lnSpc>
                <a:spcPct val="120000"/>
              </a:lnSpc>
              <a:spcBef>
                <a:spcPts val="350"/>
              </a:spcBef>
            </a:pPr>
            <a:r>
              <a:rPr lang="en-US" sz="6400" dirty="0">
                <a:latin typeface="Calibri"/>
                <a:cs typeface="Calibri"/>
              </a:rPr>
              <a:t>changes the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functionality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of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spc="-10" dirty="0">
                <a:latin typeface="Calibri"/>
                <a:cs typeface="Calibri"/>
              </a:rPr>
              <a:t>software applications,</a:t>
            </a:r>
            <a:endParaRPr lang="en-US" sz="6400" dirty="0">
              <a:latin typeface="Calibri"/>
              <a:cs typeface="Calibri"/>
            </a:endParaRPr>
          </a:p>
          <a:p>
            <a:pPr marL="698500" marR="2100580">
              <a:lnSpc>
                <a:spcPct val="120000"/>
              </a:lnSpc>
              <a:spcBef>
                <a:spcPts val="305"/>
              </a:spcBef>
            </a:pP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use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spc="-10" dirty="0">
                <a:latin typeface="Calibri"/>
                <a:cs typeface="Calibri"/>
              </a:rPr>
              <a:t>e-</a:t>
            </a:r>
            <a:r>
              <a:rPr lang="en-US" sz="6400" dirty="0">
                <a:latin typeface="Calibri"/>
                <a:cs typeface="Calibri"/>
              </a:rPr>
              <a:t>mail program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to</a:t>
            </a:r>
            <a:r>
              <a:rPr lang="en-US" sz="6400" spc="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spread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itself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to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spc="-20" dirty="0">
                <a:latin typeface="Calibri"/>
                <a:cs typeface="Calibri"/>
              </a:rPr>
              <a:t>other </a:t>
            </a:r>
            <a:r>
              <a:rPr lang="en-US" sz="6400" dirty="0">
                <a:latin typeface="Calibri"/>
                <a:cs typeface="Calibri"/>
              </a:rPr>
              <a:t>computers,</a:t>
            </a:r>
            <a:r>
              <a:rPr lang="en-US" sz="6400" spc="-15" dirty="0">
                <a:latin typeface="Calibri"/>
                <a:cs typeface="Calibri"/>
              </a:rPr>
              <a:t> </a:t>
            </a:r>
          </a:p>
          <a:p>
            <a:pPr marL="698500" marR="2100580">
              <a:lnSpc>
                <a:spcPct val="120000"/>
              </a:lnSpc>
              <a:spcBef>
                <a:spcPts val="305"/>
              </a:spcBef>
            </a:pPr>
            <a:r>
              <a:rPr lang="en-US" sz="6400" spc="-2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erase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everything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on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the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hard disk,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spc="-25" dirty="0">
                <a:latin typeface="Calibri"/>
                <a:cs typeface="Calibri"/>
              </a:rPr>
              <a:t>or,</a:t>
            </a:r>
            <a:endParaRPr lang="en-US" sz="6400" dirty="0">
              <a:latin typeface="Calibri"/>
              <a:cs typeface="Calibri"/>
            </a:endParaRPr>
          </a:p>
          <a:p>
            <a:pPr marL="698500" marR="43815">
              <a:lnSpc>
                <a:spcPct val="120000"/>
              </a:lnSpc>
              <a:spcBef>
                <a:spcPts val="35"/>
              </a:spcBef>
            </a:pPr>
            <a:r>
              <a:rPr lang="en-US" sz="6400" spc="-3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degrades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performance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of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the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system</a:t>
            </a:r>
            <a:r>
              <a:rPr lang="en-US" sz="6400" spc="-2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by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utilizing</a:t>
            </a:r>
            <a:r>
              <a:rPr lang="en-US" sz="6400" spc="-3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resources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such</a:t>
            </a:r>
            <a:r>
              <a:rPr lang="en-US" sz="6400" spc="-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as</a:t>
            </a:r>
            <a:r>
              <a:rPr lang="en-US" sz="6400" spc="-15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memory</a:t>
            </a:r>
            <a:r>
              <a:rPr lang="en-US" sz="6400" spc="-10" dirty="0">
                <a:latin typeface="Calibri"/>
                <a:cs typeface="Calibri"/>
              </a:rPr>
              <a:t> </a:t>
            </a:r>
            <a:r>
              <a:rPr lang="en-US" sz="6400" dirty="0">
                <a:latin typeface="Calibri"/>
                <a:cs typeface="Calibri"/>
              </a:rPr>
              <a:t>or</a:t>
            </a:r>
            <a:r>
              <a:rPr lang="en-US" sz="6400" spc="-30" dirty="0">
                <a:latin typeface="Calibri"/>
                <a:cs typeface="Calibri"/>
              </a:rPr>
              <a:t> </a:t>
            </a:r>
            <a:r>
              <a:rPr lang="en-US" sz="6400" spc="-20" dirty="0">
                <a:latin typeface="Calibri"/>
                <a:cs typeface="Calibri"/>
              </a:rPr>
              <a:t>disk </a:t>
            </a:r>
            <a:r>
              <a:rPr lang="en-US" sz="6400" spc="-10" dirty="0">
                <a:latin typeface="Calibri"/>
                <a:cs typeface="Calibri"/>
              </a:rPr>
              <a:t>space.</a:t>
            </a:r>
            <a:endParaRPr lang="en-US" sz="6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0FAE-20E5-C840-616B-822B3E6A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5892-E66D-4DAB-BC4B-9238DB651616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6E8D-6A90-741D-2DBF-775B78D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9A49-394B-6C19-DE05-87ABC21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00B0-D1DC-B19B-CD54-AEED0AF1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59"/>
            <a:ext cx="10295965" cy="4643717"/>
          </a:xfrm>
        </p:spPr>
        <p:txBody>
          <a:bodyPr>
            <a:normAutofit fontScale="70000" lnSpcReduction="20000"/>
          </a:bodyPr>
          <a:lstStyle/>
          <a:p>
            <a:pPr marL="469900" marR="52705" indent="-229235">
              <a:lnSpc>
                <a:spcPct val="150000"/>
              </a:lnSpc>
              <a:spcBef>
                <a:spcPts val="450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Virus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infects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executable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file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program.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virus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executes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when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program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infected </a:t>
            </a:r>
            <a:r>
              <a:rPr lang="en-US" sz="2800" dirty="0">
                <a:latin typeface="Calibri"/>
                <a:cs typeface="Calibri"/>
              </a:rPr>
              <a:t>with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virus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executed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you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start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computer from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disk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has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infected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system</a:t>
            </a:r>
            <a:r>
              <a:rPr lang="en-US" sz="2800" spc="-10" dirty="0">
                <a:latin typeface="Calibri"/>
                <a:cs typeface="Calibri"/>
              </a:rPr>
              <a:t> files.</a:t>
            </a:r>
            <a:endParaRPr lang="en-US" sz="2800" dirty="0">
              <a:latin typeface="Calibri"/>
              <a:cs typeface="Calibri"/>
            </a:endParaRPr>
          </a:p>
          <a:p>
            <a:pPr marL="469900" indent="-229235">
              <a:lnSpc>
                <a:spcPct val="150000"/>
              </a:lnSpc>
              <a:spcBef>
                <a:spcPts val="32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Once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virus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active, it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loads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into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computer’s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memory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may save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itself</a:t>
            </a:r>
          </a:p>
          <a:p>
            <a:pPr marL="469900">
              <a:lnSpc>
                <a:spcPct val="150000"/>
              </a:lnSpc>
            </a:pPr>
            <a:r>
              <a:rPr lang="en-US" sz="2800" dirty="0">
                <a:latin typeface="Calibri"/>
                <a:cs typeface="Calibri"/>
              </a:rPr>
              <a:t>hard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drive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copies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itself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applications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system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files on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disk.</a:t>
            </a:r>
            <a:endParaRPr lang="en-US" sz="2800" dirty="0">
              <a:latin typeface="Calibri"/>
              <a:cs typeface="Calibri"/>
            </a:endParaRPr>
          </a:p>
          <a:p>
            <a:pPr marL="469900" marR="5080" indent="-229235" algn="just">
              <a:lnSpc>
                <a:spcPct val="150000"/>
              </a:lnSpc>
              <a:spcBef>
                <a:spcPts val="434"/>
              </a:spcBef>
              <a:buChar char="•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However,</a:t>
            </a:r>
            <a:r>
              <a:rPr lang="en-US" sz="2800" spc="3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viruses</a:t>
            </a:r>
            <a:r>
              <a:rPr lang="en-US" sz="2800" spc="3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cannot</a:t>
            </a:r>
            <a:r>
              <a:rPr lang="en-US" sz="2800" spc="3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infect</a:t>
            </a:r>
            <a:r>
              <a:rPr lang="en-US" sz="2800" spc="3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write</a:t>
            </a:r>
            <a:r>
              <a:rPr lang="en-US" sz="2800" spc="3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protected</a:t>
            </a:r>
            <a:r>
              <a:rPr lang="en-US" sz="2800" spc="3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disks</a:t>
            </a:r>
            <a:r>
              <a:rPr lang="en-US" sz="2800" spc="3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infect</a:t>
            </a:r>
            <a:r>
              <a:rPr lang="en-US" sz="2800" spc="3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written</a:t>
            </a:r>
            <a:r>
              <a:rPr lang="en-US" sz="2800" spc="3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documents. </a:t>
            </a:r>
            <a:r>
              <a:rPr lang="en-US" sz="2800" dirty="0">
                <a:latin typeface="Calibri"/>
                <a:cs typeface="Calibri"/>
              </a:rPr>
              <a:t>Viruses</a:t>
            </a:r>
            <a:r>
              <a:rPr lang="en-US" sz="2800" spc="1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do</a:t>
            </a:r>
            <a:r>
              <a:rPr lang="en-US" sz="2800" spc="11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not</a:t>
            </a:r>
            <a:r>
              <a:rPr lang="en-US" sz="2800" spc="1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infect</a:t>
            </a:r>
            <a:r>
              <a:rPr lang="en-US" sz="2800" spc="1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</a:t>
            </a:r>
            <a:r>
              <a:rPr lang="en-US" sz="2800" spc="1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already</a:t>
            </a:r>
            <a:r>
              <a:rPr lang="en-US" sz="2800" spc="1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compressed</a:t>
            </a:r>
            <a:r>
              <a:rPr lang="en-US" sz="2800" spc="1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file.</a:t>
            </a:r>
            <a:r>
              <a:rPr lang="en-US" sz="2800" spc="1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Viruses</a:t>
            </a:r>
            <a:r>
              <a:rPr lang="en-US" sz="2800" spc="1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also</a:t>
            </a:r>
            <a:r>
              <a:rPr lang="en-US" sz="2800" spc="1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do</a:t>
            </a:r>
            <a:r>
              <a:rPr lang="en-US" sz="2800" spc="11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not</a:t>
            </a:r>
            <a:r>
              <a:rPr lang="en-US" sz="2800" spc="1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infect</a:t>
            </a:r>
            <a:r>
              <a:rPr lang="en-US" sz="2800" spc="15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computer </a:t>
            </a:r>
            <a:r>
              <a:rPr lang="en-US" sz="2800" dirty="0">
                <a:latin typeface="Calibri"/>
                <a:cs typeface="Calibri"/>
              </a:rPr>
              <a:t>hardware;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they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only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infect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software.</a:t>
            </a:r>
            <a:endParaRPr lang="en-US" sz="2800" dirty="0">
              <a:latin typeface="Calibri"/>
              <a:cs typeface="Calibri"/>
            </a:endParaRPr>
          </a:p>
          <a:p>
            <a:pPr marL="469900" marR="154305" indent="-229235" algn="just">
              <a:lnSpc>
                <a:spcPct val="150000"/>
              </a:lnSpc>
              <a:spcBef>
                <a:spcPts val="470"/>
              </a:spcBef>
              <a:buChar char="•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Viruses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are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most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easily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spread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by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attachments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e-mail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messages. Viruses also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spread </a:t>
            </a:r>
            <a:r>
              <a:rPr lang="en-US" sz="2800" dirty="0">
                <a:latin typeface="Calibri"/>
                <a:cs typeface="Calibri"/>
              </a:rPr>
              <a:t>through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download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on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Internet.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324A-C060-0761-F2D1-8F1E5EB8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C6B2-116B-43D2-AD94-A830F0507DB5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ADC87-C8AA-7145-B8C4-B8864297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4DA-3F4F-D654-3C4C-59095F55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E518-0291-F5FC-4017-7FE85F08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41"/>
            <a:ext cx="10394576" cy="4733365"/>
          </a:xfrm>
        </p:spPr>
        <p:txBody>
          <a:bodyPr>
            <a:normAutofit fontScale="85000" lnSpcReduction="20000"/>
          </a:bodyPr>
          <a:lstStyle/>
          <a:p>
            <a:pPr marL="12700">
              <a:lnSpc>
                <a:spcPct val="150000"/>
              </a:lnSpc>
              <a:spcBef>
                <a:spcPts val="900"/>
              </a:spcBef>
            </a:pPr>
            <a:r>
              <a:rPr lang="en-US" sz="2800" b="1" spc="-10" dirty="0">
                <a:latin typeface="Calibri"/>
                <a:cs typeface="Calibri"/>
              </a:rPr>
              <a:t>Worms</a:t>
            </a:r>
            <a:endParaRPr lang="en-US" sz="2800" dirty="0">
              <a:latin typeface="Calibri"/>
              <a:cs typeface="Calibri"/>
            </a:endParaRPr>
          </a:p>
          <a:p>
            <a:pPr marL="469900" indent="-229235">
              <a:lnSpc>
                <a:spcPct val="150000"/>
              </a:lnSpc>
              <a:spcBef>
                <a:spcPts val="98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Worm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self-replicating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software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network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security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holes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replicate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itself.</a:t>
            </a:r>
            <a:endParaRPr lang="en-US" sz="2800" dirty="0">
              <a:latin typeface="Calibri"/>
              <a:cs typeface="Calibri"/>
            </a:endParaRPr>
          </a:p>
          <a:p>
            <a:pPr marL="469900" marR="141605" indent="-229235">
              <a:lnSpc>
                <a:spcPct val="150000"/>
              </a:lnSpc>
              <a:spcBef>
                <a:spcPts val="170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copy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worm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scans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network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 another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machine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has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specific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security hole.</a:t>
            </a:r>
            <a:endParaRPr lang="en-US" sz="2800" dirty="0">
              <a:latin typeface="Calibri"/>
              <a:cs typeface="Calibri"/>
            </a:endParaRPr>
          </a:p>
          <a:p>
            <a:pPr marL="469900" marR="236854" indent="-229235">
              <a:lnSpc>
                <a:spcPct val="150000"/>
              </a:lnSpc>
              <a:spcBef>
                <a:spcPts val="450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copies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itself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new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machine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using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security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hole, and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then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starts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replicating </a:t>
            </a:r>
            <a:r>
              <a:rPr lang="en-US" sz="2800" dirty="0">
                <a:latin typeface="Calibri"/>
                <a:cs typeface="Calibri"/>
              </a:rPr>
              <a:t>from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there,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well.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worm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however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different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from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virus.</a:t>
            </a:r>
            <a:endParaRPr lang="en-US" sz="2800" dirty="0">
              <a:latin typeface="Calibri"/>
              <a:cs typeface="Calibri"/>
            </a:endParaRPr>
          </a:p>
          <a:p>
            <a:pPr marL="469900" marR="224790" indent="-229235">
              <a:lnSpc>
                <a:spcPct val="150000"/>
              </a:lnSpc>
              <a:spcBef>
                <a:spcPts val="385"/>
              </a:spcBef>
              <a:buChar char="•"/>
              <a:tabLst>
                <a:tab pos="469900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worm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does not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modify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program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like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virus,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however,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replicates so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much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it </a:t>
            </a:r>
            <a:r>
              <a:rPr lang="en-US" sz="2800" dirty="0">
                <a:latin typeface="Calibri"/>
                <a:cs typeface="Calibri"/>
              </a:rPr>
              <a:t>consumes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resources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computer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makes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-10" dirty="0">
                <a:latin typeface="Calibri"/>
                <a:cs typeface="Calibri"/>
              </a:rPr>
              <a:t> slow.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0F85-35B2-A321-2AE9-BDFF3B7F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8DDA-2A32-4269-9E8F-4D46D67E8872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3E11-F53D-8403-D408-A8C00D65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0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B7A3-19D6-23B6-A6FD-09E7C86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0F67-AD57-CB26-8FEB-3E96B24D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376"/>
            <a:ext cx="10278035" cy="4885765"/>
          </a:xfrm>
        </p:spPr>
        <p:txBody>
          <a:bodyPr>
            <a:normAutofit fontScale="62500" lnSpcReduction="20000"/>
          </a:bodyPr>
          <a:lstStyle/>
          <a:p>
            <a:pPr marL="12700">
              <a:lnSpc>
                <a:spcPct val="160000"/>
              </a:lnSpc>
              <a:spcBef>
                <a:spcPts val="100"/>
              </a:spcBef>
            </a:pPr>
            <a:r>
              <a:rPr lang="en-US" sz="2800" b="1" dirty="0">
                <a:latin typeface="Calibri"/>
                <a:cs typeface="Calibri"/>
              </a:rPr>
              <a:t>Trojan</a:t>
            </a:r>
            <a:r>
              <a:rPr lang="en-US" sz="2800" b="1" spc="5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Horse</a:t>
            </a:r>
            <a:endParaRPr lang="en-US" sz="2800" dirty="0">
              <a:latin typeface="Calibri"/>
              <a:cs typeface="Calibri"/>
            </a:endParaRPr>
          </a:p>
          <a:p>
            <a:pPr marL="469900" indent="-229235" algn="just">
              <a:lnSpc>
                <a:spcPct val="160000"/>
              </a:lnSpc>
              <a:spcBef>
                <a:spcPts val="1005"/>
              </a:spcBef>
              <a:buChar char="•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Trojan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horse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destructive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programs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masquerade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useful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programs.</a:t>
            </a:r>
            <a:endParaRPr lang="en-US" sz="2800" dirty="0">
              <a:latin typeface="Calibri"/>
              <a:cs typeface="Calibri"/>
            </a:endParaRPr>
          </a:p>
          <a:p>
            <a:pPr marL="469900" indent="-229235" algn="just">
              <a:lnSpc>
                <a:spcPct val="160000"/>
              </a:lnSpc>
              <a:spcBef>
                <a:spcPts val="340"/>
              </a:spcBef>
              <a:buChar char="•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name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“Trojan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horse”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given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because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Greek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soldiers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who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reached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city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of</a:t>
            </a:r>
            <a:endParaRPr lang="en-US" sz="2800" dirty="0">
              <a:latin typeface="Calibri"/>
              <a:cs typeface="Calibri"/>
            </a:endParaRPr>
          </a:p>
          <a:p>
            <a:pPr marL="241300" indent="0" algn="just">
              <a:lnSpc>
                <a:spcPct val="16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       Troy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by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hiding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themselves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inside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large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wooden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horse.</a:t>
            </a:r>
            <a:endParaRPr lang="en-US" sz="2800" dirty="0">
              <a:latin typeface="Calibri"/>
              <a:cs typeface="Calibri"/>
            </a:endParaRPr>
          </a:p>
          <a:p>
            <a:pPr marL="469900" marR="8890" indent="-229235" algn="just">
              <a:lnSpc>
                <a:spcPct val="160000"/>
              </a:lnSpc>
              <a:spcBef>
                <a:spcPts val="65"/>
              </a:spcBef>
              <a:buFont typeface="Calibri"/>
              <a:buChar char="•"/>
              <a:tabLst>
                <a:tab pos="504190" algn="l"/>
              </a:tabLst>
            </a:pPr>
            <a:r>
              <a:rPr lang="en-US" dirty="0"/>
              <a:t>	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people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city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Troy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themselves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pulled</a:t>
            </a:r>
            <a:r>
              <a:rPr lang="en-US" sz="2800" spc="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horse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inside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their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city,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unaware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of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fact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Greek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soldiers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were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hiding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inside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10" dirty="0">
                <a:latin typeface="Calibri"/>
                <a:cs typeface="Calibri"/>
              </a:rPr>
              <a:t> horse.</a:t>
            </a:r>
            <a:endParaRPr lang="en-US" sz="2800" dirty="0">
              <a:latin typeface="Calibri"/>
              <a:cs typeface="Calibri"/>
            </a:endParaRPr>
          </a:p>
          <a:p>
            <a:pPr marL="469900" marR="74295" indent="-229235" algn="just">
              <a:lnSpc>
                <a:spcPct val="160000"/>
              </a:lnSpc>
              <a:spcBef>
                <a:spcPts val="450"/>
              </a:spcBef>
              <a:buChar char="•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Similarly,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users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install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Trojan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horses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thinking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will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serve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useful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purpose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such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50" dirty="0">
                <a:latin typeface="Calibri"/>
                <a:cs typeface="Calibri"/>
              </a:rPr>
              <a:t>a </a:t>
            </a:r>
            <a:r>
              <a:rPr lang="en-US" sz="2800" dirty="0">
                <a:latin typeface="Calibri"/>
                <a:cs typeface="Calibri"/>
              </a:rPr>
              <a:t>game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provide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entertainment.</a:t>
            </a:r>
            <a:endParaRPr lang="en-US" sz="2800" dirty="0">
              <a:latin typeface="Calibri"/>
              <a:cs typeface="Calibri"/>
            </a:endParaRPr>
          </a:p>
          <a:p>
            <a:pPr marL="469900" marR="8890" indent="-229235" algn="just">
              <a:lnSpc>
                <a:spcPct val="160000"/>
              </a:lnSpc>
              <a:spcBef>
                <a:spcPts val="295"/>
              </a:spcBef>
              <a:buChar char="•"/>
              <a:tabLst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However,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Trojan</a:t>
            </a:r>
            <a:r>
              <a:rPr lang="en-US" sz="2800" spc="16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horses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contain</a:t>
            </a:r>
            <a:r>
              <a:rPr lang="en-US" sz="2800" spc="16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programs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corrupt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16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damage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files. </a:t>
            </a:r>
            <a:r>
              <a:rPr lang="en-US" sz="2800" dirty="0">
                <a:latin typeface="Calibri"/>
                <a:cs typeface="Calibri"/>
              </a:rPr>
              <a:t>Trojan</a:t>
            </a:r>
            <a:r>
              <a:rPr lang="en-US" sz="2800" spc="19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horses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can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corrupt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software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applications.</a:t>
            </a:r>
            <a:r>
              <a:rPr lang="en-US" sz="2800" spc="1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They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can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also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damage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files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can </a:t>
            </a:r>
            <a:r>
              <a:rPr lang="en-US" sz="2800" dirty="0">
                <a:latin typeface="Calibri"/>
                <a:cs typeface="Calibri"/>
              </a:rPr>
              <a:t>contain</a:t>
            </a:r>
            <a:r>
              <a:rPr lang="en-US" sz="2800" spc="1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viruses</a:t>
            </a:r>
            <a:r>
              <a:rPr lang="en-US" sz="2800" spc="2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2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destroy</a:t>
            </a:r>
            <a:r>
              <a:rPr lang="en-US" sz="2800" spc="2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20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corrupt</a:t>
            </a:r>
            <a:r>
              <a:rPr lang="en-US" sz="2800" spc="2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2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20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programs.</a:t>
            </a:r>
            <a:r>
              <a:rPr lang="en-US" sz="2800" spc="2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Trojan</a:t>
            </a:r>
            <a:r>
              <a:rPr lang="en-US" sz="2800" spc="229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horse</a:t>
            </a:r>
            <a:r>
              <a:rPr lang="en-US" sz="2800" spc="2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does</a:t>
            </a:r>
            <a:r>
              <a:rPr lang="en-US" sz="2800" spc="229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not </a:t>
            </a:r>
            <a:r>
              <a:rPr lang="en-US" sz="2800" dirty="0">
                <a:latin typeface="Calibri"/>
                <a:cs typeface="Calibri"/>
              </a:rPr>
              <a:t>replicate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themselves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like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viruses.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D3D2-C72D-F108-153D-D0A37DB2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7F5A-5461-4654-9168-EB411781AF5B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BA9C7-81A3-0E3E-AB3E-58A92BD0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AA8F-8DEE-6D91-0F9B-0CD112D4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6BC0-603C-C2E6-1C8A-BAAC00A8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044953" cy="503816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965"/>
              </a:spcBef>
              <a:buNone/>
            </a:pPr>
            <a:r>
              <a:rPr lang="en-US" sz="2800" b="1" dirty="0">
                <a:latin typeface="Calibri"/>
                <a:cs typeface="Calibri"/>
              </a:rPr>
              <a:t>Security</a:t>
            </a:r>
            <a:r>
              <a:rPr lang="en-US" sz="2800" b="1" spc="-40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Services:</a:t>
            </a: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600" dirty="0">
              <a:latin typeface="Calibri"/>
              <a:cs typeface="Calibri"/>
            </a:endParaRPr>
          </a:p>
          <a:p>
            <a:pPr marL="12700" marR="6985" algn="just">
              <a:lnSpc>
                <a:spcPct val="103400"/>
              </a:lnSpc>
            </a:pP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security</a:t>
            </a:r>
            <a:r>
              <a:rPr lang="en-US" sz="2800" spc="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services</a:t>
            </a:r>
            <a:r>
              <a:rPr lang="en-US" sz="2800" spc="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provide</a:t>
            </a:r>
            <a:r>
              <a:rPr lang="en-US" sz="2800" spc="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specific</a:t>
            </a:r>
            <a:r>
              <a:rPr lang="en-US" sz="2800" spc="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kind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protection</a:t>
            </a:r>
            <a:r>
              <a:rPr lang="en-US" sz="2800" spc="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6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system</a:t>
            </a:r>
            <a:r>
              <a:rPr lang="en-US" sz="2800" spc="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resources.</a:t>
            </a:r>
            <a:r>
              <a:rPr lang="en-US" sz="2800" spc="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Security</a:t>
            </a:r>
            <a:r>
              <a:rPr lang="en-US" sz="2800" spc="8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services </a:t>
            </a:r>
            <a:r>
              <a:rPr lang="en-US" sz="2800" dirty="0">
                <a:latin typeface="Calibri"/>
                <a:cs typeface="Calibri"/>
              </a:rPr>
              <a:t>ensure</a:t>
            </a:r>
            <a:r>
              <a:rPr lang="en-US" sz="2800" spc="2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Confidentiality,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Integrity,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Authentication,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Non-Repudiation</a:t>
            </a:r>
            <a:r>
              <a:rPr lang="en-US" sz="2800" spc="2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3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3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message </a:t>
            </a:r>
            <a:r>
              <a:rPr lang="en-US" sz="2800" dirty="0">
                <a:latin typeface="Calibri"/>
                <a:cs typeface="Calibri"/>
              </a:rPr>
              <a:t>stored</a:t>
            </a:r>
            <a:r>
              <a:rPr lang="en-US" sz="2800" spc="2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on</a:t>
            </a:r>
            <a:r>
              <a:rPr lang="en-US" sz="2800" spc="2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computer,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2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when</a:t>
            </a:r>
            <a:r>
              <a:rPr lang="en-US" sz="2800" spc="29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transmitted</a:t>
            </a:r>
            <a:r>
              <a:rPr lang="en-US" sz="2800" spc="2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over</a:t>
            </a:r>
            <a:r>
              <a:rPr lang="en-US" sz="2800" spc="2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network.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Additionally,</a:t>
            </a:r>
            <a:r>
              <a:rPr lang="en-US" sz="2800" spc="2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3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provides </a:t>
            </a:r>
            <a:r>
              <a:rPr lang="en-US" sz="2800" dirty="0">
                <a:latin typeface="Calibri"/>
                <a:cs typeface="Calibri"/>
              </a:rPr>
              <a:t>assurance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access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control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availability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resources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authorized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users.</a:t>
            </a: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600" dirty="0">
              <a:latin typeface="Calibri"/>
              <a:cs typeface="Calibri"/>
            </a:endParaRPr>
          </a:p>
          <a:p>
            <a:pPr marL="469900" marR="8255" indent="-229235" algn="just">
              <a:lnSpc>
                <a:spcPct val="111000"/>
              </a:lnSpc>
              <a:buChar char="•"/>
              <a:tabLst>
                <a:tab pos="470534" algn="l"/>
              </a:tabLst>
            </a:pPr>
            <a:r>
              <a:rPr lang="en-US"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Confidentiality</a:t>
            </a:r>
            <a:r>
              <a:rPr lang="en-US" sz="2800" spc="-10" dirty="0">
                <a:latin typeface="Calibri"/>
                <a:cs typeface="Calibri"/>
              </a:rPr>
              <a:t>—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confidentiality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aspect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specifies</a:t>
            </a:r>
            <a:r>
              <a:rPr lang="en-US" sz="2800" spc="1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availability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information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only </a:t>
            </a:r>
            <a:r>
              <a:rPr lang="en-US" sz="2800" dirty="0">
                <a:latin typeface="Calibri"/>
                <a:cs typeface="Calibri"/>
              </a:rPr>
              <a:t>authorized</a:t>
            </a:r>
            <a:r>
              <a:rPr lang="en-US" sz="2800" spc="3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users.</a:t>
            </a:r>
            <a:r>
              <a:rPr lang="en-US" sz="2800" spc="3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3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other</a:t>
            </a:r>
            <a:r>
              <a:rPr lang="en-US" sz="2800" spc="3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words,</a:t>
            </a:r>
            <a:r>
              <a:rPr lang="en-US" sz="2800" spc="3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3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3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3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protection</a:t>
            </a:r>
            <a:r>
              <a:rPr lang="en-US" sz="2800" spc="3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3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3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from</a:t>
            </a:r>
            <a:r>
              <a:rPr lang="en-US" sz="2800" spc="38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unauthorized </a:t>
            </a:r>
            <a:r>
              <a:rPr lang="en-US" sz="2800" dirty="0">
                <a:latin typeface="Calibri"/>
                <a:cs typeface="Calibri"/>
              </a:rPr>
              <a:t>disclosure.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requires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ensuring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privacy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stored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on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server</a:t>
            </a:r>
            <a:r>
              <a:rPr lang="en-US" sz="2800" spc="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transmitted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via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network,</a:t>
            </a:r>
            <a:r>
              <a:rPr lang="en-US" sz="2800" spc="20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from</a:t>
            </a:r>
            <a:r>
              <a:rPr lang="en-US" sz="2800" spc="19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being</a:t>
            </a:r>
            <a:r>
              <a:rPr lang="en-US" sz="2800" spc="20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intercepted</a:t>
            </a:r>
            <a:r>
              <a:rPr lang="en-US" sz="2800" spc="19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stolen</a:t>
            </a:r>
            <a:r>
              <a:rPr lang="en-US" sz="2800" spc="19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by</a:t>
            </a:r>
            <a:r>
              <a:rPr lang="en-US" sz="2800" spc="2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unauthorized</a:t>
            </a:r>
            <a:r>
              <a:rPr lang="en-US" sz="2800" spc="1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users.</a:t>
            </a:r>
            <a:r>
              <a:rPr lang="en-US" sz="2800" spc="2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encryption </a:t>
            </a:r>
            <a:r>
              <a:rPr lang="en-US" sz="2800" dirty="0">
                <a:latin typeface="Calibri"/>
                <a:cs typeface="Calibri"/>
              </a:rPr>
              <a:t>stores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1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transmits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data,</a:t>
            </a:r>
            <a:r>
              <a:rPr lang="en-US" sz="2800" spc="1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form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unauthorized</a:t>
            </a:r>
            <a:r>
              <a:rPr lang="en-US" sz="2800" spc="16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users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cannot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understand.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Data </a:t>
            </a:r>
            <a:r>
              <a:rPr lang="en-US" sz="2800" dirty="0">
                <a:latin typeface="Calibri"/>
                <a:cs typeface="Calibri"/>
              </a:rPr>
              <a:t>encryption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used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ensuring</a:t>
            </a:r>
            <a:r>
              <a:rPr lang="en-US" sz="2800" spc="-10" dirty="0">
                <a:latin typeface="Calibri"/>
                <a:cs typeface="Calibri"/>
              </a:rPr>
              <a:t> confidentiality.</a:t>
            </a:r>
          </a:p>
          <a:p>
            <a:pPr marL="240665" marR="8255" indent="0" algn="just">
              <a:lnSpc>
                <a:spcPct val="111000"/>
              </a:lnSpc>
              <a:buNone/>
              <a:tabLst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69900" marR="7620" indent="-229235" algn="just">
              <a:lnSpc>
                <a:spcPct val="101200"/>
              </a:lnSpc>
              <a:spcBef>
                <a:spcPts val="415"/>
              </a:spcBef>
              <a:buChar char="•"/>
              <a:tabLst>
                <a:tab pos="470534" algn="l"/>
              </a:tabLst>
            </a:pPr>
            <a:r>
              <a:rPr lang="en-US"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Integrity</a:t>
            </a:r>
            <a:r>
              <a:rPr lang="en-US" sz="2800" spc="-10" dirty="0">
                <a:latin typeface="Calibri"/>
                <a:cs typeface="Calibri"/>
              </a:rPr>
              <a:t>—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assures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received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exactly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sent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by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sender,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i.e.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data </a:t>
            </a:r>
            <a:r>
              <a:rPr lang="en-US" sz="2800" dirty="0">
                <a:latin typeface="Calibri"/>
                <a:cs typeface="Calibri"/>
              </a:rPr>
              <a:t>has</a:t>
            </a:r>
            <a:r>
              <a:rPr lang="en-US" sz="2800" spc="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not</a:t>
            </a:r>
            <a:r>
              <a:rPr lang="en-US" sz="2800" spc="1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been</a:t>
            </a:r>
            <a:r>
              <a:rPr lang="en-US" sz="2800" spc="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modified,</a:t>
            </a:r>
            <a:r>
              <a:rPr lang="en-US" sz="2800" spc="1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duplicated,</a:t>
            </a:r>
            <a:r>
              <a:rPr lang="en-US" sz="2800" spc="1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reordered,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inserted</a:t>
            </a:r>
            <a:r>
              <a:rPr lang="en-US" sz="2800" spc="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deleted</a:t>
            </a:r>
            <a:r>
              <a:rPr lang="en-US" sz="2800" spc="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before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reaching</a:t>
            </a:r>
            <a:r>
              <a:rPr lang="en-US" sz="2800" spc="10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intended</a:t>
            </a:r>
            <a:r>
              <a:rPr lang="en-US" sz="2800" spc="16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recipient.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received</a:t>
            </a:r>
            <a:r>
              <a:rPr lang="en-US" sz="2800" spc="1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one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actually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sent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16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not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modified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in </a:t>
            </a:r>
            <a:r>
              <a:rPr lang="en-US" sz="2800" spc="-10" dirty="0">
                <a:latin typeface="Calibri"/>
                <a:cs typeface="Calibri"/>
              </a:rPr>
              <a:t>transit.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2048F-1716-E3F6-6167-8C3DAB7A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D89-C509-4BA3-AA2D-0D525D798B22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CC734-E5DD-F056-F4E7-DC26262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9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C4A9-1453-474F-BBED-84764EC7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27B4-228F-50D4-CDA4-95263094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59"/>
            <a:ext cx="10152529" cy="4760259"/>
          </a:xfrm>
        </p:spPr>
        <p:txBody>
          <a:bodyPr>
            <a:normAutofit fontScale="70000" lnSpcReduction="20000"/>
          </a:bodyPr>
          <a:lstStyle/>
          <a:p>
            <a:pPr marL="469900" marR="9525" indent="-229235" algn="just">
              <a:lnSpc>
                <a:spcPct val="105400"/>
              </a:lnSpc>
              <a:spcBef>
                <a:spcPts val="355"/>
              </a:spcBef>
              <a:buChar char="•"/>
              <a:tabLst>
                <a:tab pos="470534" algn="l"/>
              </a:tabLst>
            </a:pPr>
            <a:r>
              <a:rPr lang="en-US"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Authentication</a:t>
            </a:r>
            <a:r>
              <a:rPr lang="en-US" sz="2800" spc="-10" dirty="0">
                <a:latin typeface="Calibri"/>
                <a:cs typeface="Calibri"/>
              </a:rPr>
              <a:t>—</a:t>
            </a:r>
            <a:r>
              <a:rPr lang="en-US" sz="2800" dirty="0">
                <a:latin typeface="Calibri"/>
                <a:cs typeface="Calibri"/>
              </a:rPr>
              <a:t>Authentication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 the process of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ensuring and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confirming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identity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of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4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user</a:t>
            </a:r>
            <a:r>
              <a:rPr lang="en-US" sz="2800" spc="4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before</a:t>
            </a:r>
            <a:r>
              <a:rPr lang="en-US" sz="2800" spc="49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revealing</a:t>
            </a:r>
            <a:r>
              <a:rPr lang="en-US" sz="2800" spc="4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any</a:t>
            </a:r>
            <a:r>
              <a:rPr lang="en-US" sz="2800" spc="4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information</a:t>
            </a:r>
            <a:r>
              <a:rPr lang="en-US" sz="2800" spc="4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4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48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user.</a:t>
            </a:r>
            <a:r>
              <a:rPr lang="en-US" sz="2800" spc="4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Authentication</a:t>
            </a:r>
            <a:r>
              <a:rPr lang="en-US" sz="2800" spc="45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provides </a:t>
            </a:r>
            <a:r>
              <a:rPr lang="en-US" sz="2800" dirty="0">
                <a:latin typeface="Calibri"/>
                <a:cs typeface="Calibri"/>
              </a:rPr>
              <a:t>confidence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identity</a:t>
            </a:r>
            <a:r>
              <a:rPr lang="en-US" sz="2800" spc="1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1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user</a:t>
            </a:r>
            <a:r>
              <a:rPr lang="en-US" sz="2800" spc="11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entity</a:t>
            </a:r>
            <a:r>
              <a:rPr lang="en-US" sz="2800" spc="1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connected.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1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also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assures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source</a:t>
            </a:r>
            <a:r>
              <a:rPr lang="en-US" sz="2800" spc="2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19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2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received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1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</a:t>
            </a:r>
            <a:r>
              <a:rPr lang="en-US" sz="2800" spc="2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claimed.</a:t>
            </a:r>
            <a:r>
              <a:rPr lang="en-US" sz="2800" spc="1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Authentication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1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facilitated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by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2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</a:t>
            </a:r>
            <a:r>
              <a:rPr lang="en-US" sz="2800" spc="18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of </a:t>
            </a:r>
            <a:r>
              <a:rPr lang="en-US" sz="2800" dirty="0">
                <a:latin typeface="Calibri"/>
                <a:cs typeface="Calibri"/>
              </a:rPr>
              <a:t>username</a:t>
            </a:r>
            <a:r>
              <a:rPr lang="en-US" sz="2800" spc="3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3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password,</a:t>
            </a:r>
            <a:r>
              <a:rPr lang="en-US" sz="2800" spc="3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smart</a:t>
            </a:r>
            <a:r>
              <a:rPr lang="en-US" sz="2800" spc="3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cards,</a:t>
            </a:r>
            <a:r>
              <a:rPr lang="en-US" sz="2800" spc="3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biometric</a:t>
            </a:r>
            <a:r>
              <a:rPr lang="en-US" sz="2800" spc="3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methods</a:t>
            </a:r>
            <a:r>
              <a:rPr lang="en-US" sz="2800" spc="3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like</a:t>
            </a:r>
            <a:r>
              <a:rPr lang="en-US" sz="2800" spc="3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retina</a:t>
            </a:r>
            <a:r>
              <a:rPr lang="en-US" sz="2800" spc="3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scanning</a:t>
            </a:r>
            <a:r>
              <a:rPr lang="en-US" sz="2800" spc="32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and </a:t>
            </a:r>
            <a:r>
              <a:rPr lang="en-US" sz="2800" spc="-10" dirty="0">
                <a:latin typeface="Calibri"/>
                <a:cs typeface="Calibri"/>
              </a:rPr>
              <a:t>fingerprints.</a:t>
            </a:r>
          </a:p>
          <a:p>
            <a:pPr marL="240665" marR="9525" indent="0" algn="just">
              <a:lnSpc>
                <a:spcPct val="105400"/>
              </a:lnSpc>
              <a:spcBef>
                <a:spcPts val="355"/>
              </a:spcBef>
              <a:buNone/>
              <a:tabLst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69900" marR="5080" indent="-229235" algn="just">
              <a:lnSpc>
                <a:spcPct val="105000"/>
              </a:lnSpc>
              <a:spcBef>
                <a:spcPts val="359"/>
              </a:spcBef>
              <a:buChar char="•"/>
              <a:tabLst>
                <a:tab pos="470534" algn="l"/>
              </a:tabLst>
            </a:pPr>
            <a:r>
              <a:rPr lang="en-US"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Non-</a:t>
            </a:r>
            <a:r>
              <a:rPr lang="en-US"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Repudiation</a:t>
            </a:r>
            <a:r>
              <a:rPr lang="en-US" sz="2800" spc="4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prevents</a:t>
            </a:r>
            <a:r>
              <a:rPr lang="en-US" sz="2800" spc="4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either</a:t>
            </a:r>
            <a:r>
              <a:rPr lang="en-US" sz="2800" spc="4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sender</a:t>
            </a:r>
            <a:r>
              <a:rPr lang="en-US" sz="2800" spc="4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4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receiver</a:t>
            </a:r>
            <a:r>
              <a:rPr lang="en-US" sz="2800" spc="4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from</a:t>
            </a:r>
            <a:r>
              <a:rPr lang="en-US" sz="2800" spc="4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denying</a:t>
            </a:r>
            <a:r>
              <a:rPr lang="en-US" sz="2800" spc="4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46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transmitted </a:t>
            </a:r>
            <a:r>
              <a:rPr lang="en-US" sz="2800" dirty="0">
                <a:latin typeface="Calibri"/>
                <a:cs typeface="Calibri"/>
              </a:rPr>
              <a:t>message.</a:t>
            </a:r>
            <a:r>
              <a:rPr lang="en-US" sz="2800" spc="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</a:t>
            </a:r>
            <a:r>
              <a:rPr lang="en-US" sz="2800" spc="5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message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transmitted,</a:t>
            </a:r>
            <a:r>
              <a:rPr lang="en-US" sz="2800" spc="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proofs</a:t>
            </a:r>
            <a:r>
              <a:rPr lang="en-US" sz="2800" spc="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are</a:t>
            </a:r>
            <a:r>
              <a:rPr lang="en-US" sz="2800" spc="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available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message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was </a:t>
            </a:r>
            <a:r>
              <a:rPr lang="en-US" sz="2800" dirty="0">
                <a:latin typeface="Calibri"/>
                <a:cs typeface="Calibri"/>
              </a:rPr>
              <a:t>sent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by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alleged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sender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message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was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received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by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intended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recipient.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For </a:t>
            </a:r>
            <a:r>
              <a:rPr lang="en-US" sz="2800" dirty="0">
                <a:latin typeface="Calibri"/>
                <a:cs typeface="Calibri"/>
              </a:rPr>
              <a:t>example,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if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sender places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order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certain product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 be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purchased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particular </a:t>
            </a:r>
            <a:r>
              <a:rPr lang="en-US" sz="2800" dirty="0">
                <a:latin typeface="Calibri"/>
                <a:cs typeface="Calibri"/>
              </a:rPr>
              <a:t>quantity,</a:t>
            </a:r>
            <a:r>
              <a:rPr lang="en-US" sz="2800" spc="2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2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receiver</a:t>
            </a:r>
            <a:r>
              <a:rPr lang="en-US" sz="2800" spc="2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knows</a:t>
            </a:r>
            <a:r>
              <a:rPr lang="en-US" sz="2800" spc="229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2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229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came</a:t>
            </a:r>
            <a:r>
              <a:rPr lang="en-US" sz="2800" spc="25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from</a:t>
            </a:r>
            <a:r>
              <a:rPr lang="en-US" sz="2800" spc="2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229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specified</a:t>
            </a:r>
            <a:r>
              <a:rPr lang="en-US" sz="2800" spc="2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sender.</a:t>
            </a:r>
            <a:r>
              <a:rPr lang="en-US" sz="2800" spc="26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Non-</a:t>
            </a:r>
            <a:r>
              <a:rPr lang="en-US" sz="2800" spc="-10" dirty="0">
                <a:latin typeface="Calibri"/>
                <a:cs typeface="Calibri"/>
              </a:rPr>
              <a:t>repudiation </a:t>
            </a:r>
            <a:r>
              <a:rPr lang="en-US" sz="2800" dirty="0">
                <a:latin typeface="Calibri"/>
                <a:cs typeface="Calibri"/>
              </a:rPr>
              <a:t>deals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with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signatures.</a:t>
            </a:r>
          </a:p>
          <a:p>
            <a:pPr marL="240665" marR="5080" indent="0" algn="just">
              <a:lnSpc>
                <a:spcPct val="105000"/>
              </a:lnSpc>
              <a:spcBef>
                <a:spcPts val="359"/>
              </a:spcBef>
              <a:buNone/>
              <a:tabLst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69900" marR="6985" indent="-229235" algn="just">
              <a:lnSpc>
                <a:spcPct val="100000"/>
              </a:lnSpc>
              <a:spcBef>
                <a:spcPts val="430"/>
              </a:spcBef>
              <a:buChar char="•"/>
              <a:tabLst>
                <a:tab pos="470534" algn="l"/>
              </a:tabLst>
            </a:pPr>
            <a:r>
              <a:rPr lang="en-US"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Access</a:t>
            </a:r>
            <a:r>
              <a:rPr lang="en-US" sz="28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lang="en-US" sz="2800" spc="-10" dirty="0">
                <a:latin typeface="Calibri"/>
                <a:cs typeface="Calibri"/>
              </a:rPr>
              <a:t>—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prevention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 unauthorized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resource.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This specifies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users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who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have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access to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resource, and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what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are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users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permitted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to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do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access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allowed.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68FC-7912-58DA-2E08-D78974AC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CC2-D7FE-403E-BAB4-1ACAD8E266B3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648B8-F3D9-1B63-0487-1101D35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2D4E-C190-32ED-7453-B75FC966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318"/>
            <a:ext cx="10515600" cy="10093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1038-C131-63F7-B586-E8803B828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447"/>
            <a:ext cx="10098741" cy="5020235"/>
          </a:xfrm>
        </p:spPr>
        <p:txBody>
          <a:bodyPr>
            <a:normAutofit fontScale="25000" lnSpcReduction="20000"/>
          </a:bodyPr>
          <a:lstStyle/>
          <a:p>
            <a:pPr marL="469900" marR="197485" indent="-229235">
              <a:lnSpc>
                <a:spcPct val="170000"/>
              </a:lnSpc>
              <a:spcBef>
                <a:spcPts val="200"/>
              </a:spcBef>
              <a:buChar char="•"/>
              <a:tabLst>
                <a:tab pos="469900" algn="l"/>
                <a:tab pos="470534" algn="l"/>
              </a:tabLst>
            </a:pPr>
            <a:endParaRPr lang="en-US" sz="2800" u="sng" spc="-1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905"/>
              </a:spcBef>
              <a:buNone/>
            </a:pPr>
            <a:r>
              <a:rPr lang="en-US" sz="11200" b="1" dirty="0">
                <a:latin typeface="Calibri"/>
                <a:cs typeface="Calibri"/>
              </a:rPr>
              <a:t>Security</a:t>
            </a:r>
            <a:r>
              <a:rPr lang="en-US" sz="11200" b="1" spc="-30" dirty="0">
                <a:latin typeface="Calibri"/>
                <a:cs typeface="Calibri"/>
              </a:rPr>
              <a:t> </a:t>
            </a:r>
            <a:r>
              <a:rPr lang="en-US" sz="11200" b="1" spc="-10" dirty="0">
                <a:latin typeface="Calibri"/>
                <a:cs typeface="Calibri"/>
              </a:rPr>
              <a:t>Mechanisms:</a:t>
            </a:r>
            <a:endParaRPr lang="en-US" sz="1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8000" dirty="0">
              <a:latin typeface="Calibri"/>
              <a:cs typeface="Calibri"/>
            </a:endParaRPr>
          </a:p>
          <a:p>
            <a:pPr marL="12700" marR="5715" algn="just">
              <a:lnSpc>
                <a:spcPct val="170000"/>
              </a:lnSpc>
              <a:spcBef>
                <a:spcPts val="5"/>
              </a:spcBef>
            </a:pPr>
            <a:r>
              <a:rPr lang="en-US" sz="8000" dirty="0">
                <a:latin typeface="Calibri"/>
                <a:cs typeface="Calibri"/>
              </a:rPr>
              <a:t>Security</a:t>
            </a:r>
            <a:r>
              <a:rPr lang="en-US" sz="8000" spc="21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mechanisms</a:t>
            </a:r>
            <a:r>
              <a:rPr lang="en-US" sz="8000" spc="22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deal</a:t>
            </a:r>
            <a:r>
              <a:rPr lang="en-US" sz="8000" spc="229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with</a:t>
            </a:r>
            <a:r>
              <a:rPr lang="en-US" sz="8000" spc="204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prevention,</a:t>
            </a:r>
            <a:r>
              <a:rPr lang="en-US" sz="8000" spc="22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detection,</a:t>
            </a:r>
            <a:r>
              <a:rPr lang="en-US" sz="8000" spc="229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and</a:t>
            </a:r>
            <a:r>
              <a:rPr lang="en-US" sz="8000" spc="229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recovery</a:t>
            </a:r>
            <a:r>
              <a:rPr lang="en-US" sz="8000" spc="24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from</a:t>
            </a:r>
            <a:r>
              <a:rPr lang="en-US" sz="8000" spc="24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</a:t>
            </a:r>
            <a:r>
              <a:rPr lang="en-US" sz="8000" spc="23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security</a:t>
            </a:r>
            <a:r>
              <a:rPr lang="en-US" sz="8000" spc="225" dirty="0">
                <a:latin typeface="Calibri"/>
                <a:cs typeface="Calibri"/>
              </a:rPr>
              <a:t> </a:t>
            </a:r>
            <a:r>
              <a:rPr lang="en-US" sz="8000" spc="-10" dirty="0">
                <a:latin typeface="Calibri"/>
                <a:cs typeface="Calibri"/>
              </a:rPr>
              <a:t>attack. </a:t>
            </a:r>
            <a:r>
              <a:rPr lang="en-US" sz="8000" dirty="0">
                <a:latin typeface="Calibri"/>
                <a:cs typeface="Calibri"/>
              </a:rPr>
              <a:t>Prevention</a:t>
            </a:r>
            <a:r>
              <a:rPr lang="en-US" sz="8000" spc="24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involves</a:t>
            </a:r>
            <a:r>
              <a:rPr lang="en-US" sz="8000" spc="26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mechanisms</a:t>
            </a:r>
            <a:r>
              <a:rPr lang="en-US" sz="8000" spc="254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to</a:t>
            </a:r>
            <a:r>
              <a:rPr lang="en-US" sz="8000" spc="24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prevent</a:t>
            </a:r>
            <a:r>
              <a:rPr lang="en-US" sz="8000" spc="25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the</a:t>
            </a:r>
            <a:r>
              <a:rPr lang="en-US" sz="8000" spc="25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computer</a:t>
            </a:r>
            <a:r>
              <a:rPr lang="en-US" sz="8000" spc="27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from</a:t>
            </a:r>
            <a:r>
              <a:rPr lang="en-US" sz="8000" spc="25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being</a:t>
            </a:r>
            <a:r>
              <a:rPr lang="en-US" sz="8000" spc="28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damaged.</a:t>
            </a:r>
            <a:r>
              <a:rPr lang="en-US" sz="8000" spc="260" dirty="0">
                <a:latin typeface="Calibri"/>
                <a:cs typeface="Calibri"/>
              </a:rPr>
              <a:t> </a:t>
            </a:r>
          </a:p>
          <a:p>
            <a:pPr marL="12700" marR="5715" algn="just">
              <a:lnSpc>
                <a:spcPct val="170000"/>
              </a:lnSpc>
              <a:spcBef>
                <a:spcPts val="5"/>
              </a:spcBef>
            </a:pPr>
            <a:r>
              <a:rPr lang="en-US" sz="8000" spc="-10" dirty="0">
                <a:latin typeface="Calibri"/>
                <a:cs typeface="Calibri"/>
              </a:rPr>
              <a:t>Detection </a:t>
            </a:r>
            <a:r>
              <a:rPr lang="en-US" sz="8000" dirty="0">
                <a:latin typeface="Calibri"/>
                <a:cs typeface="Calibri"/>
              </a:rPr>
              <a:t>requires</a:t>
            </a:r>
            <a:r>
              <a:rPr lang="en-US" sz="8000" spc="9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mechanisms</a:t>
            </a:r>
            <a:r>
              <a:rPr lang="en-US" sz="8000" spc="9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that</a:t>
            </a:r>
            <a:r>
              <a:rPr lang="en-US" sz="8000" spc="8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allow</a:t>
            </a:r>
            <a:r>
              <a:rPr lang="en-US" sz="8000" spc="8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detection</a:t>
            </a:r>
            <a:r>
              <a:rPr lang="en-US" sz="8000" spc="7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of</a:t>
            </a:r>
            <a:r>
              <a:rPr lang="en-US" sz="8000" spc="7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when,</a:t>
            </a:r>
            <a:r>
              <a:rPr lang="en-US" sz="8000" spc="9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how,</a:t>
            </a:r>
            <a:r>
              <a:rPr lang="en-US" sz="8000" spc="9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and</a:t>
            </a:r>
            <a:r>
              <a:rPr lang="en-US" sz="8000" spc="7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by</a:t>
            </a:r>
            <a:r>
              <a:rPr lang="en-US" sz="8000" spc="9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whom</a:t>
            </a:r>
            <a:r>
              <a:rPr lang="en-US" sz="8000" spc="8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an</a:t>
            </a:r>
            <a:r>
              <a:rPr lang="en-US" sz="8000" spc="7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attacked</a:t>
            </a:r>
            <a:r>
              <a:rPr lang="en-US" sz="8000" spc="75" dirty="0">
                <a:latin typeface="Calibri"/>
                <a:cs typeface="Calibri"/>
              </a:rPr>
              <a:t> </a:t>
            </a:r>
            <a:r>
              <a:rPr lang="en-US" sz="8000" spc="-10" dirty="0">
                <a:latin typeface="Calibri"/>
                <a:cs typeface="Calibri"/>
              </a:rPr>
              <a:t>occurred. </a:t>
            </a:r>
          </a:p>
          <a:p>
            <a:pPr marL="12700" marR="5715" algn="just">
              <a:lnSpc>
                <a:spcPct val="170000"/>
              </a:lnSpc>
              <a:spcBef>
                <a:spcPts val="5"/>
              </a:spcBef>
            </a:pPr>
            <a:r>
              <a:rPr lang="en-US" sz="8000" dirty="0">
                <a:latin typeface="Calibri"/>
                <a:cs typeface="Calibri"/>
              </a:rPr>
              <a:t>Recovery</a:t>
            </a:r>
            <a:r>
              <a:rPr lang="en-US" sz="8000" spc="3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involves</a:t>
            </a:r>
            <a:r>
              <a:rPr lang="en-US" sz="8000" spc="4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mechanism</a:t>
            </a:r>
            <a:r>
              <a:rPr lang="en-US" sz="8000" spc="3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to</a:t>
            </a:r>
            <a:r>
              <a:rPr lang="en-US" sz="8000" spc="3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stop</a:t>
            </a:r>
            <a:r>
              <a:rPr lang="en-US" sz="8000" spc="5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the</a:t>
            </a:r>
            <a:r>
              <a:rPr lang="en-US" sz="8000" spc="3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attack,</a:t>
            </a:r>
            <a:r>
              <a:rPr lang="en-US" sz="8000" spc="7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assess</a:t>
            </a:r>
            <a:r>
              <a:rPr lang="en-US" sz="8000" spc="4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the</a:t>
            </a:r>
            <a:r>
              <a:rPr lang="en-US" sz="8000" spc="3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damage</a:t>
            </a:r>
            <a:r>
              <a:rPr lang="en-US" sz="8000" spc="3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done,</a:t>
            </a:r>
            <a:r>
              <a:rPr lang="en-US" sz="8000" spc="5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and</a:t>
            </a:r>
            <a:r>
              <a:rPr lang="en-US" sz="8000" spc="11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then</a:t>
            </a:r>
            <a:r>
              <a:rPr lang="en-US" sz="8000" spc="5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repair</a:t>
            </a:r>
            <a:r>
              <a:rPr lang="en-US" sz="8000" spc="25" dirty="0">
                <a:latin typeface="Calibri"/>
                <a:cs typeface="Calibri"/>
              </a:rPr>
              <a:t> </a:t>
            </a:r>
            <a:r>
              <a:rPr lang="en-US" sz="8000" spc="-25" dirty="0">
                <a:latin typeface="Calibri"/>
                <a:cs typeface="Calibri"/>
              </a:rPr>
              <a:t>the </a:t>
            </a:r>
            <a:r>
              <a:rPr lang="en-US" sz="8000" spc="-10" dirty="0">
                <a:latin typeface="Calibri"/>
                <a:cs typeface="Calibri"/>
              </a:rPr>
              <a:t>damage.</a:t>
            </a:r>
          </a:p>
          <a:p>
            <a:pPr marL="469900" marR="9525" indent="-229235" algn="just">
              <a:lnSpc>
                <a:spcPct val="170000"/>
              </a:lnSpc>
              <a:spcBef>
                <a:spcPts val="395"/>
              </a:spcBef>
              <a:buChar char="•"/>
              <a:tabLst>
                <a:tab pos="470534" algn="l"/>
              </a:tabLst>
            </a:pPr>
            <a:r>
              <a:rPr lang="en-US" sz="8000" dirty="0">
                <a:latin typeface="Calibri"/>
                <a:cs typeface="Calibri"/>
              </a:rPr>
              <a:t>Security</a:t>
            </a:r>
            <a:r>
              <a:rPr lang="en-US" sz="8000" spc="2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mechanisms</a:t>
            </a:r>
            <a:r>
              <a:rPr lang="en-US" sz="8000" spc="2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use</a:t>
            </a:r>
            <a:r>
              <a:rPr lang="en-US" sz="8000" spc="2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technologies</a:t>
            </a:r>
            <a:r>
              <a:rPr lang="en-US" sz="8000" spc="2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like</a:t>
            </a:r>
            <a:r>
              <a:rPr lang="en-US" sz="8000" spc="2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cryptography,</a:t>
            </a:r>
            <a:r>
              <a:rPr lang="en-US" sz="8000" spc="3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digital</a:t>
            </a:r>
            <a:r>
              <a:rPr lang="en-US" sz="8000" spc="3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signature,</a:t>
            </a:r>
            <a:r>
              <a:rPr lang="en-US" sz="8000" spc="3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firewall,</a:t>
            </a:r>
            <a:r>
              <a:rPr lang="en-US" sz="8000" spc="30" dirty="0">
                <a:latin typeface="Calibri"/>
                <a:cs typeface="Calibri"/>
              </a:rPr>
              <a:t> </a:t>
            </a:r>
            <a:r>
              <a:rPr lang="en-US" sz="8000" spc="-20" dirty="0">
                <a:latin typeface="Calibri"/>
                <a:cs typeface="Calibri"/>
              </a:rPr>
              <a:t>user </a:t>
            </a:r>
            <a:r>
              <a:rPr lang="en-US" sz="8000" dirty="0">
                <a:latin typeface="Calibri"/>
                <a:cs typeface="Calibri"/>
              </a:rPr>
              <a:t>identification</a:t>
            </a:r>
            <a:r>
              <a:rPr lang="en-US" sz="8000" spc="229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and</a:t>
            </a:r>
            <a:r>
              <a:rPr lang="en-US" sz="8000" spc="24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authentication,</a:t>
            </a:r>
            <a:r>
              <a:rPr lang="en-US" sz="8000" spc="254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and</a:t>
            </a:r>
            <a:r>
              <a:rPr lang="en-US" sz="8000" spc="24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other</a:t>
            </a:r>
            <a:r>
              <a:rPr lang="en-US" sz="8000" spc="23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measures</a:t>
            </a:r>
            <a:r>
              <a:rPr lang="en-US" sz="8000" spc="254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like</a:t>
            </a:r>
            <a:r>
              <a:rPr lang="en-US" sz="8000" spc="229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intrusion</a:t>
            </a:r>
            <a:r>
              <a:rPr lang="en-US" sz="8000" spc="24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detection,</a:t>
            </a:r>
            <a:r>
              <a:rPr lang="en-US" sz="8000" spc="260" dirty="0">
                <a:latin typeface="Calibri"/>
                <a:cs typeface="Calibri"/>
              </a:rPr>
              <a:t> </a:t>
            </a:r>
            <a:r>
              <a:rPr lang="en-US" sz="8000" spc="-10" dirty="0">
                <a:latin typeface="Calibri"/>
                <a:cs typeface="Calibri"/>
              </a:rPr>
              <a:t>virus </a:t>
            </a:r>
            <a:r>
              <a:rPr lang="en-US" sz="8000" dirty="0">
                <a:latin typeface="Calibri"/>
                <a:cs typeface="Calibri"/>
              </a:rPr>
              <a:t>protection,</a:t>
            </a:r>
            <a:r>
              <a:rPr lang="en-US" sz="8000" spc="-2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and,</a:t>
            </a:r>
            <a:r>
              <a:rPr lang="en-US" sz="8000" spc="-2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data</a:t>
            </a:r>
            <a:r>
              <a:rPr lang="en-US" sz="8000" spc="-3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and</a:t>
            </a:r>
            <a:r>
              <a:rPr lang="en-US" sz="8000" spc="-1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information</a:t>
            </a:r>
            <a:r>
              <a:rPr lang="en-US" sz="8000" spc="-1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backup,</a:t>
            </a:r>
            <a:r>
              <a:rPr lang="en-US" sz="8000" spc="-2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as</a:t>
            </a:r>
            <a:r>
              <a:rPr lang="en-US" sz="8000" spc="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countermeasures</a:t>
            </a:r>
            <a:r>
              <a:rPr lang="en-US" sz="8000" spc="-20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for</a:t>
            </a:r>
            <a:r>
              <a:rPr lang="en-US" sz="8000" spc="-35" dirty="0">
                <a:latin typeface="Calibri"/>
                <a:cs typeface="Calibri"/>
              </a:rPr>
              <a:t> </a:t>
            </a:r>
            <a:r>
              <a:rPr lang="en-US" sz="8000" dirty="0">
                <a:latin typeface="Calibri"/>
                <a:cs typeface="Calibri"/>
              </a:rPr>
              <a:t>security</a:t>
            </a:r>
            <a:r>
              <a:rPr lang="en-US" sz="8000" spc="-20" dirty="0">
                <a:latin typeface="Calibri"/>
                <a:cs typeface="Calibri"/>
              </a:rPr>
              <a:t> </a:t>
            </a:r>
            <a:r>
              <a:rPr lang="en-US" sz="8000" spc="-10" dirty="0">
                <a:latin typeface="Calibri"/>
                <a:cs typeface="Calibri"/>
              </a:rPr>
              <a:t>attack</a:t>
            </a:r>
            <a:endParaRPr lang="en-US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C1AF-AC2D-4EC9-EDED-3CD5A0F1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257-077E-4911-9C90-1212F8A7702F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6C617-EA92-E2F8-C4AA-621647EF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879A-D8E7-4B56-15AB-E1DD9627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42C3-B0B7-59A2-D548-71B8D72F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59"/>
            <a:ext cx="10242176" cy="5100917"/>
          </a:xfrm>
        </p:spPr>
        <p:txBody>
          <a:bodyPr>
            <a:normAutofit fontScale="92500" lnSpcReduction="20000"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endParaRPr lang="en-US" sz="2800" b="1" spc="-1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960"/>
              </a:spcBef>
              <a:buNone/>
            </a:pPr>
            <a:r>
              <a:rPr lang="en-US" sz="2800" b="1" spc="-10" dirty="0">
                <a:latin typeface="Calibri"/>
                <a:cs typeface="Calibri"/>
              </a:rPr>
              <a:t>Cryptography:</a:t>
            </a:r>
            <a:endParaRPr lang="en-US"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70000"/>
              </a:lnSpc>
            </a:pPr>
            <a:r>
              <a:rPr lang="en-US" sz="2800" dirty="0">
                <a:latin typeface="Calibri"/>
                <a:cs typeface="Calibri"/>
              </a:rPr>
              <a:t>Cryptography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18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8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science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of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writing</a:t>
            </a:r>
            <a:r>
              <a:rPr lang="en-US" sz="2800" spc="16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information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</a:t>
            </a:r>
            <a:r>
              <a:rPr lang="en-US" sz="2800" spc="2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“hidden”</a:t>
            </a:r>
            <a:r>
              <a:rPr lang="en-US" sz="2800" spc="2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or</a:t>
            </a:r>
            <a:r>
              <a:rPr lang="en-US" sz="2800" spc="1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“secret”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form</a:t>
            </a:r>
            <a:r>
              <a:rPr lang="en-US" sz="2800" spc="1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1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18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an </a:t>
            </a:r>
            <a:r>
              <a:rPr lang="en-US" sz="2800" dirty="0">
                <a:latin typeface="Calibri"/>
                <a:cs typeface="Calibri"/>
              </a:rPr>
              <a:t>ancient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art.</a:t>
            </a:r>
            <a:r>
              <a:rPr lang="en-US" sz="2800" spc="-10" dirty="0">
                <a:latin typeface="Calibri"/>
                <a:cs typeface="Calibri"/>
              </a:rPr>
              <a:t> </a:t>
            </a:r>
          </a:p>
          <a:p>
            <a:pPr marL="12700" marR="5080" algn="just">
              <a:lnSpc>
                <a:spcPct val="170000"/>
              </a:lnSpc>
            </a:pPr>
            <a:r>
              <a:rPr lang="en-US" sz="2800" dirty="0">
                <a:latin typeface="Calibri"/>
                <a:cs typeface="Calibri"/>
              </a:rPr>
              <a:t>Cryptography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necessary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when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communicating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over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network,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particularly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Internet.</a:t>
            </a:r>
          </a:p>
          <a:p>
            <a:pPr marL="12700" marR="5080" algn="just">
              <a:lnSpc>
                <a:spcPct val="170000"/>
              </a:lnSpc>
            </a:pP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protects</a:t>
            </a:r>
            <a:r>
              <a:rPr lang="en-US" sz="2800" spc="11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10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1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transit</a:t>
            </a:r>
            <a:r>
              <a:rPr lang="en-US" sz="2800" spc="114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1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also</a:t>
            </a:r>
            <a:r>
              <a:rPr lang="en-US" sz="2800" spc="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1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stored</a:t>
            </a:r>
            <a:r>
              <a:rPr lang="en-US" sz="2800" spc="1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on</a:t>
            </a:r>
            <a:r>
              <a:rPr lang="en-US" sz="2800" spc="1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the</a:t>
            </a:r>
            <a:r>
              <a:rPr lang="en-US" sz="2800" spc="1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disk.</a:t>
            </a:r>
          </a:p>
          <a:p>
            <a:pPr marL="12700" marR="5080" algn="just">
              <a:lnSpc>
                <a:spcPct val="170000"/>
              </a:lnSpc>
            </a:pPr>
            <a:r>
              <a:rPr lang="en-US" sz="2800" spc="1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Some</a:t>
            </a:r>
            <a:r>
              <a:rPr lang="en-US" sz="2800" spc="114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terms </a:t>
            </a:r>
            <a:r>
              <a:rPr lang="en-US" sz="2800" dirty="0">
                <a:latin typeface="Calibri"/>
                <a:cs typeface="Calibri"/>
              </a:rPr>
              <a:t>commonly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used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in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cryptography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are: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53477-4639-B83F-C9E2-07E3E6E8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AF77-CE21-4875-9F9A-CFA9C56200E7}" type="datetime8">
              <a:rPr lang="en-US" smtClean="0"/>
              <a:t>3/14/2023 3:30 PM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8EBBD-C3C6-7298-20D9-40F908ED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11A7-4088-4FF2-82B9-002D9272C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6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1839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Unit 4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Computer Security</dc:title>
  <dc:creator>Saroj Giri</dc:creator>
  <cp:lastModifiedBy>Saroj Giri</cp:lastModifiedBy>
  <cp:revision>10</cp:revision>
  <dcterms:created xsi:type="dcterms:W3CDTF">2023-03-13T10:36:39Z</dcterms:created>
  <dcterms:modified xsi:type="dcterms:W3CDTF">2023-03-14T09:47:54Z</dcterms:modified>
</cp:coreProperties>
</file>