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F74A-34E5-E5AD-B884-560B6920C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7889A-CF80-E46F-9261-3929FF764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1BE30-5603-98D9-D92F-28B329EF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1EA1-C47F-4434-909E-0981D906B96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55BED-0CA9-C1BE-14F5-3A2ABD8C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1694B-D612-B459-723C-F89E6463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4AC4-9014-40FC-9CBC-AF3D7FCAF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7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56399-C4CB-94BA-F242-DED911C3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6E817-9AB9-D05B-BA97-75AC96D3F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78FA6-7819-EC35-DF3A-D8B20347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1EA1-C47F-4434-909E-0981D906B96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BB4C7-1270-1289-733C-74B848B0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44F5A-CE95-6F7C-B2F1-9137718B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4AC4-9014-40FC-9CBC-AF3D7FCAF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1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EBBA2-B89E-C4F7-1160-C36DC371A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378DE-3490-33C8-6445-90DC3A666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E79B0-AA45-0B55-0E04-BFD899A4B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1EA1-C47F-4434-909E-0981D906B96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B03A5-7836-AA1E-5833-C4008BAF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CB49F-0AE6-4683-B25F-03D4C004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4AC4-9014-40FC-9CBC-AF3D7FCAF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2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BEFE1-E5EA-4545-4874-D818B03F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D5024-D042-BDE7-9745-FAC663B48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58C7A-A329-A6AC-DB45-34154708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1EA1-C47F-4434-909E-0981D906B96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70E5E-E690-C5E2-E486-B87EEF095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ED4F7-A836-477D-E732-F2EF8BA2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4AC4-9014-40FC-9CBC-AF3D7FCAF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19B1E-5F7F-84E9-E764-5858E5AB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74ED8-DBFF-6DF1-35FF-F8062B0F4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BC2B5-2D40-FDFF-B4BC-E8883FE3E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1EA1-C47F-4434-909E-0981D906B96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BA42D-1658-0C9C-81FC-F43A40248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1D85C-30F1-3BAE-421C-B277E330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4AC4-9014-40FC-9CBC-AF3D7FCAF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5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1C2ED-781F-E02B-4534-B74C7693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6764F-0254-6195-3B7F-BD7D344A4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C6BE1-7F6B-184A-1E7F-B41398231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0A63D-31D4-DEFD-131F-8916AF425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1EA1-C47F-4434-909E-0981D906B96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27D80-1C65-E111-5309-8B0F3F8D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FB502-E2D7-4686-E221-9AB1799C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4AC4-9014-40FC-9CBC-AF3D7FCAF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4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D338-EBC3-4E12-3767-5672D0BE8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B1D4E-B4FC-8AED-CD87-CA51B13E5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303C9-B9ED-60A9-BF58-E3BAFD2CB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CA2358-BD14-A7FA-74AF-E605DDC14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74DC7-F573-41DF-E7FF-BC0276604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615A7-E0C8-EC76-7E4B-4EE40A927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1EA1-C47F-4434-909E-0981D906B96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4690B9-07C8-309B-A012-AECFC4A3E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1A95D-86AD-D23F-F3CF-B7EAA902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4AC4-9014-40FC-9CBC-AF3D7FCAF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7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FFA2-4C0A-1140-5B80-47EE473B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04E893-70F7-15B3-11C8-640E60A35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1EA1-C47F-4434-909E-0981D906B96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034B-9A2B-63DB-E97F-57608149B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CA1CF-8D86-7C19-4D8F-7C21D3A9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4AC4-9014-40FC-9CBC-AF3D7FCAF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4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61479-2412-96FA-9DBF-B940E2898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1EA1-C47F-4434-909E-0981D906B96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BAB76-68B9-0CBD-6249-DA519FF32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7F38A-E300-CC47-8843-B3EE55B0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4AC4-9014-40FC-9CBC-AF3D7FCAF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1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26C9B-3306-3B17-E2C5-0411FC62B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E18CF-FA6A-2428-54FE-407ADC29D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72FB3-2069-E250-2C2C-5CCBAE428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0402C-7918-C576-A87A-A8460477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1EA1-C47F-4434-909E-0981D906B96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4FE1D-0C0B-33F9-EE79-5EDF6D4FA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5BBAF-E766-E08C-41CD-2410253E2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4AC4-9014-40FC-9CBC-AF3D7FCAF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6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9D74-3431-43AB-A769-C6BF994B3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4F38D-2A99-5D89-9F96-55A46D8C1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DD3E7-62FE-EDDD-4435-208FA67E0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CEB96-357E-6FDA-949A-FBAEA6571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1EA1-C47F-4434-909E-0981D906B96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ED246-560E-8C4B-18AB-0E4FE0C3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57559-CE91-0D1A-F962-5193E634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4AC4-9014-40FC-9CBC-AF3D7FCAF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7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92BE90-116C-84D3-FDB9-61347A37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85690-E588-BA6A-FB7A-5B48D426E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F005E-C857-DC82-24FE-FEB01E926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01EA1-C47F-4434-909E-0981D906B96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27059-DF8B-9C4A-6D22-C946D7006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94E4D-FB4B-27D5-1171-6D7267800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84AC4-9014-40FC-9CBC-AF3D7FCAF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6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nster.com&#160;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ze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mazon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toys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azon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A67F-C900-2CC5-C160-D6C3B5E91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96603"/>
          </a:xfrm>
        </p:spPr>
        <p:txBody>
          <a:bodyPr>
            <a:normAutofit/>
          </a:bodyPr>
          <a:lstStyle/>
          <a:p>
            <a:r>
              <a:rPr lang="en-US" b="1" dirty="0"/>
              <a:t>Unit 5</a:t>
            </a:r>
            <a:br>
              <a:rPr lang="en-US" sz="4400" b="1" dirty="0"/>
            </a:br>
            <a:br>
              <a:rPr lang="en-US" sz="4400" b="1" dirty="0"/>
            </a:br>
            <a:r>
              <a:rPr lang="en-US" sz="4400" b="1" dirty="0">
                <a:solidFill>
                  <a:srgbClr val="FF0000"/>
                </a:solidFill>
              </a:rPr>
              <a:t>E- Commerce and IT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A70C1-88B9-63FA-0473-77E314C0E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2376"/>
            <a:ext cx="9144000" cy="1416424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3200"/>
              <a:t>Lecture 5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8242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42C8-2B7C-92D3-A2BB-F838809E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C7C53-0C9C-1FE6-AC67-9383BEFFE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3. Consumer-to-Business (C2B) </a:t>
            </a:r>
          </a:p>
          <a:p>
            <a:r>
              <a:rPr lang="en-US" dirty="0"/>
              <a:t>In a Consumer-to-Business E-commerce environment, consumers usually post their products or services online on which companies can post their bids. </a:t>
            </a:r>
          </a:p>
          <a:p>
            <a:r>
              <a:rPr lang="en-US" dirty="0"/>
              <a:t>A consumer reviews the bids and selects the company that meets his price expectations.</a:t>
            </a:r>
          </a:p>
          <a:p>
            <a:r>
              <a:rPr lang="en-US" b="0" i="0" dirty="0">
                <a:solidFill>
                  <a:srgbClr val="0A0A0A"/>
                </a:solidFill>
                <a:effectLst/>
                <a:latin typeface="Inter"/>
              </a:rPr>
              <a:t>It is similar to the B2C model, however, the difference is that in this case the consumer is the seller and the business organization is the buyer. </a:t>
            </a:r>
          </a:p>
          <a:p>
            <a:r>
              <a:rPr lang="en-US" b="0" i="0" dirty="0">
                <a:solidFill>
                  <a:srgbClr val="0A0A0A"/>
                </a:solidFill>
                <a:effectLst/>
                <a:latin typeface="Inter"/>
              </a:rPr>
              <a:t>In this kind of a transaction, the consumers decide the price of a particular product rather than the supplier.</a:t>
            </a:r>
          </a:p>
          <a:p>
            <a:r>
              <a:rPr lang="en-US" b="0" i="0" dirty="0">
                <a:solidFill>
                  <a:srgbClr val="0A0A0A"/>
                </a:solidFill>
                <a:effectLst/>
                <a:latin typeface="Inter"/>
              </a:rPr>
              <a:t>For example, 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www.monster.com </a:t>
            </a:r>
            <a:r>
              <a:rPr lang="en-US" b="0" i="0" dirty="0">
                <a:solidFill>
                  <a:srgbClr val="0A0A0A"/>
                </a:solidFill>
                <a:effectLst/>
                <a:latin typeface="Inter"/>
              </a:rPr>
              <a:t>is a Web site on which a consumer can post his bio-data for the services he can offer.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03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1AD1-F86D-825E-76F2-22B017A8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863B90-F344-B1DC-2728-20BDB72E7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858" y="1846728"/>
            <a:ext cx="7862047" cy="419548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DA489B-4D31-5BE8-2475-AE26B160AB48}"/>
              </a:ext>
            </a:extLst>
          </p:cNvPr>
          <p:cNvSpPr txBox="1"/>
          <p:nvPr/>
        </p:nvSpPr>
        <p:spPr>
          <a:xfrm>
            <a:off x="3030071" y="6239435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Figure: C2B</a:t>
            </a:r>
          </a:p>
        </p:txBody>
      </p:sp>
    </p:spTree>
    <p:extLst>
      <p:ext uri="{BB962C8B-B14F-4D97-AF65-F5344CB8AC3E}">
        <p14:creationId xmlns:p14="http://schemas.microsoft.com/office/powerpoint/2010/main" val="2082092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F03D-8689-0628-962D-C026AF837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560FA-D023-1F70-BE3A-16FE20F5D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1953"/>
            <a:ext cx="10515600" cy="489501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4. Consumer-to-Consumer (C2C) </a:t>
            </a:r>
          </a:p>
          <a:p>
            <a:r>
              <a:rPr lang="en-US" dirty="0"/>
              <a:t>In a Consumer-to-Consumer E-commerce environment consumers sell their online goods to other consumers. </a:t>
            </a:r>
          </a:p>
          <a:p>
            <a:r>
              <a:rPr lang="en-US" dirty="0"/>
              <a:t>A well-known example is eBay</a:t>
            </a:r>
          </a:p>
          <a:p>
            <a:r>
              <a:rPr lang="en-US" b="0" i="0" dirty="0">
                <a:solidFill>
                  <a:srgbClr val="0A0A0A"/>
                </a:solidFill>
                <a:effectLst/>
                <a:latin typeface="Inter"/>
              </a:rPr>
              <a:t>The C2C model involves transaction between consumers.</a:t>
            </a:r>
          </a:p>
          <a:p>
            <a:r>
              <a:rPr lang="en-US" b="0" i="0" dirty="0">
                <a:solidFill>
                  <a:srgbClr val="0A0A0A"/>
                </a:solidFill>
                <a:effectLst/>
                <a:latin typeface="Inter"/>
              </a:rPr>
              <a:t> Here, a consumer sells directly to another consumer. </a:t>
            </a:r>
          </a:p>
          <a:p>
            <a:r>
              <a:rPr lang="en-US" b="0" i="0" dirty="0">
                <a:solidFill>
                  <a:srgbClr val="0A0A0A"/>
                </a:solidFill>
                <a:effectLst/>
                <a:latin typeface="Inter"/>
              </a:rPr>
              <a:t>eBay and </a:t>
            </a:r>
            <a:r>
              <a:rPr lang="en-US" b="1" i="0" u="none" strike="noStrike" dirty="0">
                <a:solidFill>
                  <a:schemeClr val="accent1"/>
                </a:solidFill>
                <a:effectLst/>
                <a:latin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www.bazee.com </a:t>
            </a:r>
            <a:r>
              <a:rPr lang="en-US" b="0" i="0" dirty="0">
                <a:solidFill>
                  <a:srgbClr val="0A0A0A"/>
                </a:solidFill>
                <a:effectLst/>
                <a:latin typeface="Inter"/>
              </a:rPr>
              <a:t>are common examples of online auction Web sites that provide a consumer to advertise and sell their products online to another consumer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102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2472-0A9A-933E-0791-9504E48D0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FE1F9E-5B8E-A719-742E-A45AE5DB5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718" y="2052918"/>
            <a:ext cx="6786546" cy="32629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A02EFE-DB62-7BC1-4B91-02B1E1976AD1}"/>
              </a:ext>
            </a:extLst>
          </p:cNvPr>
          <p:cNvSpPr txBox="1"/>
          <p:nvPr/>
        </p:nvSpPr>
        <p:spPr>
          <a:xfrm>
            <a:off x="2814918" y="5943600"/>
            <a:ext cx="537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Figure C2C</a:t>
            </a:r>
          </a:p>
        </p:txBody>
      </p:sp>
    </p:spTree>
    <p:extLst>
      <p:ext uri="{BB962C8B-B14F-4D97-AF65-F5344CB8AC3E}">
        <p14:creationId xmlns:p14="http://schemas.microsoft.com/office/powerpoint/2010/main" val="206262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C0058-C50D-6DB5-6E5F-1254394A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A8E67-F1A0-3DBC-DA5C-429BDA528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564"/>
            <a:ext cx="10515600" cy="50471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Electronic Commerce (E-Commerce) </a:t>
            </a:r>
          </a:p>
          <a:p>
            <a:pPr algn="just"/>
            <a:r>
              <a:rPr lang="en-US" dirty="0"/>
              <a:t>Electronic commerce, commonly known as E-commerce is trading in products or services using computer networks, such as the Internet.</a:t>
            </a:r>
          </a:p>
          <a:p>
            <a:pPr algn="just"/>
            <a:r>
              <a:rPr lang="en-US" dirty="0"/>
              <a:t>Electronic commerce draws on technologies such as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Mobile commerce,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Electronic funds transfer,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Supply chain management, Internet marketing,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Online transaction processing,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Electronic data interchange (EDI), </a:t>
            </a:r>
          </a:p>
          <a:p>
            <a:pPr algn="just"/>
            <a:r>
              <a:rPr lang="en-US" dirty="0"/>
              <a:t>Modern electronic commerce typically uses the World Wide Web (WWW) for at least one part of the transaction's life cycle, although it may also use other technologies such as e-mail. </a:t>
            </a:r>
          </a:p>
        </p:txBody>
      </p:sp>
    </p:spTree>
    <p:extLst>
      <p:ext uri="{BB962C8B-B14F-4D97-AF65-F5344CB8AC3E}">
        <p14:creationId xmlns:p14="http://schemas.microsoft.com/office/powerpoint/2010/main" val="181735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CFD7-28FD-1A92-9345-5E756FCFE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0EA49-631A-FB87-9241-C63F5FE6F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Definition of E-commerce: </a:t>
            </a:r>
          </a:p>
          <a:p>
            <a:pPr marL="0" indent="0">
              <a:buNone/>
            </a:pPr>
            <a:r>
              <a:rPr lang="en-US" dirty="0"/>
              <a:t>Sharing business information, maintaining business relationships and conducting business transactions using computers connected to telecommunication network is called E-Commerce.</a:t>
            </a:r>
          </a:p>
        </p:txBody>
      </p:sp>
    </p:spTree>
    <p:extLst>
      <p:ext uri="{BB962C8B-B14F-4D97-AF65-F5344CB8AC3E}">
        <p14:creationId xmlns:p14="http://schemas.microsoft.com/office/powerpoint/2010/main" val="54884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0AA09-F2C3-72E8-15A2-A610E25FC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592BA-1203-7F28-9C69-68AC9CEF3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9882"/>
            <a:ext cx="10515600" cy="48770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Advantages Of E-commerce: </a:t>
            </a:r>
          </a:p>
          <a:p>
            <a:pPr marL="0" indent="0">
              <a:buNone/>
            </a:pPr>
            <a:r>
              <a:rPr lang="en-US" dirty="0"/>
              <a:t>Buying/selling a variety of goods and services from one's home or business  </a:t>
            </a:r>
          </a:p>
          <a:p>
            <a:r>
              <a:rPr lang="en-US" dirty="0"/>
              <a:t>Anywhere, anytime transaction </a:t>
            </a:r>
          </a:p>
          <a:p>
            <a:r>
              <a:rPr lang="en-US" dirty="0"/>
              <a:t>Can look for lowest cost for specific goods or service</a:t>
            </a:r>
          </a:p>
          <a:p>
            <a:r>
              <a:rPr lang="en-US" dirty="0"/>
              <a:t> Businesses can reach out to worldwide clients - can establish business partnerships </a:t>
            </a:r>
          </a:p>
          <a:p>
            <a:r>
              <a:rPr lang="en-US" dirty="0"/>
              <a:t>Order processing cost reduced</a:t>
            </a:r>
          </a:p>
          <a:p>
            <a:r>
              <a:rPr lang="en-US" dirty="0"/>
              <a:t> Electronic funds transfer faster</a:t>
            </a:r>
          </a:p>
          <a:p>
            <a:r>
              <a:rPr lang="en-US" dirty="0"/>
              <a:t> Supply chain management is simpler, faster, and cheaper using ecommerce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eg.</a:t>
            </a:r>
            <a:r>
              <a:rPr lang="en-US" dirty="0"/>
              <a:t> Can order from several vendors and monitor supplies.</a:t>
            </a:r>
          </a:p>
        </p:txBody>
      </p:sp>
    </p:spTree>
    <p:extLst>
      <p:ext uri="{BB962C8B-B14F-4D97-AF65-F5344CB8AC3E}">
        <p14:creationId xmlns:p14="http://schemas.microsoft.com/office/powerpoint/2010/main" val="1901524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3627-0E10-8EBA-8171-D23F0199D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898E-ED38-6E9F-EAE8-926F00DD0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318"/>
            <a:ext cx="10515600" cy="473364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Disadvantages Of E-commerce: </a:t>
            </a:r>
          </a:p>
          <a:p>
            <a:r>
              <a:rPr lang="en-US" dirty="0"/>
              <a:t>Electronic data interchange using EDI is expensive for small businesses </a:t>
            </a:r>
          </a:p>
          <a:p>
            <a:r>
              <a:rPr lang="en-US" dirty="0"/>
              <a:t>Security of internet is not very good - viruses, hacker attacks can </a:t>
            </a:r>
            <a:r>
              <a:rPr lang="en-US" dirty="0" err="1"/>
              <a:t>paralise</a:t>
            </a:r>
            <a:r>
              <a:rPr lang="en-US" dirty="0"/>
              <a:t> e-commerce </a:t>
            </a:r>
          </a:p>
          <a:p>
            <a:r>
              <a:rPr lang="en-US" dirty="0"/>
              <a:t>Privacy of e-transactions is not guaranteed</a:t>
            </a:r>
          </a:p>
          <a:p>
            <a:r>
              <a:rPr lang="en-US" dirty="0"/>
              <a:t>E-commerce de-</a:t>
            </a:r>
            <a:r>
              <a:rPr lang="en-US" dirty="0" err="1"/>
              <a:t>personalises</a:t>
            </a:r>
            <a:r>
              <a:rPr lang="en-US" dirty="0"/>
              <a:t> shopping</a:t>
            </a:r>
          </a:p>
        </p:txBody>
      </p:sp>
    </p:spTree>
    <p:extLst>
      <p:ext uri="{BB962C8B-B14F-4D97-AF65-F5344CB8AC3E}">
        <p14:creationId xmlns:p14="http://schemas.microsoft.com/office/powerpoint/2010/main" val="1457011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1BA8-95B1-4DA3-0A33-7060CF12A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22C9-F278-0987-CD9B-C6F2F6050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341"/>
            <a:ext cx="10515600" cy="4993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Business models of e-commerce:</a:t>
            </a:r>
          </a:p>
          <a:p>
            <a:pPr marL="0" indent="0">
              <a:buNone/>
            </a:pPr>
            <a:r>
              <a:rPr lang="en-US" dirty="0"/>
              <a:t> There are mainly 4 types of business models based on transaction party. </a:t>
            </a:r>
          </a:p>
          <a:p>
            <a:pPr marL="514350" indent="-514350">
              <a:buAutoNum type="arabicPeriod"/>
            </a:pPr>
            <a:r>
              <a:rPr lang="en-US" dirty="0"/>
              <a:t>Business-to-Consumer (B2C) </a:t>
            </a:r>
          </a:p>
          <a:p>
            <a:r>
              <a:rPr lang="en-US" dirty="0"/>
              <a:t>In a Business-to-Consumer E-commerce environment, companies sell their online goods to consumers who are the end users of their products or services.</a:t>
            </a:r>
          </a:p>
          <a:p>
            <a:r>
              <a:rPr lang="en-US" dirty="0"/>
              <a:t> Usually, B2C E-commerce web shops have an open access for any visitor, meaning that there is no need for a person to login in order to make any product related inquiry</a:t>
            </a:r>
          </a:p>
          <a:p>
            <a:r>
              <a:rPr lang="en-US" b="0" i="0" dirty="0">
                <a:solidFill>
                  <a:srgbClr val="0A0A0A"/>
                </a:solidFill>
                <a:effectLst/>
                <a:latin typeface="Inter"/>
              </a:rPr>
              <a:t>The B2C model also includes services online banking, travel services, and health information and many 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19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D16E-E42F-B8AA-8A8B-881A80EB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2B4746-1249-3B32-BCE4-19346F9B1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8777" y="2940424"/>
            <a:ext cx="6857999" cy="28776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399E46-C234-9AC1-49B0-1CBC2C6E47C4}"/>
              </a:ext>
            </a:extLst>
          </p:cNvPr>
          <p:cNvSpPr txBox="1"/>
          <p:nvPr/>
        </p:nvSpPr>
        <p:spPr>
          <a:xfrm>
            <a:off x="1129552" y="2034988"/>
            <a:ext cx="9690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A0A"/>
                </a:solidFill>
                <a:effectLst/>
                <a:latin typeface="Inter"/>
              </a:rPr>
              <a:t>Examples of virtual merchants include </a:t>
            </a:r>
            <a:r>
              <a:rPr lang="en-US" b="0" i="0" u="none" strike="noStrike" dirty="0">
                <a:solidFill>
                  <a:srgbClr val="754FFE"/>
                </a:solidFill>
                <a:effectLst/>
                <a:latin typeface="Inter"/>
                <a:hlinkClick r:id="rId3"/>
              </a:rPr>
              <a:t>amazon.com</a:t>
            </a:r>
            <a:r>
              <a:rPr lang="en-US" b="0" i="0" dirty="0">
                <a:solidFill>
                  <a:srgbClr val="0A0A0A"/>
                </a:solidFill>
                <a:effectLst/>
                <a:latin typeface="Inter"/>
              </a:rPr>
              <a:t> (books. electronics, toys, and music), </a:t>
            </a:r>
            <a:r>
              <a:rPr lang="en-US" b="0" i="0" u="none" strike="noStrike" dirty="0">
                <a:solidFill>
                  <a:srgbClr val="754FFE"/>
                </a:solidFill>
                <a:effectLst/>
                <a:latin typeface="Inter"/>
                <a:hlinkClick r:id="rId4"/>
              </a:rPr>
              <a:t>eToys.com </a:t>
            </a:r>
            <a:r>
              <a:rPr lang="en-US" b="0" i="0" dirty="0">
                <a:solidFill>
                  <a:srgbClr val="0A0A0A"/>
                </a:solidFill>
                <a:effectLst/>
                <a:latin typeface="Inter"/>
              </a:rPr>
              <a:t>(children's books and toys).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01779E-AA74-3E4A-B46C-46A61BF73F65}"/>
              </a:ext>
            </a:extLst>
          </p:cNvPr>
          <p:cNvSpPr txBox="1"/>
          <p:nvPr/>
        </p:nvSpPr>
        <p:spPr>
          <a:xfrm>
            <a:off x="3119718" y="6492875"/>
            <a:ext cx="422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Figure: B2C</a:t>
            </a:r>
          </a:p>
        </p:txBody>
      </p:sp>
    </p:spTree>
    <p:extLst>
      <p:ext uri="{BB962C8B-B14F-4D97-AF65-F5344CB8AC3E}">
        <p14:creationId xmlns:p14="http://schemas.microsoft.com/office/powerpoint/2010/main" val="3182605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3AB43-E561-6542-292E-41EC3670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48C5E-5084-87DC-F12B-BCE76E77C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8847"/>
            <a:ext cx="10515600" cy="48681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. </a:t>
            </a:r>
            <a:r>
              <a:rPr lang="en-US" dirty="0">
                <a:solidFill>
                  <a:srgbClr val="FF0000"/>
                </a:solidFill>
              </a:rPr>
              <a:t>Business-to-Business (B2B) </a:t>
            </a:r>
          </a:p>
          <a:p>
            <a:r>
              <a:rPr lang="en-US" dirty="0"/>
              <a:t>In a Business-to-Business E-commerce environment, companies sell their online goods to other companies without being engaged in sales to consumers. </a:t>
            </a:r>
          </a:p>
          <a:p>
            <a:r>
              <a:rPr lang="en-US" dirty="0"/>
              <a:t>In most B2B E-commerce environments entering the web shop will require a log in.</a:t>
            </a:r>
          </a:p>
          <a:p>
            <a:r>
              <a:rPr lang="en-US" dirty="0"/>
              <a:t> B2B web shop usually contains customer-specific pricing, customer-specific assortments and customer-specific discounts.</a:t>
            </a:r>
          </a:p>
          <a:p>
            <a:pPr algn="l"/>
            <a:r>
              <a:rPr lang="en-US" b="0" i="0" dirty="0">
                <a:solidFill>
                  <a:srgbClr val="0A0A0A"/>
                </a:solidFill>
                <a:effectLst/>
                <a:latin typeface="Inter"/>
              </a:rPr>
              <a:t>Sometimes in the B2B model, business may exist between virtual companies, neither of which may have any physical existence. </a:t>
            </a:r>
          </a:p>
          <a:p>
            <a:pPr algn="l"/>
            <a:r>
              <a:rPr lang="en-US" b="0" i="0" dirty="0">
                <a:solidFill>
                  <a:srgbClr val="0A0A0A"/>
                </a:solidFill>
                <a:effectLst/>
                <a:latin typeface="Inter"/>
              </a:rPr>
              <a:t>In such cases, business is conducted only through the Internet.</a:t>
            </a:r>
          </a:p>
          <a:p>
            <a:pPr algn="l"/>
            <a:r>
              <a:rPr lang="en-US" b="0" i="0" dirty="0">
                <a:solidFill>
                  <a:srgbClr val="0A0A0A"/>
                </a:solidFill>
                <a:effectLst/>
                <a:latin typeface="Inter"/>
              </a:rPr>
              <a:t>Let us look at the example of </a:t>
            </a:r>
            <a:r>
              <a:rPr lang="en-US" b="0" i="0" u="none" strike="noStrike" dirty="0">
                <a:solidFill>
                  <a:srgbClr val="754FFE"/>
                </a:solidFill>
                <a:effectLst/>
                <a:latin typeface="Inter"/>
                <a:hlinkClick r:id="rId2"/>
              </a:rPr>
              <a:t>www.amazon.com.</a:t>
            </a:r>
            <a:endParaRPr lang="en-US" b="0" i="0" dirty="0">
              <a:solidFill>
                <a:srgbClr val="0A0A0A"/>
              </a:solidFill>
              <a:effectLst/>
              <a:latin typeface="Int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51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204E-6299-8523-1D85-3A175D022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E0F720-AA7D-FBCD-181A-8158C939A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425" y="2034988"/>
            <a:ext cx="6805806" cy="341423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51A343-B45A-6D2A-2C48-DC4C9565C80D}"/>
              </a:ext>
            </a:extLst>
          </p:cNvPr>
          <p:cNvSpPr txBox="1"/>
          <p:nvPr/>
        </p:nvSpPr>
        <p:spPr>
          <a:xfrm>
            <a:off x="4419599" y="6104965"/>
            <a:ext cx="313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B2B</a:t>
            </a:r>
          </a:p>
        </p:txBody>
      </p:sp>
    </p:spTree>
    <p:extLst>
      <p:ext uri="{BB962C8B-B14F-4D97-AF65-F5344CB8AC3E}">
        <p14:creationId xmlns:p14="http://schemas.microsoft.com/office/powerpoint/2010/main" val="475952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686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Inter</vt:lpstr>
      <vt:lpstr>Wingdings</vt:lpstr>
      <vt:lpstr>Office Theme</vt:lpstr>
      <vt:lpstr>Unit 5  E- Commerce and IT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5  E- Commerce and IT Applications</dc:title>
  <dc:creator>Saroj Giri</dc:creator>
  <cp:lastModifiedBy>Saroj Giri</cp:lastModifiedBy>
  <cp:revision>11</cp:revision>
  <dcterms:created xsi:type="dcterms:W3CDTF">2023-03-20T15:17:20Z</dcterms:created>
  <dcterms:modified xsi:type="dcterms:W3CDTF">2023-03-22T13:25:22Z</dcterms:modified>
</cp:coreProperties>
</file>