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5" r:id="rId3"/>
    <p:sldId id="267" r:id="rId4"/>
    <p:sldId id="270" r:id="rId5"/>
    <p:sldId id="271" r:id="rId6"/>
    <p:sldId id="268" r:id="rId7"/>
    <p:sldId id="269" r:id="rId8"/>
    <p:sldId id="256" r:id="rId9"/>
    <p:sldId id="257" r:id="rId10"/>
    <p:sldId id="258" r:id="rId11"/>
    <p:sldId id="259" r:id="rId12"/>
    <p:sldId id="260" r:id="rId13"/>
    <p:sldId id="261" r:id="rId14"/>
    <p:sldId id="262" r:id="rId15"/>
    <p:sldId id="263" r:id="rId16"/>
    <p:sldId id="264" r:id="rId17"/>
    <p:sldId id="273" r:id="rId18"/>
    <p:sldId id="272"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K" userId="8237155b-2222-4417-92a6-57c921e4b788" providerId="ADAL" clId="{C833D37C-9615-4C3F-93E3-9CF475A09B30}"/>
    <pc:docChg chg="undo custSel addSld modSld sldOrd">
      <pc:chgData name="RK" userId="8237155b-2222-4417-92a6-57c921e4b788" providerId="ADAL" clId="{C833D37C-9615-4C3F-93E3-9CF475A09B30}" dt="2023-07-20T02:22:52.962" v="55" actId="403"/>
      <pc:docMkLst>
        <pc:docMk/>
      </pc:docMkLst>
      <pc:sldChg chg="modSp new mod">
        <pc:chgData name="RK" userId="8237155b-2222-4417-92a6-57c921e4b788" providerId="ADAL" clId="{C833D37C-9615-4C3F-93E3-9CF475A09B30}" dt="2023-07-20T01:53:36.011" v="11" actId="403"/>
        <pc:sldMkLst>
          <pc:docMk/>
          <pc:sldMk cId="2066954179" sldId="272"/>
        </pc:sldMkLst>
        <pc:spChg chg="mod">
          <ac:chgData name="RK" userId="8237155b-2222-4417-92a6-57c921e4b788" providerId="ADAL" clId="{C833D37C-9615-4C3F-93E3-9CF475A09B30}" dt="2023-07-20T01:53:07.166" v="7"/>
          <ac:spMkLst>
            <pc:docMk/>
            <pc:sldMk cId="2066954179" sldId="272"/>
            <ac:spMk id="2" creationId="{413F4F91-950D-C8C9-664F-D0D994B67E0A}"/>
          </ac:spMkLst>
        </pc:spChg>
        <pc:spChg chg="mod">
          <ac:chgData name="RK" userId="8237155b-2222-4417-92a6-57c921e4b788" providerId="ADAL" clId="{C833D37C-9615-4C3F-93E3-9CF475A09B30}" dt="2023-07-20T01:53:36.011" v="11" actId="403"/>
          <ac:spMkLst>
            <pc:docMk/>
            <pc:sldMk cId="2066954179" sldId="272"/>
            <ac:spMk id="3" creationId="{2B405D6C-88AA-71F2-9F52-3D951BF1E82F}"/>
          </ac:spMkLst>
        </pc:spChg>
      </pc:sldChg>
      <pc:sldChg chg="modSp new mod ord">
        <pc:chgData name="RK" userId="8237155b-2222-4417-92a6-57c921e4b788" providerId="ADAL" clId="{C833D37C-9615-4C3F-93E3-9CF475A09B30}" dt="2023-07-20T01:52:24.531" v="6"/>
        <pc:sldMkLst>
          <pc:docMk/>
          <pc:sldMk cId="3315307166" sldId="273"/>
        </pc:sldMkLst>
        <pc:spChg chg="mod">
          <ac:chgData name="RK" userId="8237155b-2222-4417-92a6-57c921e4b788" providerId="ADAL" clId="{C833D37C-9615-4C3F-93E3-9CF475A09B30}" dt="2023-07-20T01:52:21.086" v="4"/>
          <ac:spMkLst>
            <pc:docMk/>
            <pc:sldMk cId="3315307166" sldId="273"/>
            <ac:spMk id="2" creationId="{F8557C8B-C6E4-D4F6-FB41-1D0F92E80824}"/>
          </ac:spMkLst>
        </pc:spChg>
      </pc:sldChg>
      <pc:sldChg chg="modSp new mod">
        <pc:chgData name="RK" userId="8237155b-2222-4417-92a6-57c921e4b788" providerId="ADAL" clId="{C833D37C-9615-4C3F-93E3-9CF475A09B30}" dt="2023-07-20T01:54:19.330" v="17" actId="403"/>
        <pc:sldMkLst>
          <pc:docMk/>
          <pc:sldMk cId="1640225057" sldId="274"/>
        </pc:sldMkLst>
        <pc:spChg chg="mod">
          <ac:chgData name="RK" userId="8237155b-2222-4417-92a6-57c921e4b788" providerId="ADAL" clId="{C833D37C-9615-4C3F-93E3-9CF475A09B30}" dt="2023-07-20T01:53:52.062" v="13"/>
          <ac:spMkLst>
            <pc:docMk/>
            <pc:sldMk cId="1640225057" sldId="274"/>
            <ac:spMk id="2" creationId="{576FBB2A-868B-0CE9-3CD6-CA9ED9E7AA3F}"/>
          </ac:spMkLst>
        </pc:spChg>
        <pc:spChg chg="mod">
          <ac:chgData name="RK" userId="8237155b-2222-4417-92a6-57c921e4b788" providerId="ADAL" clId="{C833D37C-9615-4C3F-93E3-9CF475A09B30}" dt="2023-07-20T01:54:19.330" v="17" actId="403"/>
          <ac:spMkLst>
            <pc:docMk/>
            <pc:sldMk cId="1640225057" sldId="274"/>
            <ac:spMk id="3" creationId="{3865B557-E88A-CB67-FED0-FD9D216802FC}"/>
          </ac:spMkLst>
        </pc:spChg>
      </pc:sldChg>
      <pc:sldChg chg="modSp new mod">
        <pc:chgData name="RK" userId="8237155b-2222-4417-92a6-57c921e4b788" providerId="ADAL" clId="{C833D37C-9615-4C3F-93E3-9CF475A09B30}" dt="2023-07-20T01:55:13.119" v="22" actId="123"/>
        <pc:sldMkLst>
          <pc:docMk/>
          <pc:sldMk cId="3276867961" sldId="275"/>
        </pc:sldMkLst>
        <pc:spChg chg="mod">
          <ac:chgData name="RK" userId="8237155b-2222-4417-92a6-57c921e4b788" providerId="ADAL" clId="{C833D37C-9615-4C3F-93E3-9CF475A09B30}" dt="2023-07-20T01:54:50.269" v="19"/>
          <ac:spMkLst>
            <pc:docMk/>
            <pc:sldMk cId="3276867961" sldId="275"/>
            <ac:spMk id="2" creationId="{5A0628CD-CC8F-F298-BE96-C17A9493453D}"/>
          </ac:spMkLst>
        </pc:spChg>
        <pc:spChg chg="mod">
          <ac:chgData name="RK" userId="8237155b-2222-4417-92a6-57c921e4b788" providerId="ADAL" clId="{C833D37C-9615-4C3F-93E3-9CF475A09B30}" dt="2023-07-20T01:55:13.119" v="22" actId="123"/>
          <ac:spMkLst>
            <pc:docMk/>
            <pc:sldMk cId="3276867961" sldId="275"/>
            <ac:spMk id="3" creationId="{F462EA2D-0D64-4447-C837-94509FC66478}"/>
          </ac:spMkLst>
        </pc:spChg>
      </pc:sldChg>
      <pc:sldChg chg="modSp new mod">
        <pc:chgData name="RK" userId="8237155b-2222-4417-92a6-57c921e4b788" providerId="ADAL" clId="{C833D37C-9615-4C3F-93E3-9CF475A09B30}" dt="2023-07-20T01:55:55.544" v="25"/>
        <pc:sldMkLst>
          <pc:docMk/>
          <pc:sldMk cId="2856793821" sldId="276"/>
        </pc:sldMkLst>
        <pc:spChg chg="mod">
          <ac:chgData name="RK" userId="8237155b-2222-4417-92a6-57c921e4b788" providerId="ADAL" clId="{C833D37C-9615-4C3F-93E3-9CF475A09B30}" dt="2023-07-20T01:55:41.486" v="24"/>
          <ac:spMkLst>
            <pc:docMk/>
            <pc:sldMk cId="2856793821" sldId="276"/>
            <ac:spMk id="2" creationId="{619B9B43-CEED-283E-CFCC-F8FF8A0BCB69}"/>
          </ac:spMkLst>
        </pc:spChg>
        <pc:spChg chg="mod">
          <ac:chgData name="RK" userId="8237155b-2222-4417-92a6-57c921e4b788" providerId="ADAL" clId="{C833D37C-9615-4C3F-93E3-9CF475A09B30}" dt="2023-07-20T01:55:55.544" v="25"/>
          <ac:spMkLst>
            <pc:docMk/>
            <pc:sldMk cId="2856793821" sldId="276"/>
            <ac:spMk id="3" creationId="{5D9DE892-A287-EAE2-3665-D74BF4D97F17}"/>
          </ac:spMkLst>
        </pc:spChg>
      </pc:sldChg>
      <pc:sldChg chg="modSp new mod">
        <pc:chgData name="RK" userId="8237155b-2222-4417-92a6-57c921e4b788" providerId="ADAL" clId="{C833D37C-9615-4C3F-93E3-9CF475A09B30}" dt="2023-07-20T01:58:29.274" v="33"/>
        <pc:sldMkLst>
          <pc:docMk/>
          <pc:sldMk cId="2653770967" sldId="277"/>
        </pc:sldMkLst>
        <pc:spChg chg="mod">
          <ac:chgData name="RK" userId="8237155b-2222-4417-92a6-57c921e4b788" providerId="ADAL" clId="{C833D37C-9615-4C3F-93E3-9CF475A09B30}" dt="2023-07-20T01:56:14.448" v="27"/>
          <ac:spMkLst>
            <pc:docMk/>
            <pc:sldMk cId="2653770967" sldId="277"/>
            <ac:spMk id="2" creationId="{23C55489-34A0-488B-202C-7EF474C45260}"/>
          </ac:spMkLst>
        </pc:spChg>
        <pc:spChg chg="mod">
          <ac:chgData name="RK" userId="8237155b-2222-4417-92a6-57c921e4b788" providerId="ADAL" clId="{C833D37C-9615-4C3F-93E3-9CF475A09B30}" dt="2023-07-20T01:58:29.274" v="33"/>
          <ac:spMkLst>
            <pc:docMk/>
            <pc:sldMk cId="2653770967" sldId="277"/>
            <ac:spMk id="3" creationId="{E947CD62-8C63-AE61-A640-8B8851CA7097}"/>
          </ac:spMkLst>
        </pc:spChg>
      </pc:sldChg>
      <pc:sldChg chg="modSp new mod">
        <pc:chgData name="RK" userId="8237155b-2222-4417-92a6-57c921e4b788" providerId="ADAL" clId="{C833D37C-9615-4C3F-93E3-9CF475A09B30}" dt="2023-07-20T01:58:38.721" v="35"/>
        <pc:sldMkLst>
          <pc:docMk/>
          <pc:sldMk cId="228729880" sldId="278"/>
        </pc:sldMkLst>
        <pc:spChg chg="mod">
          <ac:chgData name="RK" userId="8237155b-2222-4417-92a6-57c921e4b788" providerId="ADAL" clId="{C833D37C-9615-4C3F-93E3-9CF475A09B30}" dt="2023-07-20T01:58:38.721" v="35"/>
          <ac:spMkLst>
            <pc:docMk/>
            <pc:sldMk cId="228729880" sldId="278"/>
            <ac:spMk id="2" creationId="{2880F37F-4D59-75F3-1981-4EF9EEF00BBF}"/>
          </ac:spMkLst>
        </pc:spChg>
      </pc:sldChg>
      <pc:sldChg chg="modSp new mod">
        <pc:chgData name="RK" userId="8237155b-2222-4417-92a6-57c921e4b788" providerId="ADAL" clId="{C833D37C-9615-4C3F-93E3-9CF475A09B30}" dt="2023-07-20T01:59:02.183" v="41" actId="403"/>
        <pc:sldMkLst>
          <pc:docMk/>
          <pc:sldMk cId="3378364274" sldId="279"/>
        </pc:sldMkLst>
        <pc:spChg chg="mod">
          <ac:chgData name="RK" userId="8237155b-2222-4417-92a6-57c921e4b788" providerId="ADAL" clId="{C833D37C-9615-4C3F-93E3-9CF475A09B30}" dt="2023-07-20T01:58:49.555" v="37"/>
          <ac:spMkLst>
            <pc:docMk/>
            <pc:sldMk cId="3378364274" sldId="279"/>
            <ac:spMk id="2" creationId="{242E78C9-5398-DAB3-485C-A2445B95AA72}"/>
          </ac:spMkLst>
        </pc:spChg>
        <pc:spChg chg="mod">
          <ac:chgData name="RK" userId="8237155b-2222-4417-92a6-57c921e4b788" providerId="ADAL" clId="{C833D37C-9615-4C3F-93E3-9CF475A09B30}" dt="2023-07-20T01:59:02.183" v="41" actId="403"/>
          <ac:spMkLst>
            <pc:docMk/>
            <pc:sldMk cId="3378364274" sldId="279"/>
            <ac:spMk id="3" creationId="{C0DF17EB-D43A-3213-9010-E02E41B76C5C}"/>
          </ac:spMkLst>
        </pc:spChg>
      </pc:sldChg>
      <pc:sldChg chg="modSp new mod">
        <pc:chgData name="RK" userId="8237155b-2222-4417-92a6-57c921e4b788" providerId="ADAL" clId="{C833D37C-9615-4C3F-93E3-9CF475A09B30}" dt="2023-07-20T02:21:20.212" v="45" actId="123"/>
        <pc:sldMkLst>
          <pc:docMk/>
          <pc:sldMk cId="2910107544" sldId="280"/>
        </pc:sldMkLst>
        <pc:spChg chg="mod">
          <ac:chgData name="RK" userId="8237155b-2222-4417-92a6-57c921e4b788" providerId="ADAL" clId="{C833D37C-9615-4C3F-93E3-9CF475A09B30}" dt="2023-07-20T02:21:06.857" v="43"/>
          <ac:spMkLst>
            <pc:docMk/>
            <pc:sldMk cId="2910107544" sldId="280"/>
            <ac:spMk id="2" creationId="{BEF6B78A-DB4F-B63D-CAF3-EA5F011AF456}"/>
          </ac:spMkLst>
        </pc:spChg>
        <pc:spChg chg="mod">
          <ac:chgData name="RK" userId="8237155b-2222-4417-92a6-57c921e4b788" providerId="ADAL" clId="{C833D37C-9615-4C3F-93E3-9CF475A09B30}" dt="2023-07-20T02:21:20.212" v="45" actId="123"/>
          <ac:spMkLst>
            <pc:docMk/>
            <pc:sldMk cId="2910107544" sldId="280"/>
            <ac:spMk id="3" creationId="{2195485D-8BE8-CC24-F4D9-D535699568D5}"/>
          </ac:spMkLst>
        </pc:spChg>
      </pc:sldChg>
      <pc:sldChg chg="modSp new mod">
        <pc:chgData name="RK" userId="8237155b-2222-4417-92a6-57c921e4b788" providerId="ADAL" clId="{C833D37C-9615-4C3F-93E3-9CF475A09B30}" dt="2023-07-20T02:22:29.478" v="50" actId="403"/>
        <pc:sldMkLst>
          <pc:docMk/>
          <pc:sldMk cId="3743322122" sldId="281"/>
        </pc:sldMkLst>
        <pc:spChg chg="mod">
          <ac:chgData name="RK" userId="8237155b-2222-4417-92a6-57c921e4b788" providerId="ADAL" clId="{C833D37C-9615-4C3F-93E3-9CF475A09B30}" dt="2023-07-20T02:22:16.299" v="47"/>
          <ac:spMkLst>
            <pc:docMk/>
            <pc:sldMk cId="3743322122" sldId="281"/>
            <ac:spMk id="2" creationId="{99A72069-61F5-05E6-C579-BA9CAC9C2794}"/>
          </ac:spMkLst>
        </pc:spChg>
        <pc:spChg chg="mod">
          <ac:chgData name="RK" userId="8237155b-2222-4417-92a6-57c921e4b788" providerId="ADAL" clId="{C833D37C-9615-4C3F-93E3-9CF475A09B30}" dt="2023-07-20T02:22:29.478" v="50" actId="403"/>
          <ac:spMkLst>
            <pc:docMk/>
            <pc:sldMk cId="3743322122" sldId="281"/>
            <ac:spMk id="3" creationId="{E7336D94-4AC5-D171-EA50-DF710DBD627A}"/>
          </ac:spMkLst>
        </pc:spChg>
      </pc:sldChg>
      <pc:sldChg chg="modSp new mod">
        <pc:chgData name="RK" userId="8237155b-2222-4417-92a6-57c921e4b788" providerId="ADAL" clId="{C833D37C-9615-4C3F-93E3-9CF475A09B30}" dt="2023-07-20T02:22:52.962" v="55" actId="403"/>
        <pc:sldMkLst>
          <pc:docMk/>
          <pc:sldMk cId="2893271301" sldId="282"/>
        </pc:sldMkLst>
        <pc:spChg chg="mod">
          <ac:chgData name="RK" userId="8237155b-2222-4417-92a6-57c921e4b788" providerId="ADAL" clId="{C833D37C-9615-4C3F-93E3-9CF475A09B30}" dt="2023-07-20T02:22:40.922" v="52"/>
          <ac:spMkLst>
            <pc:docMk/>
            <pc:sldMk cId="2893271301" sldId="282"/>
            <ac:spMk id="2" creationId="{F44E06F7-48EE-F333-B91E-6457F2D2DEC0}"/>
          </ac:spMkLst>
        </pc:spChg>
        <pc:spChg chg="mod">
          <ac:chgData name="RK" userId="8237155b-2222-4417-92a6-57c921e4b788" providerId="ADAL" clId="{C833D37C-9615-4C3F-93E3-9CF475A09B30}" dt="2023-07-20T02:22:52.962" v="55" actId="403"/>
          <ac:spMkLst>
            <pc:docMk/>
            <pc:sldMk cId="2893271301" sldId="282"/>
            <ac:spMk id="3" creationId="{F237423A-77AF-D6BE-FC05-301E01987C4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65605-F2B3-8FB7-F46F-A5D9B364D8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B71B97-49C4-FD2B-ECC3-A170F4829E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357326-D8FA-7F12-37D9-757358B3B581}"/>
              </a:ext>
            </a:extLst>
          </p:cNvPr>
          <p:cNvSpPr>
            <a:spLocks noGrp="1"/>
          </p:cNvSpPr>
          <p:nvPr>
            <p:ph type="dt" sz="half" idx="10"/>
          </p:nvPr>
        </p:nvSpPr>
        <p:spPr/>
        <p:txBody>
          <a:bodyPr/>
          <a:lstStyle/>
          <a:p>
            <a:fld id="{D4F2EB60-F34E-4B38-ABA2-2D95EEA9C967}" type="datetimeFigureOut">
              <a:rPr lang="en-US" smtClean="0"/>
              <a:t>7/20/2023</a:t>
            </a:fld>
            <a:endParaRPr lang="en-US"/>
          </a:p>
        </p:txBody>
      </p:sp>
      <p:sp>
        <p:nvSpPr>
          <p:cNvPr id="5" name="Footer Placeholder 4">
            <a:extLst>
              <a:ext uri="{FF2B5EF4-FFF2-40B4-BE49-F238E27FC236}">
                <a16:creationId xmlns:a16="http://schemas.microsoft.com/office/drawing/2014/main" id="{0C034D33-C263-5DFA-49B6-EF49B62AAA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3CA7AF-0B38-B056-43C3-0AFFBDEBC8EC}"/>
              </a:ext>
            </a:extLst>
          </p:cNvPr>
          <p:cNvSpPr>
            <a:spLocks noGrp="1"/>
          </p:cNvSpPr>
          <p:nvPr>
            <p:ph type="sldNum" sz="quarter" idx="12"/>
          </p:nvPr>
        </p:nvSpPr>
        <p:spPr/>
        <p:txBody>
          <a:bodyPr/>
          <a:lstStyle/>
          <a:p>
            <a:fld id="{6CE8FDBF-0C7F-4787-80F8-BC3D36C4D72D}" type="slidenum">
              <a:rPr lang="en-US" smtClean="0"/>
              <a:t>‹#›</a:t>
            </a:fld>
            <a:endParaRPr lang="en-US"/>
          </a:p>
        </p:txBody>
      </p:sp>
    </p:spTree>
    <p:extLst>
      <p:ext uri="{BB962C8B-B14F-4D97-AF65-F5344CB8AC3E}">
        <p14:creationId xmlns:p14="http://schemas.microsoft.com/office/powerpoint/2010/main" val="1051728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5E753-3019-680A-02BA-301A31DEA4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6FBB07-A5D0-9CBB-D4D1-B6501E1ED9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090568-E620-A1E3-9BA5-FD7D90BAEFB6}"/>
              </a:ext>
            </a:extLst>
          </p:cNvPr>
          <p:cNvSpPr>
            <a:spLocks noGrp="1"/>
          </p:cNvSpPr>
          <p:nvPr>
            <p:ph type="dt" sz="half" idx="10"/>
          </p:nvPr>
        </p:nvSpPr>
        <p:spPr/>
        <p:txBody>
          <a:bodyPr/>
          <a:lstStyle/>
          <a:p>
            <a:fld id="{D4F2EB60-F34E-4B38-ABA2-2D95EEA9C967}" type="datetimeFigureOut">
              <a:rPr lang="en-US" smtClean="0"/>
              <a:t>7/20/2023</a:t>
            </a:fld>
            <a:endParaRPr lang="en-US"/>
          </a:p>
        </p:txBody>
      </p:sp>
      <p:sp>
        <p:nvSpPr>
          <p:cNvPr id="5" name="Footer Placeholder 4">
            <a:extLst>
              <a:ext uri="{FF2B5EF4-FFF2-40B4-BE49-F238E27FC236}">
                <a16:creationId xmlns:a16="http://schemas.microsoft.com/office/drawing/2014/main" id="{FD4C61DD-5A72-1CE3-8425-905CF18C6D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B1D9E6-D683-2583-33E7-645756A8DC06}"/>
              </a:ext>
            </a:extLst>
          </p:cNvPr>
          <p:cNvSpPr>
            <a:spLocks noGrp="1"/>
          </p:cNvSpPr>
          <p:nvPr>
            <p:ph type="sldNum" sz="quarter" idx="12"/>
          </p:nvPr>
        </p:nvSpPr>
        <p:spPr/>
        <p:txBody>
          <a:bodyPr/>
          <a:lstStyle/>
          <a:p>
            <a:fld id="{6CE8FDBF-0C7F-4787-80F8-BC3D36C4D72D}" type="slidenum">
              <a:rPr lang="en-US" smtClean="0"/>
              <a:t>‹#›</a:t>
            </a:fld>
            <a:endParaRPr lang="en-US"/>
          </a:p>
        </p:txBody>
      </p:sp>
    </p:spTree>
    <p:extLst>
      <p:ext uri="{BB962C8B-B14F-4D97-AF65-F5344CB8AC3E}">
        <p14:creationId xmlns:p14="http://schemas.microsoft.com/office/powerpoint/2010/main" val="1318802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44FADA-5674-C318-1245-A2CC296D3F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A24979-EB5E-5ED1-05AC-F1EA3962D0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305E18-3454-D14E-641B-E7C49F43ACC8}"/>
              </a:ext>
            </a:extLst>
          </p:cNvPr>
          <p:cNvSpPr>
            <a:spLocks noGrp="1"/>
          </p:cNvSpPr>
          <p:nvPr>
            <p:ph type="dt" sz="half" idx="10"/>
          </p:nvPr>
        </p:nvSpPr>
        <p:spPr/>
        <p:txBody>
          <a:bodyPr/>
          <a:lstStyle/>
          <a:p>
            <a:fld id="{D4F2EB60-F34E-4B38-ABA2-2D95EEA9C967}" type="datetimeFigureOut">
              <a:rPr lang="en-US" smtClean="0"/>
              <a:t>7/20/2023</a:t>
            </a:fld>
            <a:endParaRPr lang="en-US"/>
          </a:p>
        </p:txBody>
      </p:sp>
      <p:sp>
        <p:nvSpPr>
          <p:cNvPr id="5" name="Footer Placeholder 4">
            <a:extLst>
              <a:ext uri="{FF2B5EF4-FFF2-40B4-BE49-F238E27FC236}">
                <a16:creationId xmlns:a16="http://schemas.microsoft.com/office/drawing/2014/main" id="{402EA1F5-CAF8-85A1-5569-FE4974E67C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2C6AAF-681F-595F-BC0C-66C3C1974441}"/>
              </a:ext>
            </a:extLst>
          </p:cNvPr>
          <p:cNvSpPr>
            <a:spLocks noGrp="1"/>
          </p:cNvSpPr>
          <p:nvPr>
            <p:ph type="sldNum" sz="quarter" idx="12"/>
          </p:nvPr>
        </p:nvSpPr>
        <p:spPr/>
        <p:txBody>
          <a:bodyPr/>
          <a:lstStyle/>
          <a:p>
            <a:fld id="{6CE8FDBF-0C7F-4787-80F8-BC3D36C4D72D}" type="slidenum">
              <a:rPr lang="en-US" smtClean="0"/>
              <a:t>‹#›</a:t>
            </a:fld>
            <a:endParaRPr lang="en-US"/>
          </a:p>
        </p:txBody>
      </p:sp>
    </p:spTree>
    <p:extLst>
      <p:ext uri="{BB962C8B-B14F-4D97-AF65-F5344CB8AC3E}">
        <p14:creationId xmlns:p14="http://schemas.microsoft.com/office/powerpoint/2010/main" val="4081476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B9C68-790E-8E73-7235-4F8D1E9BDE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5EF7FA-D781-F114-F14D-4AA6EFA2CE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38F7C2-E274-8C7E-CDBC-A94D8604B29F}"/>
              </a:ext>
            </a:extLst>
          </p:cNvPr>
          <p:cNvSpPr>
            <a:spLocks noGrp="1"/>
          </p:cNvSpPr>
          <p:nvPr>
            <p:ph type="dt" sz="half" idx="10"/>
          </p:nvPr>
        </p:nvSpPr>
        <p:spPr/>
        <p:txBody>
          <a:bodyPr/>
          <a:lstStyle/>
          <a:p>
            <a:fld id="{D4F2EB60-F34E-4B38-ABA2-2D95EEA9C967}" type="datetimeFigureOut">
              <a:rPr lang="en-US" smtClean="0"/>
              <a:t>7/20/2023</a:t>
            </a:fld>
            <a:endParaRPr lang="en-US"/>
          </a:p>
        </p:txBody>
      </p:sp>
      <p:sp>
        <p:nvSpPr>
          <p:cNvPr id="5" name="Footer Placeholder 4">
            <a:extLst>
              <a:ext uri="{FF2B5EF4-FFF2-40B4-BE49-F238E27FC236}">
                <a16:creationId xmlns:a16="http://schemas.microsoft.com/office/drawing/2014/main" id="{E834367D-3DE5-DC37-06A6-AA78113B2B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93F516-92B4-EF77-74AB-36D8D06A50FD}"/>
              </a:ext>
            </a:extLst>
          </p:cNvPr>
          <p:cNvSpPr>
            <a:spLocks noGrp="1"/>
          </p:cNvSpPr>
          <p:nvPr>
            <p:ph type="sldNum" sz="quarter" idx="12"/>
          </p:nvPr>
        </p:nvSpPr>
        <p:spPr/>
        <p:txBody>
          <a:bodyPr/>
          <a:lstStyle/>
          <a:p>
            <a:fld id="{6CE8FDBF-0C7F-4787-80F8-BC3D36C4D72D}" type="slidenum">
              <a:rPr lang="en-US" smtClean="0"/>
              <a:t>‹#›</a:t>
            </a:fld>
            <a:endParaRPr lang="en-US"/>
          </a:p>
        </p:txBody>
      </p:sp>
    </p:spTree>
    <p:extLst>
      <p:ext uri="{BB962C8B-B14F-4D97-AF65-F5344CB8AC3E}">
        <p14:creationId xmlns:p14="http://schemas.microsoft.com/office/powerpoint/2010/main" val="1873476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CAAB6-DA4E-CC07-4816-EAF4B83EB9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5404CA-FB69-F065-8948-893EAB5B68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FF32AA-741E-1538-6896-ED91740E62C6}"/>
              </a:ext>
            </a:extLst>
          </p:cNvPr>
          <p:cNvSpPr>
            <a:spLocks noGrp="1"/>
          </p:cNvSpPr>
          <p:nvPr>
            <p:ph type="dt" sz="half" idx="10"/>
          </p:nvPr>
        </p:nvSpPr>
        <p:spPr/>
        <p:txBody>
          <a:bodyPr/>
          <a:lstStyle/>
          <a:p>
            <a:fld id="{D4F2EB60-F34E-4B38-ABA2-2D95EEA9C967}" type="datetimeFigureOut">
              <a:rPr lang="en-US" smtClean="0"/>
              <a:t>7/20/2023</a:t>
            </a:fld>
            <a:endParaRPr lang="en-US"/>
          </a:p>
        </p:txBody>
      </p:sp>
      <p:sp>
        <p:nvSpPr>
          <p:cNvPr id="5" name="Footer Placeholder 4">
            <a:extLst>
              <a:ext uri="{FF2B5EF4-FFF2-40B4-BE49-F238E27FC236}">
                <a16:creationId xmlns:a16="http://schemas.microsoft.com/office/drawing/2014/main" id="{CBF7CCC8-484A-4895-22A7-167CFC8B8A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27BA34-3132-615F-57A1-770216296377}"/>
              </a:ext>
            </a:extLst>
          </p:cNvPr>
          <p:cNvSpPr>
            <a:spLocks noGrp="1"/>
          </p:cNvSpPr>
          <p:nvPr>
            <p:ph type="sldNum" sz="quarter" idx="12"/>
          </p:nvPr>
        </p:nvSpPr>
        <p:spPr/>
        <p:txBody>
          <a:bodyPr/>
          <a:lstStyle/>
          <a:p>
            <a:fld id="{6CE8FDBF-0C7F-4787-80F8-BC3D36C4D72D}" type="slidenum">
              <a:rPr lang="en-US" smtClean="0"/>
              <a:t>‹#›</a:t>
            </a:fld>
            <a:endParaRPr lang="en-US"/>
          </a:p>
        </p:txBody>
      </p:sp>
    </p:spTree>
    <p:extLst>
      <p:ext uri="{BB962C8B-B14F-4D97-AF65-F5344CB8AC3E}">
        <p14:creationId xmlns:p14="http://schemas.microsoft.com/office/powerpoint/2010/main" val="2556693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CDE06-002E-0BE2-7B39-C09F2D7341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F1ECE1-CE9A-D40A-EE63-BF8C1B02D0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CCE7DE-A65F-0339-A329-90174EA0EA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C0A813-9D7F-5A29-08BF-CE4184DC04AD}"/>
              </a:ext>
            </a:extLst>
          </p:cNvPr>
          <p:cNvSpPr>
            <a:spLocks noGrp="1"/>
          </p:cNvSpPr>
          <p:nvPr>
            <p:ph type="dt" sz="half" idx="10"/>
          </p:nvPr>
        </p:nvSpPr>
        <p:spPr/>
        <p:txBody>
          <a:bodyPr/>
          <a:lstStyle/>
          <a:p>
            <a:fld id="{D4F2EB60-F34E-4B38-ABA2-2D95EEA9C967}" type="datetimeFigureOut">
              <a:rPr lang="en-US" smtClean="0"/>
              <a:t>7/20/2023</a:t>
            </a:fld>
            <a:endParaRPr lang="en-US"/>
          </a:p>
        </p:txBody>
      </p:sp>
      <p:sp>
        <p:nvSpPr>
          <p:cNvPr id="6" name="Footer Placeholder 5">
            <a:extLst>
              <a:ext uri="{FF2B5EF4-FFF2-40B4-BE49-F238E27FC236}">
                <a16:creationId xmlns:a16="http://schemas.microsoft.com/office/drawing/2014/main" id="{34B2EC43-0845-6882-0EB3-5C14151B7B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AEB08F-9F16-0437-6F35-59C62B486449}"/>
              </a:ext>
            </a:extLst>
          </p:cNvPr>
          <p:cNvSpPr>
            <a:spLocks noGrp="1"/>
          </p:cNvSpPr>
          <p:nvPr>
            <p:ph type="sldNum" sz="quarter" idx="12"/>
          </p:nvPr>
        </p:nvSpPr>
        <p:spPr/>
        <p:txBody>
          <a:bodyPr/>
          <a:lstStyle/>
          <a:p>
            <a:fld id="{6CE8FDBF-0C7F-4787-80F8-BC3D36C4D72D}" type="slidenum">
              <a:rPr lang="en-US" smtClean="0"/>
              <a:t>‹#›</a:t>
            </a:fld>
            <a:endParaRPr lang="en-US"/>
          </a:p>
        </p:txBody>
      </p:sp>
    </p:spTree>
    <p:extLst>
      <p:ext uri="{BB962C8B-B14F-4D97-AF65-F5344CB8AC3E}">
        <p14:creationId xmlns:p14="http://schemas.microsoft.com/office/powerpoint/2010/main" val="4072311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F312D-DA49-2392-6094-BCF16B72E5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9EE345-0CDF-B344-6424-7E16CE644F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D46961-B430-9919-153D-759F3117C8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08C95C-B3FF-DCE6-F68F-3C7F9DA0F6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5724F4-476D-1CD4-2277-F07E97E165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F99CA8-C1D8-1774-81E6-87652CD0D8E1}"/>
              </a:ext>
            </a:extLst>
          </p:cNvPr>
          <p:cNvSpPr>
            <a:spLocks noGrp="1"/>
          </p:cNvSpPr>
          <p:nvPr>
            <p:ph type="dt" sz="half" idx="10"/>
          </p:nvPr>
        </p:nvSpPr>
        <p:spPr/>
        <p:txBody>
          <a:bodyPr/>
          <a:lstStyle/>
          <a:p>
            <a:fld id="{D4F2EB60-F34E-4B38-ABA2-2D95EEA9C967}" type="datetimeFigureOut">
              <a:rPr lang="en-US" smtClean="0"/>
              <a:t>7/20/2023</a:t>
            </a:fld>
            <a:endParaRPr lang="en-US"/>
          </a:p>
        </p:txBody>
      </p:sp>
      <p:sp>
        <p:nvSpPr>
          <p:cNvPr id="8" name="Footer Placeholder 7">
            <a:extLst>
              <a:ext uri="{FF2B5EF4-FFF2-40B4-BE49-F238E27FC236}">
                <a16:creationId xmlns:a16="http://schemas.microsoft.com/office/drawing/2014/main" id="{5D857193-7A61-BCF9-BF91-440B683F83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3E08F4-4A88-D80C-198D-F6A9F5F38914}"/>
              </a:ext>
            </a:extLst>
          </p:cNvPr>
          <p:cNvSpPr>
            <a:spLocks noGrp="1"/>
          </p:cNvSpPr>
          <p:nvPr>
            <p:ph type="sldNum" sz="quarter" idx="12"/>
          </p:nvPr>
        </p:nvSpPr>
        <p:spPr/>
        <p:txBody>
          <a:bodyPr/>
          <a:lstStyle/>
          <a:p>
            <a:fld id="{6CE8FDBF-0C7F-4787-80F8-BC3D36C4D72D}" type="slidenum">
              <a:rPr lang="en-US" smtClean="0"/>
              <a:t>‹#›</a:t>
            </a:fld>
            <a:endParaRPr lang="en-US"/>
          </a:p>
        </p:txBody>
      </p:sp>
    </p:spTree>
    <p:extLst>
      <p:ext uri="{BB962C8B-B14F-4D97-AF65-F5344CB8AC3E}">
        <p14:creationId xmlns:p14="http://schemas.microsoft.com/office/powerpoint/2010/main" val="2457627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329F2-0394-F9C8-B035-CC59BE55BB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C1C97F-05EA-FED4-775F-CF1F63AAAC2D}"/>
              </a:ext>
            </a:extLst>
          </p:cNvPr>
          <p:cNvSpPr>
            <a:spLocks noGrp="1"/>
          </p:cNvSpPr>
          <p:nvPr>
            <p:ph type="dt" sz="half" idx="10"/>
          </p:nvPr>
        </p:nvSpPr>
        <p:spPr/>
        <p:txBody>
          <a:bodyPr/>
          <a:lstStyle/>
          <a:p>
            <a:fld id="{D4F2EB60-F34E-4B38-ABA2-2D95EEA9C967}" type="datetimeFigureOut">
              <a:rPr lang="en-US" smtClean="0"/>
              <a:t>7/20/2023</a:t>
            </a:fld>
            <a:endParaRPr lang="en-US"/>
          </a:p>
        </p:txBody>
      </p:sp>
      <p:sp>
        <p:nvSpPr>
          <p:cNvPr id="4" name="Footer Placeholder 3">
            <a:extLst>
              <a:ext uri="{FF2B5EF4-FFF2-40B4-BE49-F238E27FC236}">
                <a16:creationId xmlns:a16="http://schemas.microsoft.com/office/drawing/2014/main" id="{A8931E38-D1ED-D9FB-6588-D19780B61D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9FE951-E94F-CFB1-2E2E-8946304A3216}"/>
              </a:ext>
            </a:extLst>
          </p:cNvPr>
          <p:cNvSpPr>
            <a:spLocks noGrp="1"/>
          </p:cNvSpPr>
          <p:nvPr>
            <p:ph type="sldNum" sz="quarter" idx="12"/>
          </p:nvPr>
        </p:nvSpPr>
        <p:spPr/>
        <p:txBody>
          <a:bodyPr/>
          <a:lstStyle/>
          <a:p>
            <a:fld id="{6CE8FDBF-0C7F-4787-80F8-BC3D36C4D72D}" type="slidenum">
              <a:rPr lang="en-US" smtClean="0"/>
              <a:t>‹#›</a:t>
            </a:fld>
            <a:endParaRPr lang="en-US"/>
          </a:p>
        </p:txBody>
      </p:sp>
    </p:spTree>
    <p:extLst>
      <p:ext uri="{BB962C8B-B14F-4D97-AF65-F5344CB8AC3E}">
        <p14:creationId xmlns:p14="http://schemas.microsoft.com/office/powerpoint/2010/main" val="2364482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B33168-6E5C-0FAB-FB1E-948798764891}"/>
              </a:ext>
            </a:extLst>
          </p:cNvPr>
          <p:cNvSpPr>
            <a:spLocks noGrp="1"/>
          </p:cNvSpPr>
          <p:nvPr>
            <p:ph type="dt" sz="half" idx="10"/>
          </p:nvPr>
        </p:nvSpPr>
        <p:spPr/>
        <p:txBody>
          <a:bodyPr/>
          <a:lstStyle/>
          <a:p>
            <a:fld id="{D4F2EB60-F34E-4B38-ABA2-2D95EEA9C967}" type="datetimeFigureOut">
              <a:rPr lang="en-US" smtClean="0"/>
              <a:t>7/20/2023</a:t>
            </a:fld>
            <a:endParaRPr lang="en-US"/>
          </a:p>
        </p:txBody>
      </p:sp>
      <p:sp>
        <p:nvSpPr>
          <p:cNvPr id="3" name="Footer Placeholder 2">
            <a:extLst>
              <a:ext uri="{FF2B5EF4-FFF2-40B4-BE49-F238E27FC236}">
                <a16:creationId xmlns:a16="http://schemas.microsoft.com/office/drawing/2014/main" id="{9FE9DAE3-A27E-CE67-CBCF-82DAE37B15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E138A6-1A52-78B0-CBC5-16480C63FD65}"/>
              </a:ext>
            </a:extLst>
          </p:cNvPr>
          <p:cNvSpPr>
            <a:spLocks noGrp="1"/>
          </p:cNvSpPr>
          <p:nvPr>
            <p:ph type="sldNum" sz="quarter" idx="12"/>
          </p:nvPr>
        </p:nvSpPr>
        <p:spPr/>
        <p:txBody>
          <a:bodyPr/>
          <a:lstStyle/>
          <a:p>
            <a:fld id="{6CE8FDBF-0C7F-4787-80F8-BC3D36C4D72D}" type="slidenum">
              <a:rPr lang="en-US" smtClean="0"/>
              <a:t>‹#›</a:t>
            </a:fld>
            <a:endParaRPr lang="en-US"/>
          </a:p>
        </p:txBody>
      </p:sp>
    </p:spTree>
    <p:extLst>
      <p:ext uri="{BB962C8B-B14F-4D97-AF65-F5344CB8AC3E}">
        <p14:creationId xmlns:p14="http://schemas.microsoft.com/office/powerpoint/2010/main" val="1664433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7F2F3-417F-8F3A-77E0-8471C078A8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285B3F-F6AE-831B-ED78-C70E51FF75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7684AD-A17F-6457-5E1F-0B89CDECA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A5FDAE-B090-A12C-6DDA-780634FE91FC}"/>
              </a:ext>
            </a:extLst>
          </p:cNvPr>
          <p:cNvSpPr>
            <a:spLocks noGrp="1"/>
          </p:cNvSpPr>
          <p:nvPr>
            <p:ph type="dt" sz="half" idx="10"/>
          </p:nvPr>
        </p:nvSpPr>
        <p:spPr/>
        <p:txBody>
          <a:bodyPr/>
          <a:lstStyle/>
          <a:p>
            <a:fld id="{D4F2EB60-F34E-4B38-ABA2-2D95EEA9C967}" type="datetimeFigureOut">
              <a:rPr lang="en-US" smtClean="0"/>
              <a:t>7/20/2023</a:t>
            </a:fld>
            <a:endParaRPr lang="en-US"/>
          </a:p>
        </p:txBody>
      </p:sp>
      <p:sp>
        <p:nvSpPr>
          <p:cNvPr id="6" name="Footer Placeholder 5">
            <a:extLst>
              <a:ext uri="{FF2B5EF4-FFF2-40B4-BE49-F238E27FC236}">
                <a16:creationId xmlns:a16="http://schemas.microsoft.com/office/drawing/2014/main" id="{5FC19243-56D1-859B-7F47-5D53CD6624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07CC39-E251-CE2E-E2AD-E11105E02204}"/>
              </a:ext>
            </a:extLst>
          </p:cNvPr>
          <p:cNvSpPr>
            <a:spLocks noGrp="1"/>
          </p:cNvSpPr>
          <p:nvPr>
            <p:ph type="sldNum" sz="quarter" idx="12"/>
          </p:nvPr>
        </p:nvSpPr>
        <p:spPr/>
        <p:txBody>
          <a:bodyPr/>
          <a:lstStyle/>
          <a:p>
            <a:fld id="{6CE8FDBF-0C7F-4787-80F8-BC3D36C4D72D}" type="slidenum">
              <a:rPr lang="en-US" smtClean="0"/>
              <a:t>‹#›</a:t>
            </a:fld>
            <a:endParaRPr lang="en-US"/>
          </a:p>
        </p:txBody>
      </p:sp>
    </p:spTree>
    <p:extLst>
      <p:ext uri="{BB962C8B-B14F-4D97-AF65-F5344CB8AC3E}">
        <p14:creationId xmlns:p14="http://schemas.microsoft.com/office/powerpoint/2010/main" val="1714280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9C531-9367-97C3-E825-EFD87C6C21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044332-2D9A-6C71-0C9D-8226DC6075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51E8E7-A5D5-86B1-EDF2-CF54EC489C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CB1E47-F836-F19D-B85E-5121ADFA9A5B}"/>
              </a:ext>
            </a:extLst>
          </p:cNvPr>
          <p:cNvSpPr>
            <a:spLocks noGrp="1"/>
          </p:cNvSpPr>
          <p:nvPr>
            <p:ph type="dt" sz="half" idx="10"/>
          </p:nvPr>
        </p:nvSpPr>
        <p:spPr/>
        <p:txBody>
          <a:bodyPr/>
          <a:lstStyle/>
          <a:p>
            <a:fld id="{D4F2EB60-F34E-4B38-ABA2-2D95EEA9C967}" type="datetimeFigureOut">
              <a:rPr lang="en-US" smtClean="0"/>
              <a:t>7/20/2023</a:t>
            </a:fld>
            <a:endParaRPr lang="en-US"/>
          </a:p>
        </p:txBody>
      </p:sp>
      <p:sp>
        <p:nvSpPr>
          <p:cNvPr id="6" name="Footer Placeholder 5">
            <a:extLst>
              <a:ext uri="{FF2B5EF4-FFF2-40B4-BE49-F238E27FC236}">
                <a16:creationId xmlns:a16="http://schemas.microsoft.com/office/drawing/2014/main" id="{811D3F92-3FCB-2EE4-9175-C6D2090060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DC9150-EB18-19DB-8CDC-2A75B8382720}"/>
              </a:ext>
            </a:extLst>
          </p:cNvPr>
          <p:cNvSpPr>
            <a:spLocks noGrp="1"/>
          </p:cNvSpPr>
          <p:nvPr>
            <p:ph type="sldNum" sz="quarter" idx="12"/>
          </p:nvPr>
        </p:nvSpPr>
        <p:spPr/>
        <p:txBody>
          <a:bodyPr/>
          <a:lstStyle/>
          <a:p>
            <a:fld id="{6CE8FDBF-0C7F-4787-80F8-BC3D36C4D72D}" type="slidenum">
              <a:rPr lang="en-US" smtClean="0"/>
              <a:t>‹#›</a:t>
            </a:fld>
            <a:endParaRPr lang="en-US"/>
          </a:p>
        </p:txBody>
      </p:sp>
    </p:spTree>
    <p:extLst>
      <p:ext uri="{BB962C8B-B14F-4D97-AF65-F5344CB8AC3E}">
        <p14:creationId xmlns:p14="http://schemas.microsoft.com/office/powerpoint/2010/main" val="1412391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293D3A-901E-F81D-5255-58DDF8A699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E6F154-FD0C-D121-EB22-41E592A0CE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32628-1E90-5D47-D561-909DEAD9AE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F2EB60-F34E-4B38-ABA2-2D95EEA9C967}" type="datetimeFigureOut">
              <a:rPr lang="en-US" smtClean="0"/>
              <a:t>7/20/2023</a:t>
            </a:fld>
            <a:endParaRPr lang="en-US"/>
          </a:p>
        </p:txBody>
      </p:sp>
      <p:sp>
        <p:nvSpPr>
          <p:cNvPr id="5" name="Footer Placeholder 4">
            <a:extLst>
              <a:ext uri="{FF2B5EF4-FFF2-40B4-BE49-F238E27FC236}">
                <a16:creationId xmlns:a16="http://schemas.microsoft.com/office/drawing/2014/main" id="{CE06466B-C629-BD78-EF02-C2136A7D0D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CD9E64-1E2A-BAE0-C78A-3E7AA7A104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E8FDBF-0C7F-4787-80F8-BC3D36C4D72D}" type="slidenum">
              <a:rPr lang="en-US" smtClean="0"/>
              <a:t>‹#›</a:t>
            </a:fld>
            <a:endParaRPr lang="en-US"/>
          </a:p>
        </p:txBody>
      </p:sp>
    </p:spTree>
    <p:extLst>
      <p:ext uri="{BB962C8B-B14F-4D97-AF65-F5344CB8AC3E}">
        <p14:creationId xmlns:p14="http://schemas.microsoft.com/office/powerpoint/2010/main" val="4120253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98BBC-BDA4-5DEB-7646-3D8580BE309D}"/>
              </a:ext>
            </a:extLst>
          </p:cNvPr>
          <p:cNvSpPr>
            <a:spLocks noGrp="1"/>
          </p:cNvSpPr>
          <p:nvPr>
            <p:ph type="ctrTitle"/>
          </p:nvPr>
        </p:nvSpPr>
        <p:spPr/>
        <p:txBody>
          <a:bodyPr/>
          <a:lstStyle/>
          <a:p>
            <a:r>
              <a:rPr lang="en-US" b="0" i="0" dirty="0">
                <a:solidFill>
                  <a:srgbClr val="374151"/>
                </a:solidFill>
                <a:effectLst/>
                <a:latin typeface="Söhne"/>
              </a:rPr>
              <a:t>Binary Search Tree (BST)</a:t>
            </a:r>
            <a:endParaRPr lang="en-US" dirty="0"/>
          </a:p>
        </p:txBody>
      </p:sp>
      <p:sp>
        <p:nvSpPr>
          <p:cNvPr id="3" name="Subtitle 2">
            <a:extLst>
              <a:ext uri="{FF2B5EF4-FFF2-40B4-BE49-F238E27FC236}">
                <a16:creationId xmlns:a16="http://schemas.microsoft.com/office/drawing/2014/main" id="{3057BE3C-1841-820B-F526-0DBACC68E73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64300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6401-D84C-FE7F-1CC8-F2DA5071715C}"/>
              </a:ext>
            </a:extLst>
          </p:cNvPr>
          <p:cNvSpPr>
            <a:spLocks noGrp="1"/>
          </p:cNvSpPr>
          <p:nvPr>
            <p:ph type="title"/>
          </p:nvPr>
        </p:nvSpPr>
        <p:spPr/>
        <p:txBody>
          <a:bodyPr/>
          <a:lstStyle/>
          <a:p>
            <a:r>
              <a:rPr lang="en-US" b="0" i="0" dirty="0">
                <a:solidFill>
                  <a:srgbClr val="374151"/>
                </a:solidFill>
                <a:effectLst/>
                <a:latin typeface="Söhne"/>
              </a:rPr>
              <a:t>Key Features of B-tree:</a:t>
            </a:r>
            <a:endParaRPr lang="en-US" dirty="0"/>
          </a:p>
        </p:txBody>
      </p:sp>
      <p:sp>
        <p:nvSpPr>
          <p:cNvPr id="3" name="Content Placeholder 2">
            <a:extLst>
              <a:ext uri="{FF2B5EF4-FFF2-40B4-BE49-F238E27FC236}">
                <a16:creationId xmlns:a16="http://schemas.microsoft.com/office/drawing/2014/main" id="{D6DF7B2A-1C92-6879-2C63-BE21AADD0DCC}"/>
              </a:ext>
            </a:extLst>
          </p:cNvPr>
          <p:cNvSpPr>
            <a:spLocks noGrp="1"/>
          </p:cNvSpPr>
          <p:nvPr>
            <p:ph idx="1"/>
          </p:nvPr>
        </p:nvSpPr>
        <p:spPr/>
        <p:txBody>
          <a:bodyPr/>
          <a:lstStyle/>
          <a:p>
            <a:pPr algn="just">
              <a:buFont typeface="Arial" panose="020B0604020202020204" pitchFamily="34" charset="0"/>
              <a:buChar char="•"/>
            </a:pPr>
            <a:r>
              <a:rPr lang="en-US" b="0" i="0" dirty="0">
                <a:solidFill>
                  <a:srgbClr val="374151"/>
                </a:solidFill>
                <a:effectLst/>
                <a:latin typeface="Söhne"/>
              </a:rPr>
              <a:t>Balanced Structure:</a:t>
            </a:r>
          </a:p>
          <a:p>
            <a:pPr marL="742950" lvl="1" indent="-285750" algn="just">
              <a:buFont typeface="Arial" panose="020B0604020202020204" pitchFamily="34" charset="0"/>
              <a:buChar char="•"/>
            </a:pPr>
            <a:r>
              <a:rPr lang="en-US" b="0" i="0" dirty="0">
                <a:solidFill>
                  <a:srgbClr val="374151"/>
                </a:solidFill>
                <a:effectLst/>
                <a:latin typeface="Söhne"/>
              </a:rPr>
              <a:t>Maintains a balanced height, ensuring efficient operations.</a:t>
            </a:r>
          </a:p>
          <a:p>
            <a:pPr marL="742950" lvl="1" indent="-285750" algn="just">
              <a:buFont typeface="Arial" panose="020B0604020202020204" pitchFamily="34" charset="0"/>
              <a:buChar char="•"/>
            </a:pPr>
            <a:r>
              <a:rPr lang="en-US" b="0" i="0" dirty="0">
                <a:solidFill>
                  <a:srgbClr val="374151"/>
                </a:solidFill>
                <a:effectLst/>
                <a:latin typeface="Söhne"/>
              </a:rPr>
              <a:t>Balancing is achieved by enforcing a minimum and maximum number of keys in each node.</a:t>
            </a:r>
          </a:p>
          <a:p>
            <a:pPr algn="just">
              <a:buFont typeface="Arial" panose="020B0604020202020204" pitchFamily="34" charset="0"/>
              <a:buChar char="•"/>
            </a:pPr>
            <a:r>
              <a:rPr lang="en-US" b="0" i="0" dirty="0">
                <a:solidFill>
                  <a:srgbClr val="374151"/>
                </a:solidFill>
                <a:effectLst/>
                <a:latin typeface="Söhne"/>
              </a:rPr>
              <a:t>Multiple Keys per Node:</a:t>
            </a:r>
          </a:p>
          <a:p>
            <a:pPr marL="742950" lvl="1" indent="-285750" algn="just">
              <a:buFont typeface="Arial" panose="020B0604020202020204" pitchFamily="34" charset="0"/>
              <a:buChar char="•"/>
            </a:pPr>
            <a:r>
              <a:rPr lang="en-US" b="0" i="0" dirty="0">
                <a:solidFill>
                  <a:srgbClr val="374151"/>
                </a:solidFill>
                <a:effectLst/>
                <a:latin typeface="Söhne"/>
              </a:rPr>
              <a:t>Allows multiple keys to be stored in each node, maximizing data density.</a:t>
            </a:r>
          </a:p>
          <a:p>
            <a:pPr marL="742950" lvl="1" indent="-285750" algn="just">
              <a:buFont typeface="Arial" panose="020B0604020202020204" pitchFamily="34" charset="0"/>
              <a:buChar char="•"/>
            </a:pPr>
            <a:r>
              <a:rPr lang="en-US" b="0" i="0" dirty="0">
                <a:solidFill>
                  <a:srgbClr val="374151"/>
                </a:solidFill>
                <a:effectLst/>
                <a:latin typeface="Söhne"/>
              </a:rPr>
              <a:t>This reduces the height of the tree and improves search performance.</a:t>
            </a:r>
          </a:p>
          <a:p>
            <a:pPr algn="l">
              <a:buFont typeface="Arial" panose="020B0604020202020204" pitchFamily="34" charset="0"/>
              <a:buChar char="•"/>
            </a:pPr>
            <a:r>
              <a:rPr lang="en-US" b="0" i="0" dirty="0">
                <a:solidFill>
                  <a:srgbClr val="374151"/>
                </a:solidFill>
                <a:effectLst/>
                <a:latin typeface="Söhne"/>
              </a:rPr>
              <a:t>Ordered Data:</a:t>
            </a:r>
          </a:p>
          <a:p>
            <a:pPr lvl="1"/>
            <a:r>
              <a:rPr lang="en-US" b="0" i="0" dirty="0">
                <a:solidFill>
                  <a:srgbClr val="374151"/>
                </a:solidFill>
                <a:effectLst/>
                <a:latin typeface="Söhne"/>
              </a:rPr>
              <a:t>Keys are stored in sorted order within each node.</a:t>
            </a:r>
          </a:p>
          <a:p>
            <a:pPr lvl="1"/>
            <a:r>
              <a:rPr lang="en-US" b="0" i="0" dirty="0">
                <a:solidFill>
                  <a:srgbClr val="374151"/>
                </a:solidFill>
                <a:effectLst/>
                <a:latin typeface="Söhne"/>
              </a:rPr>
              <a:t>This enables efficient search operations using techniques like binary search.</a:t>
            </a:r>
          </a:p>
          <a:p>
            <a:pPr algn="just"/>
            <a:endParaRPr lang="en-US" dirty="0"/>
          </a:p>
        </p:txBody>
      </p:sp>
    </p:spTree>
    <p:extLst>
      <p:ext uri="{BB962C8B-B14F-4D97-AF65-F5344CB8AC3E}">
        <p14:creationId xmlns:p14="http://schemas.microsoft.com/office/powerpoint/2010/main" val="3705463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BB760-FD01-AE42-22AD-7A24B20CD0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E5447A5-B669-6F9B-8E8A-9822BD94F39A}"/>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Multiple Child Pointers:</a:t>
            </a:r>
          </a:p>
          <a:p>
            <a:pPr marL="742950" lvl="1" indent="-285750" algn="l">
              <a:buFont typeface="Arial" panose="020B0604020202020204" pitchFamily="34" charset="0"/>
              <a:buChar char="•"/>
            </a:pPr>
            <a:r>
              <a:rPr lang="en-US" b="0" i="0" dirty="0">
                <a:solidFill>
                  <a:srgbClr val="374151"/>
                </a:solidFill>
                <a:effectLst/>
                <a:latin typeface="Söhne"/>
              </a:rPr>
              <a:t>Each internal node has multiple child pointers corresponding to its keys.</a:t>
            </a:r>
          </a:p>
          <a:p>
            <a:pPr marL="742950" lvl="1" indent="-285750" algn="l">
              <a:buFont typeface="Arial" panose="020B0604020202020204" pitchFamily="34" charset="0"/>
              <a:buChar char="•"/>
            </a:pPr>
            <a:r>
              <a:rPr lang="en-US" b="0" i="0" dirty="0">
                <a:solidFill>
                  <a:srgbClr val="374151"/>
                </a:solidFill>
                <a:effectLst/>
                <a:latin typeface="Söhne"/>
              </a:rPr>
              <a:t>These pointers direct the search path when performing operations like insertion or search.</a:t>
            </a:r>
          </a:p>
          <a:p>
            <a:pPr algn="l">
              <a:buFont typeface="Arial" panose="020B0604020202020204" pitchFamily="34" charset="0"/>
              <a:buChar char="•"/>
            </a:pPr>
            <a:r>
              <a:rPr lang="en-US" b="0" i="0" dirty="0">
                <a:solidFill>
                  <a:srgbClr val="374151"/>
                </a:solidFill>
                <a:effectLst/>
                <a:latin typeface="Söhne"/>
              </a:rPr>
              <a:t>Self-Balancing:</a:t>
            </a:r>
          </a:p>
          <a:p>
            <a:pPr marL="742950" lvl="1" indent="-285750" algn="l">
              <a:buFont typeface="Arial" panose="020B0604020202020204" pitchFamily="34" charset="0"/>
              <a:buChar char="•"/>
            </a:pPr>
            <a:r>
              <a:rPr lang="en-US" b="0" i="0" dirty="0">
                <a:solidFill>
                  <a:srgbClr val="374151"/>
                </a:solidFill>
                <a:effectLst/>
                <a:latin typeface="Söhne"/>
              </a:rPr>
              <a:t>Automatically adjusts its structure during data updates to maintain balance.</a:t>
            </a:r>
          </a:p>
          <a:p>
            <a:pPr marL="742950" lvl="1" indent="-285750" algn="l">
              <a:buFont typeface="Arial" panose="020B0604020202020204" pitchFamily="34" charset="0"/>
              <a:buChar char="•"/>
            </a:pPr>
            <a:r>
              <a:rPr lang="en-US" b="0" i="0" dirty="0">
                <a:solidFill>
                  <a:srgbClr val="374151"/>
                </a:solidFill>
                <a:effectLst/>
                <a:latin typeface="Söhne"/>
              </a:rPr>
              <a:t>This ensures that the tree remains efficient even with dynamic data changes.</a:t>
            </a:r>
          </a:p>
          <a:p>
            <a:endParaRPr lang="en-US" dirty="0"/>
          </a:p>
        </p:txBody>
      </p:sp>
    </p:spTree>
    <p:extLst>
      <p:ext uri="{BB962C8B-B14F-4D97-AF65-F5344CB8AC3E}">
        <p14:creationId xmlns:p14="http://schemas.microsoft.com/office/powerpoint/2010/main" val="3766274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C587-9E5B-9DE4-5B48-93A7CE478D20}"/>
              </a:ext>
            </a:extLst>
          </p:cNvPr>
          <p:cNvSpPr>
            <a:spLocks noGrp="1"/>
          </p:cNvSpPr>
          <p:nvPr>
            <p:ph type="title"/>
          </p:nvPr>
        </p:nvSpPr>
        <p:spPr/>
        <p:txBody>
          <a:bodyPr/>
          <a:lstStyle/>
          <a:p>
            <a:r>
              <a:rPr lang="en-US" b="0" i="0" dirty="0">
                <a:solidFill>
                  <a:srgbClr val="374151"/>
                </a:solidFill>
                <a:effectLst/>
                <a:latin typeface="Söhne"/>
              </a:rPr>
              <a:t>Advantages of B-tree:</a:t>
            </a:r>
            <a:endParaRPr lang="en-US" dirty="0"/>
          </a:p>
        </p:txBody>
      </p:sp>
      <p:sp>
        <p:nvSpPr>
          <p:cNvPr id="3" name="Content Placeholder 2">
            <a:extLst>
              <a:ext uri="{FF2B5EF4-FFF2-40B4-BE49-F238E27FC236}">
                <a16:creationId xmlns:a16="http://schemas.microsoft.com/office/drawing/2014/main" id="{B5260B3A-9F64-307A-FFD0-0B74FB131060}"/>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Efficient Disk Access:</a:t>
            </a:r>
          </a:p>
          <a:p>
            <a:pPr marL="742950" lvl="1" indent="-285750" algn="l">
              <a:buFont typeface="Arial" panose="020B0604020202020204" pitchFamily="34" charset="0"/>
              <a:buChar char="•"/>
            </a:pPr>
            <a:r>
              <a:rPr lang="en-US" b="0" i="0" dirty="0">
                <a:solidFill>
                  <a:srgbClr val="374151"/>
                </a:solidFill>
                <a:effectLst/>
                <a:latin typeface="Söhne"/>
              </a:rPr>
              <a:t>Minimizes disk I/O operations by maximizing the number of keys stored in each node.</a:t>
            </a:r>
          </a:p>
          <a:p>
            <a:pPr marL="742950" lvl="1" indent="-285750" algn="l">
              <a:buFont typeface="Arial" panose="020B0604020202020204" pitchFamily="34" charset="0"/>
              <a:buChar char="•"/>
            </a:pPr>
            <a:r>
              <a:rPr lang="en-US" b="0" i="0" dirty="0">
                <a:solidFill>
                  <a:srgbClr val="374151"/>
                </a:solidFill>
                <a:effectLst/>
                <a:latin typeface="Söhne"/>
              </a:rPr>
              <a:t>Reduces the number of disk reads required to perform operations, making it suitable for disk-based storage systems.</a:t>
            </a:r>
          </a:p>
          <a:p>
            <a:pPr algn="l">
              <a:buFont typeface="Arial" panose="020B0604020202020204" pitchFamily="34" charset="0"/>
              <a:buChar char="•"/>
            </a:pPr>
            <a:r>
              <a:rPr lang="en-US" b="0" i="0" dirty="0">
                <a:solidFill>
                  <a:srgbClr val="374151"/>
                </a:solidFill>
                <a:effectLst/>
                <a:latin typeface="Söhne"/>
              </a:rPr>
              <a:t>Scalability:</a:t>
            </a:r>
          </a:p>
          <a:p>
            <a:pPr marL="742950" lvl="1" indent="-285750" algn="l">
              <a:buFont typeface="Arial" panose="020B0604020202020204" pitchFamily="34" charset="0"/>
              <a:buChar char="•"/>
            </a:pPr>
            <a:r>
              <a:rPr lang="en-US" b="0" i="0" dirty="0">
                <a:solidFill>
                  <a:srgbClr val="374151"/>
                </a:solidFill>
                <a:effectLst/>
                <a:latin typeface="Söhne"/>
              </a:rPr>
              <a:t>Handles large datasets efficiently due to its balanced structure.</a:t>
            </a:r>
          </a:p>
          <a:p>
            <a:pPr marL="742950" lvl="1" indent="-285750" algn="l">
              <a:buFont typeface="Arial" panose="020B0604020202020204" pitchFamily="34" charset="0"/>
              <a:buChar char="•"/>
            </a:pPr>
            <a:r>
              <a:rPr lang="en-US" b="0" i="0" dirty="0">
                <a:solidFill>
                  <a:srgbClr val="374151"/>
                </a:solidFill>
                <a:effectLst/>
                <a:latin typeface="Söhne"/>
              </a:rPr>
              <a:t>The height of the tree remains relatively small compared to the number of elements stored, resulting in faster operations.</a:t>
            </a:r>
          </a:p>
          <a:p>
            <a:endParaRPr lang="en-US" dirty="0"/>
          </a:p>
        </p:txBody>
      </p:sp>
    </p:spTree>
    <p:extLst>
      <p:ext uri="{BB962C8B-B14F-4D97-AF65-F5344CB8AC3E}">
        <p14:creationId xmlns:p14="http://schemas.microsoft.com/office/powerpoint/2010/main" val="1687488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87C19-010F-E184-5FB4-684094D1F4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186933-3C22-2D4B-9784-A934E651A7B9}"/>
              </a:ext>
            </a:extLst>
          </p:cNvPr>
          <p:cNvSpPr>
            <a:spLocks noGrp="1"/>
          </p:cNvSpPr>
          <p:nvPr>
            <p:ph idx="1"/>
          </p:nvPr>
        </p:nvSpPr>
        <p:spPr/>
        <p:txBody>
          <a:bodyPr/>
          <a:lstStyle/>
          <a:p>
            <a:pPr algn="just">
              <a:buFont typeface="Arial" panose="020B0604020202020204" pitchFamily="34" charset="0"/>
              <a:buChar char="•"/>
            </a:pPr>
            <a:r>
              <a:rPr lang="en-US" b="0" i="0" dirty="0">
                <a:solidFill>
                  <a:srgbClr val="374151"/>
                </a:solidFill>
                <a:effectLst/>
                <a:latin typeface="Söhne"/>
              </a:rPr>
              <a:t>Range Queries:</a:t>
            </a:r>
          </a:p>
          <a:p>
            <a:pPr marL="742950" lvl="1" indent="-285750" algn="just">
              <a:buFont typeface="Arial" panose="020B0604020202020204" pitchFamily="34" charset="0"/>
              <a:buChar char="•"/>
            </a:pPr>
            <a:r>
              <a:rPr lang="en-US" b="0" i="0" dirty="0">
                <a:solidFill>
                  <a:srgbClr val="374151"/>
                </a:solidFill>
                <a:effectLst/>
                <a:latin typeface="Söhne"/>
              </a:rPr>
              <a:t>Supports efficient range queries by utilizing the sorted order of keys.</a:t>
            </a:r>
          </a:p>
          <a:p>
            <a:pPr marL="742950" lvl="1" indent="-285750" algn="just">
              <a:buFont typeface="Arial" panose="020B0604020202020204" pitchFamily="34" charset="0"/>
              <a:buChar char="•"/>
            </a:pPr>
            <a:r>
              <a:rPr lang="en-US" b="0" i="0" dirty="0">
                <a:solidFill>
                  <a:srgbClr val="374151"/>
                </a:solidFill>
                <a:effectLst/>
                <a:latin typeface="Söhne"/>
              </a:rPr>
              <a:t>It is easy to traverse the tree and find all the keys within a specified range.</a:t>
            </a:r>
          </a:p>
          <a:p>
            <a:pPr algn="just">
              <a:buFont typeface="Arial" panose="020B0604020202020204" pitchFamily="34" charset="0"/>
              <a:buChar char="•"/>
            </a:pPr>
            <a:r>
              <a:rPr lang="en-US" b="0" i="0" dirty="0">
                <a:solidFill>
                  <a:srgbClr val="374151"/>
                </a:solidFill>
                <a:effectLst/>
                <a:latin typeface="Söhne"/>
              </a:rPr>
              <a:t>Flexibility:</a:t>
            </a:r>
          </a:p>
          <a:p>
            <a:pPr marL="742950" lvl="1" indent="-285750" algn="just">
              <a:buFont typeface="Arial" panose="020B0604020202020204" pitchFamily="34" charset="0"/>
              <a:buChar char="•"/>
            </a:pPr>
            <a:r>
              <a:rPr lang="en-US" b="0" i="0" dirty="0">
                <a:solidFill>
                  <a:srgbClr val="374151"/>
                </a:solidFill>
                <a:effectLst/>
                <a:latin typeface="Söhne"/>
              </a:rPr>
              <a:t>B-trees can be tuned based on specific requirements.</a:t>
            </a:r>
          </a:p>
          <a:p>
            <a:pPr marL="742950" lvl="1" indent="-285750" algn="just">
              <a:buFont typeface="Arial" panose="020B0604020202020204" pitchFamily="34" charset="0"/>
              <a:buChar char="•"/>
            </a:pPr>
            <a:r>
              <a:rPr lang="en-US" b="0" i="0" dirty="0">
                <a:solidFill>
                  <a:srgbClr val="374151"/>
                </a:solidFill>
                <a:effectLst/>
                <a:latin typeface="Söhne"/>
              </a:rPr>
              <a:t>The minimum and maximum number of keys per node can be adjusted to optimize performance based on memory constraints and access patterns.</a:t>
            </a:r>
          </a:p>
          <a:p>
            <a:pPr algn="just"/>
            <a:endParaRPr lang="en-US" dirty="0"/>
          </a:p>
        </p:txBody>
      </p:sp>
    </p:spTree>
    <p:extLst>
      <p:ext uri="{BB962C8B-B14F-4D97-AF65-F5344CB8AC3E}">
        <p14:creationId xmlns:p14="http://schemas.microsoft.com/office/powerpoint/2010/main" val="251919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83208-CABC-F3A1-BF53-1B2781C4A80D}"/>
              </a:ext>
            </a:extLst>
          </p:cNvPr>
          <p:cNvSpPr>
            <a:spLocks noGrp="1"/>
          </p:cNvSpPr>
          <p:nvPr>
            <p:ph type="title"/>
          </p:nvPr>
        </p:nvSpPr>
        <p:spPr/>
        <p:txBody>
          <a:bodyPr/>
          <a:lstStyle/>
          <a:p>
            <a:r>
              <a:rPr lang="en-US" b="0" i="0" dirty="0">
                <a:solidFill>
                  <a:srgbClr val="374151"/>
                </a:solidFill>
                <a:effectLst/>
                <a:latin typeface="Söhne"/>
              </a:rPr>
              <a:t>Applications of B-tree:</a:t>
            </a:r>
            <a:endParaRPr lang="en-US" dirty="0"/>
          </a:p>
        </p:txBody>
      </p:sp>
      <p:sp>
        <p:nvSpPr>
          <p:cNvPr id="3" name="Content Placeholder 2">
            <a:extLst>
              <a:ext uri="{FF2B5EF4-FFF2-40B4-BE49-F238E27FC236}">
                <a16:creationId xmlns:a16="http://schemas.microsoft.com/office/drawing/2014/main" id="{AF71181A-52CE-3F26-24FC-D8EACB145569}"/>
              </a:ext>
            </a:extLst>
          </p:cNvPr>
          <p:cNvSpPr>
            <a:spLocks noGrp="1"/>
          </p:cNvSpPr>
          <p:nvPr>
            <p:ph idx="1"/>
          </p:nvPr>
        </p:nvSpPr>
        <p:spPr/>
        <p:txBody>
          <a:bodyPr/>
          <a:lstStyle/>
          <a:p>
            <a:pPr algn="just">
              <a:buFont typeface="Arial" panose="020B0604020202020204" pitchFamily="34" charset="0"/>
              <a:buChar char="•"/>
            </a:pPr>
            <a:r>
              <a:rPr lang="en-US" b="0" i="0" dirty="0">
                <a:solidFill>
                  <a:srgbClr val="374151"/>
                </a:solidFill>
                <a:effectLst/>
                <a:latin typeface="Söhne"/>
              </a:rPr>
              <a:t>Databases:</a:t>
            </a:r>
          </a:p>
          <a:p>
            <a:pPr marL="742950" lvl="1" indent="-285750" algn="just">
              <a:buFont typeface="Arial" panose="020B0604020202020204" pitchFamily="34" charset="0"/>
              <a:buChar char="•"/>
            </a:pPr>
            <a:r>
              <a:rPr lang="en-US" b="0" i="0" dirty="0">
                <a:solidFill>
                  <a:srgbClr val="374151"/>
                </a:solidFill>
                <a:effectLst/>
                <a:latin typeface="Söhne"/>
              </a:rPr>
              <a:t>B-trees are commonly used in database management systems for indexing data, enabling efficient retrieval, sorting, and range queries.</a:t>
            </a:r>
          </a:p>
          <a:p>
            <a:pPr marL="742950" lvl="1" indent="-285750" algn="just">
              <a:buFont typeface="Arial" panose="020B0604020202020204" pitchFamily="34" charset="0"/>
              <a:buChar char="•"/>
            </a:pPr>
            <a:r>
              <a:rPr lang="en-US" b="0" i="0" dirty="0">
                <a:solidFill>
                  <a:srgbClr val="374151"/>
                </a:solidFill>
                <a:effectLst/>
                <a:latin typeface="Söhne"/>
              </a:rPr>
              <a:t>They provide fast access to records based on key values.</a:t>
            </a:r>
          </a:p>
          <a:p>
            <a:pPr algn="just">
              <a:buFont typeface="Arial" panose="020B0604020202020204" pitchFamily="34" charset="0"/>
              <a:buChar char="•"/>
            </a:pPr>
            <a:r>
              <a:rPr lang="en-US" b="0" i="0" dirty="0">
                <a:solidFill>
                  <a:srgbClr val="374151"/>
                </a:solidFill>
                <a:effectLst/>
                <a:latin typeface="Söhne"/>
              </a:rPr>
              <a:t>File Systems:</a:t>
            </a:r>
          </a:p>
          <a:p>
            <a:pPr marL="742950" lvl="1" indent="-285750" algn="just">
              <a:buFont typeface="Arial" panose="020B0604020202020204" pitchFamily="34" charset="0"/>
              <a:buChar char="•"/>
            </a:pPr>
            <a:r>
              <a:rPr lang="en-US" b="0" i="0" dirty="0">
                <a:solidFill>
                  <a:srgbClr val="374151"/>
                </a:solidFill>
                <a:effectLst/>
                <a:latin typeface="Söhne"/>
              </a:rPr>
              <a:t>B-trees are employed in file systems to organize and manage file metadata, such as directory structures and file allocations.</a:t>
            </a:r>
          </a:p>
          <a:p>
            <a:pPr marL="742950" lvl="1" indent="-285750" algn="just">
              <a:buFont typeface="Arial" panose="020B0604020202020204" pitchFamily="34" charset="0"/>
              <a:buChar char="•"/>
            </a:pPr>
            <a:r>
              <a:rPr lang="en-US" b="0" i="0" dirty="0">
                <a:solidFill>
                  <a:srgbClr val="374151"/>
                </a:solidFill>
                <a:effectLst/>
                <a:latin typeface="Söhne"/>
              </a:rPr>
              <a:t>They facilitate efficient file operations like searching for files or navigating directory hierarchies.</a:t>
            </a:r>
          </a:p>
          <a:p>
            <a:pPr algn="just"/>
            <a:endParaRPr lang="en-US" dirty="0"/>
          </a:p>
        </p:txBody>
      </p:sp>
    </p:spTree>
    <p:extLst>
      <p:ext uri="{BB962C8B-B14F-4D97-AF65-F5344CB8AC3E}">
        <p14:creationId xmlns:p14="http://schemas.microsoft.com/office/powerpoint/2010/main" val="2785283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3E175-A6DF-F91F-F8C0-8CAA271049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6AA8C5-ECBB-9075-87D0-35332537C78E}"/>
              </a:ext>
            </a:extLst>
          </p:cNvPr>
          <p:cNvSpPr>
            <a:spLocks noGrp="1"/>
          </p:cNvSpPr>
          <p:nvPr>
            <p:ph idx="1"/>
          </p:nvPr>
        </p:nvSpPr>
        <p:spPr/>
        <p:txBody>
          <a:bodyPr/>
          <a:lstStyle/>
          <a:p>
            <a:pPr algn="just">
              <a:buFont typeface="Arial" panose="020B0604020202020204" pitchFamily="34" charset="0"/>
              <a:buChar char="•"/>
            </a:pPr>
            <a:r>
              <a:rPr lang="en-US" b="0" i="0" dirty="0">
                <a:solidFill>
                  <a:srgbClr val="374151"/>
                </a:solidFill>
                <a:effectLst/>
                <a:latin typeface="Söhne"/>
              </a:rPr>
              <a:t>Network Routers:</a:t>
            </a:r>
          </a:p>
          <a:p>
            <a:pPr marL="742950" lvl="1" indent="-285750" algn="just">
              <a:buFont typeface="Arial" panose="020B0604020202020204" pitchFamily="34" charset="0"/>
              <a:buChar char="•"/>
            </a:pPr>
            <a:r>
              <a:rPr lang="en-US" b="0" i="0" dirty="0">
                <a:solidFill>
                  <a:srgbClr val="374151"/>
                </a:solidFill>
                <a:effectLst/>
                <a:latin typeface="Söhne"/>
              </a:rPr>
              <a:t>B-trees are utilized in network routers for routing table lookups.</a:t>
            </a:r>
          </a:p>
          <a:p>
            <a:pPr marL="742950" lvl="1" indent="-285750" algn="just">
              <a:buFont typeface="Arial" panose="020B0604020202020204" pitchFamily="34" charset="0"/>
              <a:buChar char="•"/>
            </a:pPr>
            <a:r>
              <a:rPr lang="en-US" b="0" i="0" dirty="0">
                <a:solidFill>
                  <a:srgbClr val="374151"/>
                </a:solidFill>
                <a:effectLst/>
                <a:latin typeface="Söhne"/>
              </a:rPr>
              <a:t>They enable efficient packet forwarding based on destination addresses, contributing to fast routing decisions.</a:t>
            </a:r>
          </a:p>
          <a:p>
            <a:pPr algn="just">
              <a:buFont typeface="Arial" panose="020B0604020202020204" pitchFamily="34" charset="0"/>
              <a:buChar char="•"/>
            </a:pPr>
            <a:r>
              <a:rPr lang="en-US" b="0" i="0" dirty="0">
                <a:solidFill>
                  <a:srgbClr val="374151"/>
                </a:solidFill>
                <a:effectLst/>
                <a:latin typeface="Söhne"/>
              </a:rPr>
              <a:t>Data Compression:</a:t>
            </a:r>
          </a:p>
          <a:p>
            <a:pPr marL="742950" lvl="1" indent="-285750" algn="just">
              <a:buFont typeface="Arial" panose="020B0604020202020204" pitchFamily="34" charset="0"/>
              <a:buChar char="•"/>
            </a:pPr>
            <a:r>
              <a:rPr lang="en-US" b="0" i="0" dirty="0">
                <a:solidFill>
                  <a:srgbClr val="374151"/>
                </a:solidFill>
                <a:effectLst/>
                <a:latin typeface="Söhne"/>
              </a:rPr>
              <a:t>B-trees are used in data compression algorithms for encoding and decoding compressed data efficiently.</a:t>
            </a:r>
          </a:p>
          <a:p>
            <a:pPr marL="742950" lvl="1" indent="-285750" algn="just">
              <a:buFont typeface="Arial" panose="020B0604020202020204" pitchFamily="34" charset="0"/>
              <a:buChar char="•"/>
            </a:pPr>
            <a:r>
              <a:rPr lang="en-US" b="0" i="0" dirty="0">
                <a:solidFill>
                  <a:srgbClr val="374151"/>
                </a:solidFill>
                <a:effectLst/>
                <a:latin typeface="Söhne"/>
              </a:rPr>
              <a:t>They help organize and access compressed data structures effectively.</a:t>
            </a:r>
          </a:p>
          <a:p>
            <a:pPr algn="just"/>
            <a:endParaRPr lang="en-US" dirty="0"/>
          </a:p>
        </p:txBody>
      </p:sp>
    </p:spTree>
    <p:extLst>
      <p:ext uri="{BB962C8B-B14F-4D97-AF65-F5344CB8AC3E}">
        <p14:creationId xmlns:p14="http://schemas.microsoft.com/office/powerpoint/2010/main" val="95277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638C0-5601-179D-A725-3BFD541F97EE}"/>
              </a:ext>
            </a:extLst>
          </p:cNvPr>
          <p:cNvSpPr>
            <a:spLocks noGrp="1"/>
          </p:cNvSpPr>
          <p:nvPr>
            <p:ph type="title"/>
          </p:nvPr>
        </p:nvSpPr>
        <p:spPr/>
        <p:txBody>
          <a:bodyPr/>
          <a:lstStyle/>
          <a:p>
            <a:r>
              <a:rPr lang="en-US" b="0" i="0" dirty="0">
                <a:solidFill>
                  <a:srgbClr val="374151"/>
                </a:solidFill>
                <a:effectLst/>
                <a:latin typeface="Söhne"/>
              </a:rPr>
              <a:t>Conclusion:</a:t>
            </a:r>
            <a:endParaRPr lang="en-US" dirty="0"/>
          </a:p>
        </p:txBody>
      </p:sp>
      <p:sp>
        <p:nvSpPr>
          <p:cNvPr id="3" name="Content Placeholder 2">
            <a:extLst>
              <a:ext uri="{FF2B5EF4-FFF2-40B4-BE49-F238E27FC236}">
                <a16:creationId xmlns:a16="http://schemas.microsoft.com/office/drawing/2014/main" id="{B32C6F39-EC94-626E-994B-AEB488BB1237}"/>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B-tree is a self-balancing search tree offering efficient storage and retrieval of sorted data.</a:t>
            </a:r>
          </a:p>
          <a:p>
            <a:pPr algn="l">
              <a:buFont typeface="Arial" panose="020B0604020202020204" pitchFamily="34" charset="0"/>
              <a:buChar char="•"/>
            </a:pPr>
            <a:r>
              <a:rPr lang="en-US" b="0" i="0" dirty="0">
                <a:solidFill>
                  <a:srgbClr val="374151"/>
                </a:solidFill>
                <a:effectLst/>
                <a:latin typeface="Söhne"/>
              </a:rPr>
              <a:t>Its balanced structure, multiple keys per node, and self-balancing property make it suitable for various applications.</a:t>
            </a:r>
          </a:p>
          <a:p>
            <a:pPr algn="l">
              <a:buFont typeface="Arial" panose="020B0604020202020204" pitchFamily="34" charset="0"/>
              <a:buChar char="•"/>
            </a:pPr>
            <a:r>
              <a:rPr lang="en-US" b="0" i="0" dirty="0">
                <a:solidFill>
                  <a:srgbClr val="374151"/>
                </a:solidFill>
                <a:effectLst/>
                <a:latin typeface="Söhne"/>
              </a:rPr>
              <a:t>B-trees are widely used in databases, file systems, network routers, and data compression algorithms to achieve fast and scalable data access.</a:t>
            </a:r>
          </a:p>
          <a:p>
            <a:endParaRPr lang="en-US" dirty="0"/>
          </a:p>
        </p:txBody>
      </p:sp>
    </p:spTree>
    <p:extLst>
      <p:ext uri="{BB962C8B-B14F-4D97-AF65-F5344CB8AC3E}">
        <p14:creationId xmlns:p14="http://schemas.microsoft.com/office/powerpoint/2010/main" val="293649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57C8B-C6E4-D4F6-FB41-1D0F92E80824}"/>
              </a:ext>
            </a:extLst>
          </p:cNvPr>
          <p:cNvSpPr>
            <a:spLocks noGrp="1"/>
          </p:cNvSpPr>
          <p:nvPr>
            <p:ph type="ctrTitle"/>
          </p:nvPr>
        </p:nvSpPr>
        <p:spPr/>
        <p:txBody>
          <a:bodyPr/>
          <a:lstStyle/>
          <a:p>
            <a:r>
              <a:rPr lang="en-US" dirty="0"/>
              <a:t>Heaps and Operations</a:t>
            </a:r>
          </a:p>
        </p:txBody>
      </p:sp>
      <p:sp>
        <p:nvSpPr>
          <p:cNvPr id="3" name="Subtitle 2">
            <a:extLst>
              <a:ext uri="{FF2B5EF4-FFF2-40B4-BE49-F238E27FC236}">
                <a16:creationId xmlns:a16="http://schemas.microsoft.com/office/drawing/2014/main" id="{B5325628-2403-F996-8550-C67D9388078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15307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F4F91-950D-C8C9-664F-D0D994B67E0A}"/>
              </a:ext>
            </a:extLst>
          </p:cNvPr>
          <p:cNvSpPr>
            <a:spLocks noGrp="1"/>
          </p:cNvSpPr>
          <p:nvPr>
            <p:ph type="title"/>
          </p:nvPr>
        </p:nvSpPr>
        <p:spPr/>
        <p:txBody>
          <a:bodyPr/>
          <a:lstStyle/>
          <a:p>
            <a:r>
              <a:rPr lang="en-US" b="1" i="0" dirty="0">
                <a:effectLst/>
                <a:latin typeface="Söhne"/>
              </a:rPr>
              <a:t>Introduction to Heaps</a:t>
            </a:r>
            <a:endParaRPr lang="en-US" dirty="0"/>
          </a:p>
        </p:txBody>
      </p:sp>
      <p:sp>
        <p:nvSpPr>
          <p:cNvPr id="3" name="Content Placeholder 2">
            <a:extLst>
              <a:ext uri="{FF2B5EF4-FFF2-40B4-BE49-F238E27FC236}">
                <a16:creationId xmlns:a16="http://schemas.microsoft.com/office/drawing/2014/main" id="{2B405D6C-88AA-71F2-9F52-3D951BF1E82F}"/>
              </a:ext>
            </a:extLst>
          </p:cNvPr>
          <p:cNvSpPr>
            <a:spLocks noGrp="1"/>
          </p:cNvSpPr>
          <p:nvPr>
            <p:ph idx="1"/>
          </p:nvPr>
        </p:nvSpPr>
        <p:spPr/>
        <p:txBody>
          <a:bodyPr>
            <a:normAutofit/>
          </a:bodyPr>
          <a:lstStyle/>
          <a:p>
            <a:pPr algn="just"/>
            <a:r>
              <a:rPr lang="en-US" sz="3600" dirty="0"/>
              <a:t>Heaps are a specialized tree-based data structure.</a:t>
            </a:r>
          </a:p>
          <a:p>
            <a:pPr algn="just"/>
            <a:r>
              <a:rPr lang="en-US" sz="3600" dirty="0"/>
              <a:t>Classified as a binary heap: complete binary tree where every parent node is greater (Max Heap) or smaller (Min Heap) than its children.</a:t>
            </a:r>
          </a:p>
          <a:p>
            <a:pPr algn="just"/>
            <a:r>
              <a:rPr lang="en-US" sz="3600" dirty="0"/>
              <a:t>Used to efficiently maintain and extract the minimum (or maximum) element.</a:t>
            </a:r>
          </a:p>
        </p:txBody>
      </p:sp>
    </p:spTree>
    <p:extLst>
      <p:ext uri="{BB962C8B-B14F-4D97-AF65-F5344CB8AC3E}">
        <p14:creationId xmlns:p14="http://schemas.microsoft.com/office/powerpoint/2010/main" val="2066954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FBB2A-868B-0CE9-3CD6-CA9ED9E7AA3F}"/>
              </a:ext>
            </a:extLst>
          </p:cNvPr>
          <p:cNvSpPr>
            <a:spLocks noGrp="1"/>
          </p:cNvSpPr>
          <p:nvPr>
            <p:ph type="title"/>
          </p:nvPr>
        </p:nvSpPr>
        <p:spPr/>
        <p:txBody>
          <a:bodyPr/>
          <a:lstStyle/>
          <a:p>
            <a:r>
              <a:rPr lang="en-US" b="1" i="0" dirty="0">
                <a:effectLst/>
                <a:latin typeface="Söhne"/>
              </a:rPr>
              <a:t>Heap Operations</a:t>
            </a:r>
            <a:endParaRPr lang="en-US" dirty="0"/>
          </a:p>
        </p:txBody>
      </p:sp>
      <p:sp>
        <p:nvSpPr>
          <p:cNvPr id="3" name="Content Placeholder 2">
            <a:extLst>
              <a:ext uri="{FF2B5EF4-FFF2-40B4-BE49-F238E27FC236}">
                <a16:creationId xmlns:a16="http://schemas.microsoft.com/office/drawing/2014/main" id="{3865B557-E88A-CB67-FED0-FD9D216802FC}"/>
              </a:ext>
            </a:extLst>
          </p:cNvPr>
          <p:cNvSpPr>
            <a:spLocks noGrp="1"/>
          </p:cNvSpPr>
          <p:nvPr>
            <p:ph idx="1"/>
          </p:nvPr>
        </p:nvSpPr>
        <p:spPr/>
        <p:txBody>
          <a:bodyPr>
            <a:normAutofit fontScale="92500" lnSpcReduction="20000"/>
          </a:bodyPr>
          <a:lstStyle/>
          <a:p>
            <a:pPr algn="just">
              <a:buFont typeface="+mj-lt"/>
              <a:buAutoNum type="arabicPeriod"/>
            </a:pPr>
            <a:r>
              <a:rPr lang="en-US" b="1" i="0" dirty="0">
                <a:solidFill>
                  <a:srgbClr val="374151"/>
                </a:solidFill>
                <a:effectLst/>
                <a:latin typeface="Söhne"/>
              </a:rPr>
              <a:t>Insertion</a:t>
            </a:r>
            <a:endParaRPr lang="en-US" b="0" i="0" dirty="0">
              <a:solidFill>
                <a:srgbClr val="374151"/>
              </a:solidFill>
              <a:effectLst/>
              <a:latin typeface="Söhne"/>
            </a:endParaRPr>
          </a:p>
          <a:p>
            <a:pPr marL="742950" lvl="1" indent="-285750" algn="just">
              <a:buFont typeface="+mj-lt"/>
              <a:buAutoNum type="arabicPeriod"/>
            </a:pPr>
            <a:r>
              <a:rPr lang="en-US" b="0" i="0" dirty="0">
                <a:solidFill>
                  <a:srgbClr val="374151"/>
                </a:solidFill>
                <a:effectLst/>
                <a:latin typeface="Söhne"/>
              </a:rPr>
              <a:t>Adding a new element to the heap.</a:t>
            </a:r>
          </a:p>
          <a:p>
            <a:pPr marL="742950" lvl="1" indent="-285750" algn="just">
              <a:buFont typeface="+mj-lt"/>
              <a:buAutoNum type="arabicPeriod"/>
            </a:pPr>
            <a:r>
              <a:rPr lang="en-US" b="0" i="0" dirty="0">
                <a:solidFill>
                  <a:srgbClr val="374151"/>
                </a:solidFill>
                <a:effectLst/>
                <a:latin typeface="Söhne"/>
              </a:rPr>
              <a:t>Maintains the heap property by percolating the element up the tree.</a:t>
            </a:r>
          </a:p>
          <a:p>
            <a:pPr algn="just">
              <a:buFont typeface="+mj-lt"/>
              <a:buAutoNum type="arabicPeriod"/>
            </a:pPr>
            <a:r>
              <a:rPr lang="en-US" b="1" i="0" dirty="0">
                <a:solidFill>
                  <a:srgbClr val="374151"/>
                </a:solidFill>
                <a:effectLst/>
                <a:latin typeface="Söhne"/>
              </a:rPr>
              <a:t>Deletion</a:t>
            </a:r>
            <a:endParaRPr lang="en-US" b="0" i="0" dirty="0">
              <a:solidFill>
                <a:srgbClr val="374151"/>
              </a:solidFill>
              <a:effectLst/>
              <a:latin typeface="Söhne"/>
            </a:endParaRPr>
          </a:p>
          <a:p>
            <a:pPr marL="742950" lvl="1" indent="-285750" algn="just">
              <a:buFont typeface="+mj-lt"/>
              <a:buAutoNum type="arabicPeriod"/>
            </a:pPr>
            <a:r>
              <a:rPr lang="en-US" b="0" i="0" dirty="0">
                <a:solidFill>
                  <a:srgbClr val="374151"/>
                </a:solidFill>
                <a:effectLst/>
                <a:latin typeface="Söhne"/>
              </a:rPr>
              <a:t>Removing the root element (minimum or maximum) from the heap.</a:t>
            </a:r>
          </a:p>
          <a:p>
            <a:pPr marL="742950" lvl="1" indent="-285750" algn="just">
              <a:buFont typeface="+mj-lt"/>
              <a:buAutoNum type="arabicPeriod"/>
            </a:pPr>
            <a:r>
              <a:rPr lang="en-US" b="0" i="0" dirty="0">
                <a:solidFill>
                  <a:srgbClr val="374151"/>
                </a:solidFill>
                <a:effectLst/>
                <a:latin typeface="Söhne"/>
              </a:rPr>
              <a:t>Maintains the heap property by percolating the new root down the tree.</a:t>
            </a:r>
          </a:p>
          <a:p>
            <a:pPr algn="just">
              <a:buFont typeface="+mj-lt"/>
              <a:buAutoNum type="arabicPeriod"/>
            </a:pPr>
            <a:r>
              <a:rPr lang="en-US" b="1" i="0" dirty="0">
                <a:solidFill>
                  <a:srgbClr val="374151"/>
                </a:solidFill>
                <a:effectLst/>
                <a:latin typeface="Söhne"/>
              </a:rPr>
              <a:t>Peek / Get Min (Max)</a:t>
            </a:r>
            <a:endParaRPr lang="en-US" b="0" i="0" dirty="0">
              <a:solidFill>
                <a:srgbClr val="374151"/>
              </a:solidFill>
              <a:effectLst/>
              <a:latin typeface="Söhne"/>
            </a:endParaRPr>
          </a:p>
          <a:p>
            <a:pPr marL="742950" lvl="1" indent="-285750" algn="just">
              <a:buFont typeface="+mj-lt"/>
              <a:buAutoNum type="arabicPeriod"/>
            </a:pPr>
            <a:r>
              <a:rPr lang="en-US" b="0" i="0" dirty="0">
                <a:solidFill>
                  <a:srgbClr val="374151"/>
                </a:solidFill>
                <a:effectLst/>
                <a:latin typeface="Söhne"/>
              </a:rPr>
              <a:t>Retrieving the minimum (Max) element without removing it.</a:t>
            </a:r>
          </a:p>
          <a:p>
            <a:pPr marL="742950" lvl="1" indent="-285750" algn="just">
              <a:buFont typeface="+mj-lt"/>
              <a:buAutoNum type="arabicPeriod"/>
            </a:pPr>
            <a:r>
              <a:rPr lang="en-US" b="0" i="0" dirty="0">
                <a:solidFill>
                  <a:srgbClr val="374151"/>
                </a:solidFill>
                <a:effectLst/>
                <a:latin typeface="Söhne"/>
              </a:rPr>
              <a:t>The root of the heap always holds the minimum (Max) element.</a:t>
            </a:r>
          </a:p>
          <a:p>
            <a:pPr algn="just">
              <a:buFont typeface="+mj-lt"/>
              <a:buAutoNum type="arabicPeriod"/>
            </a:pPr>
            <a:r>
              <a:rPr lang="en-US" b="1" i="0" dirty="0" err="1">
                <a:solidFill>
                  <a:srgbClr val="374151"/>
                </a:solidFill>
                <a:effectLst/>
                <a:latin typeface="Söhne"/>
              </a:rPr>
              <a:t>Heapify</a:t>
            </a:r>
            <a:r>
              <a:rPr lang="en-US" b="1" i="0" dirty="0">
                <a:solidFill>
                  <a:srgbClr val="374151"/>
                </a:solidFill>
                <a:effectLst/>
                <a:latin typeface="Söhne"/>
              </a:rPr>
              <a:t> / Build Heap</a:t>
            </a:r>
            <a:endParaRPr lang="en-US" b="0" i="0" dirty="0">
              <a:solidFill>
                <a:srgbClr val="374151"/>
              </a:solidFill>
              <a:effectLst/>
              <a:latin typeface="Söhne"/>
            </a:endParaRPr>
          </a:p>
          <a:p>
            <a:pPr marL="742950" lvl="1" indent="-285750" algn="just">
              <a:buFont typeface="+mj-lt"/>
              <a:buAutoNum type="arabicPeriod"/>
            </a:pPr>
            <a:r>
              <a:rPr lang="en-US" b="0" i="0" dirty="0">
                <a:solidFill>
                  <a:srgbClr val="374151"/>
                </a:solidFill>
                <a:effectLst/>
                <a:latin typeface="Söhne"/>
              </a:rPr>
              <a:t>Creating a heap from an unordered array.</a:t>
            </a:r>
          </a:p>
          <a:p>
            <a:pPr marL="742950" lvl="1" indent="-285750" algn="just">
              <a:buFont typeface="+mj-lt"/>
              <a:buAutoNum type="arabicPeriod"/>
            </a:pPr>
            <a:r>
              <a:rPr lang="en-US" b="0" i="0" dirty="0">
                <a:solidFill>
                  <a:srgbClr val="374151"/>
                </a:solidFill>
                <a:effectLst/>
                <a:latin typeface="Söhne"/>
              </a:rPr>
              <a:t>Rearranges the elements to satisfy the heap property.</a:t>
            </a:r>
          </a:p>
          <a:p>
            <a:pPr algn="just"/>
            <a:endParaRPr lang="en-US" dirty="0"/>
          </a:p>
        </p:txBody>
      </p:sp>
    </p:spTree>
    <p:extLst>
      <p:ext uri="{BB962C8B-B14F-4D97-AF65-F5344CB8AC3E}">
        <p14:creationId xmlns:p14="http://schemas.microsoft.com/office/powerpoint/2010/main" val="1640225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FBE1F-BB35-DC71-61F8-0DA2EB3C3499}"/>
              </a:ext>
            </a:extLst>
          </p:cNvPr>
          <p:cNvSpPr>
            <a:spLocks noGrp="1"/>
          </p:cNvSpPr>
          <p:nvPr>
            <p:ph type="title"/>
          </p:nvPr>
        </p:nvSpPr>
        <p:spPr/>
        <p:txBody>
          <a:bodyPr/>
          <a:lstStyle/>
          <a:p>
            <a:r>
              <a:rPr lang="en-US" b="0" i="0" dirty="0">
                <a:solidFill>
                  <a:srgbClr val="374151"/>
                </a:solidFill>
                <a:effectLst/>
                <a:latin typeface="Söhne"/>
              </a:rPr>
              <a:t>Introduction</a:t>
            </a:r>
            <a:endParaRPr lang="en-US" dirty="0"/>
          </a:p>
        </p:txBody>
      </p:sp>
      <p:sp>
        <p:nvSpPr>
          <p:cNvPr id="3" name="Content Placeholder 2">
            <a:extLst>
              <a:ext uri="{FF2B5EF4-FFF2-40B4-BE49-F238E27FC236}">
                <a16:creationId xmlns:a16="http://schemas.microsoft.com/office/drawing/2014/main" id="{A94E8343-F8C5-4AB2-0F75-7B9D09139CE7}"/>
              </a:ext>
            </a:extLst>
          </p:cNvPr>
          <p:cNvSpPr>
            <a:spLocks noGrp="1"/>
          </p:cNvSpPr>
          <p:nvPr>
            <p:ph idx="1"/>
          </p:nvPr>
        </p:nvSpPr>
        <p:spPr/>
        <p:txBody>
          <a:bodyPr>
            <a:normAutofit/>
          </a:bodyPr>
          <a:lstStyle/>
          <a:p>
            <a:pPr algn="just">
              <a:buFont typeface="Arial" panose="020B0604020202020204" pitchFamily="34" charset="0"/>
              <a:buChar char="•"/>
            </a:pPr>
            <a:r>
              <a:rPr lang="en-US" sz="3600" b="0" i="0" dirty="0">
                <a:solidFill>
                  <a:srgbClr val="374151"/>
                </a:solidFill>
                <a:effectLst/>
                <a:latin typeface="Söhne"/>
              </a:rPr>
              <a:t>Binary Search Tree is a fundamental data structure used for efficient searching, insertion, and deletion operations.</a:t>
            </a:r>
          </a:p>
          <a:p>
            <a:pPr algn="just">
              <a:buFont typeface="Arial" panose="020B0604020202020204" pitchFamily="34" charset="0"/>
              <a:buChar char="•"/>
            </a:pPr>
            <a:r>
              <a:rPr lang="en-US" sz="3600" b="0" i="0" dirty="0">
                <a:solidFill>
                  <a:srgbClr val="374151"/>
                </a:solidFill>
                <a:effectLst/>
                <a:latin typeface="Söhne"/>
              </a:rPr>
              <a:t>It is a type of binary tree where the key values in the left subtree are smaller than the key value of the root, and the key values in the right subtree are greater.</a:t>
            </a:r>
          </a:p>
          <a:p>
            <a:pPr algn="just"/>
            <a:endParaRPr lang="en-US" sz="3600" dirty="0"/>
          </a:p>
        </p:txBody>
      </p:sp>
    </p:spTree>
    <p:extLst>
      <p:ext uri="{BB962C8B-B14F-4D97-AF65-F5344CB8AC3E}">
        <p14:creationId xmlns:p14="http://schemas.microsoft.com/office/powerpoint/2010/main" val="4086192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628CD-CC8F-F298-BE96-C17A9493453D}"/>
              </a:ext>
            </a:extLst>
          </p:cNvPr>
          <p:cNvSpPr>
            <a:spLocks noGrp="1"/>
          </p:cNvSpPr>
          <p:nvPr>
            <p:ph type="title"/>
          </p:nvPr>
        </p:nvSpPr>
        <p:spPr/>
        <p:txBody>
          <a:bodyPr/>
          <a:lstStyle/>
          <a:p>
            <a:r>
              <a:rPr lang="en-US" b="1" i="0" dirty="0" err="1">
                <a:effectLst/>
                <a:latin typeface="Söhne"/>
              </a:rPr>
              <a:t>Heapify</a:t>
            </a:r>
            <a:r>
              <a:rPr lang="en-US" b="1" i="0" dirty="0">
                <a:effectLst/>
                <a:latin typeface="Söhne"/>
              </a:rPr>
              <a:t> Operation</a:t>
            </a:r>
            <a:endParaRPr lang="en-US" dirty="0"/>
          </a:p>
        </p:txBody>
      </p:sp>
      <p:sp>
        <p:nvSpPr>
          <p:cNvPr id="3" name="Content Placeholder 2">
            <a:extLst>
              <a:ext uri="{FF2B5EF4-FFF2-40B4-BE49-F238E27FC236}">
                <a16:creationId xmlns:a16="http://schemas.microsoft.com/office/drawing/2014/main" id="{F462EA2D-0D64-4447-C837-94509FC66478}"/>
              </a:ext>
            </a:extLst>
          </p:cNvPr>
          <p:cNvSpPr>
            <a:spLocks noGrp="1"/>
          </p:cNvSpPr>
          <p:nvPr>
            <p:ph idx="1"/>
          </p:nvPr>
        </p:nvSpPr>
        <p:spPr/>
        <p:txBody>
          <a:bodyPr>
            <a:normAutofit/>
          </a:bodyPr>
          <a:lstStyle/>
          <a:p>
            <a:pPr algn="just">
              <a:buFont typeface="Arial" panose="020B0604020202020204" pitchFamily="34" charset="0"/>
              <a:buChar char="•"/>
            </a:pPr>
            <a:r>
              <a:rPr lang="en-US" sz="3200" b="1" i="0" dirty="0">
                <a:solidFill>
                  <a:srgbClr val="374151"/>
                </a:solidFill>
                <a:effectLst/>
                <a:latin typeface="Söhne"/>
              </a:rPr>
              <a:t>Downward </a:t>
            </a:r>
            <a:r>
              <a:rPr lang="en-US" sz="3200" b="1" i="0" dirty="0" err="1">
                <a:solidFill>
                  <a:srgbClr val="374151"/>
                </a:solidFill>
                <a:effectLst/>
                <a:latin typeface="Söhne"/>
              </a:rPr>
              <a:t>Heapify</a:t>
            </a:r>
            <a:endParaRPr lang="en-US" sz="3200" b="0" i="0" dirty="0">
              <a:solidFill>
                <a:srgbClr val="374151"/>
              </a:solidFill>
              <a:effectLst/>
              <a:latin typeface="Söhne"/>
            </a:endParaRPr>
          </a:p>
          <a:p>
            <a:pPr marL="742950" lvl="1" indent="-285750" algn="just">
              <a:buFont typeface="Arial" panose="020B0604020202020204" pitchFamily="34" charset="0"/>
              <a:buChar char="•"/>
            </a:pPr>
            <a:r>
              <a:rPr lang="en-US" sz="2800" b="0" i="0" dirty="0">
                <a:solidFill>
                  <a:srgbClr val="374151"/>
                </a:solidFill>
                <a:effectLst/>
                <a:latin typeface="Söhne"/>
              </a:rPr>
              <a:t>Used in deletion and build heap operations.</a:t>
            </a:r>
          </a:p>
          <a:p>
            <a:pPr marL="742950" lvl="1" indent="-285750" algn="just">
              <a:buFont typeface="Arial" panose="020B0604020202020204" pitchFamily="34" charset="0"/>
              <a:buChar char="•"/>
            </a:pPr>
            <a:r>
              <a:rPr lang="en-US" sz="2800" b="0" i="0" dirty="0">
                <a:solidFill>
                  <a:srgbClr val="374151"/>
                </a:solidFill>
                <a:effectLst/>
                <a:latin typeface="Söhne"/>
              </a:rPr>
              <a:t>Compares the root with its children and swaps with the smaller (Max Heap) or larger (Min Heap) child until the heap property is satisfied.</a:t>
            </a:r>
          </a:p>
          <a:p>
            <a:pPr algn="just">
              <a:buFont typeface="Arial" panose="020B0604020202020204" pitchFamily="34" charset="0"/>
              <a:buChar char="•"/>
            </a:pPr>
            <a:r>
              <a:rPr lang="en-US" sz="3200" b="1" i="0" dirty="0">
                <a:solidFill>
                  <a:srgbClr val="374151"/>
                </a:solidFill>
                <a:effectLst/>
                <a:latin typeface="Söhne"/>
              </a:rPr>
              <a:t>Upward </a:t>
            </a:r>
            <a:r>
              <a:rPr lang="en-US" sz="3200" b="1" i="0" dirty="0" err="1">
                <a:solidFill>
                  <a:srgbClr val="374151"/>
                </a:solidFill>
                <a:effectLst/>
                <a:latin typeface="Söhne"/>
              </a:rPr>
              <a:t>Heapify</a:t>
            </a:r>
            <a:endParaRPr lang="en-US" sz="3200" b="0" i="0" dirty="0">
              <a:solidFill>
                <a:srgbClr val="374151"/>
              </a:solidFill>
              <a:effectLst/>
              <a:latin typeface="Söhne"/>
            </a:endParaRPr>
          </a:p>
          <a:p>
            <a:pPr marL="742950" lvl="1" indent="-285750" algn="just">
              <a:buFont typeface="Arial" panose="020B0604020202020204" pitchFamily="34" charset="0"/>
              <a:buChar char="•"/>
            </a:pPr>
            <a:r>
              <a:rPr lang="en-US" sz="2800" b="0" i="0" dirty="0">
                <a:solidFill>
                  <a:srgbClr val="374151"/>
                </a:solidFill>
                <a:effectLst/>
                <a:latin typeface="Söhne"/>
              </a:rPr>
              <a:t>Used in insertion operation.</a:t>
            </a:r>
          </a:p>
          <a:p>
            <a:pPr marL="742950" lvl="1" indent="-285750" algn="just">
              <a:buFont typeface="Arial" panose="020B0604020202020204" pitchFamily="34" charset="0"/>
              <a:buChar char="•"/>
            </a:pPr>
            <a:r>
              <a:rPr lang="en-US" sz="2800" b="0" i="0" dirty="0">
                <a:solidFill>
                  <a:srgbClr val="374151"/>
                </a:solidFill>
                <a:effectLst/>
                <a:latin typeface="Söhne"/>
              </a:rPr>
              <a:t>Compares the element with its parent and swaps until the heap property is satisfied.</a:t>
            </a:r>
          </a:p>
          <a:p>
            <a:pPr algn="just"/>
            <a:endParaRPr lang="en-US" sz="3200" dirty="0"/>
          </a:p>
        </p:txBody>
      </p:sp>
    </p:spTree>
    <p:extLst>
      <p:ext uri="{BB962C8B-B14F-4D97-AF65-F5344CB8AC3E}">
        <p14:creationId xmlns:p14="http://schemas.microsoft.com/office/powerpoint/2010/main" val="3276867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B9B43-CEED-283E-CFCC-F8FF8A0BCB69}"/>
              </a:ext>
            </a:extLst>
          </p:cNvPr>
          <p:cNvSpPr>
            <a:spLocks noGrp="1"/>
          </p:cNvSpPr>
          <p:nvPr>
            <p:ph type="title"/>
          </p:nvPr>
        </p:nvSpPr>
        <p:spPr/>
        <p:txBody>
          <a:bodyPr/>
          <a:lstStyle/>
          <a:p>
            <a:r>
              <a:rPr lang="en-US" b="1" i="0" dirty="0">
                <a:effectLst/>
                <a:latin typeface="Söhne"/>
              </a:rPr>
              <a:t>Heap Applications</a:t>
            </a:r>
            <a:endParaRPr lang="en-US" dirty="0"/>
          </a:p>
        </p:txBody>
      </p:sp>
      <p:sp>
        <p:nvSpPr>
          <p:cNvPr id="3" name="Content Placeholder 2">
            <a:extLst>
              <a:ext uri="{FF2B5EF4-FFF2-40B4-BE49-F238E27FC236}">
                <a16:creationId xmlns:a16="http://schemas.microsoft.com/office/drawing/2014/main" id="{5D9DE892-A287-EAE2-3665-D74BF4D97F17}"/>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Söhne"/>
              </a:rPr>
              <a:t>Priority Queues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Efficiently retrieve the minimum (Max Heap) or maximum (Min Heap) element.</a:t>
            </a:r>
          </a:p>
          <a:p>
            <a:pPr marL="742950" lvl="1" indent="-285750" algn="l">
              <a:buFont typeface="+mj-lt"/>
              <a:buAutoNum type="arabicPeriod"/>
            </a:pPr>
            <a:r>
              <a:rPr lang="en-US" b="0" i="0" dirty="0">
                <a:solidFill>
                  <a:srgbClr val="374151"/>
                </a:solidFill>
                <a:effectLst/>
                <a:latin typeface="Söhne"/>
              </a:rPr>
              <a:t>Used in Dijkstra's algorithm, Prim's algorithm, etc.</a:t>
            </a:r>
          </a:p>
          <a:p>
            <a:pPr algn="l">
              <a:buFont typeface="+mj-lt"/>
              <a:buAutoNum type="arabicPeriod"/>
            </a:pPr>
            <a:r>
              <a:rPr lang="en-US" b="1" i="0" dirty="0">
                <a:solidFill>
                  <a:srgbClr val="374151"/>
                </a:solidFill>
                <a:effectLst/>
                <a:latin typeface="Söhne"/>
              </a:rPr>
              <a:t>Heap Sort</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Efficient sorting algorithm based on the heap data structure.</a:t>
            </a:r>
          </a:p>
          <a:p>
            <a:pPr algn="l">
              <a:buFont typeface="+mj-lt"/>
              <a:buAutoNum type="arabicPeriod"/>
            </a:pPr>
            <a:r>
              <a:rPr lang="en-US" b="1" i="0" dirty="0">
                <a:solidFill>
                  <a:srgbClr val="374151"/>
                </a:solidFill>
                <a:effectLst/>
                <a:latin typeface="Söhne"/>
              </a:rPr>
              <a:t>Kth Smallest (Largest) Element</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Find the Kth smallest (largest) element in an array using a min (Max Heap).</a:t>
            </a:r>
          </a:p>
          <a:p>
            <a:pPr algn="l">
              <a:buFont typeface="+mj-lt"/>
              <a:buAutoNum type="arabicPeriod"/>
            </a:pPr>
            <a:r>
              <a:rPr lang="en-US" b="1" i="0" dirty="0">
                <a:solidFill>
                  <a:srgbClr val="374151"/>
                </a:solidFill>
                <a:effectLst/>
                <a:latin typeface="Söhne"/>
              </a:rPr>
              <a:t>Median Maintenance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Efficiently calculate the running median of a stream of data.</a:t>
            </a:r>
          </a:p>
          <a:p>
            <a:endParaRPr lang="en-US" dirty="0"/>
          </a:p>
        </p:txBody>
      </p:sp>
    </p:spTree>
    <p:extLst>
      <p:ext uri="{BB962C8B-B14F-4D97-AF65-F5344CB8AC3E}">
        <p14:creationId xmlns:p14="http://schemas.microsoft.com/office/powerpoint/2010/main" val="2856793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55489-34A0-488B-202C-7EF474C45260}"/>
              </a:ext>
            </a:extLst>
          </p:cNvPr>
          <p:cNvSpPr>
            <a:spLocks noGrp="1"/>
          </p:cNvSpPr>
          <p:nvPr>
            <p:ph type="title"/>
          </p:nvPr>
        </p:nvSpPr>
        <p:spPr/>
        <p:txBody>
          <a:bodyPr/>
          <a:lstStyle/>
          <a:p>
            <a:r>
              <a:rPr lang="en-US" b="1" i="0" dirty="0">
                <a:effectLst/>
                <a:latin typeface="Söhne"/>
              </a:rPr>
              <a:t>Time Complexity</a:t>
            </a:r>
            <a:endParaRPr lang="en-US" dirty="0"/>
          </a:p>
        </p:txBody>
      </p:sp>
      <p:sp>
        <p:nvSpPr>
          <p:cNvPr id="3" name="Content Placeholder 2">
            <a:extLst>
              <a:ext uri="{FF2B5EF4-FFF2-40B4-BE49-F238E27FC236}">
                <a16:creationId xmlns:a16="http://schemas.microsoft.com/office/drawing/2014/main" id="{E947CD62-8C63-AE61-A640-8B8851CA7097}"/>
              </a:ext>
            </a:extLst>
          </p:cNvPr>
          <p:cNvSpPr>
            <a:spLocks noGrp="1"/>
          </p:cNvSpPr>
          <p:nvPr>
            <p:ph idx="1"/>
          </p:nvPr>
        </p:nvSpPr>
        <p:spPr/>
        <p:txBody>
          <a:bodyPr>
            <a:normAutofit/>
          </a:bodyPr>
          <a:lstStyle/>
          <a:p>
            <a:pPr algn="just">
              <a:buFont typeface="Arial" panose="020B0604020202020204" pitchFamily="34" charset="0"/>
              <a:buChar char="•"/>
            </a:pPr>
            <a:r>
              <a:rPr lang="pt-BR" sz="3600" b="0" i="0">
                <a:solidFill>
                  <a:srgbClr val="374151"/>
                </a:solidFill>
                <a:effectLst/>
                <a:latin typeface="Söhne"/>
              </a:rPr>
              <a:t>Heapify: O(log n)</a:t>
            </a:r>
          </a:p>
          <a:p>
            <a:pPr algn="just">
              <a:buFont typeface="Arial" panose="020B0604020202020204" pitchFamily="34" charset="0"/>
              <a:buChar char="•"/>
            </a:pPr>
            <a:r>
              <a:rPr lang="pt-BR" sz="3600" b="0" i="0">
                <a:solidFill>
                  <a:srgbClr val="374151"/>
                </a:solidFill>
                <a:effectLst/>
                <a:latin typeface="Söhne"/>
              </a:rPr>
              <a:t>Insertion: O(log n)</a:t>
            </a:r>
          </a:p>
          <a:p>
            <a:pPr algn="just">
              <a:buFont typeface="Arial" panose="020B0604020202020204" pitchFamily="34" charset="0"/>
              <a:buChar char="•"/>
            </a:pPr>
            <a:r>
              <a:rPr lang="pt-BR" sz="3600" b="0" i="0">
                <a:solidFill>
                  <a:srgbClr val="374151"/>
                </a:solidFill>
                <a:effectLst/>
                <a:latin typeface="Söhne"/>
              </a:rPr>
              <a:t>Deletion: O(log n)</a:t>
            </a:r>
          </a:p>
          <a:p>
            <a:pPr algn="just">
              <a:buFont typeface="Arial" panose="020B0604020202020204" pitchFamily="34" charset="0"/>
              <a:buChar char="•"/>
            </a:pPr>
            <a:r>
              <a:rPr lang="pt-BR" sz="3600" b="0" i="0">
                <a:solidFill>
                  <a:srgbClr val="374151"/>
                </a:solidFill>
                <a:effectLst/>
                <a:latin typeface="Söhne"/>
              </a:rPr>
              <a:t>Peek: O(1)</a:t>
            </a:r>
          </a:p>
          <a:p>
            <a:pPr algn="just">
              <a:buFont typeface="Arial" panose="020B0604020202020204" pitchFamily="34" charset="0"/>
              <a:buChar char="•"/>
            </a:pPr>
            <a:r>
              <a:rPr lang="pt-BR" sz="3600" b="0" i="0">
                <a:solidFill>
                  <a:srgbClr val="374151"/>
                </a:solidFill>
                <a:effectLst/>
                <a:latin typeface="Söhne"/>
              </a:rPr>
              <a:t>Build Heap: O(n)</a:t>
            </a:r>
          </a:p>
          <a:p>
            <a:pPr algn="just"/>
            <a:endParaRPr lang="en-US" sz="3600" dirty="0"/>
          </a:p>
        </p:txBody>
      </p:sp>
    </p:spTree>
    <p:extLst>
      <p:ext uri="{BB962C8B-B14F-4D97-AF65-F5344CB8AC3E}">
        <p14:creationId xmlns:p14="http://schemas.microsoft.com/office/powerpoint/2010/main" val="2653770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0F37F-4D59-75F3-1981-4EF9EEF00BBF}"/>
              </a:ext>
            </a:extLst>
          </p:cNvPr>
          <p:cNvSpPr>
            <a:spLocks noGrp="1"/>
          </p:cNvSpPr>
          <p:nvPr>
            <p:ph type="ctrTitle"/>
          </p:nvPr>
        </p:nvSpPr>
        <p:spPr/>
        <p:txBody>
          <a:bodyPr/>
          <a:lstStyle/>
          <a:p>
            <a:r>
              <a:rPr lang="en-US" b="1" i="0" dirty="0">
                <a:effectLst/>
                <a:latin typeface="Söhne"/>
              </a:rPr>
              <a:t>Application of Trees: Huffman Codes</a:t>
            </a:r>
            <a:endParaRPr lang="en-US" dirty="0"/>
          </a:p>
        </p:txBody>
      </p:sp>
      <p:sp>
        <p:nvSpPr>
          <p:cNvPr id="3" name="Subtitle 2">
            <a:extLst>
              <a:ext uri="{FF2B5EF4-FFF2-40B4-BE49-F238E27FC236}">
                <a16:creationId xmlns:a16="http://schemas.microsoft.com/office/drawing/2014/main" id="{47EE29AF-9FE8-57FC-9310-287A59B4566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8729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E78C9-5398-DAB3-485C-A2445B95AA72}"/>
              </a:ext>
            </a:extLst>
          </p:cNvPr>
          <p:cNvSpPr>
            <a:spLocks noGrp="1"/>
          </p:cNvSpPr>
          <p:nvPr>
            <p:ph type="title"/>
          </p:nvPr>
        </p:nvSpPr>
        <p:spPr/>
        <p:txBody>
          <a:bodyPr/>
          <a:lstStyle/>
          <a:p>
            <a:r>
              <a:rPr lang="en-US" b="1" i="0" dirty="0">
                <a:effectLst/>
                <a:latin typeface="Söhne"/>
              </a:rPr>
              <a:t>Introduction to Huffman Codes</a:t>
            </a:r>
            <a:endParaRPr lang="en-US" dirty="0"/>
          </a:p>
        </p:txBody>
      </p:sp>
      <p:sp>
        <p:nvSpPr>
          <p:cNvPr id="3" name="Content Placeholder 2">
            <a:extLst>
              <a:ext uri="{FF2B5EF4-FFF2-40B4-BE49-F238E27FC236}">
                <a16:creationId xmlns:a16="http://schemas.microsoft.com/office/drawing/2014/main" id="{C0DF17EB-D43A-3213-9010-E02E41B76C5C}"/>
              </a:ext>
            </a:extLst>
          </p:cNvPr>
          <p:cNvSpPr>
            <a:spLocks noGrp="1"/>
          </p:cNvSpPr>
          <p:nvPr>
            <p:ph idx="1"/>
          </p:nvPr>
        </p:nvSpPr>
        <p:spPr/>
        <p:txBody>
          <a:bodyPr>
            <a:normAutofit/>
          </a:bodyPr>
          <a:lstStyle/>
          <a:p>
            <a:pPr algn="just">
              <a:buFont typeface="Arial" panose="020B0604020202020204" pitchFamily="34" charset="0"/>
              <a:buChar char="•"/>
            </a:pPr>
            <a:r>
              <a:rPr lang="en-US" sz="3600" b="0" i="0" dirty="0">
                <a:solidFill>
                  <a:srgbClr val="374151"/>
                </a:solidFill>
                <a:effectLst/>
                <a:latin typeface="Söhne"/>
              </a:rPr>
              <a:t>Huffman coding is a data compression algorithm used to encode data efficiently.</a:t>
            </a:r>
          </a:p>
          <a:p>
            <a:pPr algn="just">
              <a:buFont typeface="Arial" panose="020B0604020202020204" pitchFamily="34" charset="0"/>
              <a:buChar char="•"/>
            </a:pPr>
            <a:r>
              <a:rPr lang="en-US" sz="3600" b="0" i="0" dirty="0">
                <a:solidFill>
                  <a:srgbClr val="374151"/>
                </a:solidFill>
                <a:effectLst/>
                <a:latin typeface="Söhne"/>
              </a:rPr>
              <a:t>Developed by David A. Huffman in 1952.</a:t>
            </a:r>
          </a:p>
          <a:p>
            <a:pPr algn="just">
              <a:buFont typeface="Arial" panose="020B0604020202020204" pitchFamily="34" charset="0"/>
              <a:buChar char="•"/>
            </a:pPr>
            <a:r>
              <a:rPr lang="en-US" sz="3600" b="0" i="0" dirty="0">
                <a:solidFill>
                  <a:srgbClr val="374151"/>
                </a:solidFill>
                <a:effectLst/>
                <a:latin typeface="Söhne"/>
              </a:rPr>
              <a:t>Utilizes binary trees to create variable-length prefix codes for characters based on their frequencies.</a:t>
            </a:r>
          </a:p>
          <a:p>
            <a:pPr algn="just"/>
            <a:endParaRPr lang="en-US" sz="3600" dirty="0"/>
          </a:p>
        </p:txBody>
      </p:sp>
    </p:spTree>
    <p:extLst>
      <p:ext uri="{BB962C8B-B14F-4D97-AF65-F5344CB8AC3E}">
        <p14:creationId xmlns:p14="http://schemas.microsoft.com/office/powerpoint/2010/main" val="3378364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6B78A-DB4F-B63D-CAF3-EA5F011AF456}"/>
              </a:ext>
            </a:extLst>
          </p:cNvPr>
          <p:cNvSpPr>
            <a:spLocks noGrp="1"/>
          </p:cNvSpPr>
          <p:nvPr>
            <p:ph type="title"/>
          </p:nvPr>
        </p:nvSpPr>
        <p:spPr/>
        <p:txBody>
          <a:bodyPr/>
          <a:lstStyle/>
          <a:p>
            <a:r>
              <a:rPr lang="en-US" b="1" i="0" dirty="0">
                <a:effectLst/>
                <a:latin typeface="Söhne"/>
              </a:rPr>
              <a:t>The Huffman Coding Process</a:t>
            </a:r>
            <a:endParaRPr lang="en-US" dirty="0"/>
          </a:p>
        </p:txBody>
      </p:sp>
      <p:sp>
        <p:nvSpPr>
          <p:cNvPr id="3" name="Content Placeholder 2">
            <a:extLst>
              <a:ext uri="{FF2B5EF4-FFF2-40B4-BE49-F238E27FC236}">
                <a16:creationId xmlns:a16="http://schemas.microsoft.com/office/drawing/2014/main" id="{2195485D-8BE8-CC24-F4D9-D535699568D5}"/>
              </a:ext>
            </a:extLst>
          </p:cNvPr>
          <p:cNvSpPr>
            <a:spLocks noGrp="1"/>
          </p:cNvSpPr>
          <p:nvPr>
            <p:ph idx="1"/>
          </p:nvPr>
        </p:nvSpPr>
        <p:spPr/>
        <p:txBody>
          <a:bodyPr/>
          <a:lstStyle/>
          <a:p>
            <a:pPr algn="just">
              <a:buFont typeface="+mj-lt"/>
              <a:buAutoNum type="arabicPeriod"/>
            </a:pPr>
            <a:r>
              <a:rPr lang="en-US" b="1" i="0" dirty="0">
                <a:solidFill>
                  <a:srgbClr val="374151"/>
                </a:solidFill>
                <a:effectLst/>
                <a:latin typeface="Söhne"/>
              </a:rPr>
              <a:t>Frequency Analysis</a:t>
            </a:r>
            <a:endParaRPr lang="en-US" b="0" i="0" dirty="0">
              <a:solidFill>
                <a:srgbClr val="374151"/>
              </a:solidFill>
              <a:effectLst/>
              <a:latin typeface="Söhne"/>
            </a:endParaRPr>
          </a:p>
          <a:p>
            <a:pPr marL="742950" lvl="1" indent="-285750" algn="just">
              <a:buFont typeface="+mj-lt"/>
              <a:buAutoNum type="arabicPeriod"/>
            </a:pPr>
            <a:r>
              <a:rPr lang="en-US" b="0" i="0" dirty="0">
                <a:solidFill>
                  <a:srgbClr val="374151"/>
                </a:solidFill>
                <a:effectLst/>
                <a:latin typeface="Söhne"/>
              </a:rPr>
              <a:t>Analyze the input data and determine the frequency of each character.</a:t>
            </a:r>
          </a:p>
          <a:p>
            <a:pPr algn="just">
              <a:buFont typeface="+mj-lt"/>
              <a:buAutoNum type="arabicPeriod"/>
            </a:pPr>
            <a:r>
              <a:rPr lang="en-US" b="1" i="0" dirty="0">
                <a:solidFill>
                  <a:srgbClr val="374151"/>
                </a:solidFill>
                <a:effectLst/>
                <a:latin typeface="Söhne"/>
              </a:rPr>
              <a:t>Build the Huffman Tree</a:t>
            </a:r>
            <a:endParaRPr lang="en-US" b="0" i="0" dirty="0">
              <a:solidFill>
                <a:srgbClr val="374151"/>
              </a:solidFill>
              <a:effectLst/>
              <a:latin typeface="Söhne"/>
            </a:endParaRPr>
          </a:p>
          <a:p>
            <a:pPr marL="742950" lvl="1" indent="-285750" algn="just">
              <a:buFont typeface="+mj-lt"/>
              <a:buAutoNum type="arabicPeriod"/>
            </a:pPr>
            <a:r>
              <a:rPr lang="en-US" b="0" i="0" dirty="0">
                <a:solidFill>
                  <a:srgbClr val="374151"/>
                </a:solidFill>
                <a:effectLst/>
                <a:latin typeface="Söhne"/>
              </a:rPr>
              <a:t>Create a binary tree where each leaf node represents a character and its frequency.</a:t>
            </a:r>
          </a:p>
          <a:p>
            <a:pPr marL="742950" lvl="1" indent="-285750" algn="just">
              <a:buFont typeface="+mj-lt"/>
              <a:buAutoNum type="arabicPeriod"/>
            </a:pPr>
            <a:r>
              <a:rPr lang="en-US" b="0" i="0" dirty="0">
                <a:solidFill>
                  <a:srgbClr val="374151"/>
                </a:solidFill>
                <a:effectLst/>
                <a:latin typeface="Söhne"/>
              </a:rPr>
              <a:t>Merge the two nodes with the lowest frequencies into a parent node with the sum of their frequencies until a single root node is formed.</a:t>
            </a:r>
          </a:p>
          <a:p>
            <a:pPr algn="just">
              <a:buFont typeface="+mj-lt"/>
              <a:buAutoNum type="arabicPeriod"/>
            </a:pPr>
            <a:r>
              <a:rPr lang="en-US" b="1" i="0" dirty="0">
                <a:solidFill>
                  <a:srgbClr val="374151"/>
                </a:solidFill>
                <a:effectLst/>
                <a:latin typeface="Söhne"/>
              </a:rPr>
              <a:t>Assign Binary Codes</a:t>
            </a:r>
            <a:endParaRPr lang="en-US" b="0" i="0" dirty="0">
              <a:solidFill>
                <a:srgbClr val="374151"/>
              </a:solidFill>
              <a:effectLst/>
              <a:latin typeface="Söhne"/>
            </a:endParaRPr>
          </a:p>
          <a:p>
            <a:pPr marL="742950" lvl="1" indent="-285750" algn="just">
              <a:buFont typeface="+mj-lt"/>
              <a:buAutoNum type="arabicPeriod"/>
            </a:pPr>
            <a:r>
              <a:rPr lang="en-US" b="0" i="0" dirty="0">
                <a:solidFill>
                  <a:srgbClr val="374151"/>
                </a:solidFill>
                <a:effectLst/>
                <a:latin typeface="Söhne"/>
              </a:rPr>
              <a:t>Traverse the Huffman tree from the root to each leaf node.</a:t>
            </a:r>
          </a:p>
          <a:p>
            <a:pPr marL="742950" lvl="1" indent="-285750" algn="just">
              <a:buFont typeface="+mj-lt"/>
              <a:buAutoNum type="arabicPeriod"/>
            </a:pPr>
            <a:r>
              <a:rPr lang="en-US" b="0" i="0" dirty="0">
                <a:solidFill>
                  <a:srgbClr val="374151"/>
                </a:solidFill>
                <a:effectLst/>
                <a:latin typeface="Söhne"/>
              </a:rPr>
              <a:t>Assign "0" for a left branch and "1" for a right branch.</a:t>
            </a:r>
          </a:p>
          <a:p>
            <a:pPr algn="just"/>
            <a:endParaRPr lang="en-US" dirty="0"/>
          </a:p>
        </p:txBody>
      </p:sp>
    </p:spTree>
    <p:extLst>
      <p:ext uri="{BB962C8B-B14F-4D97-AF65-F5344CB8AC3E}">
        <p14:creationId xmlns:p14="http://schemas.microsoft.com/office/powerpoint/2010/main" val="29101075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72069-61F5-05E6-C579-BA9CAC9C2794}"/>
              </a:ext>
            </a:extLst>
          </p:cNvPr>
          <p:cNvSpPr>
            <a:spLocks noGrp="1"/>
          </p:cNvSpPr>
          <p:nvPr>
            <p:ph type="title"/>
          </p:nvPr>
        </p:nvSpPr>
        <p:spPr/>
        <p:txBody>
          <a:bodyPr/>
          <a:lstStyle/>
          <a:p>
            <a:r>
              <a:rPr lang="en-US" b="1" i="0" dirty="0">
                <a:effectLst/>
                <a:latin typeface="Söhne"/>
              </a:rPr>
              <a:t>Application of Huffman Codes</a:t>
            </a:r>
            <a:endParaRPr lang="en-US" dirty="0"/>
          </a:p>
        </p:txBody>
      </p:sp>
      <p:sp>
        <p:nvSpPr>
          <p:cNvPr id="3" name="Content Placeholder 2">
            <a:extLst>
              <a:ext uri="{FF2B5EF4-FFF2-40B4-BE49-F238E27FC236}">
                <a16:creationId xmlns:a16="http://schemas.microsoft.com/office/drawing/2014/main" id="{E7336D94-4AC5-D171-EA50-DF710DBD627A}"/>
              </a:ext>
            </a:extLst>
          </p:cNvPr>
          <p:cNvSpPr>
            <a:spLocks noGrp="1"/>
          </p:cNvSpPr>
          <p:nvPr>
            <p:ph idx="1"/>
          </p:nvPr>
        </p:nvSpPr>
        <p:spPr/>
        <p:txBody>
          <a:bodyPr>
            <a:normAutofit/>
          </a:bodyPr>
          <a:lstStyle/>
          <a:p>
            <a:pPr algn="just">
              <a:buFont typeface="Arial" panose="020B0604020202020204" pitchFamily="34" charset="0"/>
              <a:buChar char="•"/>
            </a:pPr>
            <a:r>
              <a:rPr lang="en-US" sz="3200" b="0" i="0" dirty="0">
                <a:solidFill>
                  <a:srgbClr val="374151"/>
                </a:solidFill>
                <a:effectLst/>
                <a:latin typeface="Söhne"/>
              </a:rPr>
              <a:t>Data Compression: Used in file compression algorithms like ZIP and MP3.</a:t>
            </a:r>
          </a:p>
          <a:p>
            <a:pPr algn="just">
              <a:buFont typeface="Arial" panose="020B0604020202020204" pitchFamily="34" charset="0"/>
              <a:buChar char="•"/>
            </a:pPr>
            <a:r>
              <a:rPr lang="en-US" sz="3200" b="0" i="0" dirty="0">
                <a:solidFill>
                  <a:srgbClr val="374151"/>
                </a:solidFill>
                <a:effectLst/>
                <a:latin typeface="Söhne"/>
              </a:rPr>
              <a:t>Network Communication: Reduces the size of data sent over the network.</a:t>
            </a:r>
          </a:p>
          <a:p>
            <a:pPr algn="just">
              <a:buFont typeface="Arial" panose="020B0604020202020204" pitchFamily="34" charset="0"/>
              <a:buChar char="•"/>
            </a:pPr>
            <a:r>
              <a:rPr lang="en-US" sz="3200" b="0" i="0" dirty="0">
                <a:solidFill>
                  <a:srgbClr val="374151"/>
                </a:solidFill>
                <a:effectLst/>
                <a:latin typeface="Söhne"/>
              </a:rPr>
              <a:t>Image and Video Compression: Used in JPEG, MPEG formats, etc.</a:t>
            </a:r>
          </a:p>
          <a:p>
            <a:pPr algn="just">
              <a:buFont typeface="Arial" panose="020B0604020202020204" pitchFamily="34" charset="0"/>
              <a:buChar char="•"/>
            </a:pPr>
            <a:r>
              <a:rPr lang="en-US" sz="3200" b="0" i="0" dirty="0">
                <a:solidFill>
                  <a:srgbClr val="374151"/>
                </a:solidFill>
                <a:effectLst/>
                <a:latin typeface="Söhne"/>
              </a:rPr>
              <a:t>Error Correction: Used in error correction codes and protocols.</a:t>
            </a:r>
          </a:p>
          <a:p>
            <a:pPr algn="just"/>
            <a:endParaRPr lang="en-US" sz="3200" dirty="0"/>
          </a:p>
        </p:txBody>
      </p:sp>
    </p:spTree>
    <p:extLst>
      <p:ext uri="{BB962C8B-B14F-4D97-AF65-F5344CB8AC3E}">
        <p14:creationId xmlns:p14="http://schemas.microsoft.com/office/powerpoint/2010/main" val="3743322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E06F7-48EE-F333-B91E-6457F2D2DEC0}"/>
              </a:ext>
            </a:extLst>
          </p:cNvPr>
          <p:cNvSpPr>
            <a:spLocks noGrp="1"/>
          </p:cNvSpPr>
          <p:nvPr>
            <p:ph type="title"/>
          </p:nvPr>
        </p:nvSpPr>
        <p:spPr/>
        <p:txBody>
          <a:bodyPr/>
          <a:lstStyle/>
          <a:p>
            <a:r>
              <a:rPr lang="en-US" b="1" i="0" dirty="0">
                <a:effectLst/>
                <a:latin typeface="Söhne"/>
              </a:rPr>
              <a:t>Advantages of Huffman Codes</a:t>
            </a:r>
            <a:endParaRPr lang="en-US" dirty="0"/>
          </a:p>
        </p:txBody>
      </p:sp>
      <p:sp>
        <p:nvSpPr>
          <p:cNvPr id="3" name="Content Placeholder 2">
            <a:extLst>
              <a:ext uri="{FF2B5EF4-FFF2-40B4-BE49-F238E27FC236}">
                <a16:creationId xmlns:a16="http://schemas.microsoft.com/office/drawing/2014/main" id="{F237423A-77AF-D6BE-FC05-301E01987C42}"/>
              </a:ext>
            </a:extLst>
          </p:cNvPr>
          <p:cNvSpPr>
            <a:spLocks noGrp="1"/>
          </p:cNvSpPr>
          <p:nvPr>
            <p:ph idx="1"/>
          </p:nvPr>
        </p:nvSpPr>
        <p:spPr/>
        <p:txBody>
          <a:bodyPr>
            <a:normAutofit/>
          </a:bodyPr>
          <a:lstStyle/>
          <a:p>
            <a:pPr algn="just">
              <a:buFont typeface="Arial" panose="020B0604020202020204" pitchFamily="34" charset="0"/>
              <a:buChar char="•"/>
            </a:pPr>
            <a:r>
              <a:rPr lang="en-US" sz="3200" b="0" i="0" dirty="0">
                <a:solidFill>
                  <a:srgbClr val="374151"/>
                </a:solidFill>
                <a:effectLst/>
                <a:latin typeface="Söhne"/>
              </a:rPr>
              <a:t>High Compression Efficiency: Reduced data size with minimal loss of information.</a:t>
            </a:r>
          </a:p>
          <a:p>
            <a:pPr algn="just">
              <a:buFont typeface="Arial" panose="020B0604020202020204" pitchFamily="34" charset="0"/>
              <a:buChar char="•"/>
            </a:pPr>
            <a:r>
              <a:rPr lang="en-US" sz="3200" b="0" i="0" dirty="0">
                <a:solidFill>
                  <a:srgbClr val="374151"/>
                </a:solidFill>
                <a:effectLst/>
                <a:latin typeface="Söhne"/>
              </a:rPr>
              <a:t>Simplicity: The encoding and decoding process is straightforward.</a:t>
            </a:r>
          </a:p>
          <a:p>
            <a:pPr algn="just">
              <a:buFont typeface="Arial" panose="020B0604020202020204" pitchFamily="34" charset="0"/>
              <a:buChar char="•"/>
            </a:pPr>
            <a:r>
              <a:rPr lang="en-US" sz="3200" b="0" i="0" dirty="0">
                <a:solidFill>
                  <a:srgbClr val="374151"/>
                </a:solidFill>
                <a:effectLst/>
                <a:latin typeface="Söhne"/>
              </a:rPr>
              <a:t>Fast Decoding: The prefix-free property allows for quick decoding without ambiguity.</a:t>
            </a:r>
          </a:p>
          <a:p>
            <a:pPr algn="just"/>
            <a:endParaRPr lang="en-US" sz="3200" dirty="0"/>
          </a:p>
        </p:txBody>
      </p:sp>
    </p:spTree>
    <p:extLst>
      <p:ext uri="{BB962C8B-B14F-4D97-AF65-F5344CB8AC3E}">
        <p14:creationId xmlns:p14="http://schemas.microsoft.com/office/powerpoint/2010/main" val="2893271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665C7-0A7F-3CC6-1496-A57214160DC0}"/>
              </a:ext>
            </a:extLst>
          </p:cNvPr>
          <p:cNvSpPr>
            <a:spLocks noGrp="1"/>
          </p:cNvSpPr>
          <p:nvPr>
            <p:ph type="title"/>
          </p:nvPr>
        </p:nvSpPr>
        <p:spPr/>
        <p:txBody>
          <a:bodyPr/>
          <a:lstStyle/>
          <a:p>
            <a:r>
              <a:rPr lang="en-US" b="0" i="0" dirty="0">
                <a:solidFill>
                  <a:srgbClr val="374151"/>
                </a:solidFill>
                <a:effectLst/>
                <a:latin typeface="Söhne"/>
              </a:rPr>
              <a:t>Key Features of Binary Search Tree:</a:t>
            </a:r>
            <a:endParaRPr lang="en-US" dirty="0"/>
          </a:p>
        </p:txBody>
      </p:sp>
      <p:sp>
        <p:nvSpPr>
          <p:cNvPr id="3" name="Content Placeholder 2">
            <a:extLst>
              <a:ext uri="{FF2B5EF4-FFF2-40B4-BE49-F238E27FC236}">
                <a16:creationId xmlns:a16="http://schemas.microsoft.com/office/drawing/2014/main" id="{C5E27D5C-A20D-5F7D-EA3C-DA1AC2054ADA}"/>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b="0" i="0" dirty="0">
                <a:solidFill>
                  <a:srgbClr val="374151"/>
                </a:solidFill>
                <a:effectLst/>
                <a:latin typeface="Söhne"/>
              </a:rPr>
              <a:t>Ordered Structure:</a:t>
            </a:r>
          </a:p>
          <a:p>
            <a:pPr marL="742950" lvl="1" indent="-285750" algn="just">
              <a:buFont typeface="Arial" panose="020B0604020202020204" pitchFamily="34" charset="0"/>
              <a:buChar char="•"/>
            </a:pPr>
            <a:r>
              <a:rPr lang="en-US" b="0" i="0" dirty="0">
                <a:solidFill>
                  <a:srgbClr val="374151"/>
                </a:solidFill>
                <a:effectLst/>
                <a:latin typeface="Söhne"/>
              </a:rPr>
              <a:t>Keys are stored in a specific order within the tree.</a:t>
            </a:r>
          </a:p>
          <a:p>
            <a:pPr marL="742950" lvl="1" indent="-285750" algn="just">
              <a:buFont typeface="Arial" panose="020B0604020202020204" pitchFamily="34" charset="0"/>
              <a:buChar char="•"/>
            </a:pPr>
            <a:r>
              <a:rPr lang="en-US" b="0" i="0" dirty="0">
                <a:solidFill>
                  <a:srgbClr val="374151"/>
                </a:solidFill>
                <a:effectLst/>
                <a:latin typeface="Söhne"/>
              </a:rPr>
              <a:t>For any node in the tree, all the keys in its left subtree are smaller, and all the keys in its right subtree are greater.</a:t>
            </a:r>
          </a:p>
          <a:p>
            <a:pPr algn="just">
              <a:buFont typeface="Arial" panose="020B0604020202020204" pitchFamily="34" charset="0"/>
              <a:buChar char="•"/>
            </a:pPr>
            <a:r>
              <a:rPr lang="en-US" b="0" i="0" dirty="0">
                <a:solidFill>
                  <a:srgbClr val="374151"/>
                </a:solidFill>
                <a:effectLst/>
                <a:latin typeface="Söhne"/>
              </a:rPr>
              <a:t>Fast Search:</a:t>
            </a:r>
          </a:p>
          <a:p>
            <a:pPr marL="742950" lvl="1" indent="-285750" algn="just">
              <a:buFont typeface="Arial" panose="020B0604020202020204" pitchFamily="34" charset="0"/>
              <a:buChar char="•"/>
            </a:pPr>
            <a:r>
              <a:rPr lang="en-US" b="0" i="0" dirty="0">
                <a:solidFill>
                  <a:srgbClr val="374151"/>
                </a:solidFill>
                <a:effectLst/>
                <a:latin typeface="Söhne"/>
              </a:rPr>
              <a:t>Utilizes the ordering property to perform efficient searches.</a:t>
            </a:r>
          </a:p>
          <a:p>
            <a:pPr marL="742950" lvl="1" indent="-285750" algn="just">
              <a:buFont typeface="Arial" panose="020B0604020202020204" pitchFamily="34" charset="0"/>
              <a:buChar char="•"/>
            </a:pPr>
            <a:r>
              <a:rPr lang="en-US" b="0" i="0" dirty="0">
                <a:solidFill>
                  <a:srgbClr val="374151"/>
                </a:solidFill>
                <a:effectLst/>
                <a:latin typeface="Söhne"/>
              </a:rPr>
              <a:t>At each node, the search path is recursively narrowed down based on the key values.</a:t>
            </a:r>
          </a:p>
          <a:p>
            <a:pPr algn="just">
              <a:buFont typeface="Arial" panose="020B0604020202020204" pitchFamily="34" charset="0"/>
              <a:buChar char="•"/>
            </a:pPr>
            <a:r>
              <a:rPr lang="en-US" b="0" i="0" dirty="0">
                <a:solidFill>
                  <a:srgbClr val="374151"/>
                </a:solidFill>
                <a:effectLst/>
                <a:latin typeface="Söhne"/>
              </a:rPr>
              <a:t>Insertion and Deletion:</a:t>
            </a:r>
          </a:p>
          <a:p>
            <a:pPr marL="742950" lvl="1" indent="-285750" algn="just">
              <a:buFont typeface="Arial" panose="020B0604020202020204" pitchFamily="34" charset="0"/>
              <a:buChar char="•"/>
            </a:pPr>
            <a:r>
              <a:rPr lang="en-US" b="0" i="0" dirty="0">
                <a:solidFill>
                  <a:srgbClr val="374151"/>
                </a:solidFill>
                <a:effectLst/>
                <a:latin typeface="Söhne"/>
              </a:rPr>
              <a:t>Supports efficient insertion and deletion operations while maintaining the order property.</a:t>
            </a:r>
          </a:p>
          <a:p>
            <a:pPr algn="just"/>
            <a:endParaRPr lang="en-US" dirty="0"/>
          </a:p>
        </p:txBody>
      </p:sp>
    </p:spTree>
    <p:extLst>
      <p:ext uri="{BB962C8B-B14F-4D97-AF65-F5344CB8AC3E}">
        <p14:creationId xmlns:p14="http://schemas.microsoft.com/office/powerpoint/2010/main" val="968420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B70B4-E853-132B-3B1B-7D56D017F0B6}"/>
              </a:ext>
            </a:extLst>
          </p:cNvPr>
          <p:cNvSpPr>
            <a:spLocks noGrp="1"/>
          </p:cNvSpPr>
          <p:nvPr>
            <p:ph type="title"/>
          </p:nvPr>
        </p:nvSpPr>
        <p:spPr/>
        <p:txBody>
          <a:bodyPr/>
          <a:lstStyle/>
          <a:p>
            <a:r>
              <a:rPr lang="en-US" b="0" i="0" dirty="0">
                <a:solidFill>
                  <a:srgbClr val="374151"/>
                </a:solidFill>
                <a:effectLst/>
                <a:latin typeface="Söhne"/>
              </a:rPr>
              <a:t>Applications of Binary Search Tree:</a:t>
            </a:r>
            <a:endParaRPr lang="en-US" dirty="0"/>
          </a:p>
        </p:txBody>
      </p:sp>
      <p:sp>
        <p:nvSpPr>
          <p:cNvPr id="3" name="Content Placeholder 2">
            <a:extLst>
              <a:ext uri="{FF2B5EF4-FFF2-40B4-BE49-F238E27FC236}">
                <a16:creationId xmlns:a16="http://schemas.microsoft.com/office/drawing/2014/main" id="{68EF18AD-2D4B-D29F-6B61-A4A56841ABF6}"/>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sz="3200" b="0" i="0" dirty="0">
                <a:solidFill>
                  <a:srgbClr val="374151"/>
                </a:solidFill>
                <a:effectLst/>
                <a:latin typeface="Söhne"/>
              </a:rPr>
              <a:t>Symbol Tables: Binary Search Trees are widely used in symbol tables to store and retrieve key-value pairs efficiently.</a:t>
            </a:r>
          </a:p>
          <a:p>
            <a:pPr algn="just">
              <a:buFont typeface="Arial" panose="020B0604020202020204" pitchFamily="34" charset="0"/>
              <a:buChar char="•"/>
            </a:pPr>
            <a:r>
              <a:rPr lang="en-US" sz="3200" b="0" i="0" dirty="0">
                <a:solidFill>
                  <a:srgbClr val="374151"/>
                </a:solidFill>
                <a:effectLst/>
                <a:latin typeface="Söhne"/>
              </a:rPr>
              <a:t>Dictionary Lookups: Efficient for dictionary lookup operations, such as spell checkers or autocomplete suggestions.</a:t>
            </a:r>
          </a:p>
          <a:p>
            <a:pPr algn="just">
              <a:buFont typeface="Arial" panose="020B0604020202020204" pitchFamily="34" charset="0"/>
              <a:buChar char="•"/>
            </a:pPr>
            <a:r>
              <a:rPr lang="en-US" sz="3200" b="0" i="0" dirty="0">
                <a:solidFill>
                  <a:srgbClr val="374151"/>
                </a:solidFill>
                <a:effectLst/>
                <a:latin typeface="Söhne"/>
              </a:rPr>
              <a:t>Caching: Binary Search Trees can be used in caching mechanisms to quickly access frequently used data.</a:t>
            </a:r>
          </a:p>
          <a:p>
            <a:pPr algn="just">
              <a:buFont typeface="Arial" panose="020B0604020202020204" pitchFamily="34" charset="0"/>
              <a:buChar char="•"/>
            </a:pPr>
            <a:r>
              <a:rPr lang="en-US" sz="3200" b="0" i="0" dirty="0">
                <a:solidFill>
                  <a:srgbClr val="374151"/>
                </a:solidFill>
                <a:effectLst/>
                <a:latin typeface="Söhne"/>
              </a:rPr>
              <a:t>File Systems: Used in file systems to organize and search directory structures.</a:t>
            </a:r>
          </a:p>
          <a:p>
            <a:pPr algn="just"/>
            <a:endParaRPr lang="en-US" sz="3200" dirty="0"/>
          </a:p>
        </p:txBody>
      </p:sp>
    </p:spTree>
    <p:extLst>
      <p:ext uri="{BB962C8B-B14F-4D97-AF65-F5344CB8AC3E}">
        <p14:creationId xmlns:p14="http://schemas.microsoft.com/office/powerpoint/2010/main" val="2073092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3EC6F-72C6-EF6F-9FF4-1A83CD0EFB33}"/>
              </a:ext>
            </a:extLst>
          </p:cNvPr>
          <p:cNvSpPr>
            <a:spLocks noGrp="1"/>
          </p:cNvSpPr>
          <p:nvPr>
            <p:ph type="title"/>
          </p:nvPr>
        </p:nvSpPr>
        <p:spPr/>
        <p:txBody>
          <a:bodyPr/>
          <a:lstStyle/>
          <a:p>
            <a:r>
              <a:rPr lang="en-US" b="0" i="0" dirty="0">
                <a:solidFill>
                  <a:srgbClr val="374151"/>
                </a:solidFill>
                <a:effectLst/>
                <a:latin typeface="Söhne"/>
              </a:rPr>
              <a:t>Conclusion</a:t>
            </a:r>
            <a:endParaRPr lang="en-US" dirty="0"/>
          </a:p>
        </p:txBody>
      </p:sp>
      <p:sp>
        <p:nvSpPr>
          <p:cNvPr id="3" name="Content Placeholder 2">
            <a:extLst>
              <a:ext uri="{FF2B5EF4-FFF2-40B4-BE49-F238E27FC236}">
                <a16:creationId xmlns:a16="http://schemas.microsoft.com/office/drawing/2014/main" id="{74F486AA-BAB8-F5CC-A292-A024A3F506E2}"/>
              </a:ext>
            </a:extLst>
          </p:cNvPr>
          <p:cNvSpPr>
            <a:spLocks noGrp="1"/>
          </p:cNvSpPr>
          <p:nvPr>
            <p:ph idx="1"/>
          </p:nvPr>
        </p:nvSpPr>
        <p:spPr/>
        <p:txBody>
          <a:bodyPr>
            <a:normAutofit/>
          </a:bodyPr>
          <a:lstStyle/>
          <a:p>
            <a:pPr algn="just">
              <a:buFont typeface="Arial" panose="020B0604020202020204" pitchFamily="34" charset="0"/>
              <a:buChar char="•"/>
            </a:pPr>
            <a:r>
              <a:rPr lang="en-US" sz="3200" b="0" i="0" dirty="0">
                <a:solidFill>
                  <a:srgbClr val="374151"/>
                </a:solidFill>
                <a:effectLst/>
                <a:latin typeface="Söhne"/>
              </a:rPr>
              <a:t>Binary Search Tree is a versatile data structure for efficient searching, insertion, and deletion operations.</a:t>
            </a:r>
          </a:p>
          <a:p>
            <a:pPr algn="just">
              <a:buFont typeface="Arial" panose="020B0604020202020204" pitchFamily="34" charset="0"/>
              <a:buChar char="•"/>
            </a:pPr>
            <a:r>
              <a:rPr lang="en-US" sz="3200" b="0" i="0" dirty="0">
                <a:solidFill>
                  <a:srgbClr val="374151"/>
                </a:solidFill>
                <a:effectLst/>
                <a:latin typeface="Söhne"/>
              </a:rPr>
              <a:t>It offers ordered storage of elements and performs well in a variety of applications.</a:t>
            </a:r>
          </a:p>
          <a:p>
            <a:pPr algn="just">
              <a:buFont typeface="Arial" panose="020B0604020202020204" pitchFamily="34" charset="0"/>
              <a:buChar char="•"/>
            </a:pPr>
            <a:r>
              <a:rPr lang="en-US" sz="3200" b="0" i="0" dirty="0">
                <a:solidFill>
                  <a:srgbClr val="374151"/>
                </a:solidFill>
                <a:effectLst/>
                <a:latin typeface="Söhne"/>
              </a:rPr>
              <a:t>Understanding the characteristics and operations of Binary Search Trees is crucial for efficient data manipulation.</a:t>
            </a:r>
          </a:p>
          <a:p>
            <a:pPr algn="just"/>
            <a:endParaRPr lang="en-US" sz="3200" dirty="0"/>
          </a:p>
        </p:txBody>
      </p:sp>
    </p:spTree>
    <p:extLst>
      <p:ext uri="{BB962C8B-B14F-4D97-AF65-F5344CB8AC3E}">
        <p14:creationId xmlns:p14="http://schemas.microsoft.com/office/powerpoint/2010/main" val="901235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6F213-D360-5DDF-DA84-73DE01359F01}"/>
              </a:ext>
            </a:extLst>
          </p:cNvPr>
          <p:cNvSpPr>
            <a:spLocks noGrp="1"/>
          </p:cNvSpPr>
          <p:nvPr>
            <p:ph type="title"/>
          </p:nvPr>
        </p:nvSpPr>
        <p:spPr/>
        <p:txBody>
          <a:bodyPr/>
          <a:lstStyle/>
          <a:p>
            <a:r>
              <a:rPr lang="en-US" b="0" i="0" dirty="0">
                <a:solidFill>
                  <a:srgbClr val="374151"/>
                </a:solidFill>
                <a:effectLst/>
                <a:latin typeface="Söhne"/>
              </a:rPr>
              <a:t>Advantages of Binary Search Tree:</a:t>
            </a:r>
            <a:endParaRPr lang="en-US" dirty="0"/>
          </a:p>
        </p:txBody>
      </p:sp>
      <p:sp>
        <p:nvSpPr>
          <p:cNvPr id="3" name="Content Placeholder 2">
            <a:extLst>
              <a:ext uri="{FF2B5EF4-FFF2-40B4-BE49-F238E27FC236}">
                <a16:creationId xmlns:a16="http://schemas.microsoft.com/office/drawing/2014/main" id="{7B24E288-7F0D-1FEB-F84F-972BF1F767A9}"/>
              </a:ext>
            </a:extLst>
          </p:cNvPr>
          <p:cNvSpPr>
            <a:spLocks noGrp="1"/>
          </p:cNvSpPr>
          <p:nvPr>
            <p:ph idx="1"/>
          </p:nvPr>
        </p:nvSpPr>
        <p:spPr/>
        <p:txBody>
          <a:bodyPr>
            <a:normAutofit/>
          </a:bodyPr>
          <a:lstStyle/>
          <a:p>
            <a:pPr algn="just">
              <a:buFont typeface="Arial" panose="020B0604020202020204" pitchFamily="34" charset="0"/>
              <a:buChar char="•"/>
            </a:pPr>
            <a:r>
              <a:rPr lang="en-US" sz="3200" b="0" i="0" dirty="0">
                <a:solidFill>
                  <a:srgbClr val="374151"/>
                </a:solidFill>
                <a:effectLst/>
                <a:latin typeface="Söhne"/>
              </a:rPr>
              <a:t>Efficient Search: The binary search property allows for fast searching, making it suitable for applications that require frequent searches.</a:t>
            </a:r>
          </a:p>
          <a:p>
            <a:pPr algn="just">
              <a:buFont typeface="Arial" panose="020B0604020202020204" pitchFamily="34" charset="0"/>
              <a:buChar char="•"/>
            </a:pPr>
            <a:r>
              <a:rPr lang="en-US" sz="3200" b="0" i="0" dirty="0">
                <a:solidFill>
                  <a:srgbClr val="374151"/>
                </a:solidFill>
                <a:effectLst/>
                <a:latin typeface="Söhne"/>
              </a:rPr>
              <a:t>Insertion and Deletion: BST supports efficient insertion and deletion operations while preserving the order property.</a:t>
            </a:r>
          </a:p>
          <a:p>
            <a:pPr algn="just">
              <a:buFont typeface="Arial" panose="020B0604020202020204" pitchFamily="34" charset="0"/>
              <a:buChar char="•"/>
            </a:pPr>
            <a:r>
              <a:rPr lang="en-US" sz="3200" b="0" i="0" dirty="0">
                <a:solidFill>
                  <a:srgbClr val="374151"/>
                </a:solidFill>
                <a:effectLst/>
                <a:latin typeface="Söhne"/>
              </a:rPr>
              <a:t>Ordered Data Structure: The ordered arrangement of keys facilitates operations like finding minimum or maximum values, in-order traversal, and range queries.</a:t>
            </a:r>
          </a:p>
          <a:p>
            <a:pPr algn="just"/>
            <a:endParaRPr lang="en-US" sz="3200" dirty="0"/>
          </a:p>
        </p:txBody>
      </p:sp>
    </p:spTree>
    <p:extLst>
      <p:ext uri="{BB962C8B-B14F-4D97-AF65-F5344CB8AC3E}">
        <p14:creationId xmlns:p14="http://schemas.microsoft.com/office/powerpoint/2010/main" val="2809482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137AB-2136-F6E7-860D-A206E203FDEC}"/>
              </a:ext>
            </a:extLst>
          </p:cNvPr>
          <p:cNvSpPr>
            <a:spLocks noGrp="1"/>
          </p:cNvSpPr>
          <p:nvPr>
            <p:ph type="title"/>
          </p:nvPr>
        </p:nvSpPr>
        <p:spPr/>
        <p:txBody>
          <a:bodyPr/>
          <a:lstStyle/>
          <a:p>
            <a:r>
              <a:rPr lang="en-US" b="0" i="0" dirty="0">
                <a:solidFill>
                  <a:srgbClr val="374151"/>
                </a:solidFill>
                <a:effectLst/>
                <a:latin typeface="Söhne"/>
              </a:rPr>
              <a:t>Time Complexity:</a:t>
            </a:r>
            <a:endParaRPr lang="en-US" dirty="0"/>
          </a:p>
        </p:txBody>
      </p:sp>
      <p:sp>
        <p:nvSpPr>
          <p:cNvPr id="3" name="Content Placeholder 2">
            <a:extLst>
              <a:ext uri="{FF2B5EF4-FFF2-40B4-BE49-F238E27FC236}">
                <a16:creationId xmlns:a16="http://schemas.microsoft.com/office/drawing/2014/main" id="{33537A1B-EBB1-833D-155C-5F8629EDDE5F}"/>
              </a:ext>
            </a:extLst>
          </p:cNvPr>
          <p:cNvSpPr>
            <a:spLocks noGrp="1"/>
          </p:cNvSpPr>
          <p:nvPr>
            <p:ph idx="1"/>
          </p:nvPr>
        </p:nvSpPr>
        <p:spPr/>
        <p:txBody>
          <a:bodyPr/>
          <a:lstStyle/>
          <a:p>
            <a:pPr algn="just">
              <a:buFont typeface="Arial" panose="020B0604020202020204" pitchFamily="34" charset="0"/>
              <a:buChar char="•"/>
            </a:pPr>
            <a:r>
              <a:rPr lang="en-US" b="0" i="0" dirty="0">
                <a:solidFill>
                  <a:srgbClr val="374151"/>
                </a:solidFill>
                <a:effectLst/>
                <a:latin typeface="Söhne"/>
              </a:rPr>
              <a:t>Search: O(log n) in the average case, O(n) in the worst case (unbalanced tree).</a:t>
            </a:r>
          </a:p>
          <a:p>
            <a:pPr algn="just">
              <a:buFont typeface="Arial" panose="020B0604020202020204" pitchFamily="34" charset="0"/>
              <a:buChar char="•"/>
            </a:pPr>
            <a:r>
              <a:rPr lang="en-US" b="0" i="0" dirty="0">
                <a:solidFill>
                  <a:srgbClr val="374151"/>
                </a:solidFill>
                <a:effectLst/>
                <a:latin typeface="Söhne"/>
              </a:rPr>
              <a:t>Insertion: O(log n) in the average case, O(n) in the worst case (unbalanced tree).</a:t>
            </a:r>
          </a:p>
          <a:p>
            <a:pPr algn="just">
              <a:buFont typeface="Arial" panose="020B0604020202020204" pitchFamily="34" charset="0"/>
              <a:buChar char="•"/>
            </a:pPr>
            <a:r>
              <a:rPr lang="en-US" b="0" i="0" dirty="0">
                <a:solidFill>
                  <a:srgbClr val="374151"/>
                </a:solidFill>
                <a:effectLst/>
                <a:latin typeface="Söhne"/>
              </a:rPr>
              <a:t>Deletion: O(log n) in the average case, O(n) in the worst case (unbalanced tree).</a:t>
            </a:r>
          </a:p>
          <a:p>
            <a:pPr algn="just">
              <a:buFont typeface="Arial" panose="020B0604020202020204" pitchFamily="34" charset="0"/>
              <a:buChar char="•"/>
            </a:pPr>
            <a:r>
              <a:rPr lang="en-US" b="0" i="0" dirty="0">
                <a:solidFill>
                  <a:srgbClr val="374151"/>
                </a:solidFill>
                <a:effectLst/>
                <a:latin typeface="Söhne"/>
              </a:rPr>
              <a:t>n represents the number of nodes in the tree.</a:t>
            </a:r>
          </a:p>
          <a:p>
            <a:pPr algn="just"/>
            <a:endParaRPr lang="en-US" dirty="0"/>
          </a:p>
        </p:txBody>
      </p:sp>
    </p:spTree>
    <p:extLst>
      <p:ext uri="{BB962C8B-B14F-4D97-AF65-F5344CB8AC3E}">
        <p14:creationId xmlns:p14="http://schemas.microsoft.com/office/powerpoint/2010/main" val="2330617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B35CF-C067-7C18-401C-3A505AE37F3E}"/>
              </a:ext>
            </a:extLst>
          </p:cNvPr>
          <p:cNvSpPr>
            <a:spLocks noGrp="1"/>
          </p:cNvSpPr>
          <p:nvPr>
            <p:ph type="ctrTitle"/>
          </p:nvPr>
        </p:nvSpPr>
        <p:spPr/>
        <p:txBody>
          <a:bodyPr/>
          <a:lstStyle/>
          <a:p>
            <a:r>
              <a:rPr lang="en-US" b="1" i="0" dirty="0">
                <a:solidFill>
                  <a:srgbClr val="374151"/>
                </a:solidFill>
                <a:effectLst/>
                <a:latin typeface="Söhne"/>
              </a:rPr>
              <a:t>B-Tree</a:t>
            </a:r>
            <a:endParaRPr lang="en-US" b="1" dirty="0"/>
          </a:p>
        </p:txBody>
      </p:sp>
      <p:sp>
        <p:nvSpPr>
          <p:cNvPr id="3" name="Subtitle 2">
            <a:extLst>
              <a:ext uri="{FF2B5EF4-FFF2-40B4-BE49-F238E27FC236}">
                <a16:creationId xmlns:a16="http://schemas.microsoft.com/office/drawing/2014/main" id="{7EF046F5-07C0-75C4-C837-67DCC9E876E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49772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2337E-09DF-A20E-375F-F4EA9ACD161F}"/>
              </a:ext>
            </a:extLst>
          </p:cNvPr>
          <p:cNvSpPr>
            <a:spLocks noGrp="1"/>
          </p:cNvSpPr>
          <p:nvPr>
            <p:ph type="title"/>
          </p:nvPr>
        </p:nvSpPr>
        <p:spPr/>
        <p:txBody>
          <a:bodyPr/>
          <a:lstStyle/>
          <a:p>
            <a:r>
              <a:rPr lang="en-US" b="0" i="0" dirty="0">
                <a:solidFill>
                  <a:srgbClr val="374151"/>
                </a:solidFill>
                <a:effectLst/>
                <a:latin typeface="Söhne"/>
              </a:rPr>
              <a:t>Introduction:</a:t>
            </a:r>
            <a:endParaRPr lang="en-US" dirty="0"/>
          </a:p>
        </p:txBody>
      </p:sp>
      <p:sp>
        <p:nvSpPr>
          <p:cNvPr id="3" name="Content Placeholder 2">
            <a:extLst>
              <a:ext uri="{FF2B5EF4-FFF2-40B4-BE49-F238E27FC236}">
                <a16:creationId xmlns:a16="http://schemas.microsoft.com/office/drawing/2014/main" id="{E8B52251-A3FB-5DB6-A523-73811E34D1FB}"/>
              </a:ext>
            </a:extLst>
          </p:cNvPr>
          <p:cNvSpPr>
            <a:spLocks noGrp="1"/>
          </p:cNvSpPr>
          <p:nvPr>
            <p:ph idx="1"/>
          </p:nvPr>
        </p:nvSpPr>
        <p:spPr/>
        <p:txBody>
          <a:bodyPr>
            <a:normAutofit/>
          </a:bodyPr>
          <a:lstStyle/>
          <a:p>
            <a:pPr algn="just">
              <a:buFont typeface="Arial" panose="020B0604020202020204" pitchFamily="34" charset="0"/>
              <a:buChar char="•"/>
            </a:pPr>
            <a:r>
              <a:rPr lang="en-US" sz="3600" b="0" i="0" dirty="0">
                <a:solidFill>
                  <a:srgbClr val="374151"/>
                </a:solidFill>
                <a:effectLst/>
                <a:latin typeface="Söhne"/>
              </a:rPr>
              <a:t>B-tree is a self-balancing search tree data structure used for efficient storage and retrieval of sorted data.</a:t>
            </a:r>
          </a:p>
          <a:p>
            <a:pPr algn="just">
              <a:buFont typeface="Arial" panose="020B0604020202020204" pitchFamily="34" charset="0"/>
              <a:buChar char="•"/>
            </a:pPr>
            <a:r>
              <a:rPr lang="en-US" sz="3600" b="0" i="0" dirty="0">
                <a:solidFill>
                  <a:srgbClr val="374151"/>
                </a:solidFill>
                <a:effectLst/>
                <a:latin typeface="Söhne"/>
              </a:rPr>
              <a:t>It is widely used in applications that require fast access to large amounts of data, such as databases and file systems.</a:t>
            </a:r>
          </a:p>
          <a:p>
            <a:pPr algn="just"/>
            <a:endParaRPr lang="en-US" sz="3600" dirty="0"/>
          </a:p>
        </p:txBody>
      </p:sp>
    </p:spTree>
    <p:extLst>
      <p:ext uri="{BB962C8B-B14F-4D97-AF65-F5344CB8AC3E}">
        <p14:creationId xmlns:p14="http://schemas.microsoft.com/office/powerpoint/2010/main" val="1118076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1538</Words>
  <Application>Microsoft Office PowerPoint</Application>
  <PresentationFormat>Widescreen</PresentationFormat>
  <Paragraphs>145</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Söhne</vt:lpstr>
      <vt:lpstr>Office Theme</vt:lpstr>
      <vt:lpstr>Binary Search Tree (BST)</vt:lpstr>
      <vt:lpstr>Introduction</vt:lpstr>
      <vt:lpstr>Key Features of Binary Search Tree:</vt:lpstr>
      <vt:lpstr>Applications of Binary Search Tree:</vt:lpstr>
      <vt:lpstr>Conclusion</vt:lpstr>
      <vt:lpstr>Advantages of Binary Search Tree:</vt:lpstr>
      <vt:lpstr>Time Complexity:</vt:lpstr>
      <vt:lpstr>B-Tree</vt:lpstr>
      <vt:lpstr>Introduction:</vt:lpstr>
      <vt:lpstr>Key Features of B-tree:</vt:lpstr>
      <vt:lpstr>PowerPoint Presentation</vt:lpstr>
      <vt:lpstr>Advantages of B-tree:</vt:lpstr>
      <vt:lpstr>PowerPoint Presentation</vt:lpstr>
      <vt:lpstr>Applications of B-tree:</vt:lpstr>
      <vt:lpstr>PowerPoint Presentation</vt:lpstr>
      <vt:lpstr>Conclusion:</vt:lpstr>
      <vt:lpstr>Heaps and Operations</vt:lpstr>
      <vt:lpstr>Introduction to Heaps</vt:lpstr>
      <vt:lpstr>Heap Operations</vt:lpstr>
      <vt:lpstr>Heapify Operation</vt:lpstr>
      <vt:lpstr>Heap Applications</vt:lpstr>
      <vt:lpstr>Time Complexity</vt:lpstr>
      <vt:lpstr>Application of Trees: Huffman Codes</vt:lpstr>
      <vt:lpstr>Introduction to Huffman Codes</vt:lpstr>
      <vt:lpstr>The Huffman Coding Process</vt:lpstr>
      <vt:lpstr>Application of Huffman Codes</vt:lpstr>
      <vt:lpstr>Advantages of Huffman Codes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B-Tree</dc:title>
  <dc:creator>RK</dc:creator>
  <cp:lastModifiedBy>RK</cp:lastModifiedBy>
  <cp:revision>18</cp:revision>
  <dcterms:created xsi:type="dcterms:W3CDTF">2023-05-16T15:55:42Z</dcterms:created>
  <dcterms:modified xsi:type="dcterms:W3CDTF">2023-07-20T02:22:54Z</dcterms:modified>
</cp:coreProperties>
</file>