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9" r:id="rId4"/>
    <p:sldId id="260" r:id="rId5"/>
    <p:sldId id="261" r:id="rId6"/>
    <p:sldId id="262" r:id="rId7"/>
    <p:sldId id="263" r:id="rId8"/>
    <p:sldId id="270" r:id="rId9"/>
    <p:sldId id="266" r:id="rId10"/>
    <p:sldId id="268" r:id="rId11"/>
    <p:sldId id="269" r:id="rId12"/>
    <p:sldId id="267" r:id="rId13"/>
    <p:sldId id="280" r:id="rId14"/>
    <p:sldId id="290" r:id="rId15"/>
    <p:sldId id="274" r:id="rId16"/>
    <p:sldId id="275" r:id="rId17"/>
    <p:sldId id="276" r:id="rId18"/>
    <p:sldId id="277" r:id="rId19"/>
    <p:sldId id="278" r:id="rId20"/>
    <p:sldId id="281" r:id="rId21"/>
    <p:sldId id="282" r:id="rId22"/>
    <p:sldId id="283" r:id="rId23"/>
    <p:sldId id="289" r:id="rId24"/>
    <p:sldId id="284" r:id="rId25"/>
    <p:sldId id="285" r:id="rId26"/>
    <p:sldId id="286" r:id="rId27"/>
    <p:sldId id="287" r:id="rId28"/>
    <p:sldId id="288" r:id="rId29"/>
    <p:sldId id="291" r:id="rId30"/>
    <p:sldId id="292" r:id="rId31"/>
    <p:sldId id="293" r:id="rId32"/>
    <p:sldId id="294" r:id="rId33"/>
    <p:sldId id="295" r:id="rId34"/>
    <p:sldId id="296" r:id="rId35"/>
    <p:sldId id="29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33AAB-B9E7-46F0-ABB2-1DBB2E7542E3}" type="datetimeFigureOut">
              <a:rPr lang="en-US" smtClean="0"/>
              <a:t>8/13/2023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03FFD-0D37-4544-BAAC-97923F93B048}" type="slidenum">
              <a:rPr lang="en-US" smtClean="0"/>
              <a:t>‹#›</a:t>
            </a:fld>
            <a:endParaRPr lang="en-US"/>
          </a:p>
        </p:txBody>
      </p:sp>
    </p:spTree>
    <p:extLst>
      <p:ext uri="{BB962C8B-B14F-4D97-AF65-F5344CB8AC3E}">
        <p14:creationId xmlns:p14="http://schemas.microsoft.com/office/powerpoint/2010/main" val="238505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7647-7070-E42F-AE5A-ECDCEBA99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B31C86-192F-28D2-12AB-7032FF803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07C9BD-FB5A-9477-6F0B-69494B9BBB67}"/>
              </a:ext>
            </a:extLst>
          </p:cNvPr>
          <p:cNvSpPr>
            <a:spLocks noGrp="1"/>
          </p:cNvSpPr>
          <p:nvPr>
            <p:ph type="dt" sz="half" idx="10"/>
          </p:nvPr>
        </p:nvSpPr>
        <p:spPr/>
        <p:txBody>
          <a:bodyPr/>
          <a:lstStyle/>
          <a:p>
            <a:fld id="{886E3ABE-7249-4695-8FD9-A1F3251E407F}" type="datetime8">
              <a:rPr lang="en-US" smtClean="0"/>
              <a:t>8/13/2023 8:54 PM</a:t>
            </a:fld>
            <a:endParaRPr lang="en-US"/>
          </a:p>
        </p:txBody>
      </p:sp>
      <p:sp>
        <p:nvSpPr>
          <p:cNvPr id="5" name="Footer Placeholder 4">
            <a:extLst>
              <a:ext uri="{FF2B5EF4-FFF2-40B4-BE49-F238E27FC236}">
                <a16:creationId xmlns:a16="http://schemas.microsoft.com/office/drawing/2014/main" id="{0F909EB1-F82E-5F57-7A24-20E0A2BBE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9E018-1361-93B9-1390-B1ED6C77718A}"/>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295107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ADF8-17E8-067E-74CD-045FA7161F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393CFE-E3D2-7CDB-F4F6-C5E53DDC1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52A26-CFF9-66EB-77B9-E0F4C3A0E7FB}"/>
              </a:ext>
            </a:extLst>
          </p:cNvPr>
          <p:cNvSpPr>
            <a:spLocks noGrp="1"/>
          </p:cNvSpPr>
          <p:nvPr>
            <p:ph type="dt" sz="half" idx="10"/>
          </p:nvPr>
        </p:nvSpPr>
        <p:spPr/>
        <p:txBody>
          <a:bodyPr/>
          <a:lstStyle/>
          <a:p>
            <a:fld id="{AD180A48-D2C0-48E7-B19E-B7403EC43A49}" type="datetime8">
              <a:rPr lang="en-US" smtClean="0"/>
              <a:t>8/13/2023 8:54 PM</a:t>
            </a:fld>
            <a:endParaRPr lang="en-US"/>
          </a:p>
        </p:txBody>
      </p:sp>
      <p:sp>
        <p:nvSpPr>
          <p:cNvPr id="5" name="Footer Placeholder 4">
            <a:extLst>
              <a:ext uri="{FF2B5EF4-FFF2-40B4-BE49-F238E27FC236}">
                <a16:creationId xmlns:a16="http://schemas.microsoft.com/office/drawing/2014/main" id="{89C2A84A-C328-5057-0E88-E8EDE0D6B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B50BC-D04D-9581-D14D-1A8EF238E077}"/>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380516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F69FDC-F3FF-6B86-B995-D8623D4C2A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850B2F-56A3-B88D-02AB-EF0204E5A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553E4-E535-BD7B-2701-6D96F7ED9DBF}"/>
              </a:ext>
            </a:extLst>
          </p:cNvPr>
          <p:cNvSpPr>
            <a:spLocks noGrp="1"/>
          </p:cNvSpPr>
          <p:nvPr>
            <p:ph type="dt" sz="half" idx="10"/>
          </p:nvPr>
        </p:nvSpPr>
        <p:spPr/>
        <p:txBody>
          <a:bodyPr/>
          <a:lstStyle/>
          <a:p>
            <a:fld id="{8F60F558-9DCA-41EF-AEAB-4CC9C4CDAC44}" type="datetime8">
              <a:rPr lang="en-US" smtClean="0"/>
              <a:t>8/13/2023 8:54 PM</a:t>
            </a:fld>
            <a:endParaRPr lang="en-US"/>
          </a:p>
        </p:txBody>
      </p:sp>
      <p:sp>
        <p:nvSpPr>
          <p:cNvPr id="5" name="Footer Placeholder 4">
            <a:extLst>
              <a:ext uri="{FF2B5EF4-FFF2-40B4-BE49-F238E27FC236}">
                <a16:creationId xmlns:a16="http://schemas.microsoft.com/office/drawing/2014/main" id="{4C329FA0-0B04-0530-39C4-AE8708E96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E2BC8-E9BE-7170-0653-BCB485EA8DC6}"/>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348861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12AE-6B84-CC8C-9B0D-A1E830723E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793D0-A296-62E5-2971-03EA79F21B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38918-67AA-0601-5D35-67C44E34956C}"/>
              </a:ext>
            </a:extLst>
          </p:cNvPr>
          <p:cNvSpPr>
            <a:spLocks noGrp="1"/>
          </p:cNvSpPr>
          <p:nvPr>
            <p:ph type="dt" sz="half" idx="10"/>
          </p:nvPr>
        </p:nvSpPr>
        <p:spPr/>
        <p:txBody>
          <a:bodyPr/>
          <a:lstStyle/>
          <a:p>
            <a:fld id="{26B524F2-AC4E-40B9-971F-6E60DDCB7961}" type="datetime8">
              <a:rPr lang="en-US" smtClean="0"/>
              <a:t>8/13/2023 8:54 PM</a:t>
            </a:fld>
            <a:endParaRPr lang="en-US"/>
          </a:p>
        </p:txBody>
      </p:sp>
      <p:sp>
        <p:nvSpPr>
          <p:cNvPr id="5" name="Footer Placeholder 4">
            <a:extLst>
              <a:ext uri="{FF2B5EF4-FFF2-40B4-BE49-F238E27FC236}">
                <a16:creationId xmlns:a16="http://schemas.microsoft.com/office/drawing/2014/main" id="{C16258D6-A481-46BD-1E22-208DAC6E1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9F2CC-9499-E4CA-137C-5912DFC7A9E1}"/>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56145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A79A-33FD-127B-338A-57D0D35D2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87A6B9-21B2-9034-AA4F-097589DED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D0E89-4938-0E78-56BA-28F0D960D8F3}"/>
              </a:ext>
            </a:extLst>
          </p:cNvPr>
          <p:cNvSpPr>
            <a:spLocks noGrp="1"/>
          </p:cNvSpPr>
          <p:nvPr>
            <p:ph type="dt" sz="half" idx="10"/>
          </p:nvPr>
        </p:nvSpPr>
        <p:spPr/>
        <p:txBody>
          <a:bodyPr/>
          <a:lstStyle/>
          <a:p>
            <a:fld id="{4EB4D873-5F83-4FD0-B61A-736E090006D4}" type="datetime8">
              <a:rPr lang="en-US" smtClean="0"/>
              <a:t>8/13/2023 8:54 PM</a:t>
            </a:fld>
            <a:endParaRPr lang="en-US"/>
          </a:p>
        </p:txBody>
      </p:sp>
      <p:sp>
        <p:nvSpPr>
          <p:cNvPr id="5" name="Footer Placeholder 4">
            <a:extLst>
              <a:ext uri="{FF2B5EF4-FFF2-40B4-BE49-F238E27FC236}">
                <a16:creationId xmlns:a16="http://schemas.microsoft.com/office/drawing/2014/main" id="{83D1A056-CBEE-EB19-38C4-9EC4440A9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CC928-075B-2E23-BD78-991BB7993735}"/>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242271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FF43-F330-B255-4476-D4CFE7DED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3FACC-1967-5E06-B4B5-47DFFA907A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7A3177-F14B-AD39-75D8-CED492BD07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669D96-00F7-851B-D95D-BD892A229CD1}"/>
              </a:ext>
            </a:extLst>
          </p:cNvPr>
          <p:cNvSpPr>
            <a:spLocks noGrp="1"/>
          </p:cNvSpPr>
          <p:nvPr>
            <p:ph type="dt" sz="half" idx="10"/>
          </p:nvPr>
        </p:nvSpPr>
        <p:spPr/>
        <p:txBody>
          <a:bodyPr/>
          <a:lstStyle/>
          <a:p>
            <a:fld id="{3074090C-5472-499B-B996-4D53E404D4B7}" type="datetime8">
              <a:rPr lang="en-US" smtClean="0"/>
              <a:t>8/13/2023 8:54 PM</a:t>
            </a:fld>
            <a:endParaRPr lang="en-US"/>
          </a:p>
        </p:txBody>
      </p:sp>
      <p:sp>
        <p:nvSpPr>
          <p:cNvPr id="6" name="Footer Placeholder 5">
            <a:extLst>
              <a:ext uri="{FF2B5EF4-FFF2-40B4-BE49-F238E27FC236}">
                <a16:creationId xmlns:a16="http://schemas.microsoft.com/office/drawing/2014/main" id="{6DE36AB4-6486-2EE4-19E0-384C1150C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5E8F5-507A-E956-E3EB-F90CC15F1E46}"/>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310592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B34D-1A8D-F640-6956-11FDFA5486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EA7D7E-951E-FE36-2F83-B5D0AAD0BB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0E9C0F-48CC-C6A6-7283-DB81507AD5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9ECCDA-2A92-5F26-B78E-BED4A5631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E06C4-BEEA-9554-F9CA-1947DF9294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9E8B38-947C-5476-3B6E-7E7E0368B461}"/>
              </a:ext>
            </a:extLst>
          </p:cNvPr>
          <p:cNvSpPr>
            <a:spLocks noGrp="1"/>
          </p:cNvSpPr>
          <p:nvPr>
            <p:ph type="dt" sz="half" idx="10"/>
          </p:nvPr>
        </p:nvSpPr>
        <p:spPr/>
        <p:txBody>
          <a:bodyPr/>
          <a:lstStyle/>
          <a:p>
            <a:fld id="{769BA653-64D1-4F55-93D0-4D908F0AB4DD}" type="datetime8">
              <a:rPr lang="en-US" smtClean="0"/>
              <a:t>8/13/2023 8:54 PM</a:t>
            </a:fld>
            <a:endParaRPr lang="en-US"/>
          </a:p>
        </p:txBody>
      </p:sp>
      <p:sp>
        <p:nvSpPr>
          <p:cNvPr id="8" name="Footer Placeholder 7">
            <a:extLst>
              <a:ext uri="{FF2B5EF4-FFF2-40B4-BE49-F238E27FC236}">
                <a16:creationId xmlns:a16="http://schemas.microsoft.com/office/drawing/2014/main" id="{F2E1B3A1-F17E-3C1A-F9AA-1712C55E8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3005C-24C0-4469-59A4-BAC00FDCDD46}"/>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165776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4649-4CCD-5FC4-6B2B-CDA6DA3E72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493667-DB66-A567-B8D0-F0B3D7EBD70F}"/>
              </a:ext>
            </a:extLst>
          </p:cNvPr>
          <p:cNvSpPr>
            <a:spLocks noGrp="1"/>
          </p:cNvSpPr>
          <p:nvPr>
            <p:ph type="dt" sz="half" idx="10"/>
          </p:nvPr>
        </p:nvSpPr>
        <p:spPr/>
        <p:txBody>
          <a:bodyPr/>
          <a:lstStyle/>
          <a:p>
            <a:fld id="{411E9323-02AD-4BAC-8F90-41C463A40878}" type="datetime8">
              <a:rPr lang="en-US" smtClean="0"/>
              <a:t>8/13/2023 8:54 PM</a:t>
            </a:fld>
            <a:endParaRPr lang="en-US"/>
          </a:p>
        </p:txBody>
      </p:sp>
      <p:sp>
        <p:nvSpPr>
          <p:cNvPr id="4" name="Footer Placeholder 3">
            <a:extLst>
              <a:ext uri="{FF2B5EF4-FFF2-40B4-BE49-F238E27FC236}">
                <a16:creationId xmlns:a16="http://schemas.microsoft.com/office/drawing/2014/main" id="{7297D61C-9847-268D-FC79-5B9D9BDA4A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D9B443-6838-0380-C6A6-F2536343411E}"/>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289982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AA1A7-A4B6-FE07-71B1-E5CB2F41BC0F}"/>
              </a:ext>
            </a:extLst>
          </p:cNvPr>
          <p:cNvSpPr>
            <a:spLocks noGrp="1"/>
          </p:cNvSpPr>
          <p:nvPr>
            <p:ph type="dt" sz="half" idx="10"/>
          </p:nvPr>
        </p:nvSpPr>
        <p:spPr/>
        <p:txBody>
          <a:bodyPr/>
          <a:lstStyle/>
          <a:p>
            <a:fld id="{D4A52A13-A856-49DE-8607-5CCEECDDBBE9}" type="datetime8">
              <a:rPr lang="en-US" smtClean="0"/>
              <a:t>8/13/2023 8:54 PM</a:t>
            </a:fld>
            <a:endParaRPr lang="en-US"/>
          </a:p>
        </p:txBody>
      </p:sp>
      <p:sp>
        <p:nvSpPr>
          <p:cNvPr id="3" name="Footer Placeholder 2">
            <a:extLst>
              <a:ext uri="{FF2B5EF4-FFF2-40B4-BE49-F238E27FC236}">
                <a16:creationId xmlns:a16="http://schemas.microsoft.com/office/drawing/2014/main" id="{1A1DAC6E-E8DD-DE0B-53FE-829FFB4DA7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58C403-1506-4BCB-81CB-57BEC1029A84}"/>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2047076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D256-DBD6-5AD8-BF2B-DF82DB111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63FDE5-7363-7E3B-A847-AF89BF9CDE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AE1C50-8231-0471-3DC2-DAC77D3BF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8EA03-8E54-F584-2DB9-E1DB79B7B8A4}"/>
              </a:ext>
            </a:extLst>
          </p:cNvPr>
          <p:cNvSpPr>
            <a:spLocks noGrp="1"/>
          </p:cNvSpPr>
          <p:nvPr>
            <p:ph type="dt" sz="half" idx="10"/>
          </p:nvPr>
        </p:nvSpPr>
        <p:spPr/>
        <p:txBody>
          <a:bodyPr/>
          <a:lstStyle/>
          <a:p>
            <a:fld id="{B144E8BB-A953-4F7E-939D-52EAC23F54A3}" type="datetime8">
              <a:rPr lang="en-US" smtClean="0"/>
              <a:t>8/13/2023 8:54 PM</a:t>
            </a:fld>
            <a:endParaRPr lang="en-US"/>
          </a:p>
        </p:txBody>
      </p:sp>
      <p:sp>
        <p:nvSpPr>
          <p:cNvPr id="6" name="Footer Placeholder 5">
            <a:extLst>
              <a:ext uri="{FF2B5EF4-FFF2-40B4-BE49-F238E27FC236}">
                <a16:creationId xmlns:a16="http://schemas.microsoft.com/office/drawing/2014/main" id="{51923A7E-92C9-A5F2-70CC-FE78343C9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3778C-1C24-F891-8F30-1FF3CEA84C36}"/>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2350312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14FF-1014-8DC9-9485-3D8828721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0ACE5D-2849-4D4B-97AE-8F7FD772B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57FCB9-23A7-C885-50D5-0685A1BA4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ACB5D-9178-FC66-0D83-27DF10B8C13E}"/>
              </a:ext>
            </a:extLst>
          </p:cNvPr>
          <p:cNvSpPr>
            <a:spLocks noGrp="1"/>
          </p:cNvSpPr>
          <p:nvPr>
            <p:ph type="dt" sz="half" idx="10"/>
          </p:nvPr>
        </p:nvSpPr>
        <p:spPr/>
        <p:txBody>
          <a:bodyPr/>
          <a:lstStyle/>
          <a:p>
            <a:fld id="{A87234D7-9BDA-448A-81AB-06D8ECB39133}" type="datetime8">
              <a:rPr lang="en-US" smtClean="0"/>
              <a:t>8/13/2023 8:54 PM</a:t>
            </a:fld>
            <a:endParaRPr lang="en-US"/>
          </a:p>
        </p:txBody>
      </p:sp>
      <p:sp>
        <p:nvSpPr>
          <p:cNvPr id="6" name="Footer Placeholder 5">
            <a:extLst>
              <a:ext uri="{FF2B5EF4-FFF2-40B4-BE49-F238E27FC236}">
                <a16:creationId xmlns:a16="http://schemas.microsoft.com/office/drawing/2014/main" id="{1498DFA9-DE87-0C0C-F53F-419906BAF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8ECF7-2196-7649-BAA9-6F21889351FD}"/>
              </a:ext>
            </a:extLst>
          </p:cNvPr>
          <p:cNvSpPr>
            <a:spLocks noGrp="1"/>
          </p:cNvSpPr>
          <p:nvPr>
            <p:ph type="sldNum" sz="quarter" idx="12"/>
          </p:nvPr>
        </p:nvSpPr>
        <p:spPr/>
        <p:txBody>
          <a:bodyPr/>
          <a:lstStyle/>
          <a:p>
            <a:fld id="{FD4A6C00-11CB-4C47-BFD4-EE16D62D3C5F}" type="slidenum">
              <a:rPr lang="en-US" smtClean="0"/>
              <a:t>‹#›</a:t>
            </a:fld>
            <a:endParaRPr lang="en-US"/>
          </a:p>
        </p:txBody>
      </p:sp>
    </p:spTree>
    <p:extLst>
      <p:ext uri="{BB962C8B-B14F-4D97-AF65-F5344CB8AC3E}">
        <p14:creationId xmlns:p14="http://schemas.microsoft.com/office/powerpoint/2010/main" val="315076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2E0B3-8C5E-BDFC-01A9-D9F61CAFD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629AF0-DF0E-0C66-0260-19D15C485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0610C-5303-03A8-6CC0-81A29879A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85A2B-B9AC-4A6F-A819-F97E9D97E801}" type="datetime8">
              <a:rPr lang="en-US" smtClean="0"/>
              <a:t>8/13/2023 8:54 PM</a:t>
            </a:fld>
            <a:endParaRPr lang="en-US"/>
          </a:p>
        </p:txBody>
      </p:sp>
      <p:sp>
        <p:nvSpPr>
          <p:cNvPr id="5" name="Footer Placeholder 4">
            <a:extLst>
              <a:ext uri="{FF2B5EF4-FFF2-40B4-BE49-F238E27FC236}">
                <a16:creationId xmlns:a16="http://schemas.microsoft.com/office/drawing/2014/main" id="{BD497D1A-2154-783F-57A8-B5957B39B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AE947F-1FA5-77D1-6FA8-DC6A5B3B1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A6C00-11CB-4C47-BFD4-EE16D62D3C5F}" type="slidenum">
              <a:rPr lang="en-US" smtClean="0"/>
              <a:t>‹#›</a:t>
            </a:fld>
            <a:endParaRPr lang="en-US"/>
          </a:p>
        </p:txBody>
      </p:sp>
    </p:spTree>
    <p:extLst>
      <p:ext uri="{BB962C8B-B14F-4D97-AF65-F5344CB8AC3E}">
        <p14:creationId xmlns:p14="http://schemas.microsoft.com/office/powerpoint/2010/main" val="2099300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E5DA-356F-1C0D-412D-DC86CA9F1603}"/>
              </a:ext>
            </a:extLst>
          </p:cNvPr>
          <p:cNvSpPr>
            <a:spLocks noGrp="1"/>
          </p:cNvSpPr>
          <p:nvPr>
            <p:ph type="ctrTitle"/>
          </p:nvPr>
        </p:nvSpPr>
        <p:spPr/>
        <p:txBody>
          <a:bodyPr/>
          <a:lstStyle/>
          <a:p>
            <a:r>
              <a:rPr lang="en-US" dirty="0">
                <a:solidFill>
                  <a:srgbClr val="FF0000"/>
                </a:solidFill>
              </a:rPr>
              <a:t>Unit 5</a:t>
            </a:r>
            <a:br>
              <a:rPr lang="en-US" dirty="0"/>
            </a:br>
            <a:r>
              <a:rPr lang="en-US" b="1" dirty="0">
                <a:solidFill>
                  <a:srgbClr val="FF0000"/>
                </a:solidFill>
              </a:rPr>
              <a:t>Sequential Logic Circuits</a:t>
            </a:r>
          </a:p>
        </p:txBody>
      </p:sp>
      <p:sp>
        <p:nvSpPr>
          <p:cNvPr id="3" name="Subtitle 2">
            <a:extLst>
              <a:ext uri="{FF2B5EF4-FFF2-40B4-BE49-F238E27FC236}">
                <a16:creationId xmlns:a16="http://schemas.microsoft.com/office/drawing/2014/main" id="{FC21DE98-2EA3-BA67-9690-5D31F6C32043}"/>
              </a:ext>
            </a:extLst>
          </p:cNvPr>
          <p:cNvSpPr>
            <a:spLocks noGrp="1"/>
          </p:cNvSpPr>
          <p:nvPr>
            <p:ph type="subTitle" idx="1"/>
          </p:nvPr>
        </p:nvSpPr>
        <p:spPr/>
        <p:txBody>
          <a:bodyPr/>
          <a:lstStyle/>
          <a:p>
            <a:endParaRPr lang="en-US" dirty="0"/>
          </a:p>
        </p:txBody>
      </p:sp>
      <p:sp>
        <p:nvSpPr>
          <p:cNvPr id="4" name="Date Placeholder 3">
            <a:extLst>
              <a:ext uri="{FF2B5EF4-FFF2-40B4-BE49-F238E27FC236}">
                <a16:creationId xmlns:a16="http://schemas.microsoft.com/office/drawing/2014/main" id="{DAF3467B-6A23-DA97-7A0F-5202DB5767FC}"/>
              </a:ext>
            </a:extLst>
          </p:cNvPr>
          <p:cNvSpPr>
            <a:spLocks noGrp="1"/>
          </p:cNvSpPr>
          <p:nvPr>
            <p:ph type="dt" sz="half" idx="10"/>
          </p:nvPr>
        </p:nvSpPr>
        <p:spPr/>
        <p:txBody>
          <a:bodyPr/>
          <a:lstStyle/>
          <a:p>
            <a:fld id="{4CFF0212-AEAC-46F1-B13D-E953A2DE2EE5}" type="datetime8">
              <a:rPr lang="en-US" smtClean="0"/>
              <a:t>8/13/2023 8:54 PM</a:t>
            </a:fld>
            <a:endParaRPr lang="en-US"/>
          </a:p>
        </p:txBody>
      </p:sp>
      <p:sp>
        <p:nvSpPr>
          <p:cNvPr id="5" name="Footer Placeholder 4">
            <a:extLst>
              <a:ext uri="{FF2B5EF4-FFF2-40B4-BE49-F238E27FC236}">
                <a16:creationId xmlns:a16="http://schemas.microsoft.com/office/drawing/2014/main" id="{268F340E-ACA7-9D29-A783-8E46FDD08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6181C-2A43-A6D8-BA37-0DEE43F44274}"/>
              </a:ext>
            </a:extLst>
          </p:cNvPr>
          <p:cNvSpPr>
            <a:spLocks noGrp="1"/>
          </p:cNvSpPr>
          <p:nvPr>
            <p:ph type="sldNum" sz="quarter" idx="12"/>
          </p:nvPr>
        </p:nvSpPr>
        <p:spPr/>
        <p:txBody>
          <a:bodyPr/>
          <a:lstStyle/>
          <a:p>
            <a:fld id="{FD4A6C00-11CB-4C47-BFD4-EE16D62D3C5F}" type="slidenum">
              <a:rPr lang="en-US" smtClean="0"/>
              <a:t>1</a:t>
            </a:fld>
            <a:endParaRPr lang="en-US"/>
          </a:p>
        </p:txBody>
      </p:sp>
    </p:spTree>
    <p:extLst>
      <p:ext uri="{BB962C8B-B14F-4D97-AF65-F5344CB8AC3E}">
        <p14:creationId xmlns:p14="http://schemas.microsoft.com/office/powerpoint/2010/main" val="311172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BF70-1DE8-5EB3-B906-A2DA8C34F71E}"/>
              </a:ext>
            </a:extLst>
          </p:cNvPr>
          <p:cNvSpPr>
            <a:spLocks noGrp="1"/>
          </p:cNvSpPr>
          <p:nvPr>
            <p:ph type="title"/>
          </p:nvPr>
        </p:nvSpPr>
        <p:spPr/>
        <p:txBody>
          <a:bodyPr/>
          <a:lstStyle/>
          <a:p>
            <a:r>
              <a:rPr lang="en-US" b="1" dirty="0">
                <a:solidFill>
                  <a:srgbClr val="FF0000"/>
                </a:solidFill>
              </a:rPr>
              <a:t>Logic Circuit:</a:t>
            </a:r>
          </a:p>
        </p:txBody>
      </p:sp>
      <p:pic>
        <p:nvPicPr>
          <p:cNvPr id="5" name="Content Placeholder 4">
            <a:extLst>
              <a:ext uri="{FF2B5EF4-FFF2-40B4-BE49-F238E27FC236}">
                <a16:creationId xmlns:a16="http://schemas.microsoft.com/office/drawing/2014/main" id="{29FD5793-4C25-3E0C-3FC0-E9EE69BC1EB7}"/>
              </a:ext>
            </a:extLst>
          </p:cNvPr>
          <p:cNvPicPr>
            <a:picLocks noGrp="1" noChangeAspect="1"/>
          </p:cNvPicPr>
          <p:nvPr>
            <p:ph idx="1"/>
          </p:nvPr>
        </p:nvPicPr>
        <p:blipFill>
          <a:blip r:embed="rId2"/>
          <a:stretch>
            <a:fillRect/>
          </a:stretch>
        </p:blipFill>
        <p:spPr>
          <a:xfrm>
            <a:off x="2366682" y="1690688"/>
            <a:ext cx="7620000" cy="4674253"/>
          </a:xfrm>
        </p:spPr>
      </p:pic>
      <p:sp>
        <p:nvSpPr>
          <p:cNvPr id="3" name="Date Placeholder 2">
            <a:extLst>
              <a:ext uri="{FF2B5EF4-FFF2-40B4-BE49-F238E27FC236}">
                <a16:creationId xmlns:a16="http://schemas.microsoft.com/office/drawing/2014/main" id="{C7EF2140-94EF-482C-8245-577DA90A3312}"/>
              </a:ext>
            </a:extLst>
          </p:cNvPr>
          <p:cNvSpPr>
            <a:spLocks noGrp="1"/>
          </p:cNvSpPr>
          <p:nvPr>
            <p:ph type="dt" sz="half" idx="10"/>
          </p:nvPr>
        </p:nvSpPr>
        <p:spPr/>
        <p:txBody>
          <a:bodyPr/>
          <a:lstStyle/>
          <a:p>
            <a:fld id="{37889E16-6FC9-4470-BB59-003E1DEB7986}" type="datetime8">
              <a:rPr lang="en-US" smtClean="0"/>
              <a:t>8/13/2023 8:54 PM</a:t>
            </a:fld>
            <a:endParaRPr lang="en-US"/>
          </a:p>
        </p:txBody>
      </p:sp>
      <p:sp>
        <p:nvSpPr>
          <p:cNvPr id="4" name="Footer Placeholder 3">
            <a:extLst>
              <a:ext uri="{FF2B5EF4-FFF2-40B4-BE49-F238E27FC236}">
                <a16:creationId xmlns:a16="http://schemas.microsoft.com/office/drawing/2014/main" id="{7E689D31-3E87-709E-3AD3-189FF855BB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4EFBE-526B-CDB1-E01C-BDD635D60AE8}"/>
              </a:ext>
            </a:extLst>
          </p:cNvPr>
          <p:cNvSpPr>
            <a:spLocks noGrp="1"/>
          </p:cNvSpPr>
          <p:nvPr>
            <p:ph type="sldNum" sz="quarter" idx="12"/>
          </p:nvPr>
        </p:nvSpPr>
        <p:spPr/>
        <p:txBody>
          <a:bodyPr/>
          <a:lstStyle/>
          <a:p>
            <a:fld id="{FD4A6C00-11CB-4C47-BFD4-EE16D62D3C5F}" type="slidenum">
              <a:rPr lang="en-US" smtClean="0"/>
              <a:t>10</a:t>
            </a:fld>
            <a:endParaRPr lang="en-US"/>
          </a:p>
        </p:txBody>
      </p:sp>
    </p:spTree>
    <p:extLst>
      <p:ext uri="{BB962C8B-B14F-4D97-AF65-F5344CB8AC3E}">
        <p14:creationId xmlns:p14="http://schemas.microsoft.com/office/powerpoint/2010/main" val="325101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C5E5-8EAC-4392-FDBE-0AD9809B56F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EF17DD-C942-FB87-0329-E4F227EB44EF}"/>
              </a:ext>
            </a:extLst>
          </p:cNvPr>
          <p:cNvPicPr>
            <a:picLocks noGrp="1" noChangeAspect="1"/>
          </p:cNvPicPr>
          <p:nvPr>
            <p:ph idx="1"/>
          </p:nvPr>
        </p:nvPicPr>
        <p:blipFill>
          <a:blip r:embed="rId2"/>
          <a:stretch>
            <a:fillRect/>
          </a:stretch>
        </p:blipFill>
        <p:spPr>
          <a:xfrm>
            <a:off x="717177" y="1228165"/>
            <a:ext cx="5697070" cy="4948798"/>
          </a:xfrm>
        </p:spPr>
      </p:pic>
      <p:sp>
        <p:nvSpPr>
          <p:cNvPr id="6" name="Rectangle 5">
            <a:extLst>
              <a:ext uri="{FF2B5EF4-FFF2-40B4-BE49-F238E27FC236}">
                <a16:creationId xmlns:a16="http://schemas.microsoft.com/office/drawing/2014/main" id="{A828923E-BCDF-989C-7F2E-9DB5F2B5BF9E}"/>
              </a:ext>
            </a:extLst>
          </p:cNvPr>
          <p:cNvSpPr/>
          <p:nvPr/>
        </p:nvSpPr>
        <p:spPr>
          <a:xfrm>
            <a:off x="9825318" y="3164541"/>
            <a:ext cx="1389529" cy="13984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3E956C4-E08C-3888-2B87-E4880B8C0110}"/>
              </a:ext>
            </a:extLst>
          </p:cNvPr>
          <p:cNvPicPr>
            <a:picLocks noChangeAspect="1"/>
          </p:cNvPicPr>
          <p:nvPr/>
        </p:nvPicPr>
        <p:blipFill>
          <a:blip r:embed="rId3"/>
          <a:stretch>
            <a:fillRect/>
          </a:stretch>
        </p:blipFill>
        <p:spPr>
          <a:xfrm>
            <a:off x="7010400" y="1344705"/>
            <a:ext cx="4939553" cy="4159623"/>
          </a:xfrm>
          <a:prstGeom prst="rect">
            <a:avLst/>
          </a:prstGeom>
        </p:spPr>
      </p:pic>
      <p:sp>
        <p:nvSpPr>
          <p:cNvPr id="3" name="Date Placeholder 2">
            <a:extLst>
              <a:ext uri="{FF2B5EF4-FFF2-40B4-BE49-F238E27FC236}">
                <a16:creationId xmlns:a16="http://schemas.microsoft.com/office/drawing/2014/main" id="{BCC6AE0F-5BCF-0C87-DDB7-EA311C8CBD77}"/>
              </a:ext>
            </a:extLst>
          </p:cNvPr>
          <p:cNvSpPr>
            <a:spLocks noGrp="1"/>
          </p:cNvSpPr>
          <p:nvPr>
            <p:ph type="dt" sz="half" idx="10"/>
          </p:nvPr>
        </p:nvSpPr>
        <p:spPr/>
        <p:txBody>
          <a:bodyPr/>
          <a:lstStyle/>
          <a:p>
            <a:fld id="{623864F7-BFB8-4BF2-AC67-3DF374CFF652}" type="datetime8">
              <a:rPr lang="en-US" smtClean="0"/>
              <a:t>8/13/2023 8:54 PM</a:t>
            </a:fld>
            <a:endParaRPr lang="en-US"/>
          </a:p>
        </p:txBody>
      </p:sp>
      <p:sp>
        <p:nvSpPr>
          <p:cNvPr id="4" name="Footer Placeholder 3">
            <a:extLst>
              <a:ext uri="{FF2B5EF4-FFF2-40B4-BE49-F238E27FC236}">
                <a16:creationId xmlns:a16="http://schemas.microsoft.com/office/drawing/2014/main" id="{4CBB2599-8524-1FAD-E045-B84F85272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B9962-3214-8621-882E-7676DFC39157}"/>
              </a:ext>
            </a:extLst>
          </p:cNvPr>
          <p:cNvSpPr>
            <a:spLocks noGrp="1"/>
          </p:cNvSpPr>
          <p:nvPr>
            <p:ph type="sldNum" sz="quarter" idx="12"/>
          </p:nvPr>
        </p:nvSpPr>
        <p:spPr/>
        <p:txBody>
          <a:bodyPr/>
          <a:lstStyle/>
          <a:p>
            <a:fld id="{FD4A6C00-11CB-4C47-BFD4-EE16D62D3C5F}" type="slidenum">
              <a:rPr lang="en-US" smtClean="0"/>
              <a:t>11</a:t>
            </a:fld>
            <a:endParaRPr lang="en-US"/>
          </a:p>
        </p:txBody>
      </p:sp>
    </p:spTree>
    <p:extLst>
      <p:ext uri="{BB962C8B-B14F-4D97-AF65-F5344CB8AC3E}">
        <p14:creationId xmlns:p14="http://schemas.microsoft.com/office/powerpoint/2010/main" val="386212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7391-41EB-E188-D0B4-3625CFF6DB61}"/>
              </a:ext>
            </a:extLst>
          </p:cNvPr>
          <p:cNvSpPr>
            <a:spLocks noGrp="1"/>
          </p:cNvSpPr>
          <p:nvPr>
            <p:ph type="title"/>
          </p:nvPr>
        </p:nvSpPr>
        <p:spPr/>
        <p:txBody>
          <a:bodyPr/>
          <a:lstStyle/>
          <a:p>
            <a:br>
              <a:rPr lang="en-US" dirty="0"/>
            </a:br>
            <a:endParaRPr lang="en-US" dirty="0"/>
          </a:p>
        </p:txBody>
      </p:sp>
      <p:pic>
        <p:nvPicPr>
          <p:cNvPr id="5" name="Content Placeholder 4">
            <a:extLst>
              <a:ext uri="{FF2B5EF4-FFF2-40B4-BE49-F238E27FC236}">
                <a16:creationId xmlns:a16="http://schemas.microsoft.com/office/drawing/2014/main" id="{1987520B-132F-555E-010C-A0EBBED85241}"/>
              </a:ext>
            </a:extLst>
          </p:cNvPr>
          <p:cNvPicPr>
            <a:picLocks noGrp="1" noChangeAspect="1"/>
          </p:cNvPicPr>
          <p:nvPr>
            <p:ph idx="1"/>
          </p:nvPr>
        </p:nvPicPr>
        <p:blipFill>
          <a:blip r:embed="rId2"/>
          <a:stretch>
            <a:fillRect/>
          </a:stretch>
        </p:blipFill>
        <p:spPr>
          <a:xfrm>
            <a:off x="923365" y="1066800"/>
            <a:ext cx="8570259" cy="5426075"/>
          </a:xfrm>
        </p:spPr>
      </p:pic>
      <p:sp>
        <p:nvSpPr>
          <p:cNvPr id="3" name="Date Placeholder 2">
            <a:extLst>
              <a:ext uri="{FF2B5EF4-FFF2-40B4-BE49-F238E27FC236}">
                <a16:creationId xmlns:a16="http://schemas.microsoft.com/office/drawing/2014/main" id="{73E576E1-8A8B-AF99-032D-4DB39FF5C271}"/>
              </a:ext>
            </a:extLst>
          </p:cNvPr>
          <p:cNvSpPr>
            <a:spLocks noGrp="1"/>
          </p:cNvSpPr>
          <p:nvPr>
            <p:ph type="dt" sz="half" idx="10"/>
          </p:nvPr>
        </p:nvSpPr>
        <p:spPr/>
        <p:txBody>
          <a:bodyPr/>
          <a:lstStyle/>
          <a:p>
            <a:fld id="{B3D91E16-C3C1-48EC-AB81-B3306654D84F}" type="datetime8">
              <a:rPr lang="en-US" smtClean="0"/>
              <a:t>8/13/2023 8:54 PM</a:t>
            </a:fld>
            <a:endParaRPr lang="en-US"/>
          </a:p>
        </p:txBody>
      </p:sp>
      <p:sp>
        <p:nvSpPr>
          <p:cNvPr id="4" name="Footer Placeholder 3">
            <a:extLst>
              <a:ext uri="{FF2B5EF4-FFF2-40B4-BE49-F238E27FC236}">
                <a16:creationId xmlns:a16="http://schemas.microsoft.com/office/drawing/2014/main" id="{F98FD450-D2B4-144A-28E8-0536100EE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F935B-251E-6552-8E3D-7798D2E9962E}"/>
              </a:ext>
            </a:extLst>
          </p:cNvPr>
          <p:cNvSpPr>
            <a:spLocks noGrp="1"/>
          </p:cNvSpPr>
          <p:nvPr>
            <p:ph type="sldNum" sz="quarter" idx="12"/>
          </p:nvPr>
        </p:nvSpPr>
        <p:spPr/>
        <p:txBody>
          <a:bodyPr/>
          <a:lstStyle/>
          <a:p>
            <a:fld id="{FD4A6C00-11CB-4C47-BFD4-EE16D62D3C5F}" type="slidenum">
              <a:rPr lang="en-US" smtClean="0"/>
              <a:t>12</a:t>
            </a:fld>
            <a:endParaRPr lang="en-US"/>
          </a:p>
        </p:txBody>
      </p:sp>
    </p:spTree>
    <p:extLst>
      <p:ext uri="{BB962C8B-B14F-4D97-AF65-F5344CB8AC3E}">
        <p14:creationId xmlns:p14="http://schemas.microsoft.com/office/powerpoint/2010/main" val="1668873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F060-EC76-9357-CE06-0CA54DFD646F}"/>
              </a:ext>
            </a:extLst>
          </p:cNvPr>
          <p:cNvSpPr>
            <a:spLocks noGrp="1"/>
          </p:cNvSpPr>
          <p:nvPr>
            <p:ph type="title"/>
          </p:nvPr>
        </p:nvSpPr>
        <p:spPr/>
        <p:txBody>
          <a:bodyPr/>
          <a:lstStyle/>
          <a:p>
            <a:r>
              <a:rPr lang="en-US" dirty="0">
                <a:solidFill>
                  <a:srgbClr val="FF0000"/>
                </a:solidFill>
              </a:rPr>
              <a:t>2. JK Flip Flop</a:t>
            </a:r>
          </a:p>
        </p:txBody>
      </p:sp>
      <p:sp>
        <p:nvSpPr>
          <p:cNvPr id="3" name="Content Placeholder 2">
            <a:extLst>
              <a:ext uri="{FF2B5EF4-FFF2-40B4-BE49-F238E27FC236}">
                <a16:creationId xmlns:a16="http://schemas.microsoft.com/office/drawing/2014/main" id="{54168494-77F3-125E-3624-7EF9C2BBF6E4}"/>
              </a:ext>
            </a:extLst>
          </p:cNvPr>
          <p:cNvSpPr>
            <a:spLocks noGrp="1"/>
          </p:cNvSpPr>
          <p:nvPr>
            <p:ph idx="1"/>
          </p:nvPr>
        </p:nvSpPr>
        <p:spPr/>
        <p:txBody>
          <a:bodyPr/>
          <a:lstStyle/>
          <a:p>
            <a:pPr marL="285750" indent="-285750">
              <a:buFont typeface="Arial" panose="020B0604020202020204" pitchFamily="34" charset="0"/>
              <a:buChar char="•"/>
            </a:pPr>
            <a:r>
              <a:rPr lang="en-US" dirty="0"/>
              <a:t>A JK flip flop is a refinement of RS flip flop in that the indeterminate state of RS type is defined in JK type.</a:t>
            </a:r>
          </a:p>
          <a:p>
            <a:pPr marL="285750" indent="-285750">
              <a:buFont typeface="Arial" panose="020B0604020202020204" pitchFamily="34" charset="0"/>
              <a:buChar char="•"/>
            </a:pPr>
            <a:r>
              <a:rPr lang="en-US" dirty="0"/>
              <a:t>Inputs J and K behave like inputs S and R to set or clear the flip-flop respectively.</a:t>
            </a:r>
          </a:p>
          <a:p>
            <a:pPr marL="285750" indent="-285750">
              <a:buFont typeface="Arial" panose="020B0604020202020204" pitchFamily="34" charset="0"/>
              <a:buChar char="•"/>
            </a:pPr>
            <a:r>
              <a:rPr lang="en-US" dirty="0"/>
              <a:t>The input marked J is for set. When both inputs J and K are equal to1,the flip flop switches to its complements state, that is if Q=1, it switches to Q=o, and vice versa.</a:t>
            </a:r>
          </a:p>
          <a:p>
            <a:pPr marL="285750" indent="-285750">
              <a:buFont typeface="Arial" panose="020B0604020202020204" pitchFamily="34" charset="0"/>
              <a:buChar char="•"/>
            </a:pPr>
            <a:r>
              <a:rPr lang="en-US" dirty="0"/>
              <a:t>A JK flip flop constructed with two cross coupled NOR gates and two AND gates as shown in figure.</a:t>
            </a:r>
          </a:p>
          <a:p>
            <a:endParaRPr lang="en-US" dirty="0"/>
          </a:p>
        </p:txBody>
      </p:sp>
      <p:sp>
        <p:nvSpPr>
          <p:cNvPr id="4" name="Date Placeholder 3">
            <a:extLst>
              <a:ext uri="{FF2B5EF4-FFF2-40B4-BE49-F238E27FC236}">
                <a16:creationId xmlns:a16="http://schemas.microsoft.com/office/drawing/2014/main" id="{6BCF0666-2502-44E7-A53E-1D96EA09D474}"/>
              </a:ext>
            </a:extLst>
          </p:cNvPr>
          <p:cNvSpPr>
            <a:spLocks noGrp="1"/>
          </p:cNvSpPr>
          <p:nvPr>
            <p:ph type="dt" sz="half" idx="10"/>
          </p:nvPr>
        </p:nvSpPr>
        <p:spPr/>
        <p:txBody>
          <a:bodyPr/>
          <a:lstStyle/>
          <a:p>
            <a:fld id="{CA1A8505-2BDC-495A-B305-C11CCEC61E3C}" type="datetime8">
              <a:rPr lang="en-US" smtClean="0"/>
              <a:t>8/13/2023 8:54 PM</a:t>
            </a:fld>
            <a:endParaRPr lang="en-US"/>
          </a:p>
        </p:txBody>
      </p:sp>
      <p:sp>
        <p:nvSpPr>
          <p:cNvPr id="5" name="Footer Placeholder 4">
            <a:extLst>
              <a:ext uri="{FF2B5EF4-FFF2-40B4-BE49-F238E27FC236}">
                <a16:creationId xmlns:a16="http://schemas.microsoft.com/office/drawing/2014/main" id="{C3B365AA-4B27-F584-BA22-56A84FFBF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C6539-83C4-6617-A378-8152663CD6FE}"/>
              </a:ext>
            </a:extLst>
          </p:cNvPr>
          <p:cNvSpPr>
            <a:spLocks noGrp="1"/>
          </p:cNvSpPr>
          <p:nvPr>
            <p:ph type="sldNum" sz="quarter" idx="12"/>
          </p:nvPr>
        </p:nvSpPr>
        <p:spPr/>
        <p:txBody>
          <a:bodyPr/>
          <a:lstStyle/>
          <a:p>
            <a:fld id="{FD4A6C00-11CB-4C47-BFD4-EE16D62D3C5F}" type="slidenum">
              <a:rPr lang="en-US" smtClean="0"/>
              <a:t>13</a:t>
            </a:fld>
            <a:endParaRPr lang="en-US"/>
          </a:p>
        </p:txBody>
      </p:sp>
    </p:spTree>
    <p:extLst>
      <p:ext uri="{BB962C8B-B14F-4D97-AF65-F5344CB8AC3E}">
        <p14:creationId xmlns:p14="http://schemas.microsoft.com/office/powerpoint/2010/main" val="3670444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45D1-DE90-40BC-CA5C-53C425B0F9B7}"/>
              </a:ext>
            </a:extLst>
          </p:cNvPr>
          <p:cNvSpPr>
            <a:spLocks noGrp="1"/>
          </p:cNvSpPr>
          <p:nvPr>
            <p:ph type="title"/>
          </p:nvPr>
        </p:nvSpPr>
        <p:spPr/>
        <p:txBody>
          <a:bodyPr/>
          <a:lstStyle/>
          <a:p>
            <a:r>
              <a:rPr lang="en-US" dirty="0">
                <a:solidFill>
                  <a:srgbClr val="FF0000"/>
                </a:solidFill>
              </a:rPr>
              <a:t>Working:</a:t>
            </a:r>
          </a:p>
        </p:txBody>
      </p:sp>
      <p:sp>
        <p:nvSpPr>
          <p:cNvPr id="3" name="Content Placeholder 2">
            <a:extLst>
              <a:ext uri="{FF2B5EF4-FFF2-40B4-BE49-F238E27FC236}">
                <a16:creationId xmlns:a16="http://schemas.microsoft.com/office/drawing/2014/main" id="{F0400DAC-CFEF-008A-D41F-D6577640F5BD}"/>
              </a:ext>
            </a:extLst>
          </p:cNvPr>
          <p:cNvSpPr>
            <a:spLocks noGrp="1"/>
          </p:cNvSpPr>
          <p:nvPr>
            <p:ph idx="1"/>
          </p:nvPr>
        </p:nvSpPr>
        <p:spPr/>
        <p:txBody>
          <a:bodyPr/>
          <a:lstStyle/>
          <a:p>
            <a:r>
              <a:rPr lang="en-US" dirty="0"/>
              <a:t>As shown in the figure, input is provided to the flip flop from J and K inputs.</a:t>
            </a:r>
          </a:p>
          <a:p>
            <a:r>
              <a:rPr lang="en-US" dirty="0"/>
              <a:t>The data value is stored in the flip flop when clock pulse (CP)=1.</a:t>
            </a:r>
          </a:p>
          <a:p>
            <a:r>
              <a:rPr lang="en-US" dirty="0"/>
              <a:t>When inputs from J=0 and K=0 then next state consist of previously stored memory value.</a:t>
            </a:r>
          </a:p>
          <a:p>
            <a:r>
              <a:rPr lang="en-US" dirty="0"/>
              <a:t>Similarly when J=1 and K=1 then the next state value is toggled </a:t>
            </a:r>
            <a:r>
              <a:rPr lang="en-US" dirty="0" err="1"/>
              <a:t>i.e</a:t>
            </a:r>
            <a:r>
              <a:rPr lang="en-US" dirty="0"/>
              <a:t> when Q=0 the Qt+1=1 and Vice-versa.</a:t>
            </a:r>
          </a:p>
          <a:p>
            <a:endParaRPr lang="en-US" dirty="0"/>
          </a:p>
        </p:txBody>
      </p:sp>
      <p:sp>
        <p:nvSpPr>
          <p:cNvPr id="4" name="Date Placeholder 3">
            <a:extLst>
              <a:ext uri="{FF2B5EF4-FFF2-40B4-BE49-F238E27FC236}">
                <a16:creationId xmlns:a16="http://schemas.microsoft.com/office/drawing/2014/main" id="{5F027E81-8115-D17B-A0DF-ED6B4C69CA41}"/>
              </a:ext>
            </a:extLst>
          </p:cNvPr>
          <p:cNvSpPr>
            <a:spLocks noGrp="1"/>
          </p:cNvSpPr>
          <p:nvPr>
            <p:ph type="dt" sz="half" idx="10"/>
          </p:nvPr>
        </p:nvSpPr>
        <p:spPr/>
        <p:txBody>
          <a:bodyPr/>
          <a:lstStyle/>
          <a:p>
            <a:fld id="{26B524F2-AC4E-40B9-971F-6E60DDCB7961}" type="datetime8">
              <a:rPr lang="en-US" smtClean="0"/>
              <a:t>8/13/2023 8:54 PM</a:t>
            </a:fld>
            <a:endParaRPr lang="en-US"/>
          </a:p>
        </p:txBody>
      </p:sp>
      <p:sp>
        <p:nvSpPr>
          <p:cNvPr id="5" name="Footer Placeholder 4">
            <a:extLst>
              <a:ext uri="{FF2B5EF4-FFF2-40B4-BE49-F238E27FC236}">
                <a16:creationId xmlns:a16="http://schemas.microsoft.com/office/drawing/2014/main" id="{29B3899B-A76A-9C61-27FD-E109B28A7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B0336-1C40-4236-8F58-EAB8B5497540}"/>
              </a:ext>
            </a:extLst>
          </p:cNvPr>
          <p:cNvSpPr>
            <a:spLocks noGrp="1"/>
          </p:cNvSpPr>
          <p:nvPr>
            <p:ph type="sldNum" sz="quarter" idx="12"/>
          </p:nvPr>
        </p:nvSpPr>
        <p:spPr/>
        <p:txBody>
          <a:bodyPr/>
          <a:lstStyle/>
          <a:p>
            <a:fld id="{FD4A6C00-11CB-4C47-BFD4-EE16D62D3C5F}" type="slidenum">
              <a:rPr lang="en-US" smtClean="0"/>
              <a:t>14</a:t>
            </a:fld>
            <a:endParaRPr lang="en-US"/>
          </a:p>
        </p:txBody>
      </p:sp>
    </p:spTree>
    <p:extLst>
      <p:ext uri="{BB962C8B-B14F-4D97-AF65-F5344CB8AC3E}">
        <p14:creationId xmlns:p14="http://schemas.microsoft.com/office/powerpoint/2010/main" val="161829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1BAC-952F-6DA8-0F04-B5282E65F6A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AEBDB31-365B-84E4-B023-D8C3AEF4E7A2}"/>
              </a:ext>
            </a:extLst>
          </p:cNvPr>
          <p:cNvPicPr>
            <a:picLocks noGrp="1" noChangeAspect="1"/>
          </p:cNvPicPr>
          <p:nvPr>
            <p:ph idx="1"/>
          </p:nvPr>
        </p:nvPicPr>
        <p:blipFill>
          <a:blip r:embed="rId2"/>
          <a:stretch>
            <a:fillRect/>
          </a:stretch>
        </p:blipFill>
        <p:spPr>
          <a:xfrm>
            <a:off x="838200" y="1389529"/>
            <a:ext cx="9829800" cy="5002305"/>
          </a:xfrm>
        </p:spPr>
      </p:pic>
      <p:sp>
        <p:nvSpPr>
          <p:cNvPr id="3" name="Date Placeholder 2">
            <a:extLst>
              <a:ext uri="{FF2B5EF4-FFF2-40B4-BE49-F238E27FC236}">
                <a16:creationId xmlns:a16="http://schemas.microsoft.com/office/drawing/2014/main" id="{25A6220B-4F0C-9265-F2A4-96057148ABC4}"/>
              </a:ext>
            </a:extLst>
          </p:cNvPr>
          <p:cNvSpPr>
            <a:spLocks noGrp="1"/>
          </p:cNvSpPr>
          <p:nvPr>
            <p:ph type="dt" sz="half" idx="10"/>
          </p:nvPr>
        </p:nvSpPr>
        <p:spPr/>
        <p:txBody>
          <a:bodyPr/>
          <a:lstStyle/>
          <a:p>
            <a:fld id="{A3CB7E05-0E48-4389-990D-FA3BD3EDCDF7}" type="datetime8">
              <a:rPr lang="en-US" smtClean="0"/>
              <a:t>8/13/2023 8:54 PM</a:t>
            </a:fld>
            <a:endParaRPr lang="en-US"/>
          </a:p>
        </p:txBody>
      </p:sp>
      <p:sp>
        <p:nvSpPr>
          <p:cNvPr id="4" name="Footer Placeholder 3">
            <a:extLst>
              <a:ext uri="{FF2B5EF4-FFF2-40B4-BE49-F238E27FC236}">
                <a16:creationId xmlns:a16="http://schemas.microsoft.com/office/drawing/2014/main" id="{8536A3DF-3EDB-4C39-5BD8-4245D3B4D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E1FD9-9755-4FC3-5CEC-39FC8FE65587}"/>
              </a:ext>
            </a:extLst>
          </p:cNvPr>
          <p:cNvSpPr>
            <a:spLocks noGrp="1"/>
          </p:cNvSpPr>
          <p:nvPr>
            <p:ph type="sldNum" sz="quarter" idx="12"/>
          </p:nvPr>
        </p:nvSpPr>
        <p:spPr/>
        <p:txBody>
          <a:bodyPr/>
          <a:lstStyle/>
          <a:p>
            <a:fld id="{FD4A6C00-11CB-4C47-BFD4-EE16D62D3C5F}" type="slidenum">
              <a:rPr lang="en-US" smtClean="0"/>
              <a:t>15</a:t>
            </a:fld>
            <a:endParaRPr lang="en-US"/>
          </a:p>
        </p:txBody>
      </p:sp>
    </p:spTree>
    <p:extLst>
      <p:ext uri="{BB962C8B-B14F-4D97-AF65-F5344CB8AC3E}">
        <p14:creationId xmlns:p14="http://schemas.microsoft.com/office/powerpoint/2010/main" val="3522524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E73F-2A4F-0271-BF82-E53A7BBCFD1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93A06B5-C1B6-B497-7998-1DD9CF3577F5}"/>
              </a:ext>
            </a:extLst>
          </p:cNvPr>
          <p:cNvPicPr>
            <a:picLocks noGrp="1" noChangeAspect="1"/>
          </p:cNvPicPr>
          <p:nvPr>
            <p:ph idx="1"/>
          </p:nvPr>
        </p:nvPicPr>
        <p:blipFill>
          <a:blip r:embed="rId2"/>
          <a:stretch>
            <a:fillRect/>
          </a:stretch>
        </p:blipFill>
        <p:spPr>
          <a:xfrm>
            <a:off x="1129554" y="1828800"/>
            <a:ext cx="6117166" cy="3854823"/>
          </a:xfrm>
        </p:spPr>
      </p:pic>
      <p:pic>
        <p:nvPicPr>
          <p:cNvPr id="8" name="Picture 7">
            <a:extLst>
              <a:ext uri="{FF2B5EF4-FFF2-40B4-BE49-F238E27FC236}">
                <a16:creationId xmlns:a16="http://schemas.microsoft.com/office/drawing/2014/main" id="{A4114E54-F19C-8FAA-304C-C147E3FC28A4}"/>
              </a:ext>
            </a:extLst>
          </p:cNvPr>
          <p:cNvPicPr>
            <a:picLocks noChangeAspect="1"/>
          </p:cNvPicPr>
          <p:nvPr/>
        </p:nvPicPr>
        <p:blipFill>
          <a:blip r:embed="rId3"/>
          <a:stretch>
            <a:fillRect/>
          </a:stretch>
        </p:blipFill>
        <p:spPr>
          <a:xfrm>
            <a:off x="6606988" y="1968594"/>
            <a:ext cx="3711388" cy="3069571"/>
          </a:xfrm>
          <a:prstGeom prst="rect">
            <a:avLst/>
          </a:prstGeom>
        </p:spPr>
      </p:pic>
      <p:sp>
        <p:nvSpPr>
          <p:cNvPr id="9" name="TextBox 8">
            <a:extLst>
              <a:ext uri="{FF2B5EF4-FFF2-40B4-BE49-F238E27FC236}">
                <a16:creationId xmlns:a16="http://schemas.microsoft.com/office/drawing/2014/main" id="{68DD7447-D203-25A3-22AA-B46BA69A1C67}"/>
              </a:ext>
            </a:extLst>
          </p:cNvPr>
          <p:cNvSpPr txBox="1"/>
          <p:nvPr/>
        </p:nvSpPr>
        <p:spPr>
          <a:xfrm>
            <a:off x="1048871" y="5567082"/>
            <a:ext cx="9421905" cy="369332"/>
          </a:xfrm>
          <a:prstGeom prst="rect">
            <a:avLst/>
          </a:prstGeom>
          <a:noFill/>
        </p:spPr>
        <p:txBody>
          <a:bodyPr wrap="square" rtlCol="0">
            <a:spAutoFit/>
          </a:bodyPr>
          <a:lstStyle/>
          <a:p>
            <a:r>
              <a:rPr lang="en-US" dirty="0"/>
              <a:t>Fig: Functional Table                                                                       Fig: Excitation Table</a:t>
            </a:r>
          </a:p>
        </p:txBody>
      </p:sp>
      <p:sp>
        <p:nvSpPr>
          <p:cNvPr id="3" name="Date Placeholder 2">
            <a:extLst>
              <a:ext uri="{FF2B5EF4-FFF2-40B4-BE49-F238E27FC236}">
                <a16:creationId xmlns:a16="http://schemas.microsoft.com/office/drawing/2014/main" id="{E76F58D5-0F24-F23C-4472-0BC8E1866716}"/>
              </a:ext>
            </a:extLst>
          </p:cNvPr>
          <p:cNvSpPr>
            <a:spLocks noGrp="1"/>
          </p:cNvSpPr>
          <p:nvPr>
            <p:ph type="dt" sz="half" idx="10"/>
          </p:nvPr>
        </p:nvSpPr>
        <p:spPr/>
        <p:txBody>
          <a:bodyPr/>
          <a:lstStyle/>
          <a:p>
            <a:fld id="{F990532E-F6F3-4588-A4BC-8844E582DF06}" type="datetime8">
              <a:rPr lang="en-US" smtClean="0"/>
              <a:t>8/13/2023 8:54 PM</a:t>
            </a:fld>
            <a:endParaRPr lang="en-US"/>
          </a:p>
        </p:txBody>
      </p:sp>
      <p:sp>
        <p:nvSpPr>
          <p:cNvPr id="4" name="Footer Placeholder 3">
            <a:extLst>
              <a:ext uri="{FF2B5EF4-FFF2-40B4-BE49-F238E27FC236}">
                <a16:creationId xmlns:a16="http://schemas.microsoft.com/office/drawing/2014/main" id="{64988A70-76CD-B76F-9B69-797C1CFA8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8EAC7-0B75-C5D5-FCEC-5EFF1E21F901}"/>
              </a:ext>
            </a:extLst>
          </p:cNvPr>
          <p:cNvSpPr>
            <a:spLocks noGrp="1"/>
          </p:cNvSpPr>
          <p:nvPr>
            <p:ph type="sldNum" sz="quarter" idx="12"/>
          </p:nvPr>
        </p:nvSpPr>
        <p:spPr/>
        <p:txBody>
          <a:bodyPr/>
          <a:lstStyle/>
          <a:p>
            <a:fld id="{FD4A6C00-11CB-4C47-BFD4-EE16D62D3C5F}" type="slidenum">
              <a:rPr lang="en-US" smtClean="0"/>
              <a:t>16</a:t>
            </a:fld>
            <a:endParaRPr lang="en-US"/>
          </a:p>
        </p:txBody>
      </p:sp>
    </p:spTree>
    <p:extLst>
      <p:ext uri="{BB962C8B-B14F-4D97-AF65-F5344CB8AC3E}">
        <p14:creationId xmlns:p14="http://schemas.microsoft.com/office/powerpoint/2010/main" val="25421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7398-FA54-DE12-8EF5-1BB8DE04DACC}"/>
              </a:ext>
            </a:extLst>
          </p:cNvPr>
          <p:cNvSpPr>
            <a:spLocks noGrp="1"/>
          </p:cNvSpPr>
          <p:nvPr>
            <p:ph type="title"/>
          </p:nvPr>
        </p:nvSpPr>
        <p:spPr/>
        <p:txBody>
          <a:bodyPr/>
          <a:lstStyle/>
          <a:p>
            <a:r>
              <a:rPr lang="en-US" dirty="0">
                <a:solidFill>
                  <a:srgbClr val="FF0000"/>
                </a:solidFill>
              </a:rPr>
              <a:t>D Flip Flop</a:t>
            </a:r>
          </a:p>
        </p:txBody>
      </p:sp>
      <p:sp>
        <p:nvSpPr>
          <p:cNvPr id="3" name="Content Placeholder 2">
            <a:extLst>
              <a:ext uri="{FF2B5EF4-FFF2-40B4-BE49-F238E27FC236}">
                <a16:creationId xmlns:a16="http://schemas.microsoft.com/office/drawing/2014/main" id="{5C5C23D0-D2B6-FF30-1E5D-66C6D0AC5A11}"/>
              </a:ext>
            </a:extLst>
          </p:cNvPr>
          <p:cNvSpPr>
            <a:spLocks noGrp="1"/>
          </p:cNvSpPr>
          <p:nvPr>
            <p:ph idx="1"/>
          </p:nvPr>
        </p:nvSpPr>
        <p:spPr>
          <a:xfrm>
            <a:off x="838200" y="1362635"/>
            <a:ext cx="10515600" cy="4814328"/>
          </a:xfrm>
        </p:spPr>
        <p:txBody>
          <a:bodyPr>
            <a:normAutofit fontScale="92500" lnSpcReduction="10000"/>
          </a:bodyPr>
          <a:lstStyle/>
          <a:p>
            <a:r>
              <a:rPr lang="en-US" dirty="0"/>
              <a:t>One way to eliminate the undesirable condition of the indeterminate state in the RS flip-flop is to ensure that inputs S and R are never equal to 1 at the same time. </a:t>
            </a:r>
          </a:p>
          <a:p>
            <a:r>
              <a:rPr lang="en-US" dirty="0"/>
              <a:t>This is done in the D flip-flop shown in Fig. below. </a:t>
            </a:r>
          </a:p>
          <a:p>
            <a:r>
              <a:rPr lang="en-US" dirty="0"/>
              <a:t>The D flip-flop has only two inputs: D and CP. </a:t>
            </a:r>
          </a:p>
          <a:p>
            <a:r>
              <a:rPr lang="en-US" dirty="0"/>
              <a:t>The D input goes directly to the S input and its complement is applied to the R input. </a:t>
            </a:r>
          </a:p>
          <a:p>
            <a:r>
              <a:rPr lang="en-US" dirty="0"/>
              <a:t>As long as CP is 0, the outputs of gates 3 and 4 are at the 1 level and the circuit cannot change state regardless of the value of D. </a:t>
            </a:r>
          </a:p>
          <a:p>
            <a:r>
              <a:rPr lang="en-US" dirty="0"/>
              <a:t>The D input is sampled when CP = 1. </a:t>
            </a:r>
          </a:p>
          <a:p>
            <a:pPr>
              <a:buFont typeface="Wingdings" panose="05000000000000000000" pitchFamily="2" charset="2"/>
              <a:buChar char="Ø"/>
            </a:pPr>
            <a:r>
              <a:rPr lang="en-US" dirty="0"/>
              <a:t> If D is 1, the Q output goes to 1, placing the circuit in the set state. </a:t>
            </a:r>
          </a:p>
          <a:p>
            <a:pPr>
              <a:buFont typeface="Wingdings" panose="05000000000000000000" pitchFamily="2" charset="2"/>
              <a:buChar char="Ø"/>
            </a:pPr>
            <a:r>
              <a:rPr lang="en-US" dirty="0"/>
              <a:t>If D is 0, output Q goes to 0 and the circuit switches to the clear state.</a:t>
            </a:r>
          </a:p>
        </p:txBody>
      </p:sp>
      <p:sp>
        <p:nvSpPr>
          <p:cNvPr id="4" name="Date Placeholder 3">
            <a:extLst>
              <a:ext uri="{FF2B5EF4-FFF2-40B4-BE49-F238E27FC236}">
                <a16:creationId xmlns:a16="http://schemas.microsoft.com/office/drawing/2014/main" id="{059E5580-8CFA-9596-D828-4E571CF667F9}"/>
              </a:ext>
            </a:extLst>
          </p:cNvPr>
          <p:cNvSpPr>
            <a:spLocks noGrp="1"/>
          </p:cNvSpPr>
          <p:nvPr>
            <p:ph type="dt" sz="half" idx="10"/>
          </p:nvPr>
        </p:nvSpPr>
        <p:spPr/>
        <p:txBody>
          <a:bodyPr/>
          <a:lstStyle/>
          <a:p>
            <a:fld id="{4B4E61F3-6ED8-4009-85CC-51D310AF266B}" type="datetime8">
              <a:rPr lang="en-US" smtClean="0"/>
              <a:t>8/13/2023 8:54 PM</a:t>
            </a:fld>
            <a:endParaRPr lang="en-US"/>
          </a:p>
        </p:txBody>
      </p:sp>
      <p:sp>
        <p:nvSpPr>
          <p:cNvPr id="5" name="Footer Placeholder 4">
            <a:extLst>
              <a:ext uri="{FF2B5EF4-FFF2-40B4-BE49-F238E27FC236}">
                <a16:creationId xmlns:a16="http://schemas.microsoft.com/office/drawing/2014/main" id="{6381F1A2-D8CC-E6B9-988C-1C757C952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50439-3F05-CE28-CB59-933101254A4E}"/>
              </a:ext>
            </a:extLst>
          </p:cNvPr>
          <p:cNvSpPr>
            <a:spLocks noGrp="1"/>
          </p:cNvSpPr>
          <p:nvPr>
            <p:ph type="sldNum" sz="quarter" idx="12"/>
          </p:nvPr>
        </p:nvSpPr>
        <p:spPr/>
        <p:txBody>
          <a:bodyPr/>
          <a:lstStyle/>
          <a:p>
            <a:fld id="{FD4A6C00-11CB-4C47-BFD4-EE16D62D3C5F}" type="slidenum">
              <a:rPr lang="en-US" smtClean="0"/>
              <a:t>17</a:t>
            </a:fld>
            <a:endParaRPr lang="en-US"/>
          </a:p>
        </p:txBody>
      </p:sp>
    </p:spTree>
    <p:extLst>
      <p:ext uri="{BB962C8B-B14F-4D97-AF65-F5344CB8AC3E}">
        <p14:creationId xmlns:p14="http://schemas.microsoft.com/office/powerpoint/2010/main" val="2617129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CDF8-F25F-8927-4118-4FD842DBF04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CDD73E0-3A80-2925-BA7E-F6A919AC8025}"/>
              </a:ext>
            </a:extLst>
          </p:cNvPr>
          <p:cNvPicPr>
            <a:picLocks noGrp="1" noChangeAspect="1"/>
          </p:cNvPicPr>
          <p:nvPr>
            <p:ph idx="1"/>
          </p:nvPr>
        </p:nvPicPr>
        <p:blipFill>
          <a:blip r:embed="rId2"/>
          <a:stretch>
            <a:fillRect/>
          </a:stretch>
        </p:blipFill>
        <p:spPr>
          <a:xfrm>
            <a:off x="2268071" y="1690689"/>
            <a:ext cx="4392705" cy="3428158"/>
          </a:xfrm>
        </p:spPr>
      </p:pic>
      <p:pic>
        <p:nvPicPr>
          <p:cNvPr id="8" name="Picture 7">
            <a:extLst>
              <a:ext uri="{FF2B5EF4-FFF2-40B4-BE49-F238E27FC236}">
                <a16:creationId xmlns:a16="http://schemas.microsoft.com/office/drawing/2014/main" id="{A84D277D-88E0-3720-2740-0BAD13270D2A}"/>
              </a:ext>
            </a:extLst>
          </p:cNvPr>
          <p:cNvPicPr>
            <a:picLocks noChangeAspect="1"/>
          </p:cNvPicPr>
          <p:nvPr/>
        </p:nvPicPr>
        <p:blipFill>
          <a:blip r:embed="rId3"/>
          <a:stretch>
            <a:fillRect/>
          </a:stretch>
        </p:blipFill>
        <p:spPr>
          <a:xfrm>
            <a:off x="6777319" y="2151529"/>
            <a:ext cx="4661646" cy="3272118"/>
          </a:xfrm>
          <a:prstGeom prst="rect">
            <a:avLst/>
          </a:prstGeom>
        </p:spPr>
      </p:pic>
      <p:sp>
        <p:nvSpPr>
          <p:cNvPr id="3" name="Date Placeholder 2">
            <a:extLst>
              <a:ext uri="{FF2B5EF4-FFF2-40B4-BE49-F238E27FC236}">
                <a16:creationId xmlns:a16="http://schemas.microsoft.com/office/drawing/2014/main" id="{172D9732-594D-083B-E8A4-A33635F23877}"/>
              </a:ext>
            </a:extLst>
          </p:cNvPr>
          <p:cNvSpPr>
            <a:spLocks noGrp="1"/>
          </p:cNvSpPr>
          <p:nvPr>
            <p:ph type="dt" sz="half" idx="10"/>
          </p:nvPr>
        </p:nvSpPr>
        <p:spPr/>
        <p:txBody>
          <a:bodyPr/>
          <a:lstStyle/>
          <a:p>
            <a:fld id="{FC7B9DD0-1A64-4200-BAB9-DA0A5DFAEBD2}" type="datetime8">
              <a:rPr lang="en-US" smtClean="0"/>
              <a:t>8/13/2023 8:54 PM</a:t>
            </a:fld>
            <a:endParaRPr lang="en-US"/>
          </a:p>
        </p:txBody>
      </p:sp>
      <p:sp>
        <p:nvSpPr>
          <p:cNvPr id="4" name="Footer Placeholder 3">
            <a:extLst>
              <a:ext uri="{FF2B5EF4-FFF2-40B4-BE49-F238E27FC236}">
                <a16:creationId xmlns:a16="http://schemas.microsoft.com/office/drawing/2014/main" id="{4B0DC58C-FCF6-D1A9-26CE-6E95A2DE9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CD796-1851-8E7F-C572-7AB385DD8EEB}"/>
              </a:ext>
            </a:extLst>
          </p:cNvPr>
          <p:cNvSpPr>
            <a:spLocks noGrp="1"/>
          </p:cNvSpPr>
          <p:nvPr>
            <p:ph type="sldNum" sz="quarter" idx="12"/>
          </p:nvPr>
        </p:nvSpPr>
        <p:spPr/>
        <p:txBody>
          <a:bodyPr/>
          <a:lstStyle/>
          <a:p>
            <a:fld id="{FD4A6C00-11CB-4C47-BFD4-EE16D62D3C5F}" type="slidenum">
              <a:rPr lang="en-US" smtClean="0"/>
              <a:t>18</a:t>
            </a:fld>
            <a:endParaRPr lang="en-US"/>
          </a:p>
        </p:txBody>
      </p:sp>
    </p:spTree>
    <p:extLst>
      <p:ext uri="{BB962C8B-B14F-4D97-AF65-F5344CB8AC3E}">
        <p14:creationId xmlns:p14="http://schemas.microsoft.com/office/powerpoint/2010/main" val="174993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1571-EAC6-71ED-FAEF-53D8B2B9C7F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C3625BC-A3FF-D0EF-FFBE-D09528410E32}"/>
              </a:ext>
            </a:extLst>
          </p:cNvPr>
          <p:cNvPicPr>
            <a:picLocks noGrp="1" noChangeAspect="1"/>
          </p:cNvPicPr>
          <p:nvPr>
            <p:ph idx="1"/>
          </p:nvPr>
        </p:nvPicPr>
        <p:blipFill>
          <a:blip r:embed="rId2"/>
          <a:stretch>
            <a:fillRect/>
          </a:stretch>
        </p:blipFill>
        <p:spPr>
          <a:xfrm>
            <a:off x="2241177" y="2169459"/>
            <a:ext cx="3666564" cy="2460539"/>
          </a:xfrm>
        </p:spPr>
      </p:pic>
      <p:sp>
        <p:nvSpPr>
          <p:cNvPr id="3" name="Date Placeholder 2">
            <a:extLst>
              <a:ext uri="{FF2B5EF4-FFF2-40B4-BE49-F238E27FC236}">
                <a16:creationId xmlns:a16="http://schemas.microsoft.com/office/drawing/2014/main" id="{AD5BB841-1D24-F642-8C60-85C8DFC638F9}"/>
              </a:ext>
            </a:extLst>
          </p:cNvPr>
          <p:cNvSpPr>
            <a:spLocks noGrp="1"/>
          </p:cNvSpPr>
          <p:nvPr>
            <p:ph type="dt" sz="half" idx="10"/>
          </p:nvPr>
        </p:nvSpPr>
        <p:spPr/>
        <p:txBody>
          <a:bodyPr/>
          <a:lstStyle/>
          <a:p>
            <a:fld id="{2EC46DDF-A767-41F1-9DF6-F29F05A1FF10}" type="datetime8">
              <a:rPr lang="en-US" smtClean="0"/>
              <a:t>8/13/2023 8:54 PM</a:t>
            </a:fld>
            <a:endParaRPr lang="en-US"/>
          </a:p>
        </p:txBody>
      </p:sp>
      <p:sp>
        <p:nvSpPr>
          <p:cNvPr id="4" name="Footer Placeholder 3">
            <a:extLst>
              <a:ext uri="{FF2B5EF4-FFF2-40B4-BE49-F238E27FC236}">
                <a16:creationId xmlns:a16="http://schemas.microsoft.com/office/drawing/2014/main" id="{FDA5698B-A1C0-7961-BAB6-04A05CFF9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13B0C-5551-73D1-75AC-4E3B378852E3}"/>
              </a:ext>
            </a:extLst>
          </p:cNvPr>
          <p:cNvSpPr>
            <a:spLocks noGrp="1"/>
          </p:cNvSpPr>
          <p:nvPr>
            <p:ph type="sldNum" sz="quarter" idx="12"/>
          </p:nvPr>
        </p:nvSpPr>
        <p:spPr/>
        <p:txBody>
          <a:bodyPr/>
          <a:lstStyle/>
          <a:p>
            <a:fld id="{FD4A6C00-11CB-4C47-BFD4-EE16D62D3C5F}" type="slidenum">
              <a:rPr lang="en-US" smtClean="0"/>
              <a:t>19</a:t>
            </a:fld>
            <a:endParaRPr lang="en-US"/>
          </a:p>
        </p:txBody>
      </p:sp>
    </p:spTree>
    <p:extLst>
      <p:ext uri="{BB962C8B-B14F-4D97-AF65-F5344CB8AC3E}">
        <p14:creationId xmlns:p14="http://schemas.microsoft.com/office/powerpoint/2010/main" val="327859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8981-1980-D42E-68DA-C35C86E8AE39}"/>
              </a:ext>
            </a:extLst>
          </p:cNvPr>
          <p:cNvSpPr>
            <a:spLocks noGrp="1"/>
          </p:cNvSpPr>
          <p:nvPr>
            <p:ph type="title"/>
          </p:nvPr>
        </p:nvSpPr>
        <p:spPr/>
        <p:txBody>
          <a:bodyPr/>
          <a:lstStyle/>
          <a:p>
            <a:r>
              <a:rPr lang="en-US" dirty="0">
                <a:solidFill>
                  <a:srgbClr val="FF0000"/>
                </a:solidFill>
              </a:rPr>
              <a:t>Sequential Logic Circuits</a:t>
            </a:r>
          </a:p>
        </p:txBody>
      </p:sp>
      <p:sp>
        <p:nvSpPr>
          <p:cNvPr id="3" name="Content Placeholder 2">
            <a:extLst>
              <a:ext uri="{FF2B5EF4-FFF2-40B4-BE49-F238E27FC236}">
                <a16:creationId xmlns:a16="http://schemas.microsoft.com/office/drawing/2014/main" id="{7CCB9977-CEA1-894A-C4A0-A0B352AAF87E}"/>
              </a:ext>
            </a:extLst>
          </p:cNvPr>
          <p:cNvSpPr>
            <a:spLocks noGrp="1"/>
          </p:cNvSpPr>
          <p:nvPr>
            <p:ph idx="1"/>
          </p:nvPr>
        </p:nvSpPr>
        <p:spPr>
          <a:xfrm>
            <a:off x="1080247" y="1568824"/>
            <a:ext cx="10515600" cy="4970089"/>
          </a:xfrm>
        </p:spPr>
        <p:txBody>
          <a:bodyPr/>
          <a:lstStyle/>
          <a:p>
            <a:pPr marL="342900" marR="136525" lvl="0" indent="-342900">
              <a:spcBef>
                <a:spcPts val="365"/>
              </a:spcBef>
              <a:spcAft>
                <a:spcPts val="0"/>
              </a:spcAft>
              <a:buSzPts val="900"/>
              <a:buFont typeface="Symbol" panose="05050102010706020507" pitchFamily="18" charset="2"/>
              <a:buChar char=""/>
              <a:tabLst>
                <a:tab pos="321310" algn="l"/>
              </a:tabLst>
            </a:pPr>
            <a:r>
              <a:rPr lang="en-US" sz="2000" dirty="0">
                <a:effectLst/>
                <a:latin typeface="Times New Roman" panose="02020603050405020304" pitchFamily="18" charset="0"/>
                <a:ea typeface="Symbol" panose="05050102010706020507" pitchFamily="18" charset="2"/>
                <a:cs typeface="Times New Roman" panose="02020603050405020304" pitchFamily="18" charset="0"/>
              </a:rPr>
              <a:t>Memory</a:t>
            </a:r>
            <a:r>
              <a:rPr lang="en-US" sz="20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elements</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are</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devices</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capable</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of</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storing</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binary</a:t>
            </a:r>
            <a:r>
              <a:rPr lang="en-US" sz="2000" spc="20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information</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within</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them.</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p>
          <a:p>
            <a:pPr marL="342900" marR="136525" lvl="0" indent="-342900">
              <a:spcBef>
                <a:spcPts val="365"/>
              </a:spcBef>
              <a:spcAft>
                <a:spcPts val="0"/>
              </a:spcAft>
              <a:buSzPts val="900"/>
              <a:buFont typeface="Symbol" panose="05050102010706020507" pitchFamily="18" charset="2"/>
              <a:buChar char=""/>
              <a:tabLst>
                <a:tab pos="321310" algn="l"/>
              </a:tabLst>
            </a:pP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The</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binary information</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stored</a:t>
            </a:r>
            <a:r>
              <a:rPr lang="en-US" sz="2000" spc="1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in</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the</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memory</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elements</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at</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any</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given</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time</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defines</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the</a:t>
            </a:r>
            <a:r>
              <a:rPr lang="en-US" sz="2000" spc="1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i="1" spc="-5" dirty="0">
                <a:effectLst/>
                <a:latin typeface="Times New Roman" panose="02020603050405020304" pitchFamily="18" charset="0"/>
                <a:ea typeface="Symbol" panose="05050102010706020507" pitchFamily="18" charset="2"/>
                <a:cs typeface="Times New Roman" panose="02020603050405020304" pitchFamily="18" charset="0"/>
              </a:rPr>
              <a:t>state</a:t>
            </a:r>
            <a:r>
              <a:rPr lang="en-US" sz="2000" i="1"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of</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the</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sequential</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circuit.</a:t>
            </a:r>
            <a:endParaRPr lang="en-US" sz="20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marR="106680" lvl="0" indent="-342900">
              <a:spcBef>
                <a:spcPts val="0"/>
              </a:spcBef>
              <a:spcAft>
                <a:spcPts val="0"/>
              </a:spcAft>
              <a:buSzPts val="900"/>
              <a:buFont typeface="Symbol" panose="05050102010706020507" pitchFamily="18" charset="2"/>
              <a:buChar char=""/>
              <a:tabLst>
                <a:tab pos="321310" algn="l"/>
              </a:tabLst>
            </a:pP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Block</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diagram</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shows </a:t>
            </a:r>
            <a:r>
              <a:rPr lang="en-US" sz="2000" b="1" spc="-5" dirty="0">
                <a:effectLst/>
                <a:latin typeface="Times New Roman" panose="02020603050405020304" pitchFamily="18" charset="0"/>
                <a:ea typeface="Symbol" panose="05050102010706020507" pitchFamily="18" charset="2"/>
                <a:cs typeface="Times New Roman" panose="02020603050405020304" pitchFamily="18" charset="0"/>
              </a:rPr>
              <a:t>external</a:t>
            </a:r>
            <a:r>
              <a:rPr lang="en-US" sz="2000" b="1"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b="1" spc="-5" dirty="0">
                <a:effectLst/>
                <a:latin typeface="Times New Roman" panose="02020603050405020304" pitchFamily="18" charset="0"/>
                <a:ea typeface="Symbol" panose="05050102010706020507" pitchFamily="18" charset="2"/>
                <a:cs typeface="Times New Roman" panose="02020603050405020304" pitchFamily="18" charset="0"/>
              </a:rPr>
              <a:t>outputs</a:t>
            </a:r>
            <a:r>
              <a:rPr lang="en-US" sz="2000" b="1"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in</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sequential</a:t>
            </a:r>
            <a:r>
              <a:rPr lang="en-US" sz="2000" spc="28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circuit</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are</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 function</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not</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only</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of </a:t>
            </a:r>
            <a:r>
              <a:rPr lang="en-US" sz="2000" b="1" spc="-5" dirty="0">
                <a:effectLst/>
                <a:latin typeface="Times New Roman" panose="02020603050405020304" pitchFamily="18" charset="0"/>
                <a:ea typeface="Symbol" panose="05050102010706020507" pitchFamily="18" charset="2"/>
                <a:cs typeface="Times New Roman" panose="02020603050405020304" pitchFamily="18" charset="0"/>
              </a:rPr>
              <a:t>external</a:t>
            </a:r>
            <a:r>
              <a:rPr lang="en-US" sz="2000" b="1"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b="1" dirty="0">
                <a:effectLst/>
                <a:latin typeface="Times New Roman" panose="02020603050405020304" pitchFamily="18" charset="0"/>
                <a:ea typeface="Symbol" panose="05050102010706020507" pitchFamily="18" charset="2"/>
                <a:cs typeface="Times New Roman" panose="02020603050405020304" pitchFamily="18" charset="0"/>
              </a:rPr>
              <a:t>inputs</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but</a:t>
            </a:r>
            <a:r>
              <a:rPr lang="en-US" sz="2000" spc="14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also</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of</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the</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b="1" spc="-5" dirty="0">
                <a:effectLst/>
                <a:latin typeface="Times New Roman" panose="02020603050405020304" pitchFamily="18" charset="0"/>
                <a:ea typeface="Symbol" panose="05050102010706020507" pitchFamily="18" charset="2"/>
                <a:cs typeface="Times New Roman" panose="02020603050405020304" pitchFamily="18" charset="0"/>
              </a:rPr>
              <a:t>present</a:t>
            </a:r>
            <a:r>
              <a:rPr lang="en-US" sz="2000" b="1"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b="1" dirty="0">
                <a:effectLst/>
                <a:latin typeface="Times New Roman" panose="02020603050405020304" pitchFamily="18" charset="0"/>
                <a:ea typeface="Symbol" panose="05050102010706020507" pitchFamily="18" charset="2"/>
                <a:cs typeface="Times New Roman" panose="02020603050405020304" pitchFamily="18" charset="0"/>
              </a:rPr>
              <a:t>state</a:t>
            </a:r>
            <a:r>
              <a:rPr lang="en-US" sz="2000" b="1"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of</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the</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memory</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elements.</a:t>
            </a:r>
          </a:p>
          <a:p>
            <a:pPr marL="342900" marR="106680" lvl="0" indent="-342900">
              <a:spcBef>
                <a:spcPts val="0"/>
              </a:spcBef>
              <a:spcAft>
                <a:spcPts val="0"/>
              </a:spcAft>
              <a:buSzPts val="900"/>
              <a:buFont typeface="Symbol" panose="05050102010706020507" pitchFamily="18" charset="2"/>
              <a:buChar char=""/>
              <a:tabLst>
                <a:tab pos="321310" algn="l"/>
              </a:tabLst>
            </a:pP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Thus,</a:t>
            </a:r>
            <a:r>
              <a:rPr lang="en-US" sz="2000" spc="2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sequential</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circuit</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is</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specified</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by</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time</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sequence</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of</a:t>
            </a:r>
            <a:r>
              <a:rPr lang="en-US" sz="2000" spc="2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inputs,</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outputs,</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and</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internal</a:t>
            </a:r>
            <a:r>
              <a:rPr lang="en-US" sz="20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states.</a:t>
            </a:r>
            <a:endParaRPr lang="en-US" sz="2000" dirty="0">
              <a:effectLst/>
              <a:latin typeface="Times New Roman" panose="02020603050405020304" pitchFamily="18" charset="0"/>
              <a:ea typeface="Symbol" panose="05050102010706020507" pitchFamily="18" charset="2"/>
              <a:cs typeface="Times New Roman" panose="02020603050405020304" pitchFamily="18" charset="0"/>
            </a:endParaRPr>
          </a:p>
          <a:p>
            <a:pPr marL="0" indent="0">
              <a:buNone/>
            </a:pPr>
            <a:endParaRPr lang="en-US" dirty="0"/>
          </a:p>
        </p:txBody>
      </p:sp>
      <p:pic>
        <p:nvPicPr>
          <p:cNvPr id="1026" name="image150.png">
            <a:extLst>
              <a:ext uri="{FF2B5EF4-FFF2-40B4-BE49-F238E27FC236}">
                <a16:creationId xmlns:a16="http://schemas.microsoft.com/office/drawing/2014/main" id="{13351854-8B10-03CB-76D1-67ECC88FA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725" y="4177553"/>
            <a:ext cx="6323937" cy="22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17E0B8A4-E1A6-FF61-D856-7906F8D60797}"/>
              </a:ext>
            </a:extLst>
          </p:cNvPr>
          <p:cNvSpPr>
            <a:spLocks noGrp="1"/>
          </p:cNvSpPr>
          <p:nvPr>
            <p:ph type="dt" sz="half" idx="10"/>
          </p:nvPr>
        </p:nvSpPr>
        <p:spPr/>
        <p:txBody>
          <a:bodyPr/>
          <a:lstStyle/>
          <a:p>
            <a:fld id="{9A5185A6-74EF-462B-9535-8393F3AADC46}" type="datetime8">
              <a:rPr lang="en-US" smtClean="0"/>
              <a:t>8/13/2023 8:54 PM</a:t>
            </a:fld>
            <a:endParaRPr lang="en-US"/>
          </a:p>
        </p:txBody>
      </p:sp>
      <p:sp>
        <p:nvSpPr>
          <p:cNvPr id="5" name="Footer Placeholder 4">
            <a:extLst>
              <a:ext uri="{FF2B5EF4-FFF2-40B4-BE49-F238E27FC236}">
                <a16:creationId xmlns:a16="http://schemas.microsoft.com/office/drawing/2014/main" id="{79B36DBF-1CBE-7B92-16DB-CA3410E69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3CFD3-07E6-E310-DF36-1488730DE390}"/>
              </a:ext>
            </a:extLst>
          </p:cNvPr>
          <p:cNvSpPr>
            <a:spLocks noGrp="1"/>
          </p:cNvSpPr>
          <p:nvPr>
            <p:ph type="sldNum" sz="quarter" idx="12"/>
          </p:nvPr>
        </p:nvSpPr>
        <p:spPr/>
        <p:txBody>
          <a:bodyPr/>
          <a:lstStyle/>
          <a:p>
            <a:fld id="{FD4A6C00-11CB-4C47-BFD4-EE16D62D3C5F}" type="slidenum">
              <a:rPr lang="en-US" smtClean="0"/>
              <a:t>2</a:t>
            </a:fld>
            <a:endParaRPr lang="en-US"/>
          </a:p>
        </p:txBody>
      </p:sp>
    </p:spTree>
    <p:extLst>
      <p:ext uri="{BB962C8B-B14F-4D97-AF65-F5344CB8AC3E}">
        <p14:creationId xmlns:p14="http://schemas.microsoft.com/office/powerpoint/2010/main" val="3946363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E668-EDE7-20D3-662A-AF876FC1EDFF}"/>
              </a:ext>
            </a:extLst>
          </p:cNvPr>
          <p:cNvSpPr>
            <a:spLocks noGrp="1"/>
          </p:cNvSpPr>
          <p:nvPr>
            <p:ph type="title"/>
          </p:nvPr>
        </p:nvSpPr>
        <p:spPr>
          <a:xfrm>
            <a:off x="950258" y="365126"/>
            <a:ext cx="10403541" cy="1167840"/>
          </a:xfrm>
        </p:spPr>
        <p:txBody>
          <a:bodyPr/>
          <a:lstStyle/>
          <a:p>
            <a:r>
              <a:rPr lang="en-US" dirty="0">
                <a:solidFill>
                  <a:srgbClr val="FF0000"/>
                </a:solidFill>
              </a:rPr>
              <a:t>4. T Flip Flop</a:t>
            </a:r>
          </a:p>
        </p:txBody>
      </p:sp>
      <p:sp>
        <p:nvSpPr>
          <p:cNvPr id="3" name="Content Placeholder 2">
            <a:extLst>
              <a:ext uri="{FF2B5EF4-FFF2-40B4-BE49-F238E27FC236}">
                <a16:creationId xmlns:a16="http://schemas.microsoft.com/office/drawing/2014/main" id="{958B8896-D3F3-6F8B-C85B-70CF861E48BD}"/>
              </a:ext>
            </a:extLst>
          </p:cNvPr>
          <p:cNvSpPr>
            <a:spLocks noGrp="1"/>
          </p:cNvSpPr>
          <p:nvPr>
            <p:ph idx="1"/>
          </p:nvPr>
        </p:nvSpPr>
        <p:spPr>
          <a:xfrm>
            <a:off x="838200" y="1532966"/>
            <a:ext cx="10515600" cy="4643997"/>
          </a:xfrm>
        </p:spPr>
        <p:txBody>
          <a:bodyPr>
            <a:normAutofit fontScale="92500" lnSpcReduction="10000"/>
          </a:bodyPr>
          <a:lstStyle/>
          <a:p>
            <a:pPr algn="just"/>
            <a:r>
              <a:rPr lang="en-US" b="0" i="0" dirty="0">
                <a:solidFill>
                  <a:srgbClr val="333333"/>
                </a:solidFill>
                <a:effectLst/>
                <a:latin typeface="inter-regular"/>
              </a:rPr>
              <a:t>In T flip flop, "T" defines the term "Toggle". </a:t>
            </a:r>
          </a:p>
          <a:p>
            <a:pPr algn="just"/>
            <a:r>
              <a:rPr lang="en-US" b="0" i="0" dirty="0">
                <a:solidFill>
                  <a:srgbClr val="333333"/>
                </a:solidFill>
                <a:effectLst/>
                <a:latin typeface="inter-regular"/>
              </a:rPr>
              <a:t>We can construct the "T Flip Flop" by making changes in the "JK Flip Flop".</a:t>
            </a:r>
          </a:p>
          <a:p>
            <a:pPr algn="just"/>
            <a:r>
              <a:rPr lang="en-US" b="0" i="0" dirty="0">
                <a:solidFill>
                  <a:srgbClr val="333333"/>
                </a:solidFill>
                <a:effectLst/>
                <a:latin typeface="inter-regular"/>
              </a:rPr>
              <a:t> The "T Flip Flop" has only one input, which is constructed by connecting the input of </a:t>
            </a:r>
            <a:r>
              <a:rPr lang="en-US" dirty="0">
                <a:latin typeface="inter-regular"/>
              </a:rPr>
              <a:t>JK flip flop</a:t>
            </a:r>
            <a:endParaRPr lang="en-US" b="0" i="0" dirty="0">
              <a:effectLst/>
              <a:latin typeface="inter-regular"/>
            </a:endParaRPr>
          </a:p>
          <a:p>
            <a:pPr algn="just"/>
            <a:r>
              <a:rPr lang="en-US" b="0" i="0" dirty="0">
                <a:solidFill>
                  <a:srgbClr val="333333"/>
                </a:solidFill>
                <a:effectLst/>
                <a:latin typeface="inter-regular"/>
              </a:rPr>
              <a:t>This single input is called T. In simple words, we can construct the "T Flip Flop" by converting a "JK Flip Flop". </a:t>
            </a:r>
          </a:p>
          <a:p>
            <a:pPr algn="just"/>
            <a:r>
              <a:rPr lang="en-US" b="0" i="0" dirty="0">
                <a:solidFill>
                  <a:srgbClr val="333333"/>
                </a:solidFill>
                <a:effectLst/>
                <a:latin typeface="inter-regular"/>
              </a:rPr>
              <a:t>Sometimes the "T Flip Flop" is referred to as single input "JK Flip Flop".</a:t>
            </a:r>
          </a:p>
          <a:p>
            <a:pPr algn="just"/>
            <a:r>
              <a:rPr lang="en-US" b="0" i="0" dirty="0">
                <a:solidFill>
                  <a:srgbClr val="333333"/>
                </a:solidFill>
                <a:effectLst/>
                <a:latin typeface="inter-regular"/>
              </a:rPr>
              <a:t>Block diagram of the "T-Flip Flop" is given where T defines the "Toggle input", and CLK defines the clock signal input.</a:t>
            </a:r>
          </a:p>
          <a:p>
            <a:pPr marL="0" indent="0">
              <a:buNone/>
            </a:pPr>
            <a:br>
              <a:rPr lang="en-US" dirty="0"/>
            </a:br>
            <a:endParaRPr lang="en-US" dirty="0"/>
          </a:p>
        </p:txBody>
      </p:sp>
      <p:sp>
        <p:nvSpPr>
          <p:cNvPr id="4" name="Date Placeholder 3">
            <a:extLst>
              <a:ext uri="{FF2B5EF4-FFF2-40B4-BE49-F238E27FC236}">
                <a16:creationId xmlns:a16="http://schemas.microsoft.com/office/drawing/2014/main" id="{A99D0A4D-5652-46B6-CFAC-DA5B53071674}"/>
              </a:ext>
            </a:extLst>
          </p:cNvPr>
          <p:cNvSpPr>
            <a:spLocks noGrp="1"/>
          </p:cNvSpPr>
          <p:nvPr>
            <p:ph type="dt" sz="half" idx="10"/>
          </p:nvPr>
        </p:nvSpPr>
        <p:spPr/>
        <p:txBody>
          <a:bodyPr/>
          <a:lstStyle/>
          <a:p>
            <a:fld id="{330FBDB6-F1E0-45AC-B75F-73EFED3689EC}" type="datetime8">
              <a:rPr lang="en-US" smtClean="0"/>
              <a:t>8/13/2023 8:54 PM</a:t>
            </a:fld>
            <a:endParaRPr lang="en-US"/>
          </a:p>
        </p:txBody>
      </p:sp>
      <p:sp>
        <p:nvSpPr>
          <p:cNvPr id="5" name="Footer Placeholder 4">
            <a:extLst>
              <a:ext uri="{FF2B5EF4-FFF2-40B4-BE49-F238E27FC236}">
                <a16:creationId xmlns:a16="http://schemas.microsoft.com/office/drawing/2014/main" id="{C406D2CB-3CAA-10B9-525F-BBB5F2E19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51258-C983-B827-7038-DEE3D656434A}"/>
              </a:ext>
            </a:extLst>
          </p:cNvPr>
          <p:cNvSpPr>
            <a:spLocks noGrp="1"/>
          </p:cNvSpPr>
          <p:nvPr>
            <p:ph type="sldNum" sz="quarter" idx="12"/>
          </p:nvPr>
        </p:nvSpPr>
        <p:spPr/>
        <p:txBody>
          <a:bodyPr/>
          <a:lstStyle/>
          <a:p>
            <a:fld id="{FD4A6C00-11CB-4C47-BFD4-EE16D62D3C5F}" type="slidenum">
              <a:rPr lang="en-US" smtClean="0"/>
              <a:t>20</a:t>
            </a:fld>
            <a:endParaRPr lang="en-US"/>
          </a:p>
        </p:txBody>
      </p:sp>
    </p:spTree>
    <p:extLst>
      <p:ext uri="{BB962C8B-B14F-4D97-AF65-F5344CB8AC3E}">
        <p14:creationId xmlns:p14="http://schemas.microsoft.com/office/powerpoint/2010/main" val="42132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FAC52-D81E-1CA8-B355-175653BE527C}"/>
              </a:ext>
            </a:extLst>
          </p:cNvPr>
          <p:cNvSpPr>
            <a:spLocks noGrp="1"/>
          </p:cNvSpPr>
          <p:nvPr>
            <p:ph type="title"/>
          </p:nvPr>
        </p:nvSpPr>
        <p:spPr>
          <a:xfrm>
            <a:off x="838200" y="365125"/>
            <a:ext cx="10515600" cy="952687"/>
          </a:xfrm>
        </p:spPr>
        <p:txBody>
          <a:bodyPr/>
          <a:lstStyle/>
          <a:p>
            <a:r>
              <a:rPr lang="en-US" dirty="0">
                <a:solidFill>
                  <a:srgbClr val="FF0000"/>
                </a:solidFill>
              </a:rPr>
              <a:t>Construction:</a:t>
            </a:r>
          </a:p>
        </p:txBody>
      </p:sp>
      <p:pic>
        <p:nvPicPr>
          <p:cNvPr id="1026" name="Picture 2" descr="T Flip Flop">
            <a:extLst>
              <a:ext uri="{FF2B5EF4-FFF2-40B4-BE49-F238E27FC236}">
                <a16:creationId xmlns:a16="http://schemas.microsoft.com/office/drawing/2014/main" id="{2B6279C4-BF06-31BC-81D2-2719202D58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5186" y="3641725"/>
            <a:ext cx="3981450" cy="27146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5ADCA6-C0EB-0606-58DD-C15B1E901D5F}"/>
              </a:ext>
            </a:extLst>
          </p:cNvPr>
          <p:cNvSpPr txBox="1"/>
          <p:nvPr/>
        </p:nvSpPr>
        <p:spPr>
          <a:xfrm>
            <a:off x="838200" y="1102659"/>
            <a:ext cx="10224247" cy="255454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333333"/>
                </a:solidFill>
                <a:effectLst/>
                <a:latin typeface="inter-regular"/>
              </a:rPr>
              <a:t>The "T Flip Flop" is designed by passing the AND gate's output as input to the</a:t>
            </a:r>
            <a:r>
              <a:rPr lang="en-US" sz="2000" dirty="0">
                <a:solidFill>
                  <a:srgbClr val="333333"/>
                </a:solidFill>
                <a:latin typeface="inter-regular"/>
              </a:rPr>
              <a:t> </a:t>
            </a:r>
            <a:r>
              <a:rPr lang="en-US" sz="2000" dirty="0">
                <a:latin typeface="inter-regular"/>
              </a:rPr>
              <a:t>NOR gate </a:t>
            </a:r>
            <a:r>
              <a:rPr lang="en-US" sz="2000" b="0" i="0" dirty="0">
                <a:solidFill>
                  <a:srgbClr val="333333"/>
                </a:solidFill>
                <a:effectLst/>
                <a:latin typeface="inter-regular"/>
              </a:rPr>
              <a:t>of the "SR Flip Flop". </a:t>
            </a:r>
          </a:p>
          <a:p>
            <a:pPr marL="285750" indent="-285750">
              <a:buFont typeface="Arial" panose="020B0604020202020204" pitchFamily="34" charset="0"/>
              <a:buChar char="•"/>
            </a:pPr>
            <a:r>
              <a:rPr lang="en-US" sz="2000" b="0" i="0" dirty="0">
                <a:solidFill>
                  <a:srgbClr val="333333"/>
                </a:solidFill>
                <a:effectLst/>
                <a:latin typeface="inter-regular"/>
              </a:rPr>
              <a:t>The inputs of the "AND" gates, the present output state Q, and its complement Q' are sent back to each AND gate. The toggle input is passed to the </a:t>
            </a:r>
            <a:r>
              <a:rPr lang="en-US" sz="2000" dirty="0">
                <a:latin typeface="inter-regular"/>
              </a:rPr>
              <a:t>AND gates </a:t>
            </a:r>
            <a:r>
              <a:rPr lang="en-US" sz="2000" b="0" i="0" dirty="0">
                <a:solidFill>
                  <a:srgbClr val="333333"/>
                </a:solidFill>
                <a:effectLst/>
                <a:latin typeface="inter-regular"/>
              </a:rPr>
              <a:t>as input. </a:t>
            </a:r>
          </a:p>
          <a:p>
            <a:pPr marL="285750" indent="-285750">
              <a:buFont typeface="Arial" panose="020B0604020202020204" pitchFamily="34" charset="0"/>
              <a:buChar char="•"/>
            </a:pPr>
            <a:r>
              <a:rPr lang="en-US" sz="2000" b="0" i="0" dirty="0">
                <a:solidFill>
                  <a:srgbClr val="333333"/>
                </a:solidFill>
                <a:effectLst/>
                <a:latin typeface="inter-regular"/>
              </a:rPr>
              <a:t>These gates are connected to the Clock (CLK) signal. </a:t>
            </a:r>
          </a:p>
          <a:p>
            <a:pPr marL="285750" indent="-285750">
              <a:buFont typeface="Arial" panose="020B0604020202020204" pitchFamily="34" charset="0"/>
              <a:buChar char="•"/>
            </a:pPr>
            <a:r>
              <a:rPr lang="en-US" sz="2000" b="0" i="0" dirty="0">
                <a:solidFill>
                  <a:srgbClr val="333333"/>
                </a:solidFill>
                <a:effectLst/>
                <a:latin typeface="inter-regular"/>
              </a:rPr>
              <a:t>In the "T Flip Flop", a pulse train of narrow triggers are passed as the toggle input, which changes the flip flop's output state. The circuit diagram of the "T Flip Flop" using "SR Flip Flop" is given below</a:t>
            </a:r>
            <a:r>
              <a:rPr lang="en-US" sz="1600" b="0" i="0" dirty="0">
                <a:solidFill>
                  <a:srgbClr val="333333"/>
                </a:solidFill>
                <a:effectLst/>
                <a:latin typeface="inter-regular"/>
              </a:rPr>
              <a:t>:</a:t>
            </a:r>
            <a:endParaRPr lang="en-US" sz="1600" dirty="0"/>
          </a:p>
        </p:txBody>
      </p:sp>
      <p:sp>
        <p:nvSpPr>
          <p:cNvPr id="5" name="Date Placeholder 4">
            <a:extLst>
              <a:ext uri="{FF2B5EF4-FFF2-40B4-BE49-F238E27FC236}">
                <a16:creationId xmlns:a16="http://schemas.microsoft.com/office/drawing/2014/main" id="{6A39836F-FDC5-A047-5860-07A3C3EB2956}"/>
              </a:ext>
            </a:extLst>
          </p:cNvPr>
          <p:cNvSpPr>
            <a:spLocks noGrp="1"/>
          </p:cNvSpPr>
          <p:nvPr>
            <p:ph type="dt" sz="half" idx="10"/>
          </p:nvPr>
        </p:nvSpPr>
        <p:spPr/>
        <p:txBody>
          <a:bodyPr/>
          <a:lstStyle/>
          <a:p>
            <a:fld id="{1A4C2391-569C-45E8-8C75-ED3321164B99}" type="datetime8">
              <a:rPr lang="en-US" smtClean="0"/>
              <a:t>8/13/2023 8:54 PM</a:t>
            </a:fld>
            <a:endParaRPr lang="en-US"/>
          </a:p>
        </p:txBody>
      </p:sp>
      <p:sp>
        <p:nvSpPr>
          <p:cNvPr id="6" name="Footer Placeholder 5">
            <a:extLst>
              <a:ext uri="{FF2B5EF4-FFF2-40B4-BE49-F238E27FC236}">
                <a16:creationId xmlns:a16="http://schemas.microsoft.com/office/drawing/2014/main" id="{3D38CD08-76BE-137E-F286-E77088319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17925-CBED-E52A-C526-79F2C6B11173}"/>
              </a:ext>
            </a:extLst>
          </p:cNvPr>
          <p:cNvSpPr>
            <a:spLocks noGrp="1"/>
          </p:cNvSpPr>
          <p:nvPr>
            <p:ph type="sldNum" sz="quarter" idx="12"/>
          </p:nvPr>
        </p:nvSpPr>
        <p:spPr/>
        <p:txBody>
          <a:bodyPr/>
          <a:lstStyle/>
          <a:p>
            <a:fld id="{FD4A6C00-11CB-4C47-BFD4-EE16D62D3C5F}" type="slidenum">
              <a:rPr lang="en-US" smtClean="0"/>
              <a:t>21</a:t>
            </a:fld>
            <a:endParaRPr lang="en-US"/>
          </a:p>
        </p:txBody>
      </p:sp>
    </p:spTree>
    <p:extLst>
      <p:ext uri="{BB962C8B-B14F-4D97-AF65-F5344CB8AC3E}">
        <p14:creationId xmlns:p14="http://schemas.microsoft.com/office/powerpoint/2010/main" val="1101416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52CA-AED6-4EAC-F322-5BB6FCB258D8}"/>
              </a:ext>
            </a:extLst>
          </p:cNvPr>
          <p:cNvSpPr>
            <a:spLocks noGrp="1"/>
          </p:cNvSpPr>
          <p:nvPr>
            <p:ph type="title"/>
          </p:nvPr>
        </p:nvSpPr>
        <p:spPr/>
        <p:txBody>
          <a:bodyPr/>
          <a:lstStyle/>
          <a:p>
            <a:endParaRPr lang="en-US"/>
          </a:p>
        </p:txBody>
      </p:sp>
      <p:pic>
        <p:nvPicPr>
          <p:cNvPr id="2050" name="Picture 2" descr="T Flip Flop">
            <a:extLst>
              <a:ext uri="{FF2B5EF4-FFF2-40B4-BE49-F238E27FC236}">
                <a16:creationId xmlns:a16="http://schemas.microsoft.com/office/drawing/2014/main" id="{0643021D-3A72-D816-1E09-DDC5FA6F3C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6548" y="2048669"/>
            <a:ext cx="4095750" cy="2381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30C32F-6B33-9E30-9263-16224AEBA7E8}"/>
              </a:ext>
            </a:extLst>
          </p:cNvPr>
          <p:cNvSpPr txBox="1"/>
          <p:nvPr/>
        </p:nvSpPr>
        <p:spPr>
          <a:xfrm>
            <a:off x="2259106" y="4921624"/>
            <a:ext cx="6777318" cy="369332"/>
          </a:xfrm>
          <a:prstGeom prst="rect">
            <a:avLst/>
          </a:prstGeom>
          <a:noFill/>
        </p:spPr>
        <p:txBody>
          <a:bodyPr wrap="square" rtlCol="0">
            <a:spAutoFit/>
          </a:bodyPr>
          <a:lstStyle/>
          <a:p>
            <a:r>
              <a:rPr lang="en-US" dirty="0"/>
              <a:t>Figure: Graphical Symbol</a:t>
            </a:r>
          </a:p>
        </p:txBody>
      </p:sp>
      <p:pic>
        <p:nvPicPr>
          <p:cNvPr id="7" name="Picture 6">
            <a:extLst>
              <a:ext uri="{FF2B5EF4-FFF2-40B4-BE49-F238E27FC236}">
                <a16:creationId xmlns:a16="http://schemas.microsoft.com/office/drawing/2014/main" id="{7A4F7941-A31C-3E0C-9731-2F6610D001AC}"/>
              </a:ext>
            </a:extLst>
          </p:cNvPr>
          <p:cNvPicPr>
            <a:picLocks noChangeAspect="1"/>
          </p:cNvPicPr>
          <p:nvPr/>
        </p:nvPicPr>
        <p:blipFill>
          <a:blip r:embed="rId3"/>
          <a:stretch>
            <a:fillRect/>
          </a:stretch>
        </p:blipFill>
        <p:spPr>
          <a:xfrm>
            <a:off x="8083854" y="2339788"/>
            <a:ext cx="2835158" cy="1550894"/>
          </a:xfrm>
          <a:prstGeom prst="rect">
            <a:avLst/>
          </a:prstGeom>
        </p:spPr>
      </p:pic>
      <p:sp>
        <p:nvSpPr>
          <p:cNvPr id="8" name="TextBox 7">
            <a:extLst>
              <a:ext uri="{FF2B5EF4-FFF2-40B4-BE49-F238E27FC236}">
                <a16:creationId xmlns:a16="http://schemas.microsoft.com/office/drawing/2014/main" id="{8C033A63-6681-000B-7C09-AFD5F4569E3A}"/>
              </a:ext>
            </a:extLst>
          </p:cNvPr>
          <p:cNvSpPr txBox="1"/>
          <p:nvPr/>
        </p:nvSpPr>
        <p:spPr>
          <a:xfrm>
            <a:off x="8083854" y="4329953"/>
            <a:ext cx="2996522" cy="369332"/>
          </a:xfrm>
          <a:prstGeom prst="rect">
            <a:avLst/>
          </a:prstGeom>
          <a:noFill/>
        </p:spPr>
        <p:txBody>
          <a:bodyPr wrap="square" rtlCol="0">
            <a:spAutoFit/>
          </a:bodyPr>
          <a:lstStyle/>
          <a:p>
            <a:r>
              <a:rPr lang="en-US" dirty="0"/>
              <a:t>Figure: Functional Table</a:t>
            </a:r>
          </a:p>
        </p:txBody>
      </p:sp>
      <p:sp>
        <p:nvSpPr>
          <p:cNvPr id="9" name="Date Placeholder 8">
            <a:extLst>
              <a:ext uri="{FF2B5EF4-FFF2-40B4-BE49-F238E27FC236}">
                <a16:creationId xmlns:a16="http://schemas.microsoft.com/office/drawing/2014/main" id="{4B49856D-F5F5-1905-8AEB-5F7114DF5A67}"/>
              </a:ext>
            </a:extLst>
          </p:cNvPr>
          <p:cNvSpPr>
            <a:spLocks noGrp="1"/>
          </p:cNvSpPr>
          <p:nvPr>
            <p:ph type="dt" sz="half" idx="10"/>
          </p:nvPr>
        </p:nvSpPr>
        <p:spPr/>
        <p:txBody>
          <a:bodyPr/>
          <a:lstStyle/>
          <a:p>
            <a:fld id="{A9A7BEB8-0648-45C4-B046-0964533AC8A5}" type="datetime8">
              <a:rPr lang="en-US" smtClean="0"/>
              <a:t>8/13/2023 8:54 PM</a:t>
            </a:fld>
            <a:endParaRPr lang="en-US"/>
          </a:p>
        </p:txBody>
      </p:sp>
      <p:sp>
        <p:nvSpPr>
          <p:cNvPr id="10" name="Footer Placeholder 9">
            <a:extLst>
              <a:ext uri="{FF2B5EF4-FFF2-40B4-BE49-F238E27FC236}">
                <a16:creationId xmlns:a16="http://schemas.microsoft.com/office/drawing/2014/main" id="{9B55CA0F-2B59-A582-879B-2F428B5E9F5B}"/>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85F7E5AD-9E0D-C198-0A14-8ABF45DCD342}"/>
              </a:ext>
            </a:extLst>
          </p:cNvPr>
          <p:cNvSpPr>
            <a:spLocks noGrp="1"/>
          </p:cNvSpPr>
          <p:nvPr>
            <p:ph type="sldNum" sz="quarter" idx="12"/>
          </p:nvPr>
        </p:nvSpPr>
        <p:spPr/>
        <p:txBody>
          <a:bodyPr/>
          <a:lstStyle/>
          <a:p>
            <a:fld id="{FD4A6C00-11CB-4C47-BFD4-EE16D62D3C5F}" type="slidenum">
              <a:rPr lang="en-US" smtClean="0"/>
              <a:t>22</a:t>
            </a:fld>
            <a:endParaRPr lang="en-US"/>
          </a:p>
        </p:txBody>
      </p:sp>
    </p:spTree>
    <p:extLst>
      <p:ext uri="{BB962C8B-B14F-4D97-AF65-F5344CB8AC3E}">
        <p14:creationId xmlns:p14="http://schemas.microsoft.com/office/powerpoint/2010/main" val="399241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B5C2-F25B-30C9-8503-5FA97E2EFC1A}"/>
              </a:ext>
            </a:extLst>
          </p:cNvPr>
          <p:cNvSpPr>
            <a:spLocks noGrp="1"/>
          </p:cNvSpPr>
          <p:nvPr>
            <p:ph type="title"/>
          </p:nvPr>
        </p:nvSpPr>
        <p:spPr/>
        <p:txBody>
          <a:bodyPr/>
          <a:lstStyle/>
          <a:p>
            <a:r>
              <a:rPr lang="en-US" dirty="0">
                <a:solidFill>
                  <a:srgbClr val="FF0000"/>
                </a:solidFill>
              </a:rPr>
              <a:t>Functional Table:</a:t>
            </a:r>
          </a:p>
        </p:txBody>
      </p:sp>
      <p:pic>
        <p:nvPicPr>
          <p:cNvPr id="5122" name="Picture 2" descr="T Flip-Flop Explained | Working, Circuit diagram, Excitation Table and  Characteristic Equation of T Flip-Flop - ALL ABOUT ELECTRONICS">
            <a:extLst>
              <a:ext uri="{FF2B5EF4-FFF2-40B4-BE49-F238E27FC236}">
                <a16:creationId xmlns:a16="http://schemas.microsoft.com/office/drawing/2014/main" id="{4C29D2AD-55EA-5828-57B7-2B27B026E2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1177" y="1891554"/>
            <a:ext cx="4796117" cy="30574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8E177E-8894-ED68-18EC-8935EDBEE035}"/>
              </a:ext>
            </a:extLst>
          </p:cNvPr>
          <p:cNvSpPr txBox="1"/>
          <p:nvPr/>
        </p:nvSpPr>
        <p:spPr>
          <a:xfrm>
            <a:off x="1281953" y="5235388"/>
            <a:ext cx="4607859" cy="369332"/>
          </a:xfrm>
          <a:prstGeom prst="rect">
            <a:avLst/>
          </a:prstGeom>
          <a:noFill/>
        </p:spPr>
        <p:txBody>
          <a:bodyPr wrap="square" rtlCol="0">
            <a:spAutoFit/>
          </a:bodyPr>
          <a:lstStyle/>
          <a:p>
            <a:r>
              <a:rPr lang="en-US" dirty="0">
                <a:solidFill>
                  <a:schemeClr val="accent1"/>
                </a:solidFill>
              </a:rPr>
              <a:t>Characteristic Equation: Yourself</a:t>
            </a:r>
          </a:p>
        </p:txBody>
      </p:sp>
      <p:sp>
        <p:nvSpPr>
          <p:cNvPr id="5" name="Date Placeholder 4">
            <a:extLst>
              <a:ext uri="{FF2B5EF4-FFF2-40B4-BE49-F238E27FC236}">
                <a16:creationId xmlns:a16="http://schemas.microsoft.com/office/drawing/2014/main" id="{9F06BF75-A685-B31C-6669-0294F004876F}"/>
              </a:ext>
            </a:extLst>
          </p:cNvPr>
          <p:cNvSpPr>
            <a:spLocks noGrp="1"/>
          </p:cNvSpPr>
          <p:nvPr>
            <p:ph type="dt" sz="half" idx="10"/>
          </p:nvPr>
        </p:nvSpPr>
        <p:spPr/>
        <p:txBody>
          <a:bodyPr/>
          <a:lstStyle/>
          <a:p>
            <a:fld id="{C5CA4F04-951B-41F5-B7E6-3AE1BDDDC9E6}" type="datetime8">
              <a:rPr lang="en-US" smtClean="0"/>
              <a:t>8/13/2023 8:54 PM</a:t>
            </a:fld>
            <a:endParaRPr lang="en-US"/>
          </a:p>
        </p:txBody>
      </p:sp>
      <p:sp>
        <p:nvSpPr>
          <p:cNvPr id="6" name="Footer Placeholder 5">
            <a:extLst>
              <a:ext uri="{FF2B5EF4-FFF2-40B4-BE49-F238E27FC236}">
                <a16:creationId xmlns:a16="http://schemas.microsoft.com/office/drawing/2014/main" id="{43F725AC-ABBA-F0C6-C504-FAC1BF014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31FA8-C95E-D194-E578-DDE4661AB2BF}"/>
              </a:ext>
            </a:extLst>
          </p:cNvPr>
          <p:cNvSpPr>
            <a:spLocks noGrp="1"/>
          </p:cNvSpPr>
          <p:nvPr>
            <p:ph type="sldNum" sz="quarter" idx="12"/>
          </p:nvPr>
        </p:nvSpPr>
        <p:spPr/>
        <p:txBody>
          <a:bodyPr/>
          <a:lstStyle/>
          <a:p>
            <a:fld id="{FD4A6C00-11CB-4C47-BFD4-EE16D62D3C5F}" type="slidenum">
              <a:rPr lang="en-US" smtClean="0"/>
              <a:t>23</a:t>
            </a:fld>
            <a:endParaRPr lang="en-US"/>
          </a:p>
        </p:txBody>
      </p:sp>
    </p:spTree>
    <p:extLst>
      <p:ext uri="{BB962C8B-B14F-4D97-AF65-F5344CB8AC3E}">
        <p14:creationId xmlns:p14="http://schemas.microsoft.com/office/powerpoint/2010/main" val="2488587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C304-AC3B-7066-E0E4-E43BC52C19F4}"/>
              </a:ext>
            </a:extLst>
          </p:cNvPr>
          <p:cNvSpPr>
            <a:spLocks noGrp="1"/>
          </p:cNvSpPr>
          <p:nvPr>
            <p:ph type="title"/>
          </p:nvPr>
        </p:nvSpPr>
        <p:spPr>
          <a:xfrm>
            <a:off x="690282" y="409948"/>
            <a:ext cx="11004177" cy="1325563"/>
          </a:xfrm>
        </p:spPr>
        <p:txBody>
          <a:bodyPr/>
          <a:lstStyle/>
          <a:p>
            <a:r>
              <a:rPr lang="en-US" b="0" i="0" dirty="0">
                <a:solidFill>
                  <a:srgbClr val="FF0000"/>
                </a:solidFill>
                <a:effectLst/>
                <a:latin typeface="erdana"/>
              </a:rPr>
              <a:t>Master-Slave JK Flip Flop</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49884E9B-E9B3-A57F-28F2-7E53583ECEF6}"/>
              </a:ext>
            </a:extLst>
          </p:cNvPr>
          <p:cNvSpPr>
            <a:spLocks noGrp="1"/>
          </p:cNvSpPr>
          <p:nvPr>
            <p:ph idx="1"/>
          </p:nvPr>
        </p:nvSpPr>
        <p:spPr/>
        <p:txBody>
          <a:bodyPr/>
          <a:lstStyle/>
          <a:p>
            <a:pPr algn="just"/>
            <a:r>
              <a:rPr lang="en-US" b="0" i="0" dirty="0">
                <a:solidFill>
                  <a:srgbClr val="333333"/>
                </a:solidFill>
                <a:effectLst/>
                <a:latin typeface="inter-regular"/>
              </a:rPr>
              <a:t>In "JK Flip Flop", when both the inputs and CLK set to 1 for a long time, then Q output toggle until the CLK is 1. </a:t>
            </a:r>
          </a:p>
          <a:p>
            <a:pPr algn="just"/>
            <a:r>
              <a:rPr lang="en-US" b="0" i="0" dirty="0">
                <a:solidFill>
                  <a:srgbClr val="333333"/>
                </a:solidFill>
                <a:effectLst/>
                <a:latin typeface="inter-regular"/>
              </a:rPr>
              <a:t>Thus, the uncertain or unreliable output produces. </a:t>
            </a:r>
          </a:p>
          <a:p>
            <a:pPr algn="just"/>
            <a:r>
              <a:rPr lang="en-US" b="0" i="0" dirty="0">
                <a:solidFill>
                  <a:srgbClr val="333333"/>
                </a:solidFill>
                <a:effectLst/>
                <a:latin typeface="inter-regular"/>
              </a:rPr>
              <a:t>This problem is referred to as a race-round condition in JK flip-flop and avoided by ensuring that the CLK set to 1 only for a very short time.</a:t>
            </a:r>
          </a:p>
          <a:p>
            <a:pPr marL="0" indent="0">
              <a:buNone/>
            </a:pPr>
            <a:endParaRPr lang="en-US" dirty="0"/>
          </a:p>
        </p:txBody>
      </p:sp>
      <p:sp>
        <p:nvSpPr>
          <p:cNvPr id="4" name="Date Placeholder 3">
            <a:extLst>
              <a:ext uri="{FF2B5EF4-FFF2-40B4-BE49-F238E27FC236}">
                <a16:creationId xmlns:a16="http://schemas.microsoft.com/office/drawing/2014/main" id="{5813F766-8AC7-3AA7-63CA-15F7448E1711}"/>
              </a:ext>
            </a:extLst>
          </p:cNvPr>
          <p:cNvSpPr>
            <a:spLocks noGrp="1"/>
          </p:cNvSpPr>
          <p:nvPr>
            <p:ph type="dt" sz="half" idx="10"/>
          </p:nvPr>
        </p:nvSpPr>
        <p:spPr/>
        <p:txBody>
          <a:bodyPr/>
          <a:lstStyle/>
          <a:p>
            <a:fld id="{3BE79521-0E1E-4C9A-83BF-780C14FE1213}" type="datetime8">
              <a:rPr lang="en-US" smtClean="0"/>
              <a:t>8/13/2023 8:54 PM</a:t>
            </a:fld>
            <a:endParaRPr lang="en-US"/>
          </a:p>
        </p:txBody>
      </p:sp>
      <p:sp>
        <p:nvSpPr>
          <p:cNvPr id="5" name="Footer Placeholder 4">
            <a:extLst>
              <a:ext uri="{FF2B5EF4-FFF2-40B4-BE49-F238E27FC236}">
                <a16:creationId xmlns:a16="http://schemas.microsoft.com/office/drawing/2014/main" id="{D119E42A-2949-AA1C-6A74-EBA1391ADB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26609-1E18-D75E-E59A-FA2EF15BAC91}"/>
              </a:ext>
            </a:extLst>
          </p:cNvPr>
          <p:cNvSpPr>
            <a:spLocks noGrp="1"/>
          </p:cNvSpPr>
          <p:nvPr>
            <p:ph type="sldNum" sz="quarter" idx="12"/>
          </p:nvPr>
        </p:nvSpPr>
        <p:spPr/>
        <p:txBody>
          <a:bodyPr/>
          <a:lstStyle/>
          <a:p>
            <a:fld id="{FD4A6C00-11CB-4C47-BFD4-EE16D62D3C5F}" type="slidenum">
              <a:rPr lang="en-US" smtClean="0"/>
              <a:t>24</a:t>
            </a:fld>
            <a:endParaRPr lang="en-US"/>
          </a:p>
        </p:txBody>
      </p:sp>
    </p:spTree>
    <p:extLst>
      <p:ext uri="{BB962C8B-B14F-4D97-AF65-F5344CB8AC3E}">
        <p14:creationId xmlns:p14="http://schemas.microsoft.com/office/powerpoint/2010/main" val="66070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6195-D7E4-A033-B9B6-3372F8CF5678}"/>
              </a:ext>
            </a:extLst>
          </p:cNvPr>
          <p:cNvSpPr>
            <a:spLocks noGrp="1"/>
          </p:cNvSpPr>
          <p:nvPr>
            <p:ph type="title"/>
          </p:nvPr>
        </p:nvSpPr>
        <p:spPr/>
        <p:txBody>
          <a:bodyPr/>
          <a:lstStyle/>
          <a:p>
            <a:r>
              <a:rPr lang="en-US" dirty="0">
                <a:solidFill>
                  <a:srgbClr val="FF0000"/>
                </a:solidFill>
              </a:rPr>
              <a:t>Operation of Master Slave Flip Flop:</a:t>
            </a:r>
          </a:p>
        </p:txBody>
      </p:sp>
      <p:sp>
        <p:nvSpPr>
          <p:cNvPr id="3" name="Content Placeholder 2">
            <a:extLst>
              <a:ext uri="{FF2B5EF4-FFF2-40B4-BE49-F238E27FC236}">
                <a16:creationId xmlns:a16="http://schemas.microsoft.com/office/drawing/2014/main" id="{F2ACB97B-E056-5CA2-9A27-7D9DB0C8A487}"/>
              </a:ext>
            </a:extLst>
          </p:cNvPr>
          <p:cNvSpPr>
            <a:spLocks noGrp="1"/>
          </p:cNvSpPr>
          <p:nvPr>
            <p:ph idx="1"/>
          </p:nvPr>
        </p:nvSpPr>
        <p:spPr>
          <a:xfrm>
            <a:off x="838200" y="1515035"/>
            <a:ext cx="10515600" cy="4661928"/>
          </a:xfrm>
        </p:spPr>
        <p:txBody>
          <a:bodyPr>
            <a:normAutofit fontScale="85000" lnSpcReduction="10000"/>
          </a:bodyPr>
          <a:lstStyle/>
          <a:p>
            <a:pPr algn="just"/>
            <a:r>
              <a:rPr lang="en-US" b="0" i="0" dirty="0">
                <a:solidFill>
                  <a:srgbClr val="333333"/>
                </a:solidFill>
                <a:effectLst/>
                <a:latin typeface="inter-regular"/>
              </a:rPr>
              <a:t>The master-slave flip flop is constructed by combining two </a:t>
            </a:r>
            <a:r>
              <a:rPr lang="en-US" dirty="0">
                <a:latin typeface="inter-regular"/>
              </a:rPr>
              <a:t>JK flip flops. </a:t>
            </a:r>
            <a:r>
              <a:rPr lang="en-US" b="0" i="0" dirty="0">
                <a:solidFill>
                  <a:srgbClr val="333333"/>
                </a:solidFill>
                <a:effectLst/>
                <a:latin typeface="inter-regular"/>
              </a:rPr>
              <a:t>These flip flops are connected in a series configuration. </a:t>
            </a:r>
          </a:p>
          <a:p>
            <a:pPr algn="just"/>
            <a:r>
              <a:rPr lang="en-US" b="0" i="0" dirty="0">
                <a:solidFill>
                  <a:srgbClr val="333333"/>
                </a:solidFill>
                <a:effectLst/>
                <a:latin typeface="inter-regular"/>
              </a:rPr>
              <a:t>In these two flip flops, the 1st flip flop work as "master", called the master flip flop, and the 2nd work as a "slave", called slave flip flop. </a:t>
            </a:r>
          </a:p>
          <a:p>
            <a:pPr algn="just"/>
            <a:r>
              <a:rPr lang="en-US" b="0" i="0" dirty="0">
                <a:solidFill>
                  <a:srgbClr val="333333"/>
                </a:solidFill>
                <a:effectLst/>
                <a:latin typeface="inter-regular"/>
              </a:rPr>
              <a:t>The master-slave flip flop is designed in such a way that the output of the "master" flip flop is passed to both the inputs of the "slave</a:t>
            </a:r>
            <a:r>
              <a:rPr lang="en-US" b="0" i="0" dirty="0">
                <a:effectLst/>
                <a:latin typeface="inter-regular"/>
              </a:rPr>
              <a:t>" </a:t>
            </a:r>
            <a:r>
              <a:rPr lang="en-US" dirty="0">
                <a:latin typeface="inter-regular"/>
              </a:rPr>
              <a:t>flip flop.</a:t>
            </a:r>
            <a:r>
              <a:rPr lang="en-US" b="0" i="0" dirty="0">
                <a:effectLst/>
                <a:latin typeface="inter-regular"/>
              </a:rPr>
              <a:t> </a:t>
            </a:r>
          </a:p>
          <a:p>
            <a:pPr algn="just"/>
            <a:r>
              <a:rPr lang="en-US" b="0" i="0" dirty="0">
                <a:solidFill>
                  <a:srgbClr val="333333"/>
                </a:solidFill>
                <a:effectLst/>
                <a:latin typeface="inter-regular"/>
              </a:rPr>
              <a:t>The output of the "slave" flip flop is passed to inputs of the master flip flop.</a:t>
            </a:r>
          </a:p>
          <a:p>
            <a:pPr algn="just"/>
            <a:r>
              <a:rPr lang="en-US" b="0" i="0" dirty="0">
                <a:solidFill>
                  <a:srgbClr val="333333"/>
                </a:solidFill>
                <a:effectLst/>
                <a:latin typeface="inter-regular"/>
              </a:rPr>
              <a:t>In "master-slave flip flop", apart from these two flip flops, an inverter or </a:t>
            </a:r>
            <a:r>
              <a:rPr lang="en-US" dirty="0">
                <a:latin typeface="inter-regular"/>
              </a:rPr>
              <a:t>NOT gate </a:t>
            </a:r>
            <a:r>
              <a:rPr lang="en-US" b="0" i="0" dirty="0">
                <a:solidFill>
                  <a:srgbClr val="333333"/>
                </a:solidFill>
                <a:effectLst/>
                <a:latin typeface="inter-regular"/>
              </a:rPr>
              <a:t>is also used. </a:t>
            </a:r>
          </a:p>
          <a:p>
            <a:pPr algn="just"/>
            <a:r>
              <a:rPr lang="en-US" b="0" i="0" dirty="0">
                <a:solidFill>
                  <a:srgbClr val="333333"/>
                </a:solidFill>
                <a:effectLst/>
                <a:latin typeface="inter-regular"/>
              </a:rPr>
              <a:t>For passing the inverted clock pulse to the "slave" flip flop, the inverter is connected to the clock's pulse. </a:t>
            </a:r>
          </a:p>
          <a:p>
            <a:pPr algn="just"/>
            <a:r>
              <a:rPr lang="en-US" b="0" i="0" dirty="0">
                <a:solidFill>
                  <a:srgbClr val="333333"/>
                </a:solidFill>
                <a:effectLst/>
                <a:latin typeface="inter-regular"/>
              </a:rPr>
              <a:t>In simple words, when CP set to false for "master", then CP is set to true for "slave", and when CP set to true for "master", then CP is set to false for "slave".</a:t>
            </a:r>
          </a:p>
          <a:p>
            <a:pPr marL="0" indent="0">
              <a:buNone/>
            </a:pPr>
            <a:endParaRPr lang="en-US" dirty="0"/>
          </a:p>
        </p:txBody>
      </p:sp>
      <p:sp>
        <p:nvSpPr>
          <p:cNvPr id="4" name="Date Placeholder 3">
            <a:extLst>
              <a:ext uri="{FF2B5EF4-FFF2-40B4-BE49-F238E27FC236}">
                <a16:creationId xmlns:a16="http://schemas.microsoft.com/office/drawing/2014/main" id="{1C1D69B3-81F4-F9C1-7735-3B842CC48055}"/>
              </a:ext>
            </a:extLst>
          </p:cNvPr>
          <p:cNvSpPr>
            <a:spLocks noGrp="1"/>
          </p:cNvSpPr>
          <p:nvPr>
            <p:ph type="dt" sz="half" idx="10"/>
          </p:nvPr>
        </p:nvSpPr>
        <p:spPr/>
        <p:txBody>
          <a:bodyPr/>
          <a:lstStyle/>
          <a:p>
            <a:fld id="{E36D84D1-0E43-4299-9B87-77C98E82FF25}" type="datetime8">
              <a:rPr lang="en-US" smtClean="0"/>
              <a:t>8/13/2023 8:54 PM</a:t>
            </a:fld>
            <a:endParaRPr lang="en-US"/>
          </a:p>
        </p:txBody>
      </p:sp>
      <p:sp>
        <p:nvSpPr>
          <p:cNvPr id="5" name="Footer Placeholder 4">
            <a:extLst>
              <a:ext uri="{FF2B5EF4-FFF2-40B4-BE49-F238E27FC236}">
                <a16:creationId xmlns:a16="http://schemas.microsoft.com/office/drawing/2014/main" id="{76485235-A121-AB45-124B-A1E34D87D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6217D-6C63-07D7-D5D8-2A58FE128064}"/>
              </a:ext>
            </a:extLst>
          </p:cNvPr>
          <p:cNvSpPr>
            <a:spLocks noGrp="1"/>
          </p:cNvSpPr>
          <p:nvPr>
            <p:ph type="sldNum" sz="quarter" idx="12"/>
          </p:nvPr>
        </p:nvSpPr>
        <p:spPr/>
        <p:txBody>
          <a:bodyPr/>
          <a:lstStyle/>
          <a:p>
            <a:fld id="{FD4A6C00-11CB-4C47-BFD4-EE16D62D3C5F}" type="slidenum">
              <a:rPr lang="en-US" smtClean="0"/>
              <a:t>25</a:t>
            </a:fld>
            <a:endParaRPr lang="en-US"/>
          </a:p>
        </p:txBody>
      </p:sp>
    </p:spTree>
    <p:extLst>
      <p:ext uri="{BB962C8B-B14F-4D97-AF65-F5344CB8AC3E}">
        <p14:creationId xmlns:p14="http://schemas.microsoft.com/office/powerpoint/2010/main" val="2229121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16E5-693A-7DCD-0672-430777CDBCCA}"/>
              </a:ext>
            </a:extLst>
          </p:cNvPr>
          <p:cNvSpPr>
            <a:spLocks noGrp="1"/>
          </p:cNvSpPr>
          <p:nvPr>
            <p:ph type="title"/>
          </p:nvPr>
        </p:nvSpPr>
        <p:spPr/>
        <p:txBody>
          <a:bodyPr/>
          <a:lstStyle/>
          <a:p>
            <a:endParaRPr lang="en-US"/>
          </a:p>
        </p:txBody>
      </p:sp>
      <p:pic>
        <p:nvPicPr>
          <p:cNvPr id="3074" name="Picture 2" descr="Master-Slave JK Flip Flop">
            <a:extLst>
              <a:ext uri="{FF2B5EF4-FFF2-40B4-BE49-F238E27FC236}">
                <a16:creationId xmlns:a16="http://schemas.microsoft.com/office/drawing/2014/main" id="{2CEA55A7-804B-AF03-239C-FC4363DEE4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2565" y="2097742"/>
            <a:ext cx="6649010" cy="346089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0BDC70D5-90B5-6F82-33A8-20E2EBC8FCE4}"/>
              </a:ext>
            </a:extLst>
          </p:cNvPr>
          <p:cNvSpPr>
            <a:spLocks noGrp="1"/>
          </p:cNvSpPr>
          <p:nvPr>
            <p:ph type="dt" sz="half" idx="10"/>
          </p:nvPr>
        </p:nvSpPr>
        <p:spPr/>
        <p:txBody>
          <a:bodyPr/>
          <a:lstStyle/>
          <a:p>
            <a:fld id="{F466F106-754F-4B8C-9F18-819095F976D7}" type="datetime8">
              <a:rPr lang="en-US" smtClean="0"/>
              <a:t>8/13/2023 8:54 PM</a:t>
            </a:fld>
            <a:endParaRPr lang="en-US"/>
          </a:p>
        </p:txBody>
      </p:sp>
      <p:sp>
        <p:nvSpPr>
          <p:cNvPr id="5" name="Footer Placeholder 4">
            <a:extLst>
              <a:ext uri="{FF2B5EF4-FFF2-40B4-BE49-F238E27FC236}">
                <a16:creationId xmlns:a16="http://schemas.microsoft.com/office/drawing/2014/main" id="{2E5C5B47-AA47-3A6D-3B09-04FA08D78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0C9F4-057C-92CB-6A90-C96BD8D98E71}"/>
              </a:ext>
            </a:extLst>
          </p:cNvPr>
          <p:cNvSpPr>
            <a:spLocks noGrp="1"/>
          </p:cNvSpPr>
          <p:nvPr>
            <p:ph type="sldNum" sz="quarter" idx="12"/>
          </p:nvPr>
        </p:nvSpPr>
        <p:spPr/>
        <p:txBody>
          <a:bodyPr/>
          <a:lstStyle/>
          <a:p>
            <a:fld id="{FD4A6C00-11CB-4C47-BFD4-EE16D62D3C5F}" type="slidenum">
              <a:rPr lang="en-US" smtClean="0"/>
              <a:t>26</a:t>
            </a:fld>
            <a:endParaRPr lang="en-US"/>
          </a:p>
        </p:txBody>
      </p:sp>
    </p:spTree>
    <p:extLst>
      <p:ext uri="{BB962C8B-B14F-4D97-AF65-F5344CB8AC3E}">
        <p14:creationId xmlns:p14="http://schemas.microsoft.com/office/powerpoint/2010/main" val="1167549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D3A4-BD55-9347-B16F-86CC0CEE031D}"/>
              </a:ext>
            </a:extLst>
          </p:cNvPr>
          <p:cNvSpPr>
            <a:spLocks noGrp="1"/>
          </p:cNvSpPr>
          <p:nvPr>
            <p:ph type="title"/>
          </p:nvPr>
        </p:nvSpPr>
        <p:spPr>
          <a:xfrm>
            <a:off x="838200" y="1075765"/>
            <a:ext cx="10515600" cy="614923"/>
          </a:xfrm>
        </p:spPr>
        <p:txBody>
          <a:bodyPr>
            <a:normAutofit fontScale="90000"/>
          </a:bodyPr>
          <a:lstStyle/>
          <a:p>
            <a:r>
              <a:rPr lang="en-US" b="0" i="0" dirty="0">
                <a:solidFill>
                  <a:srgbClr val="FF0000"/>
                </a:solidFill>
                <a:effectLst/>
                <a:latin typeface="erdana"/>
              </a:rPr>
              <a:t>Working:</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DF9126EB-FEF6-A204-1A06-EB80520901ED}"/>
              </a:ext>
            </a:extLst>
          </p:cNvPr>
          <p:cNvSpPr>
            <a:spLocks noGrp="1"/>
          </p:cNvSpPr>
          <p:nvPr>
            <p:ph idx="1"/>
          </p:nvPr>
        </p:nvSpPr>
        <p:spPr>
          <a:xfrm>
            <a:off x="838200" y="1524000"/>
            <a:ext cx="10515600" cy="4652963"/>
          </a:xfrm>
        </p:spPr>
        <p:txBody>
          <a:bodyPr>
            <a:normAutofit fontScale="70000" lnSpcReduction="20000"/>
          </a:bodyPr>
          <a:lstStyle/>
          <a:p>
            <a:pPr algn="just">
              <a:buFont typeface="Arial" panose="020B0604020202020204" pitchFamily="34" charset="0"/>
              <a:buChar char="•"/>
            </a:pPr>
            <a:r>
              <a:rPr lang="en-US" b="0" i="0" dirty="0">
                <a:solidFill>
                  <a:srgbClr val="000000"/>
                </a:solidFill>
                <a:effectLst/>
                <a:latin typeface="inter-regular"/>
              </a:rPr>
              <a:t>When the clock pulse is true, the slave flip flop will be in the isolated state, and the system's state may be affected by the J and K inputs. </a:t>
            </a:r>
          </a:p>
          <a:p>
            <a:pPr algn="just">
              <a:buFont typeface="Arial" panose="020B0604020202020204" pitchFamily="34" charset="0"/>
              <a:buChar char="•"/>
            </a:pPr>
            <a:r>
              <a:rPr lang="en-US" b="0" i="0" dirty="0">
                <a:solidFill>
                  <a:srgbClr val="000000"/>
                </a:solidFill>
                <a:effectLst/>
                <a:latin typeface="inter-regular"/>
              </a:rPr>
              <a:t>The "slave" remains isolated until the CP is 1. When the CP set to 0, the master flip-flop passes the information to the slave flip flop to obtain the output.</a:t>
            </a:r>
          </a:p>
          <a:p>
            <a:pPr algn="just">
              <a:buFont typeface="Arial" panose="020B0604020202020204" pitchFamily="34" charset="0"/>
              <a:buChar char="•"/>
            </a:pPr>
            <a:r>
              <a:rPr lang="en-US" b="0" i="0" dirty="0">
                <a:solidFill>
                  <a:srgbClr val="000000"/>
                </a:solidFill>
                <a:effectLst/>
                <a:latin typeface="inter-regular"/>
              </a:rPr>
              <a:t>The master flip flop responds first from the slave because the master flip flop is the positive level trigger, and the slave flip flop is the negative level trigger.</a:t>
            </a:r>
          </a:p>
          <a:p>
            <a:pPr algn="just">
              <a:buFont typeface="Arial" panose="020B0604020202020204" pitchFamily="34" charset="0"/>
              <a:buChar char="•"/>
            </a:pPr>
            <a:r>
              <a:rPr lang="en-US" b="0" i="0" dirty="0">
                <a:solidFill>
                  <a:srgbClr val="000000"/>
                </a:solidFill>
                <a:effectLst/>
                <a:latin typeface="inter-regular"/>
              </a:rPr>
              <a:t>The output Q'=1 of the master flip flop is passed to the slave flip flop as an input K when the input J set to 0 and K set to 1. </a:t>
            </a:r>
          </a:p>
          <a:p>
            <a:pPr algn="just">
              <a:buFont typeface="Arial" panose="020B0604020202020204" pitchFamily="34" charset="0"/>
              <a:buChar char="•"/>
            </a:pPr>
            <a:r>
              <a:rPr lang="en-US" b="0" i="0" dirty="0">
                <a:solidFill>
                  <a:srgbClr val="000000"/>
                </a:solidFill>
                <a:effectLst/>
                <a:latin typeface="inter-regular"/>
              </a:rPr>
              <a:t>The clock forces the slave flip flop to work as reset, and then the slave copies the master flip flop.</a:t>
            </a:r>
          </a:p>
          <a:p>
            <a:pPr algn="just">
              <a:buFont typeface="Arial" panose="020B0604020202020204" pitchFamily="34" charset="0"/>
              <a:buChar char="•"/>
            </a:pPr>
            <a:r>
              <a:rPr lang="en-US" b="0" i="0" dirty="0">
                <a:solidFill>
                  <a:srgbClr val="000000"/>
                </a:solidFill>
                <a:effectLst/>
                <a:latin typeface="inter-regular"/>
              </a:rPr>
              <a:t>When J=1, and K=0, the output Q=1 is passed to the J input of the slave. The clock's negative transition sets the slave and copies the master.</a:t>
            </a:r>
          </a:p>
          <a:p>
            <a:pPr algn="just">
              <a:buFont typeface="Arial" panose="020B0604020202020204" pitchFamily="34" charset="0"/>
              <a:buChar char="•"/>
            </a:pPr>
            <a:r>
              <a:rPr lang="en-US" b="0" i="0" dirty="0">
                <a:solidFill>
                  <a:srgbClr val="000000"/>
                </a:solidFill>
                <a:effectLst/>
                <a:latin typeface="inter-regular"/>
              </a:rPr>
              <a:t>The master flip flop toggles on the clock's positive transition when the inputs J and K set to 1. At that time, the slave flip flop toggles on the clock's negative transition.</a:t>
            </a:r>
          </a:p>
          <a:p>
            <a:pPr algn="just">
              <a:buFont typeface="Arial" panose="020B0604020202020204" pitchFamily="34" charset="0"/>
              <a:buChar char="•"/>
            </a:pPr>
            <a:r>
              <a:rPr lang="en-US" b="0" i="0" dirty="0">
                <a:solidFill>
                  <a:srgbClr val="000000"/>
                </a:solidFill>
                <a:effectLst/>
                <a:latin typeface="inter-regular"/>
              </a:rPr>
              <a:t>The flip flop will be disabled, and Q remains unchanged when both the inputs of the JK flip flop set to 0.</a:t>
            </a:r>
          </a:p>
          <a:p>
            <a:pPr marL="0" indent="0">
              <a:buNone/>
            </a:pPr>
            <a:endParaRPr lang="en-US" dirty="0"/>
          </a:p>
        </p:txBody>
      </p:sp>
      <p:sp>
        <p:nvSpPr>
          <p:cNvPr id="4" name="Date Placeholder 3">
            <a:extLst>
              <a:ext uri="{FF2B5EF4-FFF2-40B4-BE49-F238E27FC236}">
                <a16:creationId xmlns:a16="http://schemas.microsoft.com/office/drawing/2014/main" id="{216782BD-77B7-597C-4D85-1961BBDFA2B2}"/>
              </a:ext>
            </a:extLst>
          </p:cNvPr>
          <p:cNvSpPr>
            <a:spLocks noGrp="1"/>
          </p:cNvSpPr>
          <p:nvPr>
            <p:ph type="dt" sz="half" idx="10"/>
          </p:nvPr>
        </p:nvSpPr>
        <p:spPr/>
        <p:txBody>
          <a:bodyPr/>
          <a:lstStyle/>
          <a:p>
            <a:fld id="{731A49EF-8198-494B-8CE5-DF2932291E4C}" type="datetime8">
              <a:rPr lang="en-US" smtClean="0"/>
              <a:t>8/13/2023 8:54 PM</a:t>
            </a:fld>
            <a:endParaRPr lang="en-US"/>
          </a:p>
        </p:txBody>
      </p:sp>
      <p:sp>
        <p:nvSpPr>
          <p:cNvPr id="5" name="Footer Placeholder 4">
            <a:extLst>
              <a:ext uri="{FF2B5EF4-FFF2-40B4-BE49-F238E27FC236}">
                <a16:creationId xmlns:a16="http://schemas.microsoft.com/office/drawing/2014/main" id="{7E4B676E-BDA6-0FF2-0BA2-1E9DA70EF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BE3AB-BF9A-3BAB-2F6D-3342708AA07E}"/>
              </a:ext>
            </a:extLst>
          </p:cNvPr>
          <p:cNvSpPr>
            <a:spLocks noGrp="1"/>
          </p:cNvSpPr>
          <p:nvPr>
            <p:ph type="sldNum" sz="quarter" idx="12"/>
          </p:nvPr>
        </p:nvSpPr>
        <p:spPr/>
        <p:txBody>
          <a:bodyPr/>
          <a:lstStyle/>
          <a:p>
            <a:fld id="{FD4A6C00-11CB-4C47-BFD4-EE16D62D3C5F}" type="slidenum">
              <a:rPr lang="en-US" smtClean="0"/>
              <a:t>27</a:t>
            </a:fld>
            <a:endParaRPr lang="en-US"/>
          </a:p>
        </p:txBody>
      </p:sp>
    </p:spTree>
    <p:extLst>
      <p:ext uri="{BB962C8B-B14F-4D97-AF65-F5344CB8AC3E}">
        <p14:creationId xmlns:p14="http://schemas.microsoft.com/office/powerpoint/2010/main" val="398582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61F0-9985-E2F1-C9FC-35D499AA51A4}"/>
              </a:ext>
            </a:extLst>
          </p:cNvPr>
          <p:cNvSpPr>
            <a:spLocks noGrp="1"/>
          </p:cNvSpPr>
          <p:nvPr>
            <p:ph type="title"/>
          </p:nvPr>
        </p:nvSpPr>
        <p:spPr/>
        <p:txBody>
          <a:bodyPr/>
          <a:lstStyle/>
          <a:p>
            <a:r>
              <a:rPr lang="en-US" dirty="0">
                <a:solidFill>
                  <a:srgbClr val="FF0000"/>
                </a:solidFill>
              </a:rPr>
              <a:t>Timing Diagram:</a:t>
            </a:r>
          </a:p>
        </p:txBody>
      </p:sp>
      <p:pic>
        <p:nvPicPr>
          <p:cNvPr id="4098" name="Picture 2" descr="Master-Slave JK Flip Flop">
            <a:extLst>
              <a:ext uri="{FF2B5EF4-FFF2-40B4-BE49-F238E27FC236}">
                <a16:creationId xmlns:a16="http://schemas.microsoft.com/office/drawing/2014/main" id="{48AA523A-ABB9-7349-9E3B-D920E5EB0E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1930" y="1900519"/>
            <a:ext cx="6759108" cy="362953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2E104A5-9DF9-01B1-B5F7-1C8BEE8325F8}"/>
              </a:ext>
            </a:extLst>
          </p:cNvPr>
          <p:cNvSpPr>
            <a:spLocks noGrp="1"/>
          </p:cNvSpPr>
          <p:nvPr>
            <p:ph type="dt" sz="half" idx="10"/>
          </p:nvPr>
        </p:nvSpPr>
        <p:spPr/>
        <p:txBody>
          <a:bodyPr/>
          <a:lstStyle/>
          <a:p>
            <a:fld id="{9D36A789-429E-43C0-9DD8-F1FB726D90BF}" type="datetime8">
              <a:rPr lang="en-US" smtClean="0"/>
              <a:t>8/13/2023 8:54 PM</a:t>
            </a:fld>
            <a:endParaRPr lang="en-US"/>
          </a:p>
        </p:txBody>
      </p:sp>
      <p:sp>
        <p:nvSpPr>
          <p:cNvPr id="5" name="Footer Placeholder 4">
            <a:extLst>
              <a:ext uri="{FF2B5EF4-FFF2-40B4-BE49-F238E27FC236}">
                <a16:creationId xmlns:a16="http://schemas.microsoft.com/office/drawing/2014/main" id="{5127078A-E223-B24E-B731-3FAB58638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70325-8827-2BB5-065B-092E8EFB4C8D}"/>
              </a:ext>
            </a:extLst>
          </p:cNvPr>
          <p:cNvSpPr>
            <a:spLocks noGrp="1"/>
          </p:cNvSpPr>
          <p:nvPr>
            <p:ph type="sldNum" sz="quarter" idx="12"/>
          </p:nvPr>
        </p:nvSpPr>
        <p:spPr/>
        <p:txBody>
          <a:bodyPr/>
          <a:lstStyle/>
          <a:p>
            <a:fld id="{FD4A6C00-11CB-4C47-BFD4-EE16D62D3C5F}" type="slidenum">
              <a:rPr lang="en-US" smtClean="0"/>
              <a:t>28</a:t>
            </a:fld>
            <a:endParaRPr lang="en-US"/>
          </a:p>
        </p:txBody>
      </p:sp>
    </p:spTree>
    <p:extLst>
      <p:ext uri="{BB962C8B-B14F-4D97-AF65-F5344CB8AC3E}">
        <p14:creationId xmlns:p14="http://schemas.microsoft.com/office/powerpoint/2010/main" val="1514774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D374-CAB3-CAE3-E4BD-C4E107B891A8}"/>
              </a:ext>
            </a:extLst>
          </p:cNvPr>
          <p:cNvSpPr>
            <a:spLocks noGrp="1"/>
          </p:cNvSpPr>
          <p:nvPr>
            <p:ph type="title"/>
          </p:nvPr>
        </p:nvSpPr>
        <p:spPr>
          <a:xfrm>
            <a:off x="838200" y="681037"/>
            <a:ext cx="10515600" cy="1009651"/>
          </a:xfrm>
        </p:spPr>
        <p:txBody>
          <a:bodyPr>
            <a:normAutofit fontScale="90000"/>
          </a:bodyPr>
          <a:lstStyle/>
          <a:p>
            <a:r>
              <a:rPr lang="en-US" b="1" i="0" dirty="0">
                <a:solidFill>
                  <a:srgbClr val="FF0000"/>
                </a:solidFill>
                <a:effectLst/>
                <a:latin typeface="lato" panose="020F0502020204030204" pitchFamily="34" charset="0"/>
              </a:rPr>
              <a:t>Types of Sequential Circuits</a:t>
            </a:r>
            <a:br>
              <a:rPr lang="en-US" b="1" i="0" dirty="0">
                <a:solidFill>
                  <a:srgbClr val="3B3D3F"/>
                </a:solidFill>
                <a:effectLst/>
                <a:latin typeface="lato" panose="020F0502020204030204" pitchFamily="34" charset="0"/>
              </a:rPr>
            </a:br>
            <a:endParaRPr lang="en-US" dirty="0"/>
          </a:p>
        </p:txBody>
      </p:sp>
      <p:sp>
        <p:nvSpPr>
          <p:cNvPr id="3" name="Content Placeholder 2">
            <a:extLst>
              <a:ext uri="{FF2B5EF4-FFF2-40B4-BE49-F238E27FC236}">
                <a16:creationId xmlns:a16="http://schemas.microsoft.com/office/drawing/2014/main" id="{F1BA57FA-F18D-2119-8044-E2FA74D5464A}"/>
              </a:ext>
            </a:extLst>
          </p:cNvPr>
          <p:cNvSpPr>
            <a:spLocks noGrp="1"/>
          </p:cNvSpPr>
          <p:nvPr>
            <p:ph idx="1"/>
          </p:nvPr>
        </p:nvSpPr>
        <p:spPr>
          <a:xfrm>
            <a:off x="838200" y="1690688"/>
            <a:ext cx="10515600" cy="4665662"/>
          </a:xfrm>
        </p:spPr>
        <p:txBody>
          <a:bodyPr>
            <a:normAutofit/>
          </a:bodyPr>
          <a:lstStyle/>
          <a:p>
            <a:pPr marL="0" indent="0" algn="just">
              <a:buNone/>
            </a:pPr>
            <a:r>
              <a:rPr lang="en-US" b="0" i="0" dirty="0">
                <a:solidFill>
                  <a:srgbClr val="3B3D3F"/>
                </a:solidFill>
                <a:effectLst/>
                <a:latin typeface="Times New Roman" panose="02020603050405020304" pitchFamily="18" charset="0"/>
                <a:cs typeface="Times New Roman" panose="02020603050405020304" pitchFamily="18" charset="0"/>
              </a:rPr>
              <a:t>There are two types of sequential circuits:</a:t>
            </a:r>
          </a:p>
          <a:p>
            <a:pPr algn="l">
              <a:buFont typeface="+mj-lt"/>
              <a:buAutoNum type="arabicPeriod"/>
            </a:pPr>
            <a:r>
              <a:rPr lang="en-US" b="0" i="0" dirty="0">
                <a:solidFill>
                  <a:srgbClr val="3B3D3F"/>
                </a:solidFill>
                <a:effectLst/>
                <a:latin typeface="Times New Roman" panose="02020603050405020304" pitchFamily="18" charset="0"/>
                <a:cs typeface="Times New Roman" panose="02020603050405020304" pitchFamily="18" charset="0"/>
              </a:rPr>
              <a:t>Synchronous sequential circuit</a:t>
            </a:r>
          </a:p>
          <a:p>
            <a:pPr algn="l">
              <a:buFont typeface="+mj-lt"/>
              <a:buAutoNum type="arabicPeriod"/>
            </a:pPr>
            <a:r>
              <a:rPr lang="en-US" b="0" i="0" dirty="0">
                <a:solidFill>
                  <a:srgbClr val="3B3D3F"/>
                </a:solidFill>
                <a:effectLst/>
                <a:latin typeface="Times New Roman" panose="02020603050405020304" pitchFamily="18" charset="0"/>
                <a:cs typeface="Times New Roman" panose="02020603050405020304" pitchFamily="18" charset="0"/>
              </a:rPr>
              <a:t>Asynchronous sequential circuit</a:t>
            </a:r>
          </a:p>
          <a:p>
            <a:pPr marL="0" indent="0" algn="l">
              <a:buNone/>
            </a:pPr>
            <a:r>
              <a:rPr lang="en-US" b="0" i="0" dirty="0">
                <a:solidFill>
                  <a:srgbClr val="FF0000"/>
                </a:solidFill>
                <a:effectLst/>
                <a:latin typeface="Times New Roman" panose="02020603050405020304" pitchFamily="18" charset="0"/>
                <a:cs typeface="Times New Roman" panose="02020603050405020304" pitchFamily="18" charset="0"/>
              </a:rPr>
              <a:t>Synchronous sequential circuit</a:t>
            </a:r>
          </a:p>
          <a:p>
            <a:pPr algn="just"/>
            <a:r>
              <a:rPr lang="en-US" b="0" i="0" dirty="0">
                <a:solidFill>
                  <a:srgbClr val="3B3D3F"/>
                </a:solidFill>
                <a:effectLst/>
                <a:latin typeface="Times New Roman" panose="02020603050405020304" pitchFamily="18" charset="0"/>
                <a:cs typeface="Times New Roman" panose="02020603050405020304" pitchFamily="18" charset="0"/>
              </a:rPr>
              <a:t>A sequential circuit whose output behavior depends on the input at a discrete-time is called synchronous sequential circuits.</a:t>
            </a:r>
          </a:p>
          <a:p>
            <a:pPr algn="just"/>
            <a:r>
              <a:rPr lang="en-US" b="0" i="0" dirty="0">
                <a:solidFill>
                  <a:srgbClr val="3B3D3F"/>
                </a:solidFill>
                <a:effectLst/>
                <a:latin typeface="Times New Roman" panose="02020603050405020304" pitchFamily="18" charset="0"/>
                <a:cs typeface="Times New Roman" panose="02020603050405020304" pitchFamily="18" charset="0"/>
              </a:rPr>
              <a:t> Synchronous sequential circuits that use clock pulses in the inputs of memory elements are called Clocked Sequential logic circuits</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CE1C40-7E84-CCBA-284B-101BF3C765D4}"/>
              </a:ext>
            </a:extLst>
          </p:cNvPr>
          <p:cNvSpPr>
            <a:spLocks noGrp="1"/>
          </p:cNvSpPr>
          <p:nvPr>
            <p:ph type="dt" sz="half" idx="10"/>
          </p:nvPr>
        </p:nvSpPr>
        <p:spPr/>
        <p:txBody>
          <a:bodyPr/>
          <a:lstStyle/>
          <a:p>
            <a:fld id="{26B524F2-AC4E-40B9-971F-6E60DDCB7961}" type="datetime8">
              <a:rPr lang="en-US" smtClean="0"/>
              <a:t>8/13/2023 8:54 PM</a:t>
            </a:fld>
            <a:endParaRPr lang="en-US"/>
          </a:p>
        </p:txBody>
      </p:sp>
      <p:sp>
        <p:nvSpPr>
          <p:cNvPr id="5" name="Footer Placeholder 4">
            <a:extLst>
              <a:ext uri="{FF2B5EF4-FFF2-40B4-BE49-F238E27FC236}">
                <a16:creationId xmlns:a16="http://schemas.microsoft.com/office/drawing/2014/main" id="{697719B2-5001-F9B7-D2D9-E6533AB2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6B1E7-2B80-36C9-E6C5-8CD9B2944EBC}"/>
              </a:ext>
            </a:extLst>
          </p:cNvPr>
          <p:cNvSpPr>
            <a:spLocks noGrp="1"/>
          </p:cNvSpPr>
          <p:nvPr>
            <p:ph type="sldNum" sz="quarter" idx="12"/>
          </p:nvPr>
        </p:nvSpPr>
        <p:spPr/>
        <p:txBody>
          <a:bodyPr/>
          <a:lstStyle/>
          <a:p>
            <a:fld id="{FD4A6C00-11CB-4C47-BFD4-EE16D62D3C5F}" type="slidenum">
              <a:rPr lang="en-US" smtClean="0"/>
              <a:t>29</a:t>
            </a:fld>
            <a:endParaRPr lang="en-US"/>
          </a:p>
        </p:txBody>
      </p:sp>
    </p:spTree>
    <p:extLst>
      <p:ext uri="{BB962C8B-B14F-4D97-AF65-F5344CB8AC3E}">
        <p14:creationId xmlns:p14="http://schemas.microsoft.com/office/powerpoint/2010/main" val="3720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54A5-85B4-11F2-3E52-5F9E211FCB1C}"/>
              </a:ext>
            </a:extLst>
          </p:cNvPr>
          <p:cNvSpPr>
            <a:spLocks noGrp="1"/>
          </p:cNvSpPr>
          <p:nvPr>
            <p:ph type="title"/>
          </p:nvPr>
        </p:nvSpPr>
        <p:spPr/>
        <p:txBody>
          <a:bodyPr/>
          <a:lstStyle/>
          <a:p>
            <a:r>
              <a:rPr lang="en-US" sz="3200" b="1" spc="-5" dirty="0">
                <a:solidFill>
                  <a:srgbClr val="FF0000"/>
                </a:solidFill>
                <a:effectLst/>
                <a:latin typeface="Times New Roman" panose="02020603050405020304" pitchFamily="18" charset="0"/>
                <a:cs typeface="Times New Roman" panose="02020603050405020304" pitchFamily="18" charset="0"/>
              </a:rPr>
              <a:t>Flip-Flops</a:t>
            </a:r>
            <a:br>
              <a:rPr lang="en-US" sz="4400" b="1" dirty="0">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D3D6F79-D261-B096-0B40-A7DD181B2179}"/>
              </a:ext>
            </a:extLst>
          </p:cNvPr>
          <p:cNvSpPr>
            <a:spLocks noGrp="1"/>
          </p:cNvSpPr>
          <p:nvPr>
            <p:ph idx="1"/>
          </p:nvPr>
        </p:nvSpPr>
        <p:spPr>
          <a:xfrm>
            <a:off x="838200" y="1407459"/>
            <a:ext cx="10515600" cy="4769503"/>
          </a:xfrm>
        </p:spPr>
        <p:txBody>
          <a:bodyPr>
            <a:normAutofit/>
          </a:bodyPr>
          <a:lstStyle/>
          <a:p>
            <a:pPr marR="138430" algn="just">
              <a:spcBef>
                <a:spcPts val="5"/>
              </a:spcBef>
            </a:pP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memory</a:t>
            </a:r>
            <a:r>
              <a:rPr lang="en-US" sz="2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elements</a:t>
            </a:r>
            <a:r>
              <a:rPr lang="en-US" sz="2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used</a:t>
            </a:r>
            <a:r>
              <a:rPr lang="en-US" sz="2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2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clocked</a:t>
            </a:r>
            <a:r>
              <a:rPr lang="en-US" sz="2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sequential</a:t>
            </a:r>
            <a:r>
              <a:rPr lang="en-US" sz="2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circuits</a:t>
            </a:r>
            <a:r>
              <a:rPr lang="en-US" sz="2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US" sz="2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called</a:t>
            </a:r>
            <a:r>
              <a:rPr lang="en-US" sz="24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spc="-5" dirty="0">
                <a:effectLst/>
                <a:latin typeface="Times New Roman" panose="02020603050405020304" pitchFamily="18" charset="0"/>
                <a:ea typeface="Calibri" panose="020F0502020204030204" pitchFamily="34" charset="0"/>
                <a:cs typeface="Times New Roman" panose="02020603050405020304" pitchFamily="18" charset="0"/>
              </a:rPr>
              <a:t>flip-flops.</a:t>
            </a:r>
            <a:r>
              <a:rPr lang="en-US" sz="2400" i="1"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These</a:t>
            </a:r>
            <a:r>
              <a:rPr lang="en-US" sz="2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circuits</a:t>
            </a:r>
            <a:r>
              <a:rPr lang="en-US" sz="2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US" sz="2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binary</a:t>
            </a:r>
            <a:r>
              <a:rPr lang="en-US" sz="2400" spc="49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cells</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capable</a:t>
            </a:r>
            <a:r>
              <a:rPr lang="en-US" sz="2400" spc="10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storing</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one</a:t>
            </a:r>
            <a:r>
              <a:rPr lang="en-US" sz="2400" spc="9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bit</a:t>
            </a:r>
            <a:r>
              <a:rPr lang="en-US" sz="2400" spc="9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information.</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p>
          <a:p>
            <a:pPr marR="138430" algn="just">
              <a:spcBef>
                <a:spcPts val="5"/>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flip-flop</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circuit</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has</a:t>
            </a:r>
            <a:r>
              <a:rPr lang="en-US" sz="2400" spc="1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two</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outputs,</a:t>
            </a:r>
            <a:r>
              <a:rPr lang="en-US" sz="2400" spc="10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one</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spc="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9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normal</a:t>
            </a:r>
            <a:r>
              <a:rPr lang="en-US" sz="2400" spc="37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value</a:t>
            </a:r>
            <a:r>
              <a:rPr lang="en-US" sz="2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one</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complement</a:t>
            </a:r>
            <a:r>
              <a:rPr lang="en-US" sz="2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value</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bit</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stored</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p>
          <a:p>
            <a:pPr marR="138430" algn="just">
              <a:spcBef>
                <a:spcPts val="5"/>
              </a:spcBef>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Binary</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information</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enter</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flip-flop</a:t>
            </a:r>
            <a:r>
              <a:rPr lang="en-US" sz="24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2400" spc="2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variety</a:t>
            </a:r>
            <a:r>
              <a:rPr lang="en-US" sz="2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ways,</a:t>
            </a:r>
            <a:r>
              <a:rPr lang="en-US" sz="2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fact</a:t>
            </a:r>
            <a:r>
              <a:rPr lang="en-US" sz="2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that</a:t>
            </a:r>
            <a:r>
              <a:rPr lang="en-US"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gives</a:t>
            </a:r>
            <a:r>
              <a:rPr lang="en-US" sz="2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rise</a:t>
            </a:r>
            <a:r>
              <a:rPr lang="en-US" sz="2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different</a:t>
            </a:r>
            <a:r>
              <a:rPr lang="en-US"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types</a:t>
            </a:r>
            <a:r>
              <a:rPr lang="en-US" sz="2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flip-flops.</a:t>
            </a:r>
          </a:p>
          <a:p>
            <a:pPr marR="138430" algn="just">
              <a:spcBef>
                <a:spcPts val="5"/>
              </a:spcBef>
            </a:pPr>
            <a:r>
              <a:rPr lang="en-US" sz="2400" spc="-5" dirty="0">
                <a:latin typeface="Times New Roman" panose="02020603050405020304" pitchFamily="18" charset="0"/>
                <a:ea typeface="Calibri" panose="020F0502020204030204" pitchFamily="34" charset="0"/>
                <a:cs typeface="Times New Roman" panose="02020603050405020304" pitchFamily="18" charset="0"/>
              </a:rPr>
              <a:t>Since a flip flop can store one of the value </a:t>
            </a:r>
            <a:r>
              <a:rPr lang="en-US" sz="2400" spc="-5" dirty="0" err="1">
                <a:latin typeface="Times New Roman" panose="02020603050405020304" pitchFamily="18" charset="0"/>
                <a:ea typeface="Calibri" panose="020F0502020204030204" pitchFamily="34" charset="0"/>
                <a:cs typeface="Times New Roman" panose="02020603050405020304" pitchFamily="18" charset="0"/>
              </a:rPr>
              <a:t>i.e</a:t>
            </a:r>
            <a:r>
              <a:rPr lang="en-US" sz="2400" spc="-5" dirty="0">
                <a:latin typeface="Times New Roman" panose="02020603050405020304" pitchFamily="18" charset="0"/>
                <a:ea typeface="Calibri" panose="020F0502020204030204" pitchFamily="34" charset="0"/>
                <a:cs typeface="Times New Roman" panose="02020603050405020304" pitchFamily="18" charset="0"/>
              </a:rPr>
              <a:t> either normal or complemented value, it is called as bistable circuits.</a:t>
            </a:r>
          </a:p>
          <a:p>
            <a:pPr marR="138430" algn="just">
              <a:spcBef>
                <a:spcPts val="5"/>
              </a:spcBef>
            </a:pPr>
            <a:endParaRPr lang="en-US" sz="2400" spc="-5"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138430" indent="0" algn="just">
              <a:spcBef>
                <a:spcPts val="5"/>
              </a:spcBef>
              <a:buNone/>
            </a:pPr>
            <a:r>
              <a:rPr lang="en-US" sz="3200" b="1" spc="-5"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Latch:</a:t>
            </a:r>
          </a:p>
          <a:p>
            <a:pPr marL="0" marR="138430" indent="0" algn="just">
              <a:spcBef>
                <a:spcPts val="5"/>
              </a:spcBef>
              <a:buNone/>
            </a:pPr>
            <a:r>
              <a:rPr lang="en-US" sz="2400" spc="-5" dirty="0">
                <a:effectLst/>
                <a:latin typeface="Times New Roman" panose="02020603050405020304" pitchFamily="18" charset="0"/>
                <a:ea typeface="Calibri" panose="020F0502020204030204" pitchFamily="34" charset="0"/>
                <a:cs typeface="Times New Roman" panose="02020603050405020304" pitchFamily="18" charset="0"/>
              </a:rPr>
              <a:t>A flip flop with no control pulse or clocked signal is known as latch.</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5"/>
              </a:spcBef>
              <a:spcAft>
                <a:spcPts val="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A7AA1E2-67DB-CFC8-C710-F1F5B2C06212}"/>
              </a:ext>
            </a:extLst>
          </p:cNvPr>
          <p:cNvSpPr>
            <a:spLocks noGrp="1"/>
          </p:cNvSpPr>
          <p:nvPr>
            <p:ph type="dt" sz="half" idx="10"/>
          </p:nvPr>
        </p:nvSpPr>
        <p:spPr/>
        <p:txBody>
          <a:bodyPr/>
          <a:lstStyle/>
          <a:p>
            <a:fld id="{981732B2-B68F-4675-BF1E-1D638497E6A3}" type="datetime8">
              <a:rPr lang="en-US" smtClean="0"/>
              <a:t>8/13/2023 8:54 PM</a:t>
            </a:fld>
            <a:endParaRPr lang="en-US"/>
          </a:p>
        </p:txBody>
      </p:sp>
      <p:sp>
        <p:nvSpPr>
          <p:cNvPr id="5" name="Footer Placeholder 4">
            <a:extLst>
              <a:ext uri="{FF2B5EF4-FFF2-40B4-BE49-F238E27FC236}">
                <a16:creationId xmlns:a16="http://schemas.microsoft.com/office/drawing/2014/main" id="{703E1001-90F3-8B80-1059-1E11CDE5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744EF-6569-7A43-2CB4-66605304E92E}"/>
              </a:ext>
            </a:extLst>
          </p:cNvPr>
          <p:cNvSpPr>
            <a:spLocks noGrp="1"/>
          </p:cNvSpPr>
          <p:nvPr>
            <p:ph type="sldNum" sz="quarter" idx="12"/>
          </p:nvPr>
        </p:nvSpPr>
        <p:spPr/>
        <p:txBody>
          <a:bodyPr/>
          <a:lstStyle/>
          <a:p>
            <a:fld id="{FD4A6C00-11CB-4C47-BFD4-EE16D62D3C5F}" type="slidenum">
              <a:rPr lang="en-US" smtClean="0"/>
              <a:t>3</a:t>
            </a:fld>
            <a:endParaRPr lang="en-US"/>
          </a:p>
        </p:txBody>
      </p:sp>
    </p:spTree>
    <p:extLst>
      <p:ext uri="{BB962C8B-B14F-4D97-AF65-F5344CB8AC3E}">
        <p14:creationId xmlns:p14="http://schemas.microsoft.com/office/powerpoint/2010/main" val="1451576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8945-10A7-A113-66E0-59C15D9E2260}"/>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2EEF1A16-F76B-35B4-8A3F-384DF241C820}"/>
              </a:ext>
            </a:extLst>
          </p:cNvPr>
          <p:cNvSpPr>
            <a:spLocks noGrp="1"/>
          </p:cNvSpPr>
          <p:nvPr>
            <p:ph type="dt" sz="half" idx="10"/>
          </p:nvPr>
        </p:nvSpPr>
        <p:spPr/>
        <p:txBody>
          <a:bodyPr/>
          <a:lstStyle/>
          <a:p>
            <a:fld id="{26B524F2-AC4E-40B9-971F-6E60DDCB7961}" type="datetime8">
              <a:rPr lang="en-US" smtClean="0"/>
              <a:t>8/13/2023 8:54 PM</a:t>
            </a:fld>
            <a:endParaRPr lang="en-US"/>
          </a:p>
        </p:txBody>
      </p:sp>
      <p:sp>
        <p:nvSpPr>
          <p:cNvPr id="5" name="Footer Placeholder 4">
            <a:extLst>
              <a:ext uri="{FF2B5EF4-FFF2-40B4-BE49-F238E27FC236}">
                <a16:creationId xmlns:a16="http://schemas.microsoft.com/office/drawing/2014/main" id="{7263A176-AA0A-6E34-E2CF-729FB49BA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A32FC-9817-D694-BD77-DEED716987AB}"/>
              </a:ext>
            </a:extLst>
          </p:cNvPr>
          <p:cNvSpPr>
            <a:spLocks noGrp="1"/>
          </p:cNvSpPr>
          <p:nvPr>
            <p:ph type="sldNum" sz="quarter" idx="12"/>
          </p:nvPr>
        </p:nvSpPr>
        <p:spPr/>
        <p:txBody>
          <a:bodyPr/>
          <a:lstStyle/>
          <a:p>
            <a:fld id="{FD4A6C00-11CB-4C47-BFD4-EE16D62D3C5F}" type="slidenum">
              <a:rPr lang="en-US" smtClean="0"/>
              <a:t>30</a:t>
            </a:fld>
            <a:endParaRPr lang="en-US"/>
          </a:p>
        </p:txBody>
      </p:sp>
      <p:pic>
        <p:nvPicPr>
          <p:cNvPr id="12" name="Content Placeholder 11">
            <a:extLst>
              <a:ext uri="{FF2B5EF4-FFF2-40B4-BE49-F238E27FC236}">
                <a16:creationId xmlns:a16="http://schemas.microsoft.com/office/drawing/2014/main" id="{720EA48E-7126-17F6-6FCA-AB78A55FAE73}"/>
              </a:ext>
            </a:extLst>
          </p:cNvPr>
          <p:cNvPicPr>
            <a:picLocks noGrp="1" noChangeAspect="1"/>
          </p:cNvPicPr>
          <p:nvPr>
            <p:ph idx="1"/>
          </p:nvPr>
        </p:nvPicPr>
        <p:blipFill>
          <a:blip r:embed="rId2"/>
          <a:stretch>
            <a:fillRect/>
          </a:stretch>
        </p:blipFill>
        <p:spPr bwMode="auto">
          <a:xfrm>
            <a:off x="2070847" y="1120588"/>
            <a:ext cx="6501867" cy="453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91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08EE-CFF6-4169-D8ED-00184AB56435}"/>
              </a:ext>
            </a:extLst>
          </p:cNvPr>
          <p:cNvSpPr>
            <a:spLocks noGrp="1"/>
          </p:cNvSpPr>
          <p:nvPr>
            <p:ph type="title"/>
          </p:nvPr>
        </p:nvSpPr>
        <p:spPr>
          <a:xfrm>
            <a:off x="838200" y="779929"/>
            <a:ext cx="10515600" cy="910759"/>
          </a:xfrm>
        </p:spPr>
        <p:txBody>
          <a:bodyPr>
            <a:normAutofit fontScale="90000"/>
          </a:bodyPr>
          <a:lstStyle/>
          <a:p>
            <a:r>
              <a:rPr lang="en-US" i="0" dirty="0">
                <a:solidFill>
                  <a:srgbClr val="FF0000"/>
                </a:solidFill>
                <a:effectLst/>
                <a:latin typeface="lato" panose="020F0502020204030203" pitchFamily="34" charset="0"/>
              </a:rPr>
              <a:t>Asynchronous sequential circuit</a:t>
            </a:r>
            <a:br>
              <a:rPr lang="en-US" b="0" i="0" dirty="0">
                <a:solidFill>
                  <a:srgbClr val="333333"/>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2DD91250-0C0F-2751-E1EA-0ED580A79804}"/>
              </a:ext>
            </a:extLst>
          </p:cNvPr>
          <p:cNvSpPr>
            <a:spLocks noGrp="1"/>
          </p:cNvSpPr>
          <p:nvPr>
            <p:ph idx="1"/>
          </p:nvPr>
        </p:nvSpPr>
        <p:spPr/>
        <p:txBody>
          <a:bodyPr/>
          <a:lstStyle/>
          <a:p>
            <a:pPr algn="just"/>
            <a:r>
              <a:rPr lang="en-US" b="0" i="0" dirty="0">
                <a:solidFill>
                  <a:srgbClr val="3B3D3F"/>
                </a:solidFill>
                <a:effectLst/>
                <a:latin typeface="Times New Roman" panose="02020603050405020304" pitchFamily="18" charset="0"/>
                <a:cs typeface="Times New Roman" panose="02020603050405020304" pitchFamily="18" charset="0"/>
              </a:rPr>
              <a:t>The sequential circuit whose output depends on the sequence in which the input changes are called asynchronous sequential circuits</a:t>
            </a:r>
            <a:r>
              <a:rPr lang="en-US" b="0" i="0" dirty="0">
                <a:solidFill>
                  <a:srgbClr val="3B3D3F"/>
                </a:solidFill>
                <a:effectLst/>
                <a:latin typeface="montserrat" panose="00000500000000000000" pitchFamily="2" charset="0"/>
              </a:rPr>
              <a:t>.</a:t>
            </a:r>
          </a:p>
          <a:p>
            <a:pPr marL="0" indent="0">
              <a:buNone/>
            </a:pPr>
            <a:endParaRPr lang="en-US" dirty="0"/>
          </a:p>
        </p:txBody>
      </p:sp>
      <p:sp>
        <p:nvSpPr>
          <p:cNvPr id="4" name="Date Placeholder 3">
            <a:extLst>
              <a:ext uri="{FF2B5EF4-FFF2-40B4-BE49-F238E27FC236}">
                <a16:creationId xmlns:a16="http://schemas.microsoft.com/office/drawing/2014/main" id="{69F3FCDB-07A6-68C3-EA90-EDD4078E2185}"/>
              </a:ext>
            </a:extLst>
          </p:cNvPr>
          <p:cNvSpPr>
            <a:spLocks noGrp="1"/>
          </p:cNvSpPr>
          <p:nvPr>
            <p:ph type="dt" sz="half" idx="10"/>
          </p:nvPr>
        </p:nvSpPr>
        <p:spPr/>
        <p:txBody>
          <a:bodyPr/>
          <a:lstStyle/>
          <a:p>
            <a:fld id="{26B524F2-AC4E-40B9-971F-6E60DDCB7961}" type="datetime8">
              <a:rPr lang="en-US" smtClean="0"/>
              <a:t>8/13/2023 8:54 PM</a:t>
            </a:fld>
            <a:endParaRPr lang="en-US"/>
          </a:p>
        </p:txBody>
      </p:sp>
      <p:sp>
        <p:nvSpPr>
          <p:cNvPr id="5" name="Footer Placeholder 4">
            <a:extLst>
              <a:ext uri="{FF2B5EF4-FFF2-40B4-BE49-F238E27FC236}">
                <a16:creationId xmlns:a16="http://schemas.microsoft.com/office/drawing/2014/main" id="{C1D6083C-BB8A-C289-1862-E6A4D1657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7A6BE-6F77-CDE7-5D4E-2D9B93EDC8B2}"/>
              </a:ext>
            </a:extLst>
          </p:cNvPr>
          <p:cNvSpPr>
            <a:spLocks noGrp="1"/>
          </p:cNvSpPr>
          <p:nvPr>
            <p:ph type="sldNum" sz="quarter" idx="12"/>
          </p:nvPr>
        </p:nvSpPr>
        <p:spPr/>
        <p:txBody>
          <a:bodyPr/>
          <a:lstStyle/>
          <a:p>
            <a:fld id="{FD4A6C00-11CB-4C47-BFD4-EE16D62D3C5F}" type="slidenum">
              <a:rPr lang="en-US" smtClean="0"/>
              <a:t>31</a:t>
            </a:fld>
            <a:endParaRPr lang="en-US"/>
          </a:p>
        </p:txBody>
      </p:sp>
      <p:pic>
        <p:nvPicPr>
          <p:cNvPr id="8" name="Picture 7">
            <a:extLst>
              <a:ext uri="{FF2B5EF4-FFF2-40B4-BE49-F238E27FC236}">
                <a16:creationId xmlns:a16="http://schemas.microsoft.com/office/drawing/2014/main" id="{318325F3-DFBB-8FD2-C9A6-54B44417C91E}"/>
              </a:ext>
            </a:extLst>
          </p:cNvPr>
          <p:cNvPicPr>
            <a:picLocks noChangeAspect="1"/>
          </p:cNvPicPr>
          <p:nvPr/>
        </p:nvPicPr>
        <p:blipFill>
          <a:blip r:embed="rId2"/>
          <a:stretch>
            <a:fillRect/>
          </a:stretch>
        </p:blipFill>
        <p:spPr>
          <a:xfrm>
            <a:off x="2541495" y="3207007"/>
            <a:ext cx="6468034" cy="2969956"/>
          </a:xfrm>
          <a:prstGeom prst="rect">
            <a:avLst/>
          </a:prstGeom>
        </p:spPr>
      </p:pic>
    </p:spTree>
    <p:extLst>
      <p:ext uri="{BB962C8B-B14F-4D97-AF65-F5344CB8AC3E}">
        <p14:creationId xmlns:p14="http://schemas.microsoft.com/office/powerpoint/2010/main" val="1273518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DAD3-8369-0399-7793-BD450AAFDFDB}"/>
              </a:ext>
            </a:extLst>
          </p:cNvPr>
          <p:cNvSpPr>
            <a:spLocks noGrp="1"/>
          </p:cNvSpPr>
          <p:nvPr>
            <p:ph type="title"/>
          </p:nvPr>
        </p:nvSpPr>
        <p:spPr/>
        <p:txBody>
          <a:bodyPr>
            <a:normAutofit/>
          </a:bodyPr>
          <a:lstStyle/>
          <a:p>
            <a:r>
              <a:rPr lang="en-US" sz="2400" b="1" dirty="0">
                <a:solidFill>
                  <a:srgbClr val="FF0000"/>
                </a:solidFill>
              </a:rPr>
              <a:t>Differences Between Synchronous and Asynchronous Sequential Circuits</a:t>
            </a:r>
          </a:p>
        </p:txBody>
      </p:sp>
      <p:pic>
        <p:nvPicPr>
          <p:cNvPr id="12" name="Content Placeholder 11">
            <a:extLst>
              <a:ext uri="{FF2B5EF4-FFF2-40B4-BE49-F238E27FC236}">
                <a16:creationId xmlns:a16="http://schemas.microsoft.com/office/drawing/2014/main" id="{6E88F484-77B1-EAF2-6E71-0FE1C31EA50B}"/>
              </a:ext>
            </a:extLst>
          </p:cNvPr>
          <p:cNvPicPr>
            <a:picLocks noGrp="1" noChangeAspect="1"/>
          </p:cNvPicPr>
          <p:nvPr>
            <p:ph idx="1"/>
          </p:nvPr>
        </p:nvPicPr>
        <p:blipFill>
          <a:blip r:embed="rId2"/>
          <a:stretch>
            <a:fillRect/>
          </a:stretch>
        </p:blipFill>
        <p:spPr>
          <a:xfrm>
            <a:off x="1488141" y="1219200"/>
            <a:ext cx="8650941" cy="5056094"/>
          </a:xfrm>
        </p:spPr>
      </p:pic>
      <p:sp>
        <p:nvSpPr>
          <p:cNvPr id="4" name="Date Placeholder 3">
            <a:extLst>
              <a:ext uri="{FF2B5EF4-FFF2-40B4-BE49-F238E27FC236}">
                <a16:creationId xmlns:a16="http://schemas.microsoft.com/office/drawing/2014/main" id="{31A01B06-7AA3-7269-ADEB-370378CA4081}"/>
              </a:ext>
            </a:extLst>
          </p:cNvPr>
          <p:cNvSpPr>
            <a:spLocks noGrp="1"/>
          </p:cNvSpPr>
          <p:nvPr>
            <p:ph type="dt" sz="half" idx="10"/>
          </p:nvPr>
        </p:nvSpPr>
        <p:spPr/>
        <p:txBody>
          <a:bodyPr/>
          <a:lstStyle/>
          <a:p>
            <a:fld id="{26B524F2-AC4E-40B9-971F-6E60DDCB7961}" type="datetime8">
              <a:rPr lang="en-US" smtClean="0"/>
              <a:t>8/13/2023 8:54 PM</a:t>
            </a:fld>
            <a:endParaRPr lang="en-US"/>
          </a:p>
        </p:txBody>
      </p:sp>
      <p:sp>
        <p:nvSpPr>
          <p:cNvPr id="5" name="Footer Placeholder 4">
            <a:extLst>
              <a:ext uri="{FF2B5EF4-FFF2-40B4-BE49-F238E27FC236}">
                <a16:creationId xmlns:a16="http://schemas.microsoft.com/office/drawing/2014/main" id="{BE7619AB-8D7C-3970-AE06-20ACF7210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C93D5-A680-23CB-8BB8-61156420B295}"/>
              </a:ext>
            </a:extLst>
          </p:cNvPr>
          <p:cNvSpPr>
            <a:spLocks noGrp="1"/>
          </p:cNvSpPr>
          <p:nvPr>
            <p:ph type="sldNum" sz="quarter" idx="12"/>
          </p:nvPr>
        </p:nvSpPr>
        <p:spPr/>
        <p:txBody>
          <a:bodyPr/>
          <a:lstStyle/>
          <a:p>
            <a:fld id="{FD4A6C00-11CB-4C47-BFD4-EE16D62D3C5F}" type="slidenum">
              <a:rPr lang="en-US" smtClean="0"/>
              <a:t>32</a:t>
            </a:fld>
            <a:endParaRPr lang="en-US"/>
          </a:p>
        </p:txBody>
      </p:sp>
    </p:spTree>
    <p:extLst>
      <p:ext uri="{BB962C8B-B14F-4D97-AF65-F5344CB8AC3E}">
        <p14:creationId xmlns:p14="http://schemas.microsoft.com/office/powerpoint/2010/main" val="1194882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FA1F-A2C4-F851-461B-E7DFA4A0CF61}"/>
              </a:ext>
            </a:extLst>
          </p:cNvPr>
          <p:cNvSpPr>
            <a:spLocks noGrp="1"/>
          </p:cNvSpPr>
          <p:nvPr>
            <p:ph type="title"/>
          </p:nvPr>
        </p:nvSpPr>
        <p:spPr/>
        <p:txBody>
          <a:bodyPr/>
          <a:lstStyle/>
          <a:p>
            <a:r>
              <a:rPr lang="en-US" dirty="0">
                <a:solidFill>
                  <a:srgbClr val="FF0000"/>
                </a:solidFill>
              </a:rPr>
              <a:t>Edge Triggering and Level Triggering</a:t>
            </a:r>
          </a:p>
        </p:txBody>
      </p:sp>
      <p:sp>
        <p:nvSpPr>
          <p:cNvPr id="3" name="Content Placeholder 2">
            <a:extLst>
              <a:ext uri="{FF2B5EF4-FFF2-40B4-BE49-F238E27FC236}">
                <a16:creationId xmlns:a16="http://schemas.microsoft.com/office/drawing/2014/main" id="{EC80F663-3709-2E80-FE62-D30CEC1353A0}"/>
              </a:ext>
            </a:extLst>
          </p:cNvPr>
          <p:cNvSpPr>
            <a:spLocks noGrp="1"/>
          </p:cNvSpPr>
          <p:nvPr>
            <p:ph idx="1"/>
          </p:nvPr>
        </p:nvSpPr>
        <p:spPr>
          <a:xfrm>
            <a:off x="838200" y="1825625"/>
            <a:ext cx="10515600" cy="4458634"/>
          </a:xfrm>
        </p:spPr>
        <p:txBody>
          <a:bodyPr/>
          <a:lstStyle/>
          <a:p>
            <a:r>
              <a:rPr lang="en-US" b="0" i="0" dirty="0">
                <a:solidFill>
                  <a:srgbClr val="273239"/>
                </a:solidFill>
                <a:effectLst/>
                <a:latin typeface="Times New Roman" panose="02020603050405020304" pitchFamily="18" charset="0"/>
                <a:cs typeface="Times New Roman" panose="02020603050405020304" pitchFamily="18" charset="0"/>
              </a:rPr>
              <a:t>Digital circuits employ edge triggering and level triggering as two different types of triggering methods to start a signal transition from one state to another.</a:t>
            </a:r>
          </a:p>
          <a:p>
            <a:r>
              <a:rPr lang="en-US" b="0" i="0" dirty="0">
                <a:solidFill>
                  <a:srgbClr val="273239"/>
                </a:solidFill>
                <a:effectLst/>
                <a:latin typeface="Times New Roman" panose="02020603050405020304" pitchFamily="18" charset="0"/>
                <a:cs typeface="Times New Roman" panose="02020603050405020304" pitchFamily="18" charset="0"/>
              </a:rPr>
              <a:t> Both are essential components of digital electronics and are used to speed up data flow and regulate the timing of events in the system</a:t>
            </a:r>
            <a:r>
              <a:rPr lang="en-US" b="0" i="0" dirty="0">
                <a:solidFill>
                  <a:srgbClr val="273239"/>
                </a:solidFill>
                <a:effectLst/>
                <a:latin typeface="Nunito" pitchFamily="2" charset="0"/>
              </a:rPr>
              <a:t>.</a:t>
            </a:r>
            <a:endParaRPr lang="en-US" dirty="0"/>
          </a:p>
        </p:txBody>
      </p:sp>
      <p:sp>
        <p:nvSpPr>
          <p:cNvPr id="4" name="Date Placeholder 3">
            <a:extLst>
              <a:ext uri="{FF2B5EF4-FFF2-40B4-BE49-F238E27FC236}">
                <a16:creationId xmlns:a16="http://schemas.microsoft.com/office/drawing/2014/main" id="{28975CBA-8829-9FB8-F579-D90B7C2D86F8}"/>
              </a:ext>
            </a:extLst>
          </p:cNvPr>
          <p:cNvSpPr>
            <a:spLocks noGrp="1"/>
          </p:cNvSpPr>
          <p:nvPr>
            <p:ph type="dt" sz="half" idx="10"/>
          </p:nvPr>
        </p:nvSpPr>
        <p:spPr/>
        <p:txBody>
          <a:bodyPr/>
          <a:lstStyle/>
          <a:p>
            <a:fld id="{26B524F2-AC4E-40B9-971F-6E60DDCB7961}" type="datetime8">
              <a:rPr lang="en-US" smtClean="0"/>
              <a:t>8/13/2023 8:54 PM</a:t>
            </a:fld>
            <a:endParaRPr lang="en-US"/>
          </a:p>
        </p:txBody>
      </p:sp>
      <p:sp>
        <p:nvSpPr>
          <p:cNvPr id="5" name="Footer Placeholder 4">
            <a:extLst>
              <a:ext uri="{FF2B5EF4-FFF2-40B4-BE49-F238E27FC236}">
                <a16:creationId xmlns:a16="http://schemas.microsoft.com/office/drawing/2014/main" id="{B4F7B0A9-0F2F-55C4-17DB-F93A8036D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63382-DBBF-77C9-6321-10F1FDF34ED7}"/>
              </a:ext>
            </a:extLst>
          </p:cNvPr>
          <p:cNvSpPr>
            <a:spLocks noGrp="1"/>
          </p:cNvSpPr>
          <p:nvPr>
            <p:ph type="sldNum" sz="quarter" idx="12"/>
          </p:nvPr>
        </p:nvSpPr>
        <p:spPr/>
        <p:txBody>
          <a:bodyPr/>
          <a:lstStyle/>
          <a:p>
            <a:fld id="{FD4A6C00-11CB-4C47-BFD4-EE16D62D3C5F}" type="slidenum">
              <a:rPr lang="en-US" smtClean="0"/>
              <a:t>33</a:t>
            </a:fld>
            <a:endParaRPr lang="en-US"/>
          </a:p>
        </p:txBody>
      </p:sp>
    </p:spTree>
    <p:extLst>
      <p:ext uri="{BB962C8B-B14F-4D97-AF65-F5344CB8AC3E}">
        <p14:creationId xmlns:p14="http://schemas.microsoft.com/office/powerpoint/2010/main" val="693546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CE1D-AEA8-A069-9DB1-4CFF191B48B2}"/>
              </a:ext>
            </a:extLst>
          </p:cNvPr>
          <p:cNvSpPr>
            <a:spLocks noGrp="1"/>
          </p:cNvSpPr>
          <p:nvPr>
            <p:ph type="title"/>
          </p:nvPr>
        </p:nvSpPr>
        <p:spPr>
          <a:xfrm>
            <a:off x="838200" y="887506"/>
            <a:ext cx="10515600" cy="803182"/>
          </a:xfrm>
        </p:spPr>
        <p:txBody>
          <a:bodyPr>
            <a:normAutofit fontScale="90000"/>
          </a:bodyPr>
          <a:lstStyle/>
          <a:p>
            <a:r>
              <a:rPr lang="en-US" i="0" dirty="0">
                <a:solidFill>
                  <a:srgbClr val="FF0000"/>
                </a:solidFill>
                <a:effectLst/>
                <a:latin typeface="Times New Roman" panose="02020603050405020304" pitchFamily="18" charset="0"/>
                <a:cs typeface="Times New Roman" panose="02020603050405020304" pitchFamily="18" charset="0"/>
              </a:rPr>
              <a:t>Edge Triggering:</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5ED3229-2433-0420-48FC-54044AD9F457}"/>
              </a:ext>
            </a:extLst>
          </p:cNvPr>
          <p:cNvSpPr>
            <a:spLocks noGrp="1"/>
          </p:cNvSpPr>
          <p:nvPr>
            <p:ph idx="1"/>
          </p:nvPr>
        </p:nvSpPr>
        <p:spPr>
          <a:xfrm>
            <a:off x="838200" y="1690687"/>
            <a:ext cx="10515600" cy="4486275"/>
          </a:xfrm>
        </p:spPr>
        <p:txBody>
          <a:bodyPr/>
          <a:lstStyle/>
          <a:p>
            <a:pPr algn="just" fontAlgn="base"/>
            <a:r>
              <a:rPr lang="en-US" b="0" i="0" dirty="0">
                <a:solidFill>
                  <a:srgbClr val="273239"/>
                </a:solidFill>
                <a:effectLst/>
                <a:latin typeface="Times New Roman" panose="02020603050405020304" pitchFamily="18" charset="0"/>
                <a:cs typeface="Times New Roman" panose="02020603050405020304" pitchFamily="18" charset="0"/>
              </a:rPr>
              <a:t>An example of a triggering mechanism that is based on the recognition of a change in the signal level is edge triggering. </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It is employed whenever it is important to identify the change in the input signal’s condition from low to high or high to low. </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Edge triggering is frequently employed in synchronous circuits, such as flip-flops and counters, and is especially beneficial in situations when exact timing is necessary.</a:t>
            </a:r>
          </a:p>
          <a:p>
            <a:endParaRPr lang="en-US" dirty="0"/>
          </a:p>
        </p:txBody>
      </p:sp>
      <p:sp>
        <p:nvSpPr>
          <p:cNvPr id="4" name="Date Placeholder 3">
            <a:extLst>
              <a:ext uri="{FF2B5EF4-FFF2-40B4-BE49-F238E27FC236}">
                <a16:creationId xmlns:a16="http://schemas.microsoft.com/office/drawing/2014/main" id="{8A343FA1-8845-FD30-D41D-56CAE175AF5A}"/>
              </a:ext>
            </a:extLst>
          </p:cNvPr>
          <p:cNvSpPr>
            <a:spLocks noGrp="1"/>
          </p:cNvSpPr>
          <p:nvPr>
            <p:ph type="dt" sz="half" idx="10"/>
          </p:nvPr>
        </p:nvSpPr>
        <p:spPr/>
        <p:txBody>
          <a:bodyPr/>
          <a:lstStyle/>
          <a:p>
            <a:fld id="{26B524F2-AC4E-40B9-971F-6E60DDCB7961}" type="datetime8">
              <a:rPr lang="en-US" smtClean="0"/>
              <a:t>8/13/2023 8:54 PM</a:t>
            </a:fld>
            <a:endParaRPr lang="en-US"/>
          </a:p>
        </p:txBody>
      </p:sp>
      <p:sp>
        <p:nvSpPr>
          <p:cNvPr id="5" name="Footer Placeholder 4">
            <a:extLst>
              <a:ext uri="{FF2B5EF4-FFF2-40B4-BE49-F238E27FC236}">
                <a16:creationId xmlns:a16="http://schemas.microsoft.com/office/drawing/2014/main" id="{EBF8EFBA-3797-9749-9C0B-AB2C39883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07226-2B4C-862A-0090-9BB10E5A1A7A}"/>
              </a:ext>
            </a:extLst>
          </p:cNvPr>
          <p:cNvSpPr>
            <a:spLocks noGrp="1"/>
          </p:cNvSpPr>
          <p:nvPr>
            <p:ph type="sldNum" sz="quarter" idx="12"/>
          </p:nvPr>
        </p:nvSpPr>
        <p:spPr/>
        <p:txBody>
          <a:bodyPr/>
          <a:lstStyle/>
          <a:p>
            <a:fld id="{FD4A6C00-11CB-4C47-BFD4-EE16D62D3C5F}" type="slidenum">
              <a:rPr lang="en-US" smtClean="0"/>
              <a:t>34</a:t>
            </a:fld>
            <a:endParaRPr lang="en-US"/>
          </a:p>
        </p:txBody>
      </p:sp>
    </p:spTree>
    <p:extLst>
      <p:ext uri="{BB962C8B-B14F-4D97-AF65-F5344CB8AC3E}">
        <p14:creationId xmlns:p14="http://schemas.microsoft.com/office/powerpoint/2010/main" val="472899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2EBE-E3AC-3066-98ED-73C74F3DCFE7}"/>
              </a:ext>
            </a:extLst>
          </p:cNvPr>
          <p:cNvSpPr>
            <a:spLocks noGrp="1"/>
          </p:cNvSpPr>
          <p:nvPr>
            <p:ph type="title"/>
          </p:nvPr>
        </p:nvSpPr>
        <p:spPr>
          <a:xfrm>
            <a:off x="838200" y="968188"/>
            <a:ext cx="10515600" cy="722500"/>
          </a:xfrm>
        </p:spPr>
        <p:txBody>
          <a:bodyPr>
            <a:normAutofit fontScale="90000"/>
          </a:bodyPr>
          <a:lstStyle/>
          <a:p>
            <a:r>
              <a:rPr lang="en-US" i="0" dirty="0">
                <a:solidFill>
                  <a:srgbClr val="FF0000"/>
                </a:solidFill>
                <a:effectLst/>
                <a:latin typeface="Nunito" pitchFamily="2" charset="0"/>
              </a:rPr>
              <a:t>Level Triggering: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AB1A369B-6FCD-1F05-7A4E-7080A7633CBC}"/>
              </a:ext>
            </a:extLst>
          </p:cNvPr>
          <p:cNvSpPr>
            <a:spLocks noGrp="1"/>
          </p:cNvSpPr>
          <p:nvPr>
            <p:ph idx="1"/>
          </p:nvPr>
        </p:nvSpPr>
        <p:spPr>
          <a:xfrm>
            <a:off x="838200" y="1690688"/>
            <a:ext cx="10515600" cy="4486275"/>
          </a:xfrm>
        </p:spPr>
        <p:txBody>
          <a:bodyPr/>
          <a:lstStyle/>
          <a:p>
            <a:pPr algn="just" fontAlgn="base"/>
            <a:r>
              <a:rPr lang="en-US" b="0" i="0" dirty="0">
                <a:solidFill>
                  <a:srgbClr val="273239"/>
                </a:solidFill>
                <a:effectLst/>
                <a:latin typeface="Times New Roman" panose="02020603050405020304" pitchFamily="18" charset="0"/>
                <a:cs typeface="Times New Roman" panose="02020603050405020304" pitchFamily="18" charset="0"/>
              </a:rPr>
              <a:t>On the other hand, level triggering is a category of triggering mechanism that is based on the detection of a particular signal level. </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It is applied when detecting the input signal level at a specific moment rather than a change in state is required. </a:t>
            </a:r>
          </a:p>
          <a:p>
            <a:pPr algn="just" fontAlgn="base"/>
            <a:r>
              <a:rPr lang="en-US" b="0" i="0" dirty="0">
                <a:solidFill>
                  <a:srgbClr val="273239"/>
                </a:solidFill>
                <a:effectLst/>
                <a:latin typeface="Times New Roman" panose="02020603050405020304" pitchFamily="18" charset="0"/>
                <a:cs typeface="Times New Roman" panose="02020603050405020304" pitchFamily="18" charset="0"/>
              </a:rPr>
              <a:t>In applications like data acquisition and control systems, where continuous monitoring of an input signal is necessary, level triggering is frequently utilized.</a:t>
            </a:r>
          </a:p>
          <a:p>
            <a:pPr marL="0" indent="0">
              <a:buNone/>
            </a:pPr>
            <a:endParaRPr lang="en-US" dirty="0"/>
          </a:p>
        </p:txBody>
      </p:sp>
      <p:sp>
        <p:nvSpPr>
          <p:cNvPr id="4" name="Date Placeholder 3">
            <a:extLst>
              <a:ext uri="{FF2B5EF4-FFF2-40B4-BE49-F238E27FC236}">
                <a16:creationId xmlns:a16="http://schemas.microsoft.com/office/drawing/2014/main" id="{A5C8511E-3021-8588-A383-DD4774C88336}"/>
              </a:ext>
            </a:extLst>
          </p:cNvPr>
          <p:cNvSpPr>
            <a:spLocks noGrp="1"/>
          </p:cNvSpPr>
          <p:nvPr>
            <p:ph type="dt" sz="half" idx="10"/>
          </p:nvPr>
        </p:nvSpPr>
        <p:spPr/>
        <p:txBody>
          <a:bodyPr/>
          <a:lstStyle/>
          <a:p>
            <a:fld id="{26B524F2-AC4E-40B9-971F-6E60DDCB7961}" type="datetime8">
              <a:rPr lang="en-US" smtClean="0"/>
              <a:t>8/13/2023 8:54 PM</a:t>
            </a:fld>
            <a:endParaRPr lang="en-US"/>
          </a:p>
        </p:txBody>
      </p:sp>
      <p:sp>
        <p:nvSpPr>
          <p:cNvPr id="5" name="Footer Placeholder 4">
            <a:extLst>
              <a:ext uri="{FF2B5EF4-FFF2-40B4-BE49-F238E27FC236}">
                <a16:creationId xmlns:a16="http://schemas.microsoft.com/office/drawing/2014/main" id="{4C2DD79F-E923-27B0-6806-729D74EA7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70A9F-C2DA-13A2-5AC9-B132D5BB7BA8}"/>
              </a:ext>
            </a:extLst>
          </p:cNvPr>
          <p:cNvSpPr>
            <a:spLocks noGrp="1"/>
          </p:cNvSpPr>
          <p:nvPr>
            <p:ph type="sldNum" sz="quarter" idx="12"/>
          </p:nvPr>
        </p:nvSpPr>
        <p:spPr/>
        <p:txBody>
          <a:bodyPr/>
          <a:lstStyle/>
          <a:p>
            <a:fld id="{FD4A6C00-11CB-4C47-BFD4-EE16D62D3C5F}" type="slidenum">
              <a:rPr lang="en-US" smtClean="0"/>
              <a:t>35</a:t>
            </a:fld>
            <a:endParaRPr lang="en-US"/>
          </a:p>
        </p:txBody>
      </p:sp>
    </p:spTree>
    <p:extLst>
      <p:ext uri="{BB962C8B-B14F-4D97-AF65-F5344CB8AC3E}">
        <p14:creationId xmlns:p14="http://schemas.microsoft.com/office/powerpoint/2010/main" val="279805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EEC3-5BCE-A0BE-0BEB-C26C5CFA3C84}"/>
              </a:ext>
            </a:extLst>
          </p:cNvPr>
          <p:cNvSpPr>
            <a:spLocks noGrp="1"/>
          </p:cNvSpPr>
          <p:nvPr>
            <p:ph type="title"/>
          </p:nvPr>
        </p:nvSpPr>
        <p:spPr/>
        <p:txBody>
          <a:bodyPr>
            <a:normAutofit/>
          </a:bodyPr>
          <a:lstStyle/>
          <a:p>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Basic</a:t>
            </a:r>
            <a:r>
              <a:rPr lang="en-US" sz="2800" b="1" spc="-3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spc="-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flip-flop</a:t>
            </a:r>
            <a:r>
              <a:rPr lang="en-US" sz="2800" b="1" spc="-2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spc="-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circuit</a:t>
            </a:r>
            <a:r>
              <a:rPr lang="en-US" sz="2800" b="1" spc="-3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spc="-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b="1" i="1" spc="-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direct-coupled</a:t>
            </a:r>
            <a:r>
              <a:rPr lang="en-US" sz="2800" b="1" i="1" spc="-2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RS</a:t>
            </a:r>
            <a:r>
              <a:rPr lang="en-US" sz="2800" b="1" i="1" spc="-3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spc="-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flip-flop</a:t>
            </a:r>
            <a:r>
              <a:rPr lang="en-US" sz="2800" b="1" spc="-3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or</a:t>
            </a:r>
            <a:r>
              <a:rPr lang="en-US" sz="2800" b="1" spc="-2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spc="-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SR</a:t>
            </a:r>
            <a:r>
              <a:rPr lang="en-US" sz="2800" b="1" i="1" spc="-3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spc="-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latch</a:t>
            </a:r>
            <a:r>
              <a:rPr lang="en-US" sz="2800" b="1" spc="-5"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dirty="0">
              <a:solidFill>
                <a:srgbClr val="FF0000"/>
              </a:solidFill>
            </a:endParaRPr>
          </a:p>
        </p:txBody>
      </p:sp>
      <p:sp>
        <p:nvSpPr>
          <p:cNvPr id="3" name="Content Placeholder 2">
            <a:extLst>
              <a:ext uri="{FF2B5EF4-FFF2-40B4-BE49-F238E27FC236}">
                <a16:creationId xmlns:a16="http://schemas.microsoft.com/office/drawing/2014/main" id="{DF2BB754-2D40-618F-E265-DE3217630259}"/>
              </a:ext>
            </a:extLst>
          </p:cNvPr>
          <p:cNvSpPr>
            <a:spLocks noGrp="1"/>
          </p:cNvSpPr>
          <p:nvPr>
            <p:ph idx="1"/>
          </p:nvPr>
        </p:nvSpPr>
        <p:spPr>
          <a:xfrm>
            <a:off x="838200" y="1416424"/>
            <a:ext cx="10515600" cy="4760539"/>
          </a:xfrm>
        </p:spPr>
        <p:txBody>
          <a:bodyPr/>
          <a:lstStyle/>
          <a:p>
            <a:pPr marL="0" marR="0" indent="0" algn="just">
              <a:lnSpc>
                <a:spcPts val="1465"/>
              </a:lnSpc>
              <a:spcBef>
                <a:spcPts val="0"/>
              </a:spcBef>
              <a:spcAft>
                <a:spcPts val="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marR="138430" algn="just">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flip-flop</a:t>
            </a:r>
            <a:r>
              <a:rPr lang="en-US" sz="2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circuit</a:t>
            </a:r>
            <a:r>
              <a:rPr lang="en-US" sz="2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US" sz="2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be</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constructed</a:t>
            </a:r>
            <a:r>
              <a:rPr lang="en-US" sz="2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from</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two</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NAND</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gates</a:t>
            </a:r>
            <a:r>
              <a:rPr lang="en-US" sz="2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or</a:t>
            </a:r>
            <a:r>
              <a:rPr lang="en-US" sz="2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two</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NOR</a:t>
            </a:r>
            <a:r>
              <a:rPr lang="en-US" sz="28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gates.</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p>
          <a:p>
            <a:pPr marL="114300" marR="138430" algn="just">
              <a:spcBef>
                <a:spcPts val="0"/>
              </a:spcBef>
              <a:spcAft>
                <a:spcPts val="0"/>
              </a:spcAft>
            </a:pP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These</a:t>
            </a:r>
            <a:r>
              <a:rPr lang="en-US" sz="2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constructions</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US" sz="2800" spc="3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shown</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2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logic</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diagrams</a:t>
            </a:r>
            <a:r>
              <a:rPr lang="en-US" sz="28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below.</a:t>
            </a:r>
            <a:r>
              <a:rPr lang="en-US" sz="2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Each</a:t>
            </a:r>
            <a:r>
              <a:rPr lang="en-US" sz="28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circuit</a:t>
            </a:r>
            <a:r>
              <a:rPr lang="en-US" sz="28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forms</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basic</a:t>
            </a:r>
            <a:r>
              <a:rPr lang="en-US" sz="2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flip-flop</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upon</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which</a:t>
            </a:r>
            <a:r>
              <a:rPr lang="en-US" sz="28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other</a:t>
            </a:r>
            <a:r>
              <a:rPr lang="en-US" sz="28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more</a:t>
            </a:r>
            <a:r>
              <a:rPr lang="en-US" sz="2800" spc="3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complicated</a:t>
            </a:r>
            <a:r>
              <a:rPr lang="en-US"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types</a:t>
            </a:r>
            <a:r>
              <a:rPr lang="en-US"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US" sz="2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be</a:t>
            </a:r>
            <a:r>
              <a:rPr lang="en-US" sz="2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built.</a:t>
            </a:r>
            <a:r>
              <a:rPr lang="en-US" sz="2800" spc="35" dirty="0">
                <a:effectLst/>
                <a:latin typeface="Times New Roman" panose="02020603050405020304" pitchFamily="18" charset="0"/>
                <a:ea typeface="Calibri" panose="020F0502020204030204" pitchFamily="34" charset="0"/>
                <a:cs typeface="Times New Roman" panose="02020603050405020304" pitchFamily="18" charset="0"/>
              </a:rPr>
              <a:t> </a:t>
            </a:r>
          </a:p>
          <a:p>
            <a:pPr marL="114300" marR="138430" algn="just">
              <a:spcBef>
                <a:spcPts val="0"/>
              </a:spcBef>
              <a:spcAft>
                <a:spcPts val="0"/>
              </a:spcAft>
            </a:pP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cross-coupled</a:t>
            </a:r>
            <a:r>
              <a:rPr lang="en-US"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connection</a:t>
            </a:r>
            <a:r>
              <a:rPr lang="en-US" sz="2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from</a:t>
            </a:r>
            <a:r>
              <a:rPr lang="en-US" sz="2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output</a:t>
            </a:r>
            <a:r>
              <a:rPr lang="en-US"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one</a:t>
            </a:r>
            <a:r>
              <a:rPr lang="en-US" sz="28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gate</a:t>
            </a:r>
            <a:r>
              <a:rPr lang="en-US" sz="28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input</a:t>
            </a:r>
            <a:r>
              <a:rPr lang="en-US" sz="2800" spc="4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other</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gate</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constitutes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feedback path.</a:t>
            </a:r>
          </a:p>
          <a:p>
            <a:pPr marL="114300" marR="138430" algn="just">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this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reason,</a:t>
            </a:r>
            <a:r>
              <a:rPr lang="en-US" sz="2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circuits</a:t>
            </a:r>
            <a:r>
              <a:rPr lang="en-US" sz="2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classified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as</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asynchronous</a:t>
            </a:r>
            <a:r>
              <a:rPr lang="en-US" sz="2800" spc="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sequential</a:t>
            </a:r>
            <a:r>
              <a:rPr lang="en-US" sz="2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circuits.</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Each</a:t>
            </a:r>
            <a:r>
              <a:rPr lang="en-US"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flip-flop</a:t>
            </a:r>
            <a:r>
              <a:rPr lang="en-US" sz="28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has</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two</a:t>
            </a:r>
            <a:r>
              <a:rPr lang="en-US" sz="2800" b="1"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spc="-5" dirty="0">
                <a:effectLst/>
                <a:latin typeface="Times New Roman" panose="02020603050405020304" pitchFamily="18" charset="0"/>
                <a:ea typeface="Calibri" panose="020F0502020204030204" pitchFamily="34" charset="0"/>
                <a:cs typeface="Times New Roman" panose="02020603050405020304" pitchFamily="18" charset="0"/>
              </a:rPr>
              <a:t>outputs</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Q'</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two</a:t>
            </a:r>
            <a:r>
              <a:rPr lang="en-US" sz="2800" b="1"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spc="-5" dirty="0">
                <a:effectLst/>
                <a:latin typeface="Times New Roman" panose="02020603050405020304" pitchFamily="18" charset="0"/>
                <a:ea typeface="Calibri" panose="020F0502020204030204" pitchFamily="34" charset="0"/>
                <a:cs typeface="Times New Roman" panose="02020603050405020304" pitchFamily="18" charset="0"/>
              </a:rPr>
              <a:t>inputs</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set</a:t>
            </a:r>
            <a:r>
              <a:rPr lang="en-US" sz="2800" i="1"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reset.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DF05D781-9973-B68C-B9D4-5979F20EC400}"/>
              </a:ext>
            </a:extLst>
          </p:cNvPr>
          <p:cNvSpPr>
            <a:spLocks noGrp="1"/>
          </p:cNvSpPr>
          <p:nvPr>
            <p:ph type="dt" sz="half" idx="10"/>
          </p:nvPr>
        </p:nvSpPr>
        <p:spPr/>
        <p:txBody>
          <a:bodyPr/>
          <a:lstStyle/>
          <a:p>
            <a:fld id="{004F3269-2C3A-43E9-8840-7DAA68FDFFD7}" type="datetime8">
              <a:rPr lang="en-US" smtClean="0"/>
              <a:t>8/13/2023 8:54 PM</a:t>
            </a:fld>
            <a:endParaRPr lang="en-US"/>
          </a:p>
        </p:txBody>
      </p:sp>
      <p:sp>
        <p:nvSpPr>
          <p:cNvPr id="5" name="Footer Placeholder 4">
            <a:extLst>
              <a:ext uri="{FF2B5EF4-FFF2-40B4-BE49-F238E27FC236}">
                <a16:creationId xmlns:a16="http://schemas.microsoft.com/office/drawing/2014/main" id="{1E3E677C-583E-F717-018F-873CBED3D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CE332-9F15-ABF1-DC7E-5817117A0470}"/>
              </a:ext>
            </a:extLst>
          </p:cNvPr>
          <p:cNvSpPr>
            <a:spLocks noGrp="1"/>
          </p:cNvSpPr>
          <p:nvPr>
            <p:ph type="sldNum" sz="quarter" idx="12"/>
          </p:nvPr>
        </p:nvSpPr>
        <p:spPr/>
        <p:txBody>
          <a:bodyPr/>
          <a:lstStyle/>
          <a:p>
            <a:fld id="{FD4A6C00-11CB-4C47-BFD4-EE16D62D3C5F}" type="slidenum">
              <a:rPr lang="en-US" smtClean="0"/>
              <a:t>4</a:t>
            </a:fld>
            <a:endParaRPr lang="en-US"/>
          </a:p>
        </p:txBody>
      </p:sp>
    </p:spTree>
    <p:extLst>
      <p:ext uri="{BB962C8B-B14F-4D97-AF65-F5344CB8AC3E}">
        <p14:creationId xmlns:p14="http://schemas.microsoft.com/office/powerpoint/2010/main" val="146495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4CF73-58B8-6FB5-DED8-33CFA3AEC354}"/>
              </a:ext>
            </a:extLst>
          </p:cNvPr>
          <p:cNvSpPr>
            <a:spLocks noGrp="1"/>
          </p:cNvSpPr>
          <p:nvPr>
            <p:ph type="title"/>
          </p:nvPr>
        </p:nvSpPr>
        <p:spPr/>
        <p:txBody>
          <a:bodyPr/>
          <a:lstStyle/>
          <a:p>
            <a:endParaRPr lang="en-US" dirty="0"/>
          </a:p>
        </p:txBody>
      </p:sp>
      <p:pic>
        <p:nvPicPr>
          <p:cNvPr id="5" name="image152.jpeg">
            <a:extLst>
              <a:ext uri="{FF2B5EF4-FFF2-40B4-BE49-F238E27FC236}">
                <a16:creationId xmlns:a16="http://schemas.microsoft.com/office/drawing/2014/main" id="{83D04244-7D4F-4B58-9D8C-4F35D75CB3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7625" y="1828800"/>
            <a:ext cx="9753600" cy="339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789D65A-BCB9-3170-B507-BC8E03D41678}"/>
              </a:ext>
            </a:extLst>
          </p:cNvPr>
          <p:cNvSpPr txBox="1"/>
          <p:nvPr/>
        </p:nvSpPr>
        <p:spPr>
          <a:xfrm>
            <a:off x="2501153" y="5764306"/>
            <a:ext cx="7557247" cy="646331"/>
          </a:xfrm>
          <a:prstGeom prst="rect">
            <a:avLst/>
          </a:prstGeom>
          <a:noFill/>
        </p:spPr>
        <p:txBody>
          <a:bodyPr wrap="square" rtlCol="0">
            <a:spAutoFit/>
          </a:bodyPr>
          <a:lstStyle/>
          <a:p>
            <a:r>
              <a:rPr lang="en-US" sz="1800" spc="-5" dirty="0">
                <a:effectLst/>
                <a:latin typeface="Calibri" panose="020F0502020204030204" pitchFamily="34" charset="0"/>
                <a:ea typeface="Calibri" panose="020F0502020204030204" pitchFamily="34" charset="0"/>
                <a:cs typeface="Times New Roman" panose="02020603050405020304" pitchFamily="18" charset="0"/>
              </a:rPr>
              <a:t>Fig: basic flip-flop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circuit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with</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NOR</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gates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3" name="Date Placeholder 2">
            <a:extLst>
              <a:ext uri="{FF2B5EF4-FFF2-40B4-BE49-F238E27FC236}">
                <a16:creationId xmlns:a16="http://schemas.microsoft.com/office/drawing/2014/main" id="{933E2D6E-A0EC-0690-E101-CF80911C7949}"/>
              </a:ext>
            </a:extLst>
          </p:cNvPr>
          <p:cNvSpPr>
            <a:spLocks noGrp="1"/>
          </p:cNvSpPr>
          <p:nvPr>
            <p:ph type="dt" sz="half" idx="10"/>
          </p:nvPr>
        </p:nvSpPr>
        <p:spPr/>
        <p:txBody>
          <a:bodyPr/>
          <a:lstStyle/>
          <a:p>
            <a:fld id="{249CA78D-25A1-4E10-9535-433360161B94}" type="datetime8">
              <a:rPr lang="en-US" smtClean="0"/>
              <a:t>8/13/2023 8:54 PM</a:t>
            </a:fld>
            <a:endParaRPr lang="en-US"/>
          </a:p>
        </p:txBody>
      </p:sp>
      <p:sp>
        <p:nvSpPr>
          <p:cNvPr id="4" name="Footer Placeholder 3">
            <a:extLst>
              <a:ext uri="{FF2B5EF4-FFF2-40B4-BE49-F238E27FC236}">
                <a16:creationId xmlns:a16="http://schemas.microsoft.com/office/drawing/2014/main" id="{BBC3E4B9-2D08-EE76-35C8-8FC6F4D87D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2E490-7EC6-0281-E08C-49E252C5DDCF}"/>
              </a:ext>
            </a:extLst>
          </p:cNvPr>
          <p:cNvSpPr>
            <a:spLocks noGrp="1"/>
          </p:cNvSpPr>
          <p:nvPr>
            <p:ph type="sldNum" sz="quarter" idx="12"/>
          </p:nvPr>
        </p:nvSpPr>
        <p:spPr/>
        <p:txBody>
          <a:bodyPr/>
          <a:lstStyle/>
          <a:p>
            <a:fld id="{FD4A6C00-11CB-4C47-BFD4-EE16D62D3C5F}" type="slidenum">
              <a:rPr lang="en-US" smtClean="0"/>
              <a:t>5</a:t>
            </a:fld>
            <a:endParaRPr lang="en-US"/>
          </a:p>
        </p:txBody>
      </p:sp>
    </p:spTree>
    <p:extLst>
      <p:ext uri="{BB962C8B-B14F-4D97-AF65-F5344CB8AC3E}">
        <p14:creationId xmlns:p14="http://schemas.microsoft.com/office/powerpoint/2010/main" val="34477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F71B-9F38-568F-7C5F-98E0C8267D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6EF8C4-1114-5077-47AF-BD56C29B5A1F}"/>
              </a:ext>
            </a:extLst>
          </p:cNvPr>
          <p:cNvSpPr>
            <a:spLocks noGrp="1"/>
          </p:cNvSpPr>
          <p:nvPr>
            <p:ph idx="1"/>
          </p:nvPr>
        </p:nvSpPr>
        <p:spPr>
          <a:xfrm>
            <a:off x="838200" y="1604682"/>
            <a:ext cx="10515600" cy="4778189"/>
          </a:xfrm>
        </p:spPr>
        <p:txBody>
          <a:bodyPr>
            <a:normAutofit/>
          </a:bodyPr>
          <a:lstStyle/>
          <a:p>
            <a:pPr marL="342900" marR="99695" lvl="0" indent="-342900" algn="just">
              <a:spcBef>
                <a:spcPts val="0"/>
              </a:spcBef>
              <a:spcAft>
                <a:spcPts val="0"/>
              </a:spcAft>
              <a:buSzPts val="900"/>
              <a:buFont typeface="Wingdings" panose="05000000000000000000" pitchFamily="2" charset="2"/>
              <a:buChar char=""/>
              <a:tabLst>
                <a:tab pos="330200" algn="l"/>
              </a:tabLst>
            </a:pP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First,</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assume</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that</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set</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input</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is</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1</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and</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reset</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input</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is</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0.</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Since</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gate-2</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has</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an</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input</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of</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1,</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its</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output</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Q'</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must</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be</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0,</a:t>
            </a:r>
            <a:r>
              <a:rPr lang="en-US" sz="2400" spc="28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which</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puts</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both</a:t>
            </a:r>
            <a:r>
              <a:rPr lang="en-US" sz="2400" spc="2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inputs</a:t>
            </a:r>
            <a:r>
              <a:rPr lang="en-US" sz="2400" spc="2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of</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gate-1</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at</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0,</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so</a:t>
            </a:r>
            <a:r>
              <a:rPr lang="en-US" sz="2400"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that</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output</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Q</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is</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1.</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When</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set</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input</a:t>
            </a:r>
            <a:r>
              <a:rPr lang="en-US" sz="2400" spc="2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is</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returned</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to</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0,</a:t>
            </a:r>
            <a:r>
              <a:rPr lang="en-US" sz="2400" spc="2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outputs</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remain</a:t>
            </a:r>
            <a:r>
              <a:rPr lang="en-US" sz="2400" spc="24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same</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i.e. output</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Q'</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stay</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at</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0,</a:t>
            </a:r>
            <a:r>
              <a:rPr lang="en-US" sz="2400" spc="-1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which</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leaves</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 both</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inputs</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of gate-1</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at</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0,</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so</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that</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output</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Q</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is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1.</a:t>
            </a:r>
          </a:p>
          <a:p>
            <a:pPr marL="342900" marR="102235" lvl="0" indent="-342900" algn="just">
              <a:spcBef>
                <a:spcPts val="0"/>
              </a:spcBef>
              <a:spcAft>
                <a:spcPts val="0"/>
              </a:spcAft>
              <a:buSzPts val="900"/>
              <a:buFont typeface="Wingdings" panose="05000000000000000000" pitchFamily="2" charset="2"/>
              <a:buChar char=""/>
              <a:tabLst>
                <a:tab pos="330200" algn="l"/>
              </a:tabLst>
            </a:pP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Similarly,</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1</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reset</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input</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changes</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output</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Q</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to</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0</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and</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Q'</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to</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1.</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When</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reset</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input</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returns</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to</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0,</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outputs</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do</a:t>
            </a:r>
            <a:r>
              <a:rPr lang="en-US" sz="2400" spc="28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not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change.</a:t>
            </a:r>
          </a:p>
          <a:p>
            <a:pPr marL="342900" marR="101600" lvl="0" indent="-342900" algn="just">
              <a:spcBef>
                <a:spcPts val="0"/>
              </a:spcBef>
              <a:spcAft>
                <a:spcPts val="0"/>
              </a:spcAft>
              <a:buSzPts val="900"/>
              <a:buFont typeface="Wingdings" panose="05000000000000000000" pitchFamily="2" charset="2"/>
              <a:buChar char=""/>
              <a:tabLst>
                <a:tab pos="330200" algn="l"/>
              </a:tabLst>
            </a:pP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When</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1</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is</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applied</a:t>
            </a:r>
            <a:r>
              <a:rPr lang="en-US" sz="2400" spc="4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to</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both</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set</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and</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reset</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inputs,</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both</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Q</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and</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Q'</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outputs</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go</a:t>
            </a:r>
            <a:r>
              <a:rPr lang="en-US" sz="2400" spc="4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to</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0.</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This</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condition</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violates</a:t>
            </a:r>
            <a:r>
              <a:rPr lang="en-US" sz="2400" spc="4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27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fact</a:t>
            </a:r>
            <a:r>
              <a:rPr lang="en-US" sz="2400"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that</a:t>
            </a:r>
            <a:r>
              <a:rPr lang="en-US" sz="2400"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outputs</a:t>
            </a:r>
            <a:r>
              <a:rPr lang="en-US" sz="2400"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Q</a:t>
            </a:r>
            <a:r>
              <a:rPr lang="en-US" sz="2400" spc="4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and</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Q'</a:t>
            </a:r>
            <a:r>
              <a:rPr lang="en-US" sz="2400"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are</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the</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complements</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of</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each</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other.</a:t>
            </a:r>
            <a:r>
              <a:rPr lang="en-US" sz="2400"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In</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normal</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operation,</a:t>
            </a:r>
            <a:r>
              <a:rPr lang="en-US" sz="2400"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this</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condition</a:t>
            </a:r>
            <a:r>
              <a:rPr lang="en-US" sz="2400" spc="3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must</a:t>
            </a:r>
            <a:r>
              <a:rPr lang="en-US" sz="2400"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be</a:t>
            </a:r>
            <a:r>
              <a:rPr lang="en-US" sz="2400" spc="3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avoided</a:t>
            </a:r>
            <a:r>
              <a:rPr lang="en-US" sz="2400" spc="27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by</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making sure</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that</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 1's</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are</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 not</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applied</a:t>
            </a:r>
            <a:r>
              <a:rPr lang="en-US" sz="2400" dirty="0">
                <a:effectLst/>
                <a:latin typeface="Times New Roman" panose="02020603050405020304" pitchFamily="18" charset="0"/>
                <a:ea typeface="Wingdings" panose="05000000000000000000" pitchFamily="2" charset="2"/>
                <a:cs typeface="Times New Roman" panose="02020603050405020304" pitchFamily="18" charset="0"/>
              </a:rPr>
              <a:t> to</a:t>
            </a:r>
            <a:r>
              <a:rPr lang="en-US" sz="24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400" spc="-5" dirty="0">
                <a:effectLst/>
                <a:latin typeface="Times New Roman" panose="02020603050405020304" pitchFamily="18" charset="0"/>
                <a:ea typeface="Wingdings" panose="05000000000000000000" pitchFamily="2" charset="2"/>
                <a:cs typeface="Times New Roman" panose="02020603050405020304" pitchFamily="18" charset="0"/>
              </a:rPr>
              <a:t>both inputs simultaneously.</a:t>
            </a:r>
            <a:endParaRPr lang="en-US" sz="2400" dirty="0">
              <a:effectLst/>
              <a:latin typeface="Times New Roman" panose="02020603050405020304" pitchFamily="18" charset="0"/>
              <a:ea typeface="Wingdings" panose="05000000000000000000" pitchFamily="2" charset="2"/>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8F117273-EA9A-DDC2-2959-43626FB3818C}"/>
              </a:ext>
            </a:extLst>
          </p:cNvPr>
          <p:cNvSpPr>
            <a:spLocks noGrp="1"/>
          </p:cNvSpPr>
          <p:nvPr>
            <p:ph type="dt" sz="half" idx="10"/>
          </p:nvPr>
        </p:nvSpPr>
        <p:spPr/>
        <p:txBody>
          <a:bodyPr/>
          <a:lstStyle/>
          <a:p>
            <a:fld id="{D22F6E3A-ED4E-420C-9C9D-23B383494184}" type="datetime8">
              <a:rPr lang="en-US" smtClean="0"/>
              <a:t>8/13/2023 8:54 PM</a:t>
            </a:fld>
            <a:endParaRPr lang="en-US"/>
          </a:p>
        </p:txBody>
      </p:sp>
      <p:sp>
        <p:nvSpPr>
          <p:cNvPr id="5" name="Footer Placeholder 4">
            <a:extLst>
              <a:ext uri="{FF2B5EF4-FFF2-40B4-BE49-F238E27FC236}">
                <a16:creationId xmlns:a16="http://schemas.microsoft.com/office/drawing/2014/main" id="{15BF8E2D-1B83-9815-497E-EFA91960F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BC1C3-DD46-332B-4EB4-23C7EBE610FD}"/>
              </a:ext>
            </a:extLst>
          </p:cNvPr>
          <p:cNvSpPr>
            <a:spLocks noGrp="1"/>
          </p:cNvSpPr>
          <p:nvPr>
            <p:ph type="sldNum" sz="quarter" idx="12"/>
          </p:nvPr>
        </p:nvSpPr>
        <p:spPr/>
        <p:txBody>
          <a:bodyPr/>
          <a:lstStyle/>
          <a:p>
            <a:fld id="{FD4A6C00-11CB-4C47-BFD4-EE16D62D3C5F}" type="slidenum">
              <a:rPr lang="en-US" smtClean="0"/>
              <a:t>6</a:t>
            </a:fld>
            <a:endParaRPr lang="en-US"/>
          </a:p>
        </p:txBody>
      </p:sp>
    </p:spTree>
    <p:extLst>
      <p:ext uri="{BB962C8B-B14F-4D97-AF65-F5344CB8AC3E}">
        <p14:creationId xmlns:p14="http://schemas.microsoft.com/office/powerpoint/2010/main" val="53686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14EC-30E9-120B-C495-C806F66E04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98AC94-D6EA-61B2-0AE7-9D5DA5D0BFBC}"/>
              </a:ext>
            </a:extLst>
          </p:cNvPr>
          <p:cNvSpPr>
            <a:spLocks noGrp="1"/>
          </p:cNvSpPr>
          <p:nvPr>
            <p:ph idx="1"/>
          </p:nvPr>
        </p:nvSpPr>
        <p:spPr>
          <a:xfrm>
            <a:off x="838200" y="1690688"/>
            <a:ext cx="10515600" cy="4486275"/>
          </a:xfrm>
        </p:spPr>
        <p:txBody>
          <a:bodyPr/>
          <a:lstStyle/>
          <a:p>
            <a:pPr marL="114300" marR="0" algn="just">
              <a:spcBef>
                <a:spcPts val="275"/>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a:t>
            </a:r>
            <a:r>
              <a:rPr lang="en-US"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flip-flop</a:t>
            </a:r>
            <a:r>
              <a:rPr lang="en-US"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has</a:t>
            </a:r>
            <a:r>
              <a:rPr lang="en-US"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two</a:t>
            </a:r>
            <a:r>
              <a:rPr lang="en-US" sz="1800" spc="-3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useful</a:t>
            </a:r>
            <a:r>
              <a:rPr lang="en-US"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states.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Set</a:t>
            </a:r>
            <a:r>
              <a:rPr lang="en-US" sz="1800" b="1"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spc="-5" dirty="0">
                <a:effectLst/>
                <a:latin typeface="Calibri" panose="020F0502020204030204" pitchFamily="34" charset="0"/>
                <a:ea typeface="Calibri" panose="020F0502020204030204" pitchFamily="34" charset="0"/>
                <a:cs typeface="Times New Roman" panose="02020603050405020304" pitchFamily="18" charset="0"/>
              </a:rPr>
              <a:t>state</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When</a:t>
            </a:r>
            <a:r>
              <a:rPr lang="en-US" sz="1800" spc="-2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(or</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3665" marR="0" algn="just">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Reset</a:t>
            </a:r>
            <a:r>
              <a:rPr lang="en-US" sz="1800" b="1" spc="-25"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state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When</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0</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(or</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0-state)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spc="-5" dirty="0">
                <a:effectLst/>
                <a:latin typeface="Calibri" panose="020F0502020204030204" pitchFamily="34" charset="0"/>
                <a:ea typeface="Calibri" panose="020F0502020204030204" pitchFamily="34" charset="0"/>
                <a:cs typeface="Times New Roman" panose="02020603050405020304" pitchFamily="18" charset="0"/>
              </a:rPr>
              <a:t>The</a:t>
            </a:r>
            <a:r>
              <a:rPr lang="en-US" sz="1800" spc="7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outputs</a:t>
            </a:r>
            <a:r>
              <a:rPr lang="en-US" sz="1800" spc="8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spc="8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a:t>
            </a:r>
            <a:r>
              <a:rPr lang="en-US" sz="1800" spc="7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Q'</a:t>
            </a:r>
            <a:r>
              <a:rPr lang="en-US" sz="1800" spc="8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are</a:t>
            </a:r>
            <a:r>
              <a:rPr lang="en-US" sz="1800" spc="7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complements</a:t>
            </a:r>
            <a:r>
              <a:rPr lang="en-US" sz="1800" spc="8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of</a:t>
            </a:r>
            <a:r>
              <a:rPr lang="en-US" sz="1800" spc="7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each</a:t>
            </a:r>
            <a:r>
              <a:rPr lang="en-US" sz="1800" spc="7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other</a:t>
            </a:r>
            <a:r>
              <a:rPr lang="en-US" sz="1800" spc="7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a:t>
            </a:r>
            <a:r>
              <a:rPr lang="en-US" sz="1800" spc="7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are</a:t>
            </a:r>
            <a:r>
              <a:rPr lang="en-US" sz="1800" spc="8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referred</a:t>
            </a:r>
            <a:r>
              <a:rPr lang="en-US" sz="1800" spc="7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to</a:t>
            </a:r>
            <a:r>
              <a:rPr lang="en-US" sz="1800" spc="7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as</a:t>
            </a:r>
            <a:r>
              <a:rPr lang="en-US" sz="1800" spc="7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a:t>
            </a:r>
            <a:r>
              <a:rPr lang="en-US" sz="1800" spc="7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normal</a:t>
            </a:r>
            <a:r>
              <a:rPr lang="en-US" sz="1800" spc="7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a:t>
            </a:r>
            <a:r>
              <a:rPr lang="en-US" sz="1800" spc="175" dirty="0">
                <a:effectLst/>
                <a:latin typeface="Times New Roman" panose="02020603050405020304" pitchFamily="18"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complement</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outputs,</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respectively.</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The</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binary</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state</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of</a:t>
            </a: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800" spc="-2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3074" name="image153.jpeg">
            <a:extLst>
              <a:ext uri="{FF2B5EF4-FFF2-40B4-BE49-F238E27FC236}">
                <a16:creationId xmlns:a16="http://schemas.microsoft.com/office/drawing/2014/main" id="{9D21FA0F-AB6F-D499-5E9E-CBFC86721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118" y="3320776"/>
            <a:ext cx="7324164" cy="2106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F27FC3E-44C7-1633-633F-59BBB99766F2}"/>
              </a:ext>
            </a:extLst>
          </p:cNvPr>
          <p:cNvSpPr txBox="1"/>
          <p:nvPr/>
        </p:nvSpPr>
        <p:spPr>
          <a:xfrm>
            <a:off x="1882588" y="5602941"/>
            <a:ext cx="6373906" cy="923330"/>
          </a:xfrm>
          <a:prstGeom prst="rect">
            <a:avLst/>
          </a:prstGeom>
          <a:noFill/>
        </p:spPr>
        <p:txBody>
          <a:bodyPr wrap="square" rtlCol="0">
            <a:spAutoFit/>
          </a:bodyPr>
          <a:lstStyle/>
          <a:p>
            <a:endParaRPr lang="en-US" sz="1800" spc="-5"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spc="-5" dirty="0">
                <a:effectLst/>
                <a:latin typeface="Calibri" panose="020F0502020204030204" pitchFamily="34" charset="0"/>
                <a:ea typeface="Calibri" panose="020F0502020204030204" pitchFamily="34" charset="0"/>
                <a:cs typeface="Times New Roman" panose="02020603050405020304" pitchFamily="18" charset="0"/>
              </a:rPr>
              <a:t>Fig: Basic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flip-flop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circuit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spc="-5" dirty="0">
                <a:effectLst/>
                <a:latin typeface="Calibri" panose="020F0502020204030204" pitchFamily="34" charset="0"/>
                <a:ea typeface="Calibri" panose="020F0502020204030204" pitchFamily="34" charset="0"/>
                <a:cs typeface="Times New Roman" panose="02020603050405020304" pitchFamily="18" charset="0"/>
              </a:rPr>
              <a:t>with</a:t>
            </a:r>
            <a:r>
              <a:rPr lang="en-US" sz="1800" spc="-1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NAND</a:t>
            </a:r>
            <a:r>
              <a:rPr lang="en-US" sz="1800" spc="-15"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gates</a:t>
            </a:r>
          </a:p>
          <a:p>
            <a:endParaRPr lang="en-US" dirty="0"/>
          </a:p>
        </p:txBody>
      </p:sp>
      <p:sp>
        <p:nvSpPr>
          <p:cNvPr id="4" name="Date Placeholder 3">
            <a:extLst>
              <a:ext uri="{FF2B5EF4-FFF2-40B4-BE49-F238E27FC236}">
                <a16:creationId xmlns:a16="http://schemas.microsoft.com/office/drawing/2014/main" id="{36637CA0-FEE5-D88D-5F94-A46D038ABC7C}"/>
              </a:ext>
            </a:extLst>
          </p:cNvPr>
          <p:cNvSpPr>
            <a:spLocks noGrp="1"/>
          </p:cNvSpPr>
          <p:nvPr>
            <p:ph type="dt" sz="half" idx="10"/>
          </p:nvPr>
        </p:nvSpPr>
        <p:spPr/>
        <p:txBody>
          <a:bodyPr/>
          <a:lstStyle/>
          <a:p>
            <a:fld id="{E3A8D0B4-E484-496A-A548-B5B8357D1F77}" type="datetime8">
              <a:rPr lang="en-US" smtClean="0"/>
              <a:t>8/13/2023 8:54 PM</a:t>
            </a:fld>
            <a:endParaRPr lang="en-US"/>
          </a:p>
        </p:txBody>
      </p:sp>
      <p:sp>
        <p:nvSpPr>
          <p:cNvPr id="6" name="Footer Placeholder 5">
            <a:extLst>
              <a:ext uri="{FF2B5EF4-FFF2-40B4-BE49-F238E27FC236}">
                <a16:creationId xmlns:a16="http://schemas.microsoft.com/office/drawing/2014/main" id="{09F82313-E84B-9845-47DB-C384CBE29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83F27-7F88-8023-F096-CF70F64A6E04}"/>
              </a:ext>
            </a:extLst>
          </p:cNvPr>
          <p:cNvSpPr>
            <a:spLocks noGrp="1"/>
          </p:cNvSpPr>
          <p:nvPr>
            <p:ph type="sldNum" sz="quarter" idx="12"/>
          </p:nvPr>
        </p:nvSpPr>
        <p:spPr/>
        <p:txBody>
          <a:bodyPr/>
          <a:lstStyle/>
          <a:p>
            <a:fld id="{FD4A6C00-11CB-4C47-BFD4-EE16D62D3C5F}" type="slidenum">
              <a:rPr lang="en-US" smtClean="0"/>
              <a:t>7</a:t>
            </a:fld>
            <a:endParaRPr lang="en-US"/>
          </a:p>
        </p:txBody>
      </p:sp>
    </p:spTree>
    <p:extLst>
      <p:ext uri="{BB962C8B-B14F-4D97-AF65-F5344CB8AC3E}">
        <p14:creationId xmlns:p14="http://schemas.microsoft.com/office/powerpoint/2010/main" val="58407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AA4B-2FFE-4EDD-99BF-70E7610594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EA7E4B-A56F-D174-1E56-02B0490E78C3}"/>
              </a:ext>
            </a:extLst>
          </p:cNvPr>
          <p:cNvSpPr>
            <a:spLocks noGrp="1"/>
          </p:cNvSpPr>
          <p:nvPr>
            <p:ph idx="1"/>
          </p:nvPr>
        </p:nvSpPr>
        <p:spPr>
          <a:xfrm>
            <a:off x="838200" y="1380565"/>
            <a:ext cx="10515600" cy="4796398"/>
          </a:xfrm>
        </p:spPr>
        <p:txBody>
          <a:bodyPr/>
          <a:lstStyle/>
          <a:p>
            <a:pPr marL="0" indent="0">
              <a:buNone/>
            </a:pP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000" spc="2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operation</a:t>
            </a:r>
            <a:r>
              <a:rPr lang="en-US" sz="20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0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0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basic</a:t>
            </a:r>
            <a:r>
              <a:rPr lang="en-US" sz="2000" spc="2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flip-flop</a:t>
            </a:r>
            <a:r>
              <a:rPr lang="en-US" sz="2000" spc="2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can</a:t>
            </a:r>
            <a:r>
              <a:rPr lang="en-US" sz="2000" spc="2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be</a:t>
            </a:r>
            <a:r>
              <a:rPr lang="en-US" sz="2000" spc="2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modified</a:t>
            </a:r>
            <a:r>
              <a:rPr lang="en-US" sz="20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by</a:t>
            </a:r>
            <a:r>
              <a:rPr lang="en-US" sz="2000" spc="2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providing</a:t>
            </a:r>
            <a:r>
              <a:rPr lang="en-US" sz="20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a:t>
            </a:r>
            <a:r>
              <a:rPr lang="en-US" sz="20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additional</a:t>
            </a:r>
            <a:r>
              <a:rPr lang="en-US" sz="20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control</a:t>
            </a: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input</a:t>
            </a:r>
            <a:r>
              <a:rPr lang="en-US" sz="2000" spc="2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that</a:t>
            </a:r>
            <a:r>
              <a:rPr lang="en-US" sz="2000" spc="4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determines</a:t>
            </a:r>
            <a:r>
              <a:rPr lang="en-US" sz="20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when</a:t>
            </a:r>
            <a:r>
              <a:rPr lang="en-US" sz="20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state</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circuit</a:t>
            </a:r>
            <a:r>
              <a:rPr lang="en-US" sz="20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20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be</a:t>
            </a:r>
            <a:r>
              <a:rPr lang="en-US" sz="20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changed.</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This</a:t>
            </a:r>
            <a:r>
              <a:rPr lang="en-US" sz="20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fact</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arises</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20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common</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types</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0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flip-flops</a:t>
            </a:r>
            <a:r>
              <a:rPr lang="en-US" sz="2000" spc="2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US"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discussed</a:t>
            </a:r>
            <a:r>
              <a:rPr lang="en-US" sz="20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20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what</a:t>
            </a:r>
            <a:r>
              <a:rPr lang="en-US" sz="20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5" dirty="0">
                <a:effectLst/>
                <a:latin typeface="Times New Roman" panose="02020603050405020304" pitchFamily="18" charset="0"/>
                <a:ea typeface="Calibri" panose="020F0502020204030204" pitchFamily="34" charset="0"/>
                <a:cs typeface="Times New Roman" panose="02020603050405020304" pitchFamily="18" charset="0"/>
              </a:rPr>
              <a:t>follows: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tab pos="571500" algn="l"/>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tab pos="571500" algn="l"/>
              </a:tabLst>
            </a:pPr>
            <a:r>
              <a:rPr kumimoji="0" lang="en-US" altLang="en-US" sz="2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RS Flip-Flop</a:t>
            </a: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consists of a basic flip-flop circuit and two additional NAND gates along with clock pulse (CP) input. The pulse input acts as an enable signal for the other two inputs.</a:t>
            </a:r>
          </a:p>
          <a:p>
            <a:pPr marL="457200" marR="0" lvl="1" indent="0" algn="l" defTabSz="914400" rtl="0" eaLnBrk="0" fontAlgn="base" latinLnBrk="0" hangingPunct="0">
              <a:lnSpc>
                <a:spcPct val="100000"/>
              </a:lnSpc>
              <a:spcBef>
                <a:spcPct val="0"/>
              </a:spcBef>
              <a:spcAft>
                <a:spcPct val="0"/>
              </a:spcAft>
              <a:buClrTx/>
              <a:buSzPct val="100000"/>
              <a:buFontTx/>
              <a:buAutoNum type="arabicPeriod"/>
              <a:tabLst>
                <a:tab pos="5715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the pulse input goes to 1, information from the S or </a:t>
            </a:r>
            <a:r>
              <a:rPr kumimoji="0" lang="en-US" altLang="en-US"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is allowed to reach the output.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Tx/>
              <a:buAutoNum type="arabicPeriod"/>
              <a:tabLst>
                <a:tab pos="5715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Set state: S = 1, </a:t>
            </a:r>
            <a:r>
              <a:rPr kumimoji="0" lang="en-US" altLang="en-US"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0, and </a:t>
            </a:r>
            <a:r>
              <a:rPr kumimoji="0" lang="en-US" altLang="en-US"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CP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Tx/>
              <a:buAutoNum type="arabicPeriod"/>
              <a:tabLst>
                <a:tab pos="5715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Reset state: S = 0, </a:t>
            </a:r>
            <a:r>
              <a:rPr kumimoji="0" lang="en-US" altLang="en-US"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and </a:t>
            </a:r>
            <a:r>
              <a:rPr kumimoji="0" lang="en-US" altLang="en-US"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CP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a:t>
            </a:r>
          </a:p>
          <a:p>
            <a:pPr marL="457200" marR="0" lvl="1" indent="0" algn="l" defTabSz="914400" rtl="0" eaLnBrk="0" fontAlgn="base" latinLnBrk="0" hangingPunct="0">
              <a:lnSpc>
                <a:spcPct val="100000"/>
              </a:lnSpc>
              <a:spcBef>
                <a:spcPct val="0"/>
              </a:spcBef>
              <a:spcAft>
                <a:spcPct val="0"/>
              </a:spcAft>
              <a:buClrTx/>
              <a:buSzPct val="100000"/>
              <a:buFontTx/>
              <a:buAutoNum type="arabicPeriod"/>
              <a:tabLst>
                <a:tab pos="57150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either case, when </a:t>
            </a:r>
            <a:r>
              <a:rPr kumimoji="0" lang="en-US" altLang="en-US"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CP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returns to 0, the circuit remains in its previous state. When </a:t>
            </a:r>
            <a:r>
              <a:rPr kumimoji="0" lang="en-US" altLang="en-US"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CP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and both the S and </a:t>
            </a:r>
            <a:r>
              <a:rPr kumimoji="0" lang="en-US" altLang="en-US" sz="20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inputs are equal to 0, the state of the circuit does not change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6A9F1010-AC05-B458-0AD7-472063263ECB}"/>
              </a:ext>
            </a:extLst>
          </p:cNvPr>
          <p:cNvSpPr>
            <a:spLocks noGrp="1"/>
          </p:cNvSpPr>
          <p:nvPr>
            <p:ph type="dt" sz="half" idx="10"/>
          </p:nvPr>
        </p:nvSpPr>
        <p:spPr/>
        <p:txBody>
          <a:bodyPr/>
          <a:lstStyle/>
          <a:p>
            <a:fld id="{D51F8412-B9CC-4564-B350-4DB542DF33CD}" type="datetime8">
              <a:rPr lang="en-US" smtClean="0"/>
              <a:t>8/13/2023 8:54 PM</a:t>
            </a:fld>
            <a:endParaRPr lang="en-US"/>
          </a:p>
        </p:txBody>
      </p:sp>
      <p:sp>
        <p:nvSpPr>
          <p:cNvPr id="5" name="Footer Placeholder 4">
            <a:extLst>
              <a:ext uri="{FF2B5EF4-FFF2-40B4-BE49-F238E27FC236}">
                <a16:creationId xmlns:a16="http://schemas.microsoft.com/office/drawing/2014/main" id="{529DA549-178E-7494-D33D-3DE3280E2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F0226-06B1-DE4B-6D80-B1D1FE4BBF7B}"/>
              </a:ext>
            </a:extLst>
          </p:cNvPr>
          <p:cNvSpPr>
            <a:spLocks noGrp="1"/>
          </p:cNvSpPr>
          <p:nvPr>
            <p:ph type="sldNum" sz="quarter" idx="12"/>
          </p:nvPr>
        </p:nvSpPr>
        <p:spPr/>
        <p:txBody>
          <a:bodyPr/>
          <a:lstStyle/>
          <a:p>
            <a:fld id="{FD4A6C00-11CB-4C47-BFD4-EE16D62D3C5F}" type="slidenum">
              <a:rPr lang="en-US" smtClean="0"/>
              <a:t>8</a:t>
            </a:fld>
            <a:endParaRPr lang="en-US"/>
          </a:p>
        </p:txBody>
      </p:sp>
    </p:spTree>
    <p:extLst>
      <p:ext uri="{BB962C8B-B14F-4D97-AF65-F5344CB8AC3E}">
        <p14:creationId xmlns:p14="http://schemas.microsoft.com/office/powerpoint/2010/main" val="138152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7694-1827-D6EE-3962-A92665B1F718}"/>
              </a:ext>
            </a:extLst>
          </p:cNvPr>
          <p:cNvSpPr>
            <a:spLocks noGrp="1"/>
          </p:cNvSpPr>
          <p:nvPr>
            <p:ph type="title"/>
          </p:nvPr>
        </p:nvSpPr>
        <p:spPr/>
        <p:txBody>
          <a:bodyPr/>
          <a:lstStyle/>
          <a:p>
            <a:r>
              <a:rPr lang="en-US" dirty="0">
                <a:solidFill>
                  <a:srgbClr val="FF0000"/>
                </a:solidFill>
              </a:rPr>
              <a:t>Construction of SR Flip-Flip</a:t>
            </a:r>
          </a:p>
        </p:txBody>
      </p:sp>
      <p:pic>
        <p:nvPicPr>
          <p:cNvPr id="5" name="Content Placeholder 4">
            <a:extLst>
              <a:ext uri="{FF2B5EF4-FFF2-40B4-BE49-F238E27FC236}">
                <a16:creationId xmlns:a16="http://schemas.microsoft.com/office/drawing/2014/main" id="{45927E44-65D8-B779-19FD-A8C7E7B74242}"/>
              </a:ext>
            </a:extLst>
          </p:cNvPr>
          <p:cNvPicPr>
            <a:picLocks noGrp="1" noChangeAspect="1"/>
          </p:cNvPicPr>
          <p:nvPr>
            <p:ph idx="1"/>
          </p:nvPr>
        </p:nvPicPr>
        <p:blipFill>
          <a:blip r:embed="rId2"/>
          <a:stretch>
            <a:fillRect/>
          </a:stretch>
        </p:blipFill>
        <p:spPr>
          <a:xfrm>
            <a:off x="1389530" y="1825624"/>
            <a:ext cx="8866094" cy="4781363"/>
          </a:xfrm>
        </p:spPr>
      </p:pic>
      <p:sp>
        <p:nvSpPr>
          <p:cNvPr id="3" name="Date Placeholder 2">
            <a:extLst>
              <a:ext uri="{FF2B5EF4-FFF2-40B4-BE49-F238E27FC236}">
                <a16:creationId xmlns:a16="http://schemas.microsoft.com/office/drawing/2014/main" id="{CDF1E705-5FA3-23D2-2938-71D8F2B1B5D5}"/>
              </a:ext>
            </a:extLst>
          </p:cNvPr>
          <p:cNvSpPr>
            <a:spLocks noGrp="1"/>
          </p:cNvSpPr>
          <p:nvPr>
            <p:ph type="dt" sz="half" idx="10"/>
          </p:nvPr>
        </p:nvSpPr>
        <p:spPr/>
        <p:txBody>
          <a:bodyPr/>
          <a:lstStyle/>
          <a:p>
            <a:fld id="{FD0714EA-6E06-488D-9B41-15C45AE81E65}" type="datetime8">
              <a:rPr lang="en-US" smtClean="0"/>
              <a:t>8/13/2023 8:54 PM</a:t>
            </a:fld>
            <a:endParaRPr lang="en-US"/>
          </a:p>
        </p:txBody>
      </p:sp>
      <p:sp>
        <p:nvSpPr>
          <p:cNvPr id="4" name="Footer Placeholder 3">
            <a:extLst>
              <a:ext uri="{FF2B5EF4-FFF2-40B4-BE49-F238E27FC236}">
                <a16:creationId xmlns:a16="http://schemas.microsoft.com/office/drawing/2014/main" id="{0E998022-B18A-6DE5-8409-172861427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67224-2C0A-2231-C368-91702ADB6C6A}"/>
              </a:ext>
            </a:extLst>
          </p:cNvPr>
          <p:cNvSpPr>
            <a:spLocks noGrp="1"/>
          </p:cNvSpPr>
          <p:nvPr>
            <p:ph type="sldNum" sz="quarter" idx="12"/>
          </p:nvPr>
        </p:nvSpPr>
        <p:spPr/>
        <p:txBody>
          <a:bodyPr/>
          <a:lstStyle/>
          <a:p>
            <a:fld id="{FD4A6C00-11CB-4C47-BFD4-EE16D62D3C5F}" type="slidenum">
              <a:rPr lang="en-US" smtClean="0"/>
              <a:t>9</a:t>
            </a:fld>
            <a:endParaRPr lang="en-US"/>
          </a:p>
        </p:txBody>
      </p:sp>
    </p:spTree>
    <p:extLst>
      <p:ext uri="{BB962C8B-B14F-4D97-AF65-F5344CB8AC3E}">
        <p14:creationId xmlns:p14="http://schemas.microsoft.com/office/powerpoint/2010/main" val="307178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2327</Words>
  <Application>Microsoft Office PowerPoint</Application>
  <PresentationFormat>Widescreen</PresentationFormat>
  <Paragraphs>192</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Calibri</vt:lpstr>
      <vt:lpstr>Calibri Light</vt:lpstr>
      <vt:lpstr>erdana</vt:lpstr>
      <vt:lpstr>inter-regular</vt:lpstr>
      <vt:lpstr>lato</vt:lpstr>
      <vt:lpstr>montserrat</vt:lpstr>
      <vt:lpstr>Nunito</vt:lpstr>
      <vt:lpstr>Symbol</vt:lpstr>
      <vt:lpstr>Times New Roman</vt:lpstr>
      <vt:lpstr>Wingdings</vt:lpstr>
      <vt:lpstr>Office Theme</vt:lpstr>
      <vt:lpstr>Unit 5 Sequential Logic Circuits</vt:lpstr>
      <vt:lpstr>Sequential Logic Circuits</vt:lpstr>
      <vt:lpstr>Flip-Flops </vt:lpstr>
      <vt:lpstr>Basic flip-flop circuit (direct-coupled RS flip-flop or SR latch)</vt:lpstr>
      <vt:lpstr>PowerPoint Presentation</vt:lpstr>
      <vt:lpstr>PowerPoint Presentation</vt:lpstr>
      <vt:lpstr>PowerPoint Presentation</vt:lpstr>
      <vt:lpstr>PowerPoint Presentation</vt:lpstr>
      <vt:lpstr>Construction of SR Flip-Flip</vt:lpstr>
      <vt:lpstr>Logic Circuit:</vt:lpstr>
      <vt:lpstr>PowerPoint Presentation</vt:lpstr>
      <vt:lpstr> </vt:lpstr>
      <vt:lpstr>2. JK Flip Flop</vt:lpstr>
      <vt:lpstr>Working:</vt:lpstr>
      <vt:lpstr>PowerPoint Presentation</vt:lpstr>
      <vt:lpstr>PowerPoint Presentation</vt:lpstr>
      <vt:lpstr>D Flip Flop</vt:lpstr>
      <vt:lpstr>PowerPoint Presentation</vt:lpstr>
      <vt:lpstr>PowerPoint Presentation</vt:lpstr>
      <vt:lpstr>4. T Flip Flop</vt:lpstr>
      <vt:lpstr>Construction:</vt:lpstr>
      <vt:lpstr>PowerPoint Presentation</vt:lpstr>
      <vt:lpstr>Functional Table:</vt:lpstr>
      <vt:lpstr>Master-Slave JK Flip Flop </vt:lpstr>
      <vt:lpstr>Operation of Master Slave Flip Flop:</vt:lpstr>
      <vt:lpstr>PowerPoint Presentation</vt:lpstr>
      <vt:lpstr>Working: </vt:lpstr>
      <vt:lpstr>Timing Diagram:</vt:lpstr>
      <vt:lpstr>Types of Sequential Circuits </vt:lpstr>
      <vt:lpstr>PowerPoint Presentation</vt:lpstr>
      <vt:lpstr>Asynchronous sequential circuit </vt:lpstr>
      <vt:lpstr>Differences Between Synchronous and Asynchronous Sequential Circuits</vt:lpstr>
      <vt:lpstr>Edge Triggering and Level Triggering</vt:lpstr>
      <vt:lpstr>Edge Triggering: </vt:lpstr>
      <vt:lpstr>Level Triggering: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Sequential Logic Circuits</dc:title>
  <dc:creator>Saroj Giri</dc:creator>
  <cp:lastModifiedBy>Saroj Giri</cp:lastModifiedBy>
  <cp:revision>24</cp:revision>
  <dcterms:created xsi:type="dcterms:W3CDTF">2023-02-14T10:55:07Z</dcterms:created>
  <dcterms:modified xsi:type="dcterms:W3CDTF">2023-08-13T15:15:38Z</dcterms:modified>
</cp:coreProperties>
</file>