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59" r:id="rId6"/>
    <p:sldId id="260" r:id="rId7"/>
    <p:sldId id="261" r:id="rId8"/>
    <p:sldId id="262" r:id="rId9"/>
    <p:sldId id="263" r:id="rId10"/>
    <p:sldId id="264" r:id="rId11"/>
    <p:sldId id="265" r:id="rId12"/>
    <p:sldId id="266" r:id="rId13"/>
    <p:sldId id="267" r:id="rId14"/>
    <p:sldId id="268" r:id="rId15"/>
    <p:sldId id="275" r:id="rId16"/>
    <p:sldId id="276" r:id="rId17"/>
    <p:sldId id="277" r:id="rId18"/>
    <p:sldId id="278" r:id="rId19"/>
    <p:sldId id="279" r:id="rId20"/>
    <p:sldId id="280" r:id="rId21"/>
    <p:sldId id="281" r:id="rId22"/>
    <p:sldId id="282" r:id="rId23"/>
    <p:sldId id="283" r:id="rId24"/>
    <p:sldId id="284" r:id="rId25"/>
    <p:sldId id="285" r:id="rId26"/>
    <p:sldId id="288" r:id="rId27"/>
    <p:sldId id="287" r:id="rId28"/>
    <p:sldId id="289" r:id="rId29"/>
    <p:sldId id="290" r:id="rId30"/>
    <p:sldId id="291" r:id="rId31"/>
    <p:sldId id="292" r:id="rId32"/>
    <p:sldId id="293" r:id="rId33"/>
    <p:sldId id="294"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866" autoAdjust="0"/>
  </p:normalViewPr>
  <p:slideViewPr>
    <p:cSldViewPr snapToGrid="0">
      <p:cViewPr varScale="1">
        <p:scale>
          <a:sx n="86" d="100"/>
          <a:sy n="86" d="100"/>
        </p:scale>
        <p:origin x="18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K" userId="8237155b-2222-4417-92a6-57c921e4b788" providerId="ADAL" clId="{DB4AF6C1-CDDB-FE4F-9649-25654564BBC7}"/>
    <pc:docChg chg="modSld">
      <pc:chgData name="RK" userId="8237155b-2222-4417-92a6-57c921e4b788" providerId="ADAL" clId="{DB4AF6C1-CDDB-FE4F-9649-25654564BBC7}" dt="2024-02-23T16:20:14.344" v="0" actId="1036"/>
      <pc:docMkLst>
        <pc:docMk/>
      </pc:docMkLst>
      <pc:sldChg chg="modSp mod">
        <pc:chgData name="RK" userId="8237155b-2222-4417-92a6-57c921e4b788" providerId="ADAL" clId="{DB4AF6C1-CDDB-FE4F-9649-25654564BBC7}" dt="2024-02-23T16:20:14.344" v="0" actId="1036"/>
        <pc:sldMkLst>
          <pc:docMk/>
          <pc:sldMk cId="2831871003" sldId="275"/>
        </pc:sldMkLst>
        <pc:picChg chg="mod">
          <ac:chgData name="RK" userId="8237155b-2222-4417-92a6-57c921e4b788" providerId="ADAL" clId="{DB4AF6C1-CDDB-FE4F-9649-25654564BBC7}" dt="2024-02-23T16:20:14.344" v="0" actId="1036"/>
          <ac:picMkLst>
            <pc:docMk/>
            <pc:sldMk cId="2831871003" sldId="275"/>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68E338-2419-4695-B25F-11E1DC34D24D}"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248113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8E338-2419-4695-B25F-11E1DC34D24D}"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83307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8E338-2419-4695-B25F-11E1DC34D24D}"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203614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8E338-2419-4695-B25F-11E1DC34D24D}"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170809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8E338-2419-4695-B25F-11E1DC34D24D}"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18178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68E338-2419-4695-B25F-11E1DC34D24D}" type="datetimeFigureOut">
              <a:rPr lang="en-US" smtClean="0"/>
              <a:t>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366490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68E338-2419-4695-B25F-11E1DC34D24D}" type="datetimeFigureOut">
              <a:rPr lang="en-US" smtClean="0"/>
              <a:t>2/23/24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289834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68E338-2419-4695-B25F-11E1DC34D24D}" type="datetimeFigureOut">
              <a:rPr lang="en-US" smtClean="0"/>
              <a:t>2/23/24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419399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8E338-2419-4695-B25F-11E1DC34D24D}" type="datetimeFigureOut">
              <a:rPr lang="en-US" smtClean="0"/>
              <a:t>2/23/24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47876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8E338-2419-4695-B25F-11E1DC34D24D}" type="datetimeFigureOut">
              <a:rPr lang="en-US" smtClean="0"/>
              <a:t>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154494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8E338-2419-4695-B25F-11E1DC34D24D}" type="datetimeFigureOut">
              <a:rPr lang="en-US" smtClean="0"/>
              <a:t>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373512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8E338-2419-4695-B25F-11E1DC34D24D}" type="datetimeFigureOut">
              <a:rPr lang="en-US" smtClean="0"/>
              <a:t>2/23/24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B64CA-5141-40DB-9E74-C871874CEDA3}" type="slidenum">
              <a:rPr lang="en-US" smtClean="0"/>
              <a:t>‹#›</a:t>
            </a:fld>
            <a:endParaRPr lang="en-US"/>
          </a:p>
        </p:txBody>
      </p:sp>
    </p:spTree>
    <p:extLst>
      <p:ext uri="{BB962C8B-B14F-4D97-AF65-F5344CB8AC3E}">
        <p14:creationId xmlns:p14="http://schemas.microsoft.com/office/powerpoint/2010/main" val="87755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Unit 3. Deadlock</a:t>
            </a:r>
          </a:p>
        </p:txBody>
      </p:sp>
    </p:spTree>
    <p:extLst>
      <p:ext uri="{BB962C8B-B14F-4D97-AF65-F5344CB8AC3E}">
        <p14:creationId xmlns:p14="http://schemas.microsoft.com/office/powerpoint/2010/main" val="224876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99650" y="398361"/>
            <a:ext cx="7603573" cy="2216050"/>
          </a:xfrm>
          <a:prstGeom prst="rect">
            <a:avLst/>
          </a:prstGeom>
        </p:spPr>
      </p:pic>
      <p:sp>
        <p:nvSpPr>
          <p:cNvPr id="5" name="Rectangle 4"/>
          <p:cNvSpPr/>
          <p:nvPr/>
        </p:nvSpPr>
        <p:spPr>
          <a:xfrm>
            <a:off x="482218" y="2614411"/>
            <a:ext cx="11417861" cy="3693319"/>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At the time T0, the system is in safe state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sequence &lt; P1, P0, P2&gt; satisfies the safety condition. Process P1 can immediately be allocated all its tape drives and then return them (the system will have 5 available tape drives), then process P0 can get all its tape drives and return them (the system will have 10 available tape drives) and finally process P2 can get all tape drives and return them (the system will then have all 12 tape drives available).</a:t>
            </a:r>
            <a:endParaRPr lang="en-US" sz="2000"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A system can go from a safe state to unsafe state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Suppose that, at time T1, process P2 requests and is allocated one more tape drive. The system is no longer in safe state. At this state only process P1 can be allocated all its tape drives. When it returns them, the system will have only four available tape drives. Since process P0 is allocated 5 tape drives but has a maximum of 10, it may request 5 more tape drives. If it does so, it will have to wait, because they are unavailable. Similarly, process P2 may request 6 additional tape drives and have to wait, resulting in deadlock. </a:t>
            </a:r>
          </a:p>
          <a:p>
            <a:r>
              <a:rPr lang="en-US" dirty="0">
                <a:latin typeface="Times New Roman" panose="02020603050405020304" pitchFamily="18" charset="0"/>
                <a:cs typeface="Times New Roman" panose="02020603050405020304" pitchFamily="18" charset="0"/>
              </a:rPr>
              <a:t>The mistake was in granting the request from process P2 for 1 more tape drive. If the process P2 wait until either of the other processes had finished and released its resources, then we could have avoided the deadlock.</a:t>
            </a:r>
          </a:p>
        </p:txBody>
      </p:sp>
    </p:spTree>
    <p:extLst>
      <p:ext uri="{BB962C8B-B14F-4D97-AF65-F5344CB8AC3E}">
        <p14:creationId xmlns:p14="http://schemas.microsoft.com/office/powerpoint/2010/main" val="295202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 Allocation Graph</a:t>
            </a:r>
          </a:p>
        </p:txBody>
      </p:sp>
      <p:sp>
        <p:nvSpPr>
          <p:cNvPr id="3" name="Content Placeholder 2"/>
          <p:cNvSpPr>
            <a:spLocks noGrp="1"/>
          </p:cNvSpPr>
          <p:nvPr>
            <p:ph idx="1"/>
          </p:nvPr>
        </p:nvSpPr>
        <p:spPr>
          <a:xfrm>
            <a:off x="438955" y="1413500"/>
            <a:ext cx="11409608" cy="5257755"/>
          </a:xfrm>
        </p:spPr>
        <p:txBody>
          <a:bodyPr/>
          <a:lstStyle/>
          <a:p>
            <a:r>
              <a:rPr lang="en-US" dirty="0"/>
              <a:t>Deadlock can also be described in terms of a directed graph called resource allocation graph. </a:t>
            </a:r>
          </a:p>
          <a:p>
            <a:r>
              <a:rPr lang="en-US" dirty="0"/>
              <a:t>This graph consists of a set of vertices V and set of edges E. </a:t>
            </a:r>
          </a:p>
          <a:p>
            <a:r>
              <a:rPr lang="en-US" dirty="0"/>
              <a:t>The set of vertices V is portioned into two different types of nodes: </a:t>
            </a:r>
          </a:p>
          <a:p>
            <a:pPr marL="0" indent="0">
              <a:buNone/>
            </a:pPr>
            <a:r>
              <a:rPr lang="en-US" dirty="0"/>
              <a:t>The set of all actives process P = {P1, P2, P3, … , </a:t>
            </a:r>
            <a:r>
              <a:rPr lang="en-US" dirty="0" err="1"/>
              <a:t>Pn</a:t>
            </a:r>
            <a:r>
              <a:rPr lang="en-US" dirty="0"/>
              <a:t>} in the system and </a:t>
            </a:r>
          </a:p>
          <a:p>
            <a:pPr marL="0" indent="0">
              <a:buNone/>
            </a:pPr>
            <a:r>
              <a:rPr lang="en-US" dirty="0"/>
              <a:t> The set consisting of all resource types in the system. </a:t>
            </a:r>
          </a:p>
          <a:p>
            <a:endParaRPr lang="en-US" dirty="0"/>
          </a:p>
        </p:txBody>
      </p:sp>
      <p:pic>
        <p:nvPicPr>
          <p:cNvPr id="4" name="Picture 3"/>
          <p:cNvPicPr>
            <a:picLocks noChangeAspect="1"/>
          </p:cNvPicPr>
          <p:nvPr/>
        </p:nvPicPr>
        <p:blipFill>
          <a:blip r:embed="rId2"/>
          <a:stretch>
            <a:fillRect/>
          </a:stretch>
        </p:blipFill>
        <p:spPr>
          <a:xfrm>
            <a:off x="8281116" y="3773510"/>
            <a:ext cx="3567448" cy="2695641"/>
          </a:xfrm>
          <a:prstGeom prst="rect">
            <a:avLst/>
          </a:prstGeom>
        </p:spPr>
      </p:pic>
    </p:spTree>
    <p:extLst>
      <p:ext uri="{BB962C8B-B14F-4D97-AF65-F5344CB8AC3E}">
        <p14:creationId xmlns:p14="http://schemas.microsoft.com/office/powerpoint/2010/main" val="58853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normAutofit lnSpcReduction="10000"/>
          </a:bodyPr>
          <a:lstStyle/>
          <a:p>
            <a:r>
              <a:rPr lang="en-US" dirty="0"/>
              <a:t>Request Edges - A set of directed arcs from Pi to </a:t>
            </a:r>
            <a:r>
              <a:rPr lang="en-US" dirty="0" err="1"/>
              <a:t>Rj</a:t>
            </a:r>
            <a:r>
              <a:rPr lang="en-US" dirty="0"/>
              <a:t>, indicating that process Pi has requested </a:t>
            </a:r>
            <a:r>
              <a:rPr lang="en-US" dirty="0" err="1"/>
              <a:t>Rj</a:t>
            </a:r>
            <a:r>
              <a:rPr lang="en-US" dirty="0"/>
              <a:t>, and is currently waiting for that resource to become available. </a:t>
            </a:r>
          </a:p>
          <a:p>
            <a:r>
              <a:rPr lang="en-US" dirty="0"/>
              <a:t>Assignment Edges - A set of directed arcs from </a:t>
            </a:r>
            <a:r>
              <a:rPr lang="en-US" dirty="0" err="1"/>
              <a:t>Rj</a:t>
            </a:r>
            <a:r>
              <a:rPr lang="en-US" dirty="0"/>
              <a:t> to Pi indicating that resource </a:t>
            </a:r>
            <a:r>
              <a:rPr lang="en-US" dirty="0" err="1"/>
              <a:t>Rj</a:t>
            </a:r>
            <a:r>
              <a:rPr lang="en-US" dirty="0"/>
              <a:t> has been allocated to process Pi, and that Pi is currently holding resource </a:t>
            </a:r>
            <a:r>
              <a:rPr lang="en-US" dirty="0" err="1"/>
              <a:t>Rj</a:t>
            </a:r>
            <a:r>
              <a:rPr lang="en-US" dirty="0"/>
              <a:t>. </a:t>
            </a:r>
          </a:p>
          <a:p>
            <a:r>
              <a:rPr lang="en-US" dirty="0"/>
              <a:t>In above diagram, there are: The sets P, R, and E: </a:t>
            </a:r>
          </a:p>
          <a:p>
            <a:pPr marL="0" indent="0">
              <a:buNone/>
            </a:pPr>
            <a:r>
              <a:rPr lang="en-US" dirty="0"/>
              <a:t>	 P = {P1, P2, P3} </a:t>
            </a:r>
          </a:p>
          <a:p>
            <a:pPr marL="0" indent="0">
              <a:buNone/>
            </a:pPr>
            <a:r>
              <a:rPr lang="en-US" dirty="0"/>
              <a:t>	 R = {R1, R2, R3, R4} </a:t>
            </a:r>
          </a:p>
          <a:p>
            <a:pPr marL="0" indent="0">
              <a:buNone/>
            </a:pPr>
            <a:r>
              <a:rPr lang="en-US" dirty="0"/>
              <a:t>	E = { P1 → R1, P2 → R3, R1 → P2, R3 → P3, R2 → P1, R2 → P2} Resources Instances:  One instance of resource R1 and R3 </a:t>
            </a:r>
          </a:p>
          <a:p>
            <a:pPr marL="0" indent="0">
              <a:buNone/>
            </a:pPr>
            <a:r>
              <a:rPr lang="en-US" dirty="0"/>
              <a:t>			     Two instance of resource R2 </a:t>
            </a:r>
          </a:p>
          <a:p>
            <a:pPr marL="0" indent="0">
              <a:buNone/>
            </a:pPr>
            <a:r>
              <a:rPr lang="en-US" dirty="0"/>
              <a:t>			     Three instances of resource R4</a:t>
            </a:r>
          </a:p>
        </p:txBody>
      </p:sp>
      <p:pic>
        <p:nvPicPr>
          <p:cNvPr id="4" name="Picture 3"/>
          <p:cNvPicPr>
            <a:picLocks noChangeAspect="1"/>
          </p:cNvPicPr>
          <p:nvPr/>
        </p:nvPicPr>
        <p:blipFill>
          <a:blip r:embed="rId2"/>
          <a:stretch>
            <a:fillRect/>
          </a:stretch>
        </p:blipFill>
        <p:spPr>
          <a:xfrm>
            <a:off x="8918544" y="4819182"/>
            <a:ext cx="2698199" cy="2038818"/>
          </a:xfrm>
          <a:prstGeom prst="rect">
            <a:avLst/>
          </a:prstGeom>
        </p:spPr>
      </p:pic>
    </p:spTree>
    <p:extLst>
      <p:ext uri="{BB962C8B-B14F-4D97-AF65-F5344CB8AC3E}">
        <p14:creationId xmlns:p14="http://schemas.microsoft.com/office/powerpoint/2010/main" val="32890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971"/>
            <a:ext cx="10515600" cy="5481504"/>
          </a:xfrm>
        </p:spPr>
        <p:txBody>
          <a:bodyPr/>
          <a:lstStyle/>
          <a:p>
            <a:r>
              <a:rPr lang="en-US" dirty="0"/>
              <a:t>Process states:  </a:t>
            </a:r>
          </a:p>
          <a:p>
            <a:pPr marL="0" indent="0">
              <a:buNone/>
            </a:pPr>
            <a:r>
              <a:rPr lang="en-US" dirty="0"/>
              <a:t>	Process P1 is holding an instance of resources type R2 and is waiting for an instance of resource type R1. </a:t>
            </a:r>
          </a:p>
          <a:p>
            <a:pPr marL="0" indent="0">
              <a:buNone/>
            </a:pPr>
            <a:r>
              <a:rPr lang="en-US" dirty="0"/>
              <a:t>	Process P2 is holding an instance of resources type R1 and an instance of R2 is waiting for an instance of resource type R3. </a:t>
            </a:r>
          </a:p>
          <a:p>
            <a:pPr marL="0" indent="0">
              <a:buNone/>
            </a:pPr>
            <a:r>
              <a:rPr lang="en-US" dirty="0"/>
              <a:t>	 Process P3 is holding an instance of resources type R3 </a:t>
            </a:r>
          </a:p>
          <a:p>
            <a:pPr marL="0" indent="0">
              <a:buNone/>
            </a:pPr>
            <a:r>
              <a:rPr lang="en-US" dirty="0"/>
              <a:t>If a resource-allocation graph contains no cycles, then the system is not deadlocked. </a:t>
            </a:r>
          </a:p>
          <a:p>
            <a:pPr marL="0" indent="0">
              <a:buNone/>
            </a:pPr>
            <a:r>
              <a:rPr lang="en-US" dirty="0"/>
              <a:t>If the graph contains a cycle, then a deadlock may exist</a:t>
            </a:r>
          </a:p>
        </p:txBody>
      </p:sp>
      <p:pic>
        <p:nvPicPr>
          <p:cNvPr id="4" name="Picture 3"/>
          <p:cNvPicPr>
            <a:picLocks noChangeAspect="1"/>
          </p:cNvPicPr>
          <p:nvPr/>
        </p:nvPicPr>
        <p:blipFill>
          <a:blip r:embed="rId2"/>
          <a:stretch>
            <a:fillRect/>
          </a:stretch>
        </p:blipFill>
        <p:spPr>
          <a:xfrm>
            <a:off x="8655601" y="4471453"/>
            <a:ext cx="2698199" cy="2038818"/>
          </a:xfrm>
          <a:prstGeom prst="rect">
            <a:avLst/>
          </a:prstGeom>
        </p:spPr>
      </p:pic>
    </p:spTree>
    <p:extLst>
      <p:ext uri="{BB962C8B-B14F-4D97-AF65-F5344CB8AC3E}">
        <p14:creationId xmlns:p14="http://schemas.microsoft.com/office/powerpoint/2010/main" val="1331492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Banker's Algorithm:</a:t>
            </a:r>
          </a:p>
        </p:txBody>
      </p:sp>
      <p:sp>
        <p:nvSpPr>
          <p:cNvPr id="3" name="Content Placeholder 2"/>
          <p:cNvSpPr>
            <a:spLocks noGrp="1"/>
          </p:cNvSpPr>
          <p:nvPr>
            <p:ph idx="1"/>
          </p:nvPr>
        </p:nvSpPr>
        <p:spPr/>
        <p:txBody>
          <a:bodyPr/>
          <a:lstStyle/>
          <a:p>
            <a:pPr fontAlgn="base"/>
            <a:r>
              <a:rPr lang="en-US" dirty="0"/>
              <a:t>Banker’s Algorithm is a deadlock avoidance strategy.</a:t>
            </a:r>
          </a:p>
          <a:p>
            <a:pPr fontAlgn="base"/>
            <a:r>
              <a:rPr lang="en-US" dirty="0"/>
              <a:t>It is called so because it is used in banking systems to decide whether a loan can be granted or not.</a:t>
            </a:r>
          </a:p>
          <a:p>
            <a:pPr fontAlgn="base"/>
            <a:r>
              <a:rPr lang="en-US" dirty="0"/>
              <a:t>Banker’s Algorithm requires-</a:t>
            </a:r>
          </a:p>
          <a:p>
            <a:pPr marL="0" indent="0" fontAlgn="base">
              <a:buNone/>
            </a:pPr>
            <a:r>
              <a:rPr lang="en-US" dirty="0"/>
              <a:t>	Whenever a new process is created, it specifies the maximum number of instances of each resource type that it exactly needs.</a:t>
            </a:r>
          </a:p>
          <a:p>
            <a:endParaRPr lang="en-US" dirty="0"/>
          </a:p>
        </p:txBody>
      </p:sp>
    </p:spTree>
    <p:extLst>
      <p:ext uri="{BB962C8B-B14F-4D97-AF65-F5344CB8AC3E}">
        <p14:creationId xmlns:p14="http://schemas.microsoft.com/office/powerpoint/2010/main" val="1171200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528034"/>
            <a:ext cx="11160617" cy="5648929"/>
          </a:xfrm>
        </p:spPr>
        <p:txBody>
          <a:bodyPr/>
          <a:lstStyle/>
          <a:p>
            <a:pPr marL="0" indent="0">
              <a:buNone/>
            </a:pPr>
            <a:r>
              <a:rPr lang="en-US" b="1" dirty="0"/>
              <a:t>Let us consider the following</a:t>
            </a:r>
          </a:p>
          <a:p>
            <a:endParaRPr lang="en-US" dirty="0"/>
          </a:p>
        </p:txBody>
      </p:sp>
      <p:pic>
        <p:nvPicPr>
          <p:cNvPr id="4" name="Picture 3"/>
          <p:cNvPicPr>
            <a:picLocks noChangeAspect="1"/>
          </p:cNvPicPr>
          <p:nvPr/>
        </p:nvPicPr>
        <p:blipFill>
          <a:blip r:embed="rId2"/>
          <a:stretch>
            <a:fillRect/>
          </a:stretch>
        </p:blipFill>
        <p:spPr>
          <a:xfrm>
            <a:off x="2350528" y="1343124"/>
            <a:ext cx="7181850" cy="3429000"/>
          </a:xfrm>
          <a:prstGeom prst="rect">
            <a:avLst/>
          </a:prstGeom>
        </p:spPr>
      </p:pic>
      <p:sp>
        <p:nvSpPr>
          <p:cNvPr id="5" name="Rectangle 4"/>
          <p:cNvSpPr/>
          <p:nvPr/>
        </p:nvSpPr>
        <p:spPr>
          <a:xfrm>
            <a:off x="902593" y="5095569"/>
            <a:ext cx="7198217" cy="923330"/>
          </a:xfrm>
          <a:prstGeom prst="rect">
            <a:avLst/>
          </a:prstGeom>
        </p:spPr>
        <p:txBody>
          <a:bodyPr wrap="square">
            <a:spAutoFit/>
          </a:bodyPr>
          <a:lstStyle/>
          <a:p>
            <a:pPr>
              <a:buFont typeface="+mj-lt"/>
              <a:buAutoNum type="arabicPeriod"/>
            </a:pPr>
            <a:r>
              <a:rPr lang="en-US" dirty="0">
                <a:solidFill>
                  <a:srgbClr val="212529"/>
                </a:solidFill>
                <a:latin typeface="system-ui"/>
              </a:rPr>
              <a:t>Calculate the content of the need matrix?</a:t>
            </a:r>
          </a:p>
          <a:p>
            <a:pPr>
              <a:buFont typeface="+mj-lt"/>
              <a:buAutoNum type="arabicPeriod"/>
            </a:pPr>
            <a:r>
              <a:rPr lang="en-US" dirty="0">
                <a:solidFill>
                  <a:srgbClr val="212529"/>
                </a:solidFill>
                <a:latin typeface="system-ui"/>
              </a:rPr>
              <a:t>Check if the system is in a safe state?</a:t>
            </a:r>
          </a:p>
          <a:p>
            <a:pPr>
              <a:buFont typeface="+mj-lt"/>
              <a:buAutoNum type="arabicPeriod"/>
            </a:pPr>
            <a:r>
              <a:rPr lang="en-US" dirty="0">
                <a:solidFill>
                  <a:srgbClr val="212529"/>
                </a:solidFill>
                <a:latin typeface="system-ui"/>
              </a:rPr>
              <a:t>Determine the total sum of each type of resource?</a:t>
            </a:r>
            <a:endParaRPr lang="en-US" b="0" i="0" dirty="0">
              <a:solidFill>
                <a:srgbClr val="212529"/>
              </a:solidFill>
              <a:effectLst/>
              <a:latin typeface="system-ui"/>
            </a:endParaRPr>
          </a:p>
        </p:txBody>
      </p:sp>
    </p:spTree>
    <p:extLst>
      <p:ext uri="{BB962C8B-B14F-4D97-AF65-F5344CB8AC3E}">
        <p14:creationId xmlns:p14="http://schemas.microsoft.com/office/powerpoint/2010/main" val="2831871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lstStyle/>
          <a:p>
            <a:pPr marL="0" indent="0">
              <a:buNone/>
            </a:pPr>
            <a:r>
              <a:rPr lang="en-US" b="1" dirty="0"/>
              <a:t>Solution:</a:t>
            </a:r>
            <a:endParaRPr lang="en-US" dirty="0"/>
          </a:p>
          <a:p>
            <a:pPr marL="0" indent="0">
              <a:buNone/>
            </a:pPr>
            <a:r>
              <a:rPr lang="en-US" b="1" dirty="0"/>
              <a:t>1</a:t>
            </a:r>
            <a:r>
              <a:rPr lang="en-US" dirty="0"/>
              <a:t>. The</a:t>
            </a:r>
            <a:r>
              <a:rPr lang="en-US" b="1" dirty="0"/>
              <a:t> </a:t>
            </a:r>
            <a:r>
              <a:rPr lang="en-US" dirty="0"/>
              <a:t>Content of the need matrix can be calculated by using the formula given below:</a:t>
            </a:r>
          </a:p>
          <a:p>
            <a:pPr marL="0" indent="0">
              <a:buNone/>
            </a:pPr>
            <a:r>
              <a:rPr lang="en-US" b="1" dirty="0"/>
              <a:t>	Need = Max – Allocation</a:t>
            </a:r>
            <a:endParaRPr lang="en-US" dirty="0"/>
          </a:p>
          <a:p>
            <a:endParaRPr lang="en-US" dirty="0"/>
          </a:p>
        </p:txBody>
      </p:sp>
      <p:pic>
        <p:nvPicPr>
          <p:cNvPr id="4" name="Picture 3"/>
          <p:cNvPicPr>
            <a:picLocks noChangeAspect="1"/>
          </p:cNvPicPr>
          <p:nvPr/>
        </p:nvPicPr>
        <p:blipFill>
          <a:blip r:embed="rId2"/>
          <a:stretch>
            <a:fillRect/>
          </a:stretch>
        </p:blipFill>
        <p:spPr>
          <a:xfrm>
            <a:off x="4648484" y="2501720"/>
            <a:ext cx="6705316" cy="2946043"/>
          </a:xfrm>
          <a:prstGeom prst="rect">
            <a:avLst/>
          </a:prstGeom>
        </p:spPr>
      </p:pic>
      <p:pic>
        <p:nvPicPr>
          <p:cNvPr id="5" name="Picture 4"/>
          <p:cNvPicPr>
            <a:picLocks noChangeAspect="1"/>
          </p:cNvPicPr>
          <p:nvPr/>
        </p:nvPicPr>
        <p:blipFill>
          <a:blip r:embed="rId3"/>
          <a:stretch>
            <a:fillRect/>
          </a:stretch>
        </p:blipFill>
        <p:spPr>
          <a:xfrm>
            <a:off x="96725" y="5011491"/>
            <a:ext cx="3867411" cy="1846509"/>
          </a:xfrm>
          <a:prstGeom prst="rect">
            <a:avLst/>
          </a:prstGeom>
        </p:spPr>
      </p:pic>
    </p:spTree>
    <p:extLst>
      <p:ext uri="{BB962C8B-B14F-4D97-AF65-F5344CB8AC3E}">
        <p14:creationId xmlns:p14="http://schemas.microsoft.com/office/powerpoint/2010/main" val="328541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5790597"/>
          </a:xfrm>
        </p:spPr>
        <p:txBody>
          <a:bodyPr>
            <a:normAutofit/>
          </a:bodyPr>
          <a:lstStyle/>
          <a:p>
            <a:pPr marL="0" indent="0">
              <a:buNone/>
            </a:pPr>
            <a:r>
              <a:rPr lang="en-US" b="1" dirty="0"/>
              <a:t>2</a:t>
            </a:r>
            <a:r>
              <a:rPr lang="en-US" dirty="0"/>
              <a:t>. Let us now check for the safe state.</a:t>
            </a:r>
          </a:p>
          <a:p>
            <a:r>
              <a:rPr lang="en-US" b="1" dirty="0"/>
              <a:t>Safe sequence:</a:t>
            </a:r>
          </a:p>
          <a:p>
            <a:pPr marL="0" indent="0">
              <a:buNone/>
            </a:pPr>
            <a:r>
              <a:rPr lang="en-US" dirty="0"/>
              <a:t>For process P0, Need = (3, 2, 1) and Available = (2, 1, 0)</a:t>
            </a:r>
          </a:p>
          <a:p>
            <a:pPr marL="0" indent="0">
              <a:buNone/>
            </a:pPr>
            <a:r>
              <a:rPr lang="en-US" dirty="0"/>
              <a:t>	</a:t>
            </a:r>
            <a:r>
              <a:rPr lang="en-US" dirty="0">
                <a:solidFill>
                  <a:srgbClr val="FF0000"/>
                </a:solidFill>
              </a:rPr>
              <a:t>Need &lt;=Available = False</a:t>
            </a:r>
          </a:p>
          <a:p>
            <a:pPr marL="0" indent="0">
              <a:buNone/>
            </a:pPr>
            <a:r>
              <a:rPr lang="en-US" dirty="0"/>
              <a:t>	</a:t>
            </a:r>
            <a:r>
              <a:rPr lang="en-US" dirty="0">
                <a:solidFill>
                  <a:srgbClr val="FF0000"/>
                </a:solidFill>
              </a:rPr>
              <a:t>So, the system will move to the next process</a:t>
            </a:r>
            <a:r>
              <a:rPr lang="en-US" dirty="0"/>
              <a:t>.</a:t>
            </a:r>
          </a:p>
          <a:p>
            <a:pPr marL="0" indent="0">
              <a:buNone/>
            </a:pPr>
            <a:r>
              <a:rPr lang="en-US" dirty="0"/>
              <a:t>For Process P1, Need = (1, 1, 0) , Available = (2, 1, 0)</a:t>
            </a:r>
          </a:p>
          <a:p>
            <a:pPr marL="0" indent="0">
              <a:buNone/>
            </a:pPr>
            <a:r>
              <a:rPr lang="en-US" dirty="0"/>
              <a:t>	Need &lt;= Available = True</a:t>
            </a:r>
          </a:p>
          <a:p>
            <a:pPr marL="0" indent="0">
              <a:buNone/>
            </a:pPr>
            <a:r>
              <a:rPr lang="en-US" dirty="0"/>
              <a:t>	</a:t>
            </a:r>
            <a:r>
              <a:rPr lang="en-US" dirty="0">
                <a:solidFill>
                  <a:srgbClr val="00B050"/>
                </a:solidFill>
              </a:rPr>
              <a:t>Request of P1 is granted</a:t>
            </a:r>
            <a:r>
              <a:rPr lang="en-US" dirty="0"/>
              <a:t>.</a:t>
            </a:r>
          </a:p>
          <a:p>
            <a:pPr marL="0" indent="0">
              <a:buNone/>
            </a:pPr>
            <a:r>
              <a:rPr lang="en-US" dirty="0"/>
              <a:t>		Available = Available +Allocation</a:t>
            </a:r>
          </a:p>
          <a:p>
            <a:pPr marL="0" indent="0">
              <a:buNone/>
            </a:pPr>
            <a:r>
              <a:rPr lang="en-US" dirty="0"/>
              <a:t>			   = (2, 1, 0) + (2, 1, 2)</a:t>
            </a:r>
          </a:p>
          <a:p>
            <a:pPr marL="0" indent="0">
              <a:buNone/>
            </a:pPr>
            <a:r>
              <a:rPr lang="en-US" dirty="0"/>
              <a:t>			    = </a:t>
            </a:r>
            <a:r>
              <a:rPr lang="en-US" dirty="0">
                <a:solidFill>
                  <a:srgbClr val="00B050"/>
                </a:solidFill>
              </a:rPr>
              <a:t>(4, 2, 2) (New Available)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9129980" y="4185633"/>
            <a:ext cx="2726095" cy="1197735"/>
          </a:xfrm>
          <a:prstGeom prst="rect">
            <a:avLst/>
          </a:prstGeom>
        </p:spPr>
      </p:pic>
    </p:spTree>
    <p:extLst>
      <p:ext uri="{BB962C8B-B14F-4D97-AF65-F5344CB8AC3E}">
        <p14:creationId xmlns:p14="http://schemas.microsoft.com/office/powerpoint/2010/main" val="2404730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0" y="708338"/>
            <a:ext cx="11237890" cy="5468625"/>
          </a:xfrm>
        </p:spPr>
        <p:txBody>
          <a:bodyPr/>
          <a:lstStyle/>
          <a:p>
            <a:pPr marL="0" indent="0">
              <a:buNone/>
            </a:pPr>
            <a:r>
              <a:rPr lang="en-US" dirty="0"/>
              <a:t>For Process P2, Need = (5, 0, 1)  Available = (4, 2, 2)</a:t>
            </a:r>
          </a:p>
          <a:p>
            <a:pPr marL="0" indent="0">
              <a:buNone/>
            </a:pPr>
            <a:r>
              <a:rPr lang="en-US" dirty="0"/>
              <a:t>	</a:t>
            </a:r>
            <a:r>
              <a:rPr lang="en-US" dirty="0">
                <a:solidFill>
                  <a:srgbClr val="FF0000"/>
                </a:solidFill>
              </a:rPr>
              <a:t>Need &lt;=Available = False</a:t>
            </a:r>
          </a:p>
          <a:p>
            <a:pPr marL="0" indent="0">
              <a:buNone/>
            </a:pPr>
            <a:r>
              <a:rPr lang="en-US" dirty="0">
                <a:solidFill>
                  <a:srgbClr val="FF0000"/>
                </a:solidFill>
              </a:rPr>
              <a:t>	So, the system will move to the next process</a:t>
            </a:r>
            <a:r>
              <a:rPr lang="en-US" dirty="0"/>
              <a:t>.</a:t>
            </a:r>
          </a:p>
          <a:p>
            <a:pPr marL="0" indent="0">
              <a:buNone/>
            </a:pPr>
            <a:r>
              <a:rPr lang="en-US" dirty="0"/>
              <a:t>For Process P3, Need = (7, 3, 3)  Available = (4, 2, 2)</a:t>
            </a:r>
          </a:p>
          <a:p>
            <a:pPr marL="0" indent="0">
              <a:buNone/>
            </a:pPr>
            <a:r>
              <a:rPr lang="en-US" dirty="0"/>
              <a:t>	</a:t>
            </a:r>
            <a:r>
              <a:rPr lang="en-US" dirty="0">
                <a:solidFill>
                  <a:srgbClr val="FF0000"/>
                </a:solidFill>
              </a:rPr>
              <a:t>Need &lt;=Available = False</a:t>
            </a:r>
          </a:p>
          <a:p>
            <a:pPr marL="0" indent="0">
              <a:buNone/>
            </a:pPr>
            <a:r>
              <a:rPr lang="en-US" dirty="0">
                <a:solidFill>
                  <a:srgbClr val="FF0000"/>
                </a:solidFill>
              </a:rPr>
              <a:t>	So, the system will move to the next process.</a:t>
            </a:r>
          </a:p>
          <a:p>
            <a:pPr marL="0" indent="0">
              <a:buNone/>
            </a:pPr>
            <a:endParaRPr lang="en-US" dirty="0"/>
          </a:p>
        </p:txBody>
      </p:sp>
      <p:pic>
        <p:nvPicPr>
          <p:cNvPr id="4" name="Picture 3"/>
          <p:cNvPicPr>
            <a:picLocks noChangeAspect="1"/>
          </p:cNvPicPr>
          <p:nvPr/>
        </p:nvPicPr>
        <p:blipFill>
          <a:blip r:embed="rId2"/>
          <a:stretch>
            <a:fillRect/>
          </a:stretch>
        </p:blipFill>
        <p:spPr>
          <a:xfrm>
            <a:off x="8501096" y="4054466"/>
            <a:ext cx="3107164" cy="1506829"/>
          </a:xfrm>
          <a:prstGeom prst="rect">
            <a:avLst/>
          </a:prstGeom>
          <a:ln>
            <a:solidFill>
              <a:srgbClr val="FFFFFF"/>
            </a:solidFill>
          </a:ln>
        </p:spPr>
      </p:pic>
    </p:spTree>
    <p:extLst>
      <p:ext uri="{BB962C8B-B14F-4D97-AF65-F5344CB8AC3E}">
        <p14:creationId xmlns:p14="http://schemas.microsoft.com/office/powerpoint/2010/main" val="1318150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734096"/>
            <a:ext cx="10851524" cy="5442867"/>
          </a:xfrm>
        </p:spPr>
        <p:txBody>
          <a:bodyPr/>
          <a:lstStyle/>
          <a:p>
            <a:pPr marL="0" indent="0">
              <a:buNone/>
            </a:pPr>
            <a:r>
              <a:rPr lang="en-US" dirty="0"/>
              <a:t>For Process P4, Need = (0, 0, 0)  Available = (4, 2, 2)</a:t>
            </a:r>
          </a:p>
          <a:p>
            <a:pPr marL="0" indent="0">
              <a:buNone/>
            </a:pPr>
            <a:r>
              <a:rPr lang="en-US" dirty="0"/>
              <a:t>	</a:t>
            </a:r>
            <a:r>
              <a:rPr lang="en-US" dirty="0">
                <a:solidFill>
                  <a:srgbClr val="92D050"/>
                </a:solidFill>
              </a:rPr>
              <a:t>Need &lt;= Available = True</a:t>
            </a:r>
          </a:p>
          <a:p>
            <a:pPr marL="0" indent="0">
              <a:buNone/>
            </a:pPr>
            <a:r>
              <a:rPr lang="en-US" dirty="0">
                <a:solidFill>
                  <a:srgbClr val="92D050"/>
                </a:solidFill>
              </a:rPr>
              <a:t>	Request of P4 is granted.</a:t>
            </a:r>
          </a:p>
          <a:p>
            <a:pPr marL="0" indent="0">
              <a:buNone/>
            </a:pPr>
            <a:r>
              <a:rPr lang="en-US" dirty="0"/>
              <a:t>	Available = Available + Allocation</a:t>
            </a:r>
          </a:p>
          <a:p>
            <a:pPr marL="0" indent="0">
              <a:buNone/>
            </a:pPr>
            <a:r>
              <a:rPr lang="en-US" dirty="0"/>
              <a:t>		     = (4, 2, 2) + (1, 1, 2)</a:t>
            </a:r>
          </a:p>
          <a:p>
            <a:pPr marL="0" indent="0">
              <a:buNone/>
            </a:pPr>
            <a:r>
              <a:rPr lang="en-US" dirty="0"/>
              <a:t>		     = </a:t>
            </a:r>
            <a:r>
              <a:rPr lang="en-US" dirty="0">
                <a:solidFill>
                  <a:srgbClr val="92D050"/>
                </a:solidFill>
              </a:rPr>
              <a:t>(5, 3, 4) now, (New Available)</a:t>
            </a:r>
          </a:p>
          <a:p>
            <a:endParaRPr lang="en-US" dirty="0"/>
          </a:p>
          <a:p>
            <a:endParaRPr lang="en-US" dirty="0"/>
          </a:p>
          <a:p>
            <a:r>
              <a:rPr lang="en-US" dirty="0"/>
              <a:t>Till now safe sequence: p1, p4</a:t>
            </a:r>
          </a:p>
        </p:txBody>
      </p:sp>
      <p:pic>
        <p:nvPicPr>
          <p:cNvPr id="4" name="Picture 3"/>
          <p:cNvPicPr>
            <a:picLocks noChangeAspect="1"/>
          </p:cNvPicPr>
          <p:nvPr/>
        </p:nvPicPr>
        <p:blipFill>
          <a:blip r:embed="rId2"/>
          <a:stretch>
            <a:fillRect/>
          </a:stretch>
        </p:blipFill>
        <p:spPr>
          <a:xfrm>
            <a:off x="8246636" y="3874162"/>
            <a:ext cx="3107164" cy="1506829"/>
          </a:xfrm>
          <a:prstGeom prst="rect">
            <a:avLst/>
          </a:prstGeom>
          <a:ln>
            <a:solidFill>
              <a:srgbClr val="FFFFFF"/>
            </a:solidFill>
          </a:ln>
        </p:spPr>
      </p:pic>
    </p:spTree>
    <p:extLst>
      <p:ext uri="{BB962C8B-B14F-4D97-AF65-F5344CB8AC3E}">
        <p14:creationId xmlns:p14="http://schemas.microsoft.com/office/powerpoint/2010/main" val="113423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Deadlock</a:t>
            </a:r>
          </a:p>
        </p:txBody>
      </p:sp>
      <p:sp>
        <p:nvSpPr>
          <p:cNvPr id="3" name="Content Placeholder 2"/>
          <p:cNvSpPr>
            <a:spLocks noGrp="1"/>
          </p:cNvSpPr>
          <p:nvPr>
            <p:ph idx="1"/>
          </p:nvPr>
        </p:nvSpPr>
        <p:spPr/>
        <p:txBody>
          <a:bodyPr>
            <a:normAutofit fontScale="92500" lnSpcReduction="10000"/>
          </a:bodyPr>
          <a:lstStyle/>
          <a:p>
            <a:pPr algn="just"/>
            <a:r>
              <a:rPr lang="en-US" sz="2400" dirty="0"/>
              <a:t>A Deadlock is a situation where each of the computer process waits for a resource which is being assigned to some another process.</a:t>
            </a:r>
          </a:p>
          <a:p>
            <a:pPr algn="just"/>
            <a:r>
              <a:rPr lang="en-US" sz="2400" dirty="0"/>
              <a:t>In this situation, none of the process gets executed since the resource it needs, is held by some other process which is also waiting for some other resource to be released.</a:t>
            </a:r>
          </a:p>
          <a:p>
            <a:pPr algn="just"/>
            <a:r>
              <a:rPr lang="en-US" sz="2400" dirty="0"/>
              <a:t>Let us assume that there are three processes P1, P2 and P3. </a:t>
            </a:r>
          </a:p>
          <a:p>
            <a:pPr algn="just"/>
            <a:r>
              <a:rPr lang="en-US" sz="2400" dirty="0"/>
              <a:t>There are three different resources R1, R2 and R3. </a:t>
            </a:r>
          </a:p>
          <a:p>
            <a:pPr algn="just"/>
            <a:r>
              <a:rPr lang="en-US" sz="2400" dirty="0"/>
              <a:t>R1 is assigned to P1, R2 is assigned to P2 and R3 is assigned to P3.</a:t>
            </a:r>
          </a:p>
          <a:p>
            <a:pPr algn="just"/>
            <a:r>
              <a:rPr lang="en-US" sz="2400" dirty="0"/>
              <a:t>After some time, P1 demands for R1 which is being used by P2. P1 halts its execution since it can't complete without R2. </a:t>
            </a:r>
          </a:p>
          <a:p>
            <a:pPr algn="just"/>
            <a:r>
              <a:rPr lang="en-US" sz="2400" dirty="0"/>
              <a:t>P2 also demands for R3 which is being used by P3. P2 also stops its execution because it can't continue without R3. </a:t>
            </a:r>
          </a:p>
          <a:p>
            <a:pPr algn="just"/>
            <a:r>
              <a:rPr lang="en-US" sz="2400" dirty="0"/>
              <a:t>P3 also demands for R1 which is being used by P1 therefore P3 also stops its execution.</a:t>
            </a:r>
          </a:p>
        </p:txBody>
      </p:sp>
    </p:spTree>
    <p:extLst>
      <p:ext uri="{BB962C8B-B14F-4D97-AF65-F5344CB8AC3E}">
        <p14:creationId xmlns:p14="http://schemas.microsoft.com/office/powerpoint/2010/main" val="347639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lstStyle/>
          <a:p>
            <a:pPr marL="0" indent="0">
              <a:buNone/>
            </a:pPr>
            <a:r>
              <a:rPr lang="en-US" dirty="0"/>
              <a:t>Now again check for Process P2, Need = (5, 0, 1) Available = (5, 3, 4)</a:t>
            </a:r>
          </a:p>
          <a:p>
            <a:pPr marL="0" indent="0">
              <a:buNone/>
            </a:pPr>
            <a:r>
              <a:rPr lang="en-US" dirty="0"/>
              <a:t>	</a:t>
            </a:r>
            <a:r>
              <a:rPr lang="en-US" dirty="0">
                <a:solidFill>
                  <a:srgbClr val="92D050"/>
                </a:solidFill>
              </a:rPr>
              <a:t>Need &lt;= Available = True</a:t>
            </a:r>
          </a:p>
          <a:p>
            <a:pPr marL="0" indent="0">
              <a:buNone/>
            </a:pPr>
            <a:r>
              <a:rPr lang="en-US" dirty="0">
                <a:solidFill>
                  <a:srgbClr val="92D050"/>
                </a:solidFill>
              </a:rPr>
              <a:t>	Request of P2 is granted.</a:t>
            </a:r>
          </a:p>
          <a:p>
            <a:pPr marL="0" indent="0">
              <a:buNone/>
            </a:pPr>
            <a:r>
              <a:rPr lang="en-US" dirty="0"/>
              <a:t>	Available = Available + Allocation</a:t>
            </a:r>
          </a:p>
          <a:p>
            <a:pPr marL="0" indent="0">
              <a:buNone/>
            </a:pPr>
            <a:r>
              <a:rPr lang="en-US" dirty="0"/>
              <a:t>			= (5, 3, 4) + (4, 0, 1)</a:t>
            </a:r>
          </a:p>
          <a:p>
            <a:pPr marL="0" indent="0">
              <a:buNone/>
            </a:pPr>
            <a:r>
              <a:rPr lang="en-US" dirty="0"/>
              <a:t>			= </a:t>
            </a:r>
            <a:r>
              <a:rPr lang="en-US" dirty="0">
                <a:solidFill>
                  <a:srgbClr val="92D050"/>
                </a:solidFill>
              </a:rPr>
              <a:t>(9, 3, 5) (New Available)</a:t>
            </a:r>
          </a:p>
          <a:p>
            <a:endParaRPr lang="en-US" dirty="0"/>
          </a:p>
        </p:txBody>
      </p:sp>
      <p:pic>
        <p:nvPicPr>
          <p:cNvPr id="4" name="Picture 3"/>
          <p:cNvPicPr>
            <a:picLocks noChangeAspect="1"/>
          </p:cNvPicPr>
          <p:nvPr/>
        </p:nvPicPr>
        <p:blipFill>
          <a:blip r:embed="rId2"/>
          <a:stretch>
            <a:fillRect/>
          </a:stretch>
        </p:blipFill>
        <p:spPr>
          <a:xfrm>
            <a:off x="8246636" y="4118861"/>
            <a:ext cx="3107164" cy="1506829"/>
          </a:xfrm>
          <a:prstGeom prst="rect">
            <a:avLst/>
          </a:prstGeom>
          <a:ln>
            <a:solidFill>
              <a:srgbClr val="FFFFFF"/>
            </a:solidFill>
          </a:ln>
        </p:spPr>
      </p:pic>
    </p:spTree>
    <p:extLst>
      <p:ext uri="{BB962C8B-B14F-4D97-AF65-F5344CB8AC3E}">
        <p14:creationId xmlns:p14="http://schemas.microsoft.com/office/powerpoint/2010/main" val="87487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lstStyle/>
          <a:p>
            <a:pPr marL="0" indent="0">
              <a:buNone/>
            </a:pPr>
            <a:r>
              <a:rPr lang="en-US" dirty="0"/>
              <a:t>Now again check for Process P3, Need = (7, 3, 3)</a:t>
            </a:r>
          </a:p>
          <a:p>
            <a:pPr marL="0" indent="0">
              <a:buNone/>
            </a:pPr>
            <a:r>
              <a:rPr lang="en-US" dirty="0"/>
              <a:t>Available = (9, 3, 5)</a:t>
            </a:r>
          </a:p>
          <a:p>
            <a:pPr marL="0" indent="0">
              <a:buNone/>
            </a:pPr>
            <a:r>
              <a:rPr lang="en-US" dirty="0">
                <a:solidFill>
                  <a:srgbClr val="92D050"/>
                </a:solidFill>
              </a:rPr>
              <a:t>Need &lt;=Available = True</a:t>
            </a:r>
          </a:p>
          <a:p>
            <a:pPr marL="0" indent="0">
              <a:buNone/>
            </a:pPr>
            <a:r>
              <a:rPr lang="en-US" dirty="0">
                <a:solidFill>
                  <a:srgbClr val="92D050"/>
                </a:solidFill>
              </a:rPr>
              <a:t>The request for P3 is granted</a:t>
            </a:r>
            <a:r>
              <a:rPr lang="en-US" dirty="0"/>
              <a:t>.</a:t>
            </a:r>
          </a:p>
          <a:p>
            <a:pPr marL="0" indent="0">
              <a:buNone/>
            </a:pPr>
            <a:r>
              <a:rPr lang="en-US" dirty="0"/>
              <a:t>Available = Available +Allocation</a:t>
            </a:r>
          </a:p>
          <a:p>
            <a:pPr marL="0" indent="0">
              <a:buNone/>
            </a:pPr>
            <a:r>
              <a:rPr lang="en-US" dirty="0"/>
              <a:t>= (9, 3, 5) + (0, 2, 0) = </a:t>
            </a:r>
            <a:r>
              <a:rPr lang="en-US" dirty="0">
                <a:solidFill>
                  <a:srgbClr val="92D050"/>
                </a:solidFill>
              </a:rPr>
              <a:t>(9, 5, 5) new available</a:t>
            </a:r>
          </a:p>
        </p:txBody>
      </p:sp>
      <p:pic>
        <p:nvPicPr>
          <p:cNvPr id="4" name="Picture 3"/>
          <p:cNvPicPr>
            <a:picLocks noChangeAspect="1"/>
          </p:cNvPicPr>
          <p:nvPr/>
        </p:nvPicPr>
        <p:blipFill>
          <a:blip r:embed="rId2"/>
          <a:stretch>
            <a:fillRect/>
          </a:stretch>
        </p:blipFill>
        <p:spPr>
          <a:xfrm>
            <a:off x="7924664" y="3365377"/>
            <a:ext cx="3107164" cy="1506829"/>
          </a:xfrm>
          <a:prstGeom prst="rect">
            <a:avLst/>
          </a:prstGeom>
          <a:ln>
            <a:solidFill>
              <a:srgbClr val="FFFFFF"/>
            </a:solidFill>
          </a:ln>
        </p:spPr>
      </p:pic>
    </p:spTree>
    <p:extLst>
      <p:ext uri="{BB962C8B-B14F-4D97-AF65-F5344CB8AC3E}">
        <p14:creationId xmlns:p14="http://schemas.microsoft.com/office/powerpoint/2010/main" val="4150128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lstStyle/>
          <a:p>
            <a:pPr marL="0" indent="0">
              <a:buNone/>
            </a:pPr>
            <a:r>
              <a:rPr lang="en-US" dirty="0"/>
              <a:t>Now again check for Process P0, = Need (3, 2, 1) Available (9, 5, 5)</a:t>
            </a:r>
          </a:p>
          <a:p>
            <a:pPr marL="0" indent="0">
              <a:buNone/>
            </a:pPr>
            <a:r>
              <a:rPr lang="en-US" dirty="0">
                <a:solidFill>
                  <a:srgbClr val="92D050"/>
                </a:solidFill>
              </a:rPr>
              <a:t>Need &lt;= Available = True</a:t>
            </a:r>
          </a:p>
          <a:p>
            <a:pPr marL="0" indent="0">
              <a:buNone/>
            </a:pPr>
            <a:r>
              <a:rPr lang="en-US" dirty="0">
                <a:solidFill>
                  <a:srgbClr val="92D050"/>
                </a:solidFill>
              </a:rPr>
              <a:t>So, the request will be granted to P0.</a:t>
            </a:r>
          </a:p>
          <a:p>
            <a:pPr marL="0" indent="0">
              <a:buNone/>
            </a:pPr>
            <a:endParaRPr lang="en-US" dirty="0"/>
          </a:p>
          <a:p>
            <a:pPr marL="0" indent="0">
              <a:buNone/>
            </a:pPr>
            <a:r>
              <a:rPr lang="en-US" dirty="0">
                <a:solidFill>
                  <a:srgbClr val="92D050"/>
                </a:solidFill>
              </a:rPr>
              <a:t>One possible Safe sequence: &lt; P1, P4, P2, P3, P0&gt;</a:t>
            </a:r>
          </a:p>
          <a:p>
            <a:pPr marL="0" indent="0">
              <a:buNone/>
            </a:pPr>
            <a:r>
              <a:rPr lang="en-US" b="1" dirty="0"/>
              <a:t>The system allocates all the needed resources to each process. So, we can say that the system is in a safe state.</a:t>
            </a:r>
          </a:p>
          <a:p>
            <a:pPr marL="0" indent="0">
              <a:buNone/>
            </a:pPr>
            <a:endParaRPr lang="en-US" b="1" dirty="0"/>
          </a:p>
          <a:p>
            <a:pPr marL="0" indent="0">
              <a:buNone/>
            </a:pPr>
            <a:r>
              <a:rPr lang="en-US" dirty="0"/>
              <a:t>Note: There may be multiple possible safe sequence.</a:t>
            </a:r>
          </a:p>
          <a:p>
            <a:pPr marL="0" indent="0">
              <a:buNone/>
            </a:pPr>
            <a:endParaRPr lang="en-US" dirty="0"/>
          </a:p>
        </p:txBody>
      </p:sp>
    </p:spTree>
    <p:extLst>
      <p:ext uri="{BB962C8B-B14F-4D97-AF65-F5344CB8AC3E}">
        <p14:creationId xmlns:p14="http://schemas.microsoft.com/office/powerpoint/2010/main" val="4263500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lstStyle/>
          <a:p>
            <a:pPr marL="0" indent="0">
              <a:buNone/>
            </a:pPr>
            <a:r>
              <a:rPr lang="en-US" dirty="0"/>
              <a:t>3. The total amount of resources will be calculated by the following formula:</a:t>
            </a:r>
          </a:p>
          <a:p>
            <a:pPr marL="0" indent="0">
              <a:buNone/>
            </a:pPr>
            <a:r>
              <a:rPr lang="en-US" dirty="0"/>
              <a:t>	The total amount of resources= sum of columns of allocation + Available</a:t>
            </a:r>
          </a:p>
          <a:p>
            <a:pPr marL="0" indent="0">
              <a:buNone/>
            </a:pPr>
            <a:r>
              <a:rPr lang="en-US" dirty="0"/>
              <a:t>		= [8 5 7] + [2 1 0] = [10 6 7]</a:t>
            </a:r>
          </a:p>
          <a:p>
            <a:pPr marL="0" indent="0">
              <a:buNone/>
            </a:pPr>
            <a:endParaRPr lang="en-US" dirty="0"/>
          </a:p>
        </p:txBody>
      </p:sp>
    </p:spTree>
    <p:extLst>
      <p:ext uri="{BB962C8B-B14F-4D97-AF65-F5344CB8AC3E}">
        <p14:creationId xmlns:p14="http://schemas.microsoft.com/office/powerpoint/2010/main" val="1424015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611"/>
            <a:ext cx="10515600" cy="5391352"/>
          </a:xfrm>
        </p:spPr>
        <p:txBody>
          <a:bodyPr/>
          <a:lstStyle/>
          <a:p>
            <a:pPr marL="0" indent="0">
              <a:buNone/>
            </a:pPr>
            <a:r>
              <a:rPr lang="en-US" dirty="0"/>
              <a:t>Q. Consider the following case where total number of instances of A, B and C are 10,5 and 7. Find the safe state sequence.</a:t>
            </a:r>
          </a:p>
          <a:p>
            <a:endParaRPr lang="en-US" dirty="0"/>
          </a:p>
        </p:txBody>
      </p:sp>
      <p:pic>
        <p:nvPicPr>
          <p:cNvPr id="4" name="Picture 3"/>
          <p:cNvPicPr>
            <a:picLocks noChangeAspect="1"/>
          </p:cNvPicPr>
          <p:nvPr/>
        </p:nvPicPr>
        <p:blipFill>
          <a:blip r:embed="rId2"/>
          <a:stretch>
            <a:fillRect/>
          </a:stretch>
        </p:blipFill>
        <p:spPr>
          <a:xfrm>
            <a:off x="1428348" y="2023122"/>
            <a:ext cx="8805174" cy="3785250"/>
          </a:xfrm>
          <a:prstGeom prst="rect">
            <a:avLst/>
          </a:prstGeom>
        </p:spPr>
      </p:pic>
    </p:spTree>
    <p:extLst>
      <p:ext uri="{BB962C8B-B14F-4D97-AF65-F5344CB8AC3E}">
        <p14:creationId xmlns:p14="http://schemas.microsoft.com/office/powerpoint/2010/main" val="310582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0015" y="770708"/>
            <a:ext cx="10204240" cy="4870237"/>
          </a:xfrm>
          <a:prstGeom prst="rect">
            <a:avLst/>
          </a:prstGeom>
        </p:spPr>
      </p:pic>
    </p:spTree>
    <p:extLst>
      <p:ext uri="{BB962C8B-B14F-4D97-AF65-F5344CB8AC3E}">
        <p14:creationId xmlns:p14="http://schemas.microsoft.com/office/powerpoint/2010/main" val="2331358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2F55-66E5-FF42-1100-C2FE86C1C50C}"/>
              </a:ext>
            </a:extLst>
          </p:cNvPr>
          <p:cNvSpPr>
            <a:spLocks noGrp="1"/>
          </p:cNvSpPr>
          <p:nvPr>
            <p:ph type="ctrTitle"/>
          </p:nvPr>
        </p:nvSpPr>
        <p:spPr/>
        <p:txBody>
          <a:bodyPr/>
          <a:lstStyle/>
          <a:p>
            <a:r>
              <a:rPr lang="en-US" b="1" i="0" dirty="0">
                <a:effectLst/>
                <a:latin typeface="Söhne"/>
              </a:rPr>
              <a:t>Recovery from Deadlock</a:t>
            </a:r>
            <a:endParaRPr lang="en-US" dirty="0"/>
          </a:p>
        </p:txBody>
      </p:sp>
      <p:sp>
        <p:nvSpPr>
          <p:cNvPr id="3" name="Subtitle 2">
            <a:extLst>
              <a:ext uri="{FF2B5EF4-FFF2-40B4-BE49-F238E27FC236}">
                <a16:creationId xmlns:a16="http://schemas.microsoft.com/office/drawing/2014/main" id="{EC169C1E-A254-FE15-1D2E-952C710E9B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6640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23D9-5DA0-061D-93B8-82BACF39D96A}"/>
              </a:ext>
            </a:extLst>
          </p:cNvPr>
          <p:cNvSpPr>
            <a:spLocks noGrp="1"/>
          </p:cNvSpPr>
          <p:nvPr>
            <p:ph type="title"/>
          </p:nvPr>
        </p:nvSpPr>
        <p:spPr/>
        <p:txBody>
          <a:bodyPr/>
          <a:lstStyle/>
          <a:p>
            <a:r>
              <a:rPr lang="en-US" b="1" i="0" dirty="0">
                <a:effectLst/>
                <a:latin typeface="Söhne"/>
              </a:rPr>
              <a:t>Definition</a:t>
            </a:r>
            <a:endParaRPr lang="en-US" dirty="0"/>
          </a:p>
        </p:txBody>
      </p:sp>
      <p:sp>
        <p:nvSpPr>
          <p:cNvPr id="3" name="Content Placeholder 2">
            <a:extLst>
              <a:ext uri="{FF2B5EF4-FFF2-40B4-BE49-F238E27FC236}">
                <a16:creationId xmlns:a16="http://schemas.microsoft.com/office/drawing/2014/main" id="{6FBEC108-3659-3498-DF2F-073EFDA87608}"/>
              </a:ext>
            </a:extLst>
          </p:cNvPr>
          <p:cNvSpPr>
            <a:spLocks noGrp="1"/>
          </p:cNvSpPr>
          <p:nvPr>
            <p:ph idx="1"/>
          </p:nvPr>
        </p:nvSpPr>
        <p:spPr/>
        <p:txBody>
          <a:bodyPr>
            <a:normAutofit lnSpcReduction="10000"/>
          </a:bodyPr>
          <a:lstStyle/>
          <a:p>
            <a:pPr algn="just"/>
            <a:r>
              <a:rPr lang="en-US" sz="3200" b="1" i="0" dirty="0">
                <a:effectLst/>
                <a:latin typeface="Söhne"/>
              </a:rPr>
              <a:t>Deadlock Recovery:</a:t>
            </a:r>
            <a:r>
              <a:rPr lang="en-US" sz="3200" b="0" i="0" dirty="0">
                <a:solidFill>
                  <a:srgbClr val="374151"/>
                </a:solidFill>
                <a:effectLst/>
                <a:latin typeface="Söhne"/>
              </a:rPr>
              <a:t> Strategies to resolve or recover from deadlock situations.</a:t>
            </a:r>
          </a:p>
          <a:p>
            <a:pPr algn="just"/>
            <a:r>
              <a:rPr lang="en-US" sz="3200" b="0" i="0" dirty="0">
                <a:solidFill>
                  <a:srgbClr val="374151"/>
                </a:solidFill>
                <a:effectLst/>
                <a:latin typeface="Söhne"/>
              </a:rPr>
              <a:t>Deadlock recovery refers to the set of strategies implemented to address and resolve deadlock situations within a computer system.</a:t>
            </a:r>
          </a:p>
          <a:p>
            <a:pPr algn="just"/>
            <a:r>
              <a:rPr lang="en-US" sz="3200" b="0" i="0" dirty="0">
                <a:solidFill>
                  <a:srgbClr val="374151"/>
                </a:solidFill>
                <a:effectLst/>
                <a:latin typeface="Söhne"/>
              </a:rPr>
              <a:t> Deadlocks can occur when multiple processes are unable to proceed due to circular dependencies on resources. </a:t>
            </a:r>
          </a:p>
          <a:p>
            <a:pPr algn="just"/>
            <a:r>
              <a:rPr lang="en-US" sz="3200" b="0" i="0" dirty="0">
                <a:solidFill>
                  <a:srgbClr val="374151"/>
                </a:solidFill>
                <a:effectLst/>
                <a:latin typeface="Söhne"/>
              </a:rPr>
              <a:t>Recovery mechanisms aim to break the deadlock and restore system functionality.</a:t>
            </a:r>
            <a:endParaRPr lang="en-US" sz="3200" dirty="0"/>
          </a:p>
        </p:txBody>
      </p:sp>
    </p:spTree>
    <p:extLst>
      <p:ext uri="{BB962C8B-B14F-4D97-AF65-F5344CB8AC3E}">
        <p14:creationId xmlns:p14="http://schemas.microsoft.com/office/powerpoint/2010/main" val="3322223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AA26-6446-864C-B7D5-632CF49518D0}"/>
              </a:ext>
            </a:extLst>
          </p:cNvPr>
          <p:cNvSpPr>
            <a:spLocks noGrp="1"/>
          </p:cNvSpPr>
          <p:nvPr>
            <p:ph type="title"/>
          </p:nvPr>
        </p:nvSpPr>
        <p:spPr/>
        <p:txBody>
          <a:bodyPr/>
          <a:lstStyle/>
          <a:p>
            <a:r>
              <a:rPr lang="en-US" b="1" i="0" dirty="0">
                <a:effectLst/>
                <a:latin typeface="Söhne"/>
              </a:rPr>
              <a:t>Recovery Strategies</a:t>
            </a:r>
            <a:endParaRPr lang="en-US" dirty="0"/>
          </a:p>
        </p:txBody>
      </p:sp>
      <p:sp>
        <p:nvSpPr>
          <p:cNvPr id="3" name="Content Placeholder 2">
            <a:extLst>
              <a:ext uri="{FF2B5EF4-FFF2-40B4-BE49-F238E27FC236}">
                <a16:creationId xmlns:a16="http://schemas.microsoft.com/office/drawing/2014/main" id="{90868819-DC18-C3D0-AEE7-B668CA68EE3F}"/>
              </a:ext>
            </a:extLst>
          </p:cNvPr>
          <p:cNvSpPr>
            <a:spLocks noGrp="1"/>
          </p:cNvSpPr>
          <p:nvPr>
            <p:ph idx="1"/>
          </p:nvPr>
        </p:nvSpPr>
        <p:spPr/>
        <p:txBody>
          <a:bodyPr/>
          <a:lstStyle/>
          <a:p>
            <a:pPr marL="0" indent="0" algn="just">
              <a:buNone/>
            </a:pPr>
            <a:r>
              <a:rPr lang="en-US" b="0" i="0" dirty="0">
                <a:effectLst/>
                <a:latin typeface="Söhne"/>
              </a:rPr>
              <a:t>1. Process Termination</a:t>
            </a:r>
          </a:p>
          <a:p>
            <a:pPr algn="just">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Kill one or more processes involved in the deadlock.</a:t>
            </a:r>
          </a:p>
          <a:p>
            <a:pPr algn="just">
              <a:buFont typeface="Arial" panose="020B0604020202020204" pitchFamily="34" charset="0"/>
              <a:buChar char="•"/>
            </a:pPr>
            <a:r>
              <a:rPr lang="en-US" b="1" i="0" dirty="0">
                <a:solidFill>
                  <a:srgbClr val="374151"/>
                </a:solidFill>
                <a:effectLst/>
                <a:latin typeface="Söhne"/>
              </a:rPr>
              <a:t>Advantages:</a:t>
            </a:r>
            <a:endParaRPr lang="en-US" b="0" i="0" dirty="0">
              <a:solidFill>
                <a:srgbClr val="374151"/>
              </a:solidFill>
              <a:effectLst/>
              <a:latin typeface="Söhne"/>
            </a:endParaRPr>
          </a:p>
          <a:p>
            <a:pPr marL="742950" lvl="1" indent="-285750" algn="just">
              <a:buFont typeface="Arial" panose="020B0604020202020204" pitchFamily="34" charset="0"/>
              <a:buChar char="•"/>
            </a:pPr>
            <a:r>
              <a:rPr lang="en-US" b="0" i="0" dirty="0">
                <a:solidFill>
                  <a:srgbClr val="374151"/>
                </a:solidFill>
                <a:effectLst/>
                <a:latin typeface="Söhne"/>
              </a:rPr>
              <a:t>Quick resolution.</a:t>
            </a:r>
          </a:p>
          <a:p>
            <a:pPr marL="742950" lvl="1" indent="-285750" algn="just">
              <a:buFont typeface="Arial" panose="020B0604020202020204" pitchFamily="34" charset="0"/>
              <a:buChar char="•"/>
            </a:pPr>
            <a:r>
              <a:rPr lang="en-US" b="0" i="0" dirty="0">
                <a:solidFill>
                  <a:srgbClr val="374151"/>
                </a:solidFill>
                <a:effectLst/>
                <a:latin typeface="Söhne"/>
              </a:rPr>
              <a:t>Frees up resources.</a:t>
            </a:r>
          </a:p>
          <a:p>
            <a:pPr algn="just">
              <a:buFont typeface="Arial" panose="020B0604020202020204" pitchFamily="34" charset="0"/>
              <a:buChar char="•"/>
            </a:pPr>
            <a:r>
              <a:rPr lang="en-US" b="1" i="0" dirty="0">
                <a:solidFill>
                  <a:srgbClr val="374151"/>
                </a:solidFill>
                <a:effectLst/>
                <a:latin typeface="Söhne"/>
              </a:rPr>
              <a:t>Disadvantages:</a:t>
            </a:r>
            <a:endParaRPr lang="en-US" b="0" i="0" dirty="0">
              <a:solidFill>
                <a:srgbClr val="374151"/>
              </a:solidFill>
              <a:effectLst/>
              <a:latin typeface="Söhne"/>
            </a:endParaRPr>
          </a:p>
          <a:p>
            <a:pPr marL="742950" lvl="1" indent="-285750" algn="just">
              <a:buFont typeface="Arial" panose="020B0604020202020204" pitchFamily="34" charset="0"/>
              <a:buChar char="•"/>
            </a:pPr>
            <a:r>
              <a:rPr lang="en-US" b="0" i="0" dirty="0">
                <a:solidFill>
                  <a:srgbClr val="374151"/>
                </a:solidFill>
                <a:effectLst/>
                <a:latin typeface="Söhne"/>
              </a:rPr>
              <a:t>Potential loss of work.</a:t>
            </a:r>
          </a:p>
          <a:p>
            <a:pPr marL="742950" lvl="1" indent="-285750" algn="just">
              <a:buFont typeface="Arial" panose="020B0604020202020204" pitchFamily="34" charset="0"/>
              <a:buChar char="•"/>
            </a:pPr>
            <a:r>
              <a:rPr lang="en-US" b="0" i="0" dirty="0">
                <a:solidFill>
                  <a:srgbClr val="374151"/>
                </a:solidFill>
                <a:effectLst/>
                <a:latin typeface="Söhne"/>
              </a:rPr>
              <a:t>Selecting which process to terminate can be challenging.</a:t>
            </a:r>
          </a:p>
          <a:p>
            <a:pPr algn="just"/>
            <a:endParaRPr lang="en-US" dirty="0"/>
          </a:p>
        </p:txBody>
      </p:sp>
    </p:spTree>
    <p:extLst>
      <p:ext uri="{BB962C8B-B14F-4D97-AF65-F5344CB8AC3E}">
        <p14:creationId xmlns:p14="http://schemas.microsoft.com/office/powerpoint/2010/main" val="4151597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5B50-A464-256A-29B3-C8BD61EF9FC4}"/>
              </a:ext>
            </a:extLst>
          </p:cNvPr>
          <p:cNvSpPr>
            <a:spLocks noGrp="1"/>
          </p:cNvSpPr>
          <p:nvPr>
            <p:ph type="title"/>
          </p:nvPr>
        </p:nvSpPr>
        <p:spPr/>
        <p:txBody>
          <a:bodyPr/>
          <a:lstStyle/>
          <a:p>
            <a:r>
              <a:rPr lang="en-US" b="1" i="0" dirty="0">
                <a:effectLst/>
                <a:latin typeface="Söhne"/>
              </a:rPr>
              <a:t>Recovery Strategies</a:t>
            </a:r>
            <a:endParaRPr lang="en-US" dirty="0"/>
          </a:p>
        </p:txBody>
      </p:sp>
      <p:sp>
        <p:nvSpPr>
          <p:cNvPr id="3" name="Content Placeholder 2">
            <a:extLst>
              <a:ext uri="{FF2B5EF4-FFF2-40B4-BE49-F238E27FC236}">
                <a16:creationId xmlns:a16="http://schemas.microsoft.com/office/drawing/2014/main" id="{D0E10B3E-27F2-E089-3A1E-834C5185842C}"/>
              </a:ext>
            </a:extLst>
          </p:cNvPr>
          <p:cNvSpPr>
            <a:spLocks noGrp="1"/>
          </p:cNvSpPr>
          <p:nvPr>
            <p:ph idx="1"/>
          </p:nvPr>
        </p:nvSpPr>
        <p:spPr>
          <a:xfrm>
            <a:off x="838200" y="1797049"/>
            <a:ext cx="10515600" cy="4351338"/>
          </a:xfrm>
        </p:spPr>
        <p:txBody>
          <a:bodyPr/>
          <a:lstStyle/>
          <a:p>
            <a:pPr marL="0" indent="0" algn="just">
              <a:buNone/>
            </a:pPr>
            <a:r>
              <a:rPr lang="en-US" b="1" i="0" dirty="0">
                <a:solidFill>
                  <a:srgbClr val="374151"/>
                </a:solidFill>
                <a:effectLst/>
                <a:latin typeface="Söhne"/>
              </a:rPr>
              <a:t>2. Resource Preemption</a:t>
            </a:r>
          </a:p>
          <a:p>
            <a:pPr algn="just">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Preempt resources from one or more processes to break the deadlock.</a:t>
            </a:r>
          </a:p>
          <a:p>
            <a:pPr algn="just">
              <a:buFont typeface="Arial" panose="020B0604020202020204" pitchFamily="34" charset="0"/>
              <a:buChar char="•"/>
            </a:pPr>
            <a:r>
              <a:rPr lang="en-US" b="1" i="0" dirty="0">
                <a:solidFill>
                  <a:srgbClr val="374151"/>
                </a:solidFill>
                <a:effectLst/>
                <a:latin typeface="Söhne"/>
              </a:rPr>
              <a:t>Advantages:</a:t>
            </a:r>
            <a:endParaRPr lang="en-US" b="0" i="0" dirty="0">
              <a:solidFill>
                <a:srgbClr val="374151"/>
              </a:solidFill>
              <a:effectLst/>
              <a:latin typeface="Söhne"/>
            </a:endParaRPr>
          </a:p>
          <a:p>
            <a:pPr marL="742950" lvl="1" indent="-285750" algn="just">
              <a:buFont typeface="Arial" panose="020B0604020202020204" pitchFamily="34" charset="0"/>
              <a:buChar char="•"/>
            </a:pPr>
            <a:r>
              <a:rPr lang="en-US" b="0" i="0" dirty="0">
                <a:solidFill>
                  <a:srgbClr val="374151"/>
                </a:solidFill>
                <a:effectLst/>
                <a:latin typeface="Söhne"/>
              </a:rPr>
              <a:t>Resources are efficiently utilized.</a:t>
            </a:r>
          </a:p>
          <a:p>
            <a:pPr marL="742950" lvl="1" indent="-285750" algn="just">
              <a:buFont typeface="Arial" panose="020B0604020202020204" pitchFamily="34" charset="0"/>
              <a:buChar char="•"/>
            </a:pPr>
            <a:r>
              <a:rPr lang="en-US" b="0" i="0" dirty="0">
                <a:solidFill>
                  <a:srgbClr val="374151"/>
                </a:solidFill>
                <a:effectLst/>
                <a:latin typeface="Söhne"/>
              </a:rPr>
              <a:t>Allows for more fine-grained control.</a:t>
            </a:r>
          </a:p>
          <a:p>
            <a:pPr algn="just">
              <a:buFont typeface="Arial" panose="020B0604020202020204" pitchFamily="34" charset="0"/>
              <a:buChar char="•"/>
            </a:pPr>
            <a:r>
              <a:rPr lang="en-US" b="1" i="0" dirty="0">
                <a:solidFill>
                  <a:srgbClr val="374151"/>
                </a:solidFill>
                <a:effectLst/>
                <a:latin typeface="Söhne"/>
              </a:rPr>
              <a:t>Disadvantages:</a:t>
            </a:r>
            <a:endParaRPr lang="en-US" b="0" i="0" dirty="0">
              <a:solidFill>
                <a:srgbClr val="374151"/>
              </a:solidFill>
              <a:effectLst/>
              <a:latin typeface="Söhne"/>
            </a:endParaRPr>
          </a:p>
          <a:p>
            <a:pPr marL="742950" lvl="1" indent="-285750" algn="just">
              <a:buFont typeface="Arial" panose="020B0604020202020204" pitchFamily="34" charset="0"/>
              <a:buChar char="•"/>
            </a:pPr>
            <a:r>
              <a:rPr lang="en-US" b="0" i="0" dirty="0">
                <a:solidFill>
                  <a:srgbClr val="374151"/>
                </a:solidFill>
                <a:effectLst/>
                <a:latin typeface="Söhne"/>
              </a:rPr>
              <a:t>May require rolling back processes.</a:t>
            </a:r>
          </a:p>
          <a:p>
            <a:pPr marL="742950" lvl="1" indent="-285750" algn="just">
              <a:buFont typeface="Arial" panose="020B0604020202020204" pitchFamily="34" charset="0"/>
              <a:buChar char="•"/>
            </a:pPr>
            <a:r>
              <a:rPr lang="en-US" b="0" i="0" dirty="0">
                <a:solidFill>
                  <a:srgbClr val="374151"/>
                </a:solidFill>
                <a:effectLst/>
                <a:latin typeface="Söhne"/>
              </a:rPr>
              <a:t>Introduces complexity in resource management.</a:t>
            </a:r>
          </a:p>
          <a:p>
            <a:pPr algn="just"/>
            <a:endParaRPr lang="en-US" dirty="0"/>
          </a:p>
        </p:txBody>
      </p:sp>
    </p:spTree>
    <p:extLst>
      <p:ext uri="{BB962C8B-B14F-4D97-AF65-F5344CB8AC3E}">
        <p14:creationId xmlns:p14="http://schemas.microsoft.com/office/powerpoint/2010/main" val="381439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2885"/>
            <a:ext cx="10515600" cy="5314078"/>
          </a:xfrm>
        </p:spPr>
        <p:txBody>
          <a:bodyPr/>
          <a:lstStyle/>
          <a:p>
            <a:r>
              <a:rPr lang="en-US" dirty="0"/>
              <a:t>In this scenario, a cycle is being formed among the three processes. None of the process is progressing and they are all waiting. </a:t>
            </a:r>
          </a:p>
          <a:p>
            <a:r>
              <a:rPr lang="en-US" dirty="0"/>
              <a:t>The computer becomes unresponsive since all the processes got blocked.</a:t>
            </a:r>
          </a:p>
          <a:p>
            <a:endParaRPr lang="en-US" b="1" dirty="0"/>
          </a:p>
        </p:txBody>
      </p:sp>
      <p:pic>
        <p:nvPicPr>
          <p:cNvPr id="4" name="Picture 3"/>
          <p:cNvPicPr>
            <a:picLocks noChangeAspect="1"/>
          </p:cNvPicPr>
          <p:nvPr/>
        </p:nvPicPr>
        <p:blipFill>
          <a:blip r:embed="rId2"/>
          <a:stretch>
            <a:fillRect/>
          </a:stretch>
        </p:blipFill>
        <p:spPr>
          <a:xfrm>
            <a:off x="3869079" y="2847707"/>
            <a:ext cx="4453842" cy="2406874"/>
          </a:xfrm>
          <a:prstGeom prst="rect">
            <a:avLst/>
          </a:prstGeom>
        </p:spPr>
      </p:pic>
    </p:spTree>
    <p:extLst>
      <p:ext uri="{BB962C8B-B14F-4D97-AF65-F5344CB8AC3E}">
        <p14:creationId xmlns:p14="http://schemas.microsoft.com/office/powerpoint/2010/main" val="1725529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F93D-9CAB-93AE-F4D1-619D92D921AE}"/>
              </a:ext>
            </a:extLst>
          </p:cNvPr>
          <p:cNvSpPr>
            <a:spLocks noGrp="1"/>
          </p:cNvSpPr>
          <p:nvPr>
            <p:ph type="ctrTitle"/>
          </p:nvPr>
        </p:nvSpPr>
        <p:spPr/>
        <p:txBody>
          <a:bodyPr>
            <a:normAutofit fontScale="90000"/>
          </a:bodyPr>
          <a:lstStyle/>
          <a:p>
            <a:r>
              <a:rPr lang="en-US" b="1" i="0" dirty="0">
                <a:effectLst/>
                <a:latin typeface="Söhne"/>
              </a:rPr>
              <a:t>Other Issues: Communication Deadlock, Live lock, Starvation</a:t>
            </a:r>
            <a:endParaRPr lang="en-US" dirty="0"/>
          </a:p>
        </p:txBody>
      </p:sp>
      <p:sp>
        <p:nvSpPr>
          <p:cNvPr id="3" name="Subtitle 2">
            <a:extLst>
              <a:ext uri="{FF2B5EF4-FFF2-40B4-BE49-F238E27FC236}">
                <a16:creationId xmlns:a16="http://schemas.microsoft.com/office/drawing/2014/main" id="{51BB68F0-1D2E-DE55-8B34-A2407CA368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8552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3D8C-B961-BBF4-A4FA-0746F722697D}"/>
              </a:ext>
            </a:extLst>
          </p:cNvPr>
          <p:cNvSpPr>
            <a:spLocks noGrp="1"/>
          </p:cNvSpPr>
          <p:nvPr>
            <p:ph type="title"/>
          </p:nvPr>
        </p:nvSpPr>
        <p:spPr/>
        <p:txBody>
          <a:bodyPr/>
          <a:lstStyle/>
          <a:p>
            <a:r>
              <a:rPr lang="en-US" b="1" i="0" dirty="0">
                <a:effectLst/>
                <a:latin typeface="Söhne"/>
              </a:rPr>
              <a:t>1. Communication Deadlock</a:t>
            </a:r>
            <a:endParaRPr lang="en-US" dirty="0"/>
          </a:p>
        </p:txBody>
      </p:sp>
      <p:sp>
        <p:nvSpPr>
          <p:cNvPr id="3" name="Content Placeholder 2">
            <a:extLst>
              <a:ext uri="{FF2B5EF4-FFF2-40B4-BE49-F238E27FC236}">
                <a16:creationId xmlns:a16="http://schemas.microsoft.com/office/drawing/2014/main" id="{1A814774-A558-5640-49FA-6673D8B97531}"/>
              </a:ext>
            </a:extLst>
          </p:cNvPr>
          <p:cNvSpPr>
            <a:spLocks noGrp="1"/>
          </p:cNvSpPr>
          <p:nvPr>
            <p:ph idx="1"/>
          </p:nvPr>
        </p:nvSpPr>
        <p:spPr/>
        <p:txBody>
          <a:bodyPr>
            <a:normAutofit lnSpcReduction="10000"/>
          </a:bodyPr>
          <a:lstStyle/>
          <a:p>
            <a:pPr algn="just"/>
            <a:r>
              <a:rPr lang="en-US" b="0" i="0" dirty="0">
                <a:effectLst/>
                <a:latin typeface="Söhne"/>
              </a:rPr>
              <a:t>1.1 Definition</a:t>
            </a:r>
          </a:p>
          <a:p>
            <a:pPr algn="just">
              <a:buFont typeface="Arial" panose="020B0604020202020204" pitchFamily="34" charset="0"/>
              <a:buChar char="•"/>
            </a:pPr>
            <a:r>
              <a:rPr lang="en-US" b="1" i="0" dirty="0">
                <a:solidFill>
                  <a:srgbClr val="374151"/>
                </a:solidFill>
                <a:effectLst/>
                <a:latin typeface="Söhne"/>
              </a:rPr>
              <a:t>Communication Deadlock:</a:t>
            </a:r>
            <a:r>
              <a:rPr lang="en-US" b="0" i="0" dirty="0">
                <a:solidFill>
                  <a:srgbClr val="374151"/>
                </a:solidFill>
                <a:effectLst/>
                <a:latin typeface="Söhne"/>
              </a:rPr>
              <a:t> A situation where processes are unable to communicate, leading to system inefficiencies.</a:t>
            </a:r>
          </a:p>
          <a:p>
            <a:pPr algn="just"/>
            <a:r>
              <a:rPr lang="en-US" b="0" i="0" dirty="0">
                <a:effectLst/>
                <a:latin typeface="Söhne"/>
              </a:rPr>
              <a:t>1.2 Characteristics</a:t>
            </a:r>
          </a:p>
          <a:p>
            <a:pPr algn="just">
              <a:buFont typeface="Arial" panose="020B0604020202020204" pitchFamily="34" charset="0"/>
              <a:buChar char="•"/>
            </a:pPr>
            <a:r>
              <a:rPr lang="en-US" b="1" i="0" dirty="0">
                <a:solidFill>
                  <a:srgbClr val="374151"/>
                </a:solidFill>
                <a:effectLst/>
                <a:latin typeface="Söhne"/>
              </a:rPr>
              <a:t>Blocked Communication:</a:t>
            </a:r>
            <a:r>
              <a:rPr lang="en-US" b="0" i="0" dirty="0">
                <a:solidFill>
                  <a:srgbClr val="374151"/>
                </a:solidFill>
                <a:effectLst/>
                <a:latin typeface="Söhne"/>
              </a:rPr>
              <a:t> Processes waiting for messages that are never sent or received.</a:t>
            </a:r>
          </a:p>
          <a:p>
            <a:pPr algn="just">
              <a:buFont typeface="Arial" panose="020B0604020202020204" pitchFamily="34" charset="0"/>
              <a:buChar char="•"/>
            </a:pPr>
            <a:r>
              <a:rPr lang="en-US" b="1" i="0" dirty="0">
                <a:solidFill>
                  <a:srgbClr val="374151"/>
                </a:solidFill>
                <a:effectLst/>
                <a:latin typeface="Söhne"/>
              </a:rPr>
              <a:t>Impact on System:</a:t>
            </a:r>
            <a:r>
              <a:rPr lang="en-US" b="0" i="0" dirty="0">
                <a:solidFill>
                  <a:srgbClr val="374151"/>
                </a:solidFill>
                <a:effectLst/>
                <a:latin typeface="Söhne"/>
              </a:rPr>
              <a:t> Slows down or halts inter-process communication.</a:t>
            </a:r>
          </a:p>
          <a:p>
            <a:pPr algn="just"/>
            <a:r>
              <a:rPr lang="en-US" b="0" i="0" dirty="0">
                <a:effectLst/>
                <a:latin typeface="Söhne"/>
              </a:rPr>
              <a:t>1.3 Example</a:t>
            </a:r>
          </a:p>
          <a:p>
            <a:pPr algn="just">
              <a:buFont typeface="Arial" panose="020B0604020202020204" pitchFamily="34" charset="0"/>
              <a:buChar char="•"/>
            </a:pPr>
            <a:r>
              <a:rPr lang="en-US" b="1" i="0" dirty="0">
                <a:solidFill>
                  <a:srgbClr val="374151"/>
                </a:solidFill>
                <a:effectLst/>
                <a:latin typeface="Söhne"/>
              </a:rPr>
              <a:t>Message Queues:</a:t>
            </a:r>
            <a:r>
              <a:rPr lang="en-US" b="0" i="0" dirty="0">
                <a:solidFill>
                  <a:srgbClr val="374151"/>
                </a:solidFill>
                <a:effectLst/>
                <a:latin typeface="Söhne"/>
              </a:rPr>
              <a:t> Processes waiting indefinitely for messages that are never delivered.</a:t>
            </a:r>
          </a:p>
          <a:p>
            <a:pPr algn="just"/>
            <a:endParaRPr lang="en-US" dirty="0"/>
          </a:p>
        </p:txBody>
      </p:sp>
    </p:spTree>
    <p:extLst>
      <p:ext uri="{BB962C8B-B14F-4D97-AF65-F5344CB8AC3E}">
        <p14:creationId xmlns:p14="http://schemas.microsoft.com/office/powerpoint/2010/main" val="749994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B119-B029-D7A7-0610-79307B34FED9}"/>
              </a:ext>
            </a:extLst>
          </p:cNvPr>
          <p:cNvSpPr>
            <a:spLocks noGrp="1"/>
          </p:cNvSpPr>
          <p:nvPr>
            <p:ph type="title"/>
          </p:nvPr>
        </p:nvSpPr>
        <p:spPr/>
        <p:txBody>
          <a:bodyPr/>
          <a:lstStyle/>
          <a:p>
            <a:r>
              <a:rPr lang="en-US" b="1" i="0" dirty="0">
                <a:effectLst/>
                <a:latin typeface="Söhne"/>
              </a:rPr>
              <a:t>2. Live Lock</a:t>
            </a:r>
            <a:endParaRPr lang="en-US" dirty="0"/>
          </a:p>
        </p:txBody>
      </p:sp>
      <p:sp>
        <p:nvSpPr>
          <p:cNvPr id="3" name="Content Placeholder 2">
            <a:extLst>
              <a:ext uri="{FF2B5EF4-FFF2-40B4-BE49-F238E27FC236}">
                <a16:creationId xmlns:a16="http://schemas.microsoft.com/office/drawing/2014/main" id="{F8A01087-ABFD-C585-FB80-C3011906E6C8}"/>
              </a:ext>
            </a:extLst>
          </p:cNvPr>
          <p:cNvSpPr>
            <a:spLocks noGrp="1"/>
          </p:cNvSpPr>
          <p:nvPr>
            <p:ph idx="1"/>
          </p:nvPr>
        </p:nvSpPr>
        <p:spPr/>
        <p:txBody>
          <a:bodyPr>
            <a:normAutofit fontScale="92500" lnSpcReduction="10000"/>
          </a:bodyPr>
          <a:lstStyle/>
          <a:p>
            <a:pPr algn="just"/>
            <a:r>
              <a:rPr lang="en-US" b="0" i="0" dirty="0">
                <a:effectLst/>
                <a:latin typeface="Söhne"/>
              </a:rPr>
              <a:t>2.1 Definition</a:t>
            </a:r>
          </a:p>
          <a:p>
            <a:pPr algn="just">
              <a:buFont typeface="Arial" panose="020B0604020202020204" pitchFamily="34" charset="0"/>
              <a:buChar char="•"/>
            </a:pPr>
            <a:r>
              <a:rPr lang="en-US" b="1" i="0" dirty="0">
                <a:solidFill>
                  <a:srgbClr val="374151"/>
                </a:solidFill>
                <a:effectLst/>
                <a:latin typeface="Söhne"/>
              </a:rPr>
              <a:t>Live Lock:</a:t>
            </a:r>
            <a:r>
              <a:rPr lang="en-US" b="0" i="0" dirty="0">
                <a:solidFill>
                  <a:srgbClr val="374151"/>
                </a:solidFill>
                <a:effectLst/>
                <a:latin typeface="Söhne"/>
              </a:rPr>
              <a:t> Processes continuously change their state in response to others, but no progress is made.</a:t>
            </a:r>
          </a:p>
          <a:p>
            <a:pPr algn="just"/>
            <a:r>
              <a:rPr lang="en-US" b="0" i="0" dirty="0">
                <a:effectLst/>
                <a:latin typeface="Söhne"/>
              </a:rPr>
              <a:t>2.2 Characteristics</a:t>
            </a:r>
          </a:p>
          <a:p>
            <a:pPr algn="just">
              <a:buFont typeface="Arial" panose="020B0604020202020204" pitchFamily="34" charset="0"/>
              <a:buChar char="•"/>
            </a:pPr>
            <a:r>
              <a:rPr lang="en-US" b="1" i="0" dirty="0">
                <a:solidFill>
                  <a:srgbClr val="374151"/>
                </a:solidFill>
                <a:effectLst/>
                <a:latin typeface="Söhne"/>
              </a:rPr>
              <a:t>Continuous Interaction:</a:t>
            </a:r>
            <a:r>
              <a:rPr lang="en-US" b="0" i="0" dirty="0">
                <a:solidFill>
                  <a:srgbClr val="374151"/>
                </a:solidFill>
                <a:effectLst/>
                <a:latin typeface="Söhne"/>
              </a:rPr>
              <a:t> Processes are actively responding to each other's actions.</a:t>
            </a:r>
          </a:p>
          <a:p>
            <a:pPr algn="just">
              <a:buFont typeface="Arial" panose="020B0604020202020204" pitchFamily="34" charset="0"/>
              <a:buChar char="•"/>
            </a:pPr>
            <a:r>
              <a:rPr lang="en-US" b="1" i="0" dirty="0">
                <a:solidFill>
                  <a:srgbClr val="374151"/>
                </a:solidFill>
                <a:effectLst/>
                <a:latin typeface="Söhne"/>
              </a:rPr>
              <a:t>No Forward Progress:</a:t>
            </a:r>
            <a:r>
              <a:rPr lang="en-US" b="0" i="0" dirty="0">
                <a:solidFill>
                  <a:srgbClr val="374151"/>
                </a:solidFill>
                <a:effectLst/>
                <a:latin typeface="Söhne"/>
              </a:rPr>
              <a:t> System remains in a constant state of interaction without accomplishing tasks.</a:t>
            </a:r>
          </a:p>
          <a:p>
            <a:pPr algn="just"/>
            <a:r>
              <a:rPr lang="en-US" b="0" i="0" dirty="0">
                <a:effectLst/>
                <a:latin typeface="Söhne"/>
              </a:rPr>
              <a:t>2.3 Example</a:t>
            </a:r>
          </a:p>
          <a:p>
            <a:pPr algn="just">
              <a:buFont typeface="Arial" panose="020B0604020202020204" pitchFamily="34" charset="0"/>
              <a:buChar char="•"/>
            </a:pPr>
            <a:r>
              <a:rPr lang="en-US" b="1" i="0" dirty="0">
                <a:solidFill>
                  <a:srgbClr val="374151"/>
                </a:solidFill>
                <a:effectLst/>
                <a:latin typeface="Söhne"/>
              </a:rPr>
              <a:t>Two Processes Yielding:</a:t>
            </a:r>
            <a:r>
              <a:rPr lang="en-US" b="0" i="0" dirty="0">
                <a:solidFill>
                  <a:srgbClr val="374151"/>
                </a:solidFill>
                <a:effectLst/>
                <a:latin typeface="Söhne"/>
              </a:rPr>
              <a:t> Each yielding to the other, preventing both from making progress.</a:t>
            </a:r>
          </a:p>
          <a:p>
            <a:pPr algn="just"/>
            <a:endParaRPr lang="en-US" dirty="0"/>
          </a:p>
        </p:txBody>
      </p:sp>
    </p:spTree>
    <p:extLst>
      <p:ext uri="{BB962C8B-B14F-4D97-AF65-F5344CB8AC3E}">
        <p14:creationId xmlns:p14="http://schemas.microsoft.com/office/powerpoint/2010/main" val="372312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FB48-20C4-C9A8-9F19-FF63FCC0A453}"/>
              </a:ext>
            </a:extLst>
          </p:cNvPr>
          <p:cNvSpPr>
            <a:spLocks noGrp="1"/>
          </p:cNvSpPr>
          <p:nvPr>
            <p:ph type="title"/>
          </p:nvPr>
        </p:nvSpPr>
        <p:spPr/>
        <p:txBody>
          <a:bodyPr/>
          <a:lstStyle/>
          <a:p>
            <a:r>
              <a:rPr lang="en-US" b="1" i="0" dirty="0">
                <a:effectLst/>
                <a:latin typeface="Söhne"/>
              </a:rPr>
              <a:t>3. Starvation</a:t>
            </a:r>
            <a:endParaRPr lang="en-US" dirty="0"/>
          </a:p>
        </p:txBody>
      </p:sp>
      <p:sp>
        <p:nvSpPr>
          <p:cNvPr id="3" name="Content Placeholder 2">
            <a:extLst>
              <a:ext uri="{FF2B5EF4-FFF2-40B4-BE49-F238E27FC236}">
                <a16:creationId xmlns:a16="http://schemas.microsoft.com/office/drawing/2014/main" id="{DCE248F7-5D09-AE02-6B1F-9AE9D91AE5B1}"/>
              </a:ext>
            </a:extLst>
          </p:cNvPr>
          <p:cNvSpPr>
            <a:spLocks noGrp="1"/>
          </p:cNvSpPr>
          <p:nvPr>
            <p:ph idx="1"/>
          </p:nvPr>
        </p:nvSpPr>
        <p:spPr/>
        <p:txBody>
          <a:bodyPr>
            <a:normAutofit lnSpcReduction="10000"/>
          </a:bodyPr>
          <a:lstStyle/>
          <a:p>
            <a:pPr algn="just"/>
            <a:r>
              <a:rPr lang="en-US" b="0" i="0" dirty="0">
                <a:effectLst/>
                <a:latin typeface="Söhne"/>
              </a:rPr>
              <a:t>3.1 Definition</a:t>
            </a:r>
          </a:p>
          <a:p>
            <a:pPr algn="just">
              <a:buFont typeface="Arial" panose="020B0604020202020204" pitchFamily="34" charset="0"/>
              <a:buChar char="•"/>
            </a:pPr>
            <a:r>
              <a:rPr lang="en-US" b="1" i="0" dirty="0">
                <a:solidFill>
                  <a:srgbClr val="374151"/>
                </a:solidFill>
                <a:effectLst/>
                <a:latin typeface="Söhne"/>
              </a:rPr>
              <a:t>Starvation:</a:t>
            </a:r>
            <a:r>
              <a:rPr lang="en-US" b="0" i="0" dirty="0">
                <a:solidFill>
                  <a:srgbClr val="374151"/>
                </a:solidFill>
                <a:effectLst/>
                <a:latin typeface="Söhne"/>
              </a:rPr>
              <a:t> A situation where a process is unable to gain the resources it needs for an extended period.</a:t>
            </a:r>
          </a:p>
          <a:p>
            <a:pPr algn="just"/>
            <a:r>
              <a:rPr lang="en-US" b="0" i="0" dirty="0">
                <a:effectLst/>
                <a:latin typeface="Söhne"/>
              </a:rPr>
              <a:t>3.2 Characteristics</a:t>
            </a:r>
          </a:p>
          <a:p>
            <a:pPr algn="just">
              <a:buFont typeface="Arial" panose="020B0604020202020204" pitchFamily="34" charset="0"/>
              <a:buChar char="•"/>
            </a:pPr>
            <a:r>
              <a:rPr lang="en-US" b="1" i="0" dirty="0">
                <a:solidFill>
                  <a:srgbClr val="374151"/>
                </a:solidFill>
                <a:effectLst/>
                <a:latin typeface="Söhne"/>
              </a:rPr>
              <a:t>Resource Deprivation:</a:t>
            </a:r>
            <a:r>
              <a:rPr lang="en-US" b="0" i="0" dirty="0">
                <a:solidFill>
                  <a:srgbClr val="374151"/>
                </a:solidFill>
                <a:effectLst/>
                <a:latin typeface="Söhne"/>
              </a:rPr>
              <a:t> Process consistently denied access to essential resources.</a:t>
            </a:r>
          </a:p>
          <a:p>
            <a:pPr algn="just">
              <a:buFont typeface="Arial" panose="020B0604020202020204" pitchFamily="34" charset="0"/>
              <a:buChar char="•"/>
            </a:pPr>
            <a:r>
              <a:rPr lang="en-US" b="1" i="0" dirty="0">
                <a:solidFill>
                  <a:srgbClr val="374151"/>
                </a:solidFill>
                <a:effectLst/>
                <a:latin typeface="Söhne"/>
              </a:rPr>
              <a:t>No Progress:</a:t>
            </a:r>
            <a:r>
              <a:rPr lang="en-US" b="0" i="0" dirty="0">
                <a:solidFill>
                  <a:srgbClr val="374151"/>
                </a:solidFill>
                <a:effectLst/>
                <a:latin typeface="Söhne"/>
              </a:rPr>
              <a:t> Process unable to complete its tasks.</a:t>
            </a:r>
          </a:p>
          <a:p>
            <a:pPr algn="just"/>
            <a:r>
              <a:rPr lang="en-US" b="0" i="0" dirty="0">
                <a:effectLst/>
                <a:latin typeface="Söhne"/>
              </a:rPr>
              <a:t>3.3 Example</a:t>
            </a:r>
          </a:p>
          <a:p>
            <a:pPr algn="just">
              <a:buFont typeface="Arial" panose="020B0604020202020204" pitchFamily="34" charset="0"/>
              <a:buChar char="•"/>
            </a:pPr>
            <a:r>
              <a:rPr lang="en-US" b="1" i="0" dirty="0">
                <a:solidFill>
                  <a:srgbClr val="374151"/>
                </a:solidFill>
                <a:effectLst/>
                <a:latin typeface="Söhne"/>
              </a:rPr>
              <a:t>Resource Allocation:</a:t>
            </a:r>
            <a:r>
              <a:rPr lang="en-US" b="0" i="0" dirty="0">
                <a:solidFill>
                  <a:srgbClr val="374151"/>
                </a:solidFill>
                <a:effectLst/>
                <a:latin typeface="Söhne"/>
              </a:rPr>
              <a:t> A low-priority process consistently denied access to critical resources.</a:t>
            </a:r>
          </a:p>
          <a:p>
            <a:pPr algn="just"/>
            <a:endParaRPr lang="en-US" dirty="0"/>
          </a:p>
        </p:txBody>
      </p:sp>
    </p:spTree>
    <p:extLst>
      <p:ext uri="{BB962C8B-B14F-4D97-AF65-F5344CB8AC3E}">
        <p14:creationId xmlns:p14="http://schemas.microsoft.com/office/powerpoint/2010/main" val="1570864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3C8-5C94-3C78-F0EB-9B1DDFB4871B}"/>
              </a:ext>
            </a:extLst>
          </p:cNvPr>
          <p:cNvSpPr>
            <a:spLocks noGrp="1"/>
          </p:cNvSpPr>
          <p:nvPr>
            <p:ph type="title"/>
          </p:nvPr>
        </p:nvSpPr>
        <p:spPr/>
        <p:txBody>
          <a:bodyPr/>
          <a:lstStyle/>
          <a:p>
            <a:r>
              <a:rPr lang="en-US" b="1" i="0" dirty="0">
                <a:effectLst/>
                <a:latin typeface="Söhne"/>
              </a:rPr>
              <a:t>4. Mitigation Strategies</a:t>
            </a:r>
            <a:endParaRPr lang="en-US" dirty="0"/>
          </a:p>
        </p:txBody>
      </p:sp>
      <p:sp>
        <p:nvSpPr>
          <p:cNvPr id="3" name="Content Placeholder 2">
            <a:extLst>
              <a:ext uri="{FF2B5EF4-FFF2-40B4-BE49-F238E27FC236}">
                <a16:creationId xmlns:a16="http://schemas.microsoft.com/office/drawing/2014/main" id="{7D8A0742-714D-FA5B-FDCF-0883CD385899}"/>
              </a:ext>
            </a:extLst>
          </p:cNvPr>
          <p:cNvSpPr>
            <a:spLocks noGrp="1"/>
          </p:cNvSpPr>
          <p:nvPr>
            <p:ph idx="1"/>
          </p:nvPr>
        </p:nvSpPr>
        <p:spPr/>
        <p:txBody>
          <a:bodyPr>
            <a:normAutofit fontScale="85000" lnSpcReduction="20000"/>
          </a:bodyPr>
          <a:lstStyle/>
          <a:p>
            <a:pPr algn="just"/>
            <a:r>
              <a:rPr lang="en-US" b="0" i="0" dirty="0">
                <a:effectLst/>
                <a:latin typeface="Söhne"/>
              </a:rPr>
              <a:t>4.1 Communication Deadlock</a:t>
            </a:r>
          </a:p>
          <a:p>
            <a:pPr algn="just">
              <a:buFont typeface="Arial" panose="020B0604020202020204" pitchFamily="34" charset="0"/>
              <a:buChar char="•"/>
            </a:pPr>
            <a:r>
              <a:rPr lang="en-US" b="1" i="0" dirty="0">
                <a:solidFill>
                  <a:srgbClr val="374151"/>
                </a:solidFill>
                <a:effectLst/>
                <a:latin typeface="Söhne"/>
              </a:rPr>
              <a:t>Proper Resource Management:</a:t>
            </a:r>
            <a:r>
              <a:rPr lang="en-US" b="0" i="0" dirty="0">
                <a:solidFill>
                  <a:srgbClr val="374151"/>
                </a:solidFill>
                <a:effectLst/>
                <a:latin typeface="Söhne"/>
              </a:rPr>
              <a:t> Ensure timely release of communication resources.</a:t>
            </a:r>
          </a:p>
          <a:p>
            <a:pPr algn="just">
              <a:buFont typeface="Arial" panose="020B0604020202020204" pitchFamily="34" charset="0"/>
              <a:buChar char="•"/>
            </a:pPr>
            <a:r>
              <a:rPr lang="en-US" b="1" i="0" dirty="0">
                <a:solidFill>
                  <a:srgbClr val="374151"/>
                </a:solidFill>
                <a:effectLst/>
                <a:latin typeface="Söhne"/>
              </a:rPr>
              <a:t>Timeout Mechanisms:</a:t>
            </a:r>
            <a:r>
              <a:rPr lang="en-US" b="0" i="0" dirty="0">
                <a:solidFill>
                  <a:srgbClr val="374151"/>
                </a:solidFill>
                <a:effectLst/>
                <a:latin typeface="Söhne"/>
              </a:rPr>
              <a:t> Implement timeouts for waiting processes.</a:t>
            </a:r>
          </a:p>
          <a:p>
            <a:pPr algn="just"/>
            <a:r>
              <a:rPr lang="en-US" b="0" i="0" dirty="0">
                <a:effectLst/>
                <a:latin typeface="Söhne"/>
              </a:rPr>
              <a:t>4.2 Live Lock</a:t>
            </a:r>
          </a:p>
          <a:p>
            <a:pPr algn="just">
              <a:buFont typeface="Arial" panose="020B0604020202020204" pitchFamily="34" charset="0"/>
              <a:buChar char="•"/>
            </a:pPr>
            <a:r>
              <a:rPr lang="en-US" b="1" i="0" dirty="0">
                <a:solidFill>
                  <a:srgbClr val="374151"/>
                </a:solidFill>
                <a:effectLst/>
                <a:latin typeface="Söhne"/>
              </a:rPr>
              <a:t>Intelligent Decision Making:</a:t>
            </a:r>
            <a:r>
              <a:rPr lang="en-US" b="0" i="0" dirty="0">
                <a:solidFill>
                  <a:srgbClr val="374151"/>
                </a:solidFill>
                <a:effectLst/>
                <a:latin typeface="Söhne"/>
              </a:rPr>
              <a:t> Implement mechanisms for processes to make informed decisions.</a:t>
            </a:r>
          </a:p>
          <a:p>
            <a:pPr algn="just">
              <a:buFont typeface="Arial" panose="020B0604020202020204" pitchFamily="34" charset="0"/>
              <a:buChar char="•"/>
            </a:pPr>
            <a:r>
              <a:rPr lang="en-US" b="1" i="0" dirty="0">
                <a:solidFill>
                  <a:srgbClr val="374151"/>
                </a:solidFill>
                <a:effectLst/>
                <a:latin typeface="Söhne"/>
              </a:rPr>
              <a:t>Randomized Backoff:</a:t>
            </a:r>
            <a:r>
              <a:rPr lang="en-US" b="0" i="0" dirty="0">
                <a:solidFill>
                  <a:srgbClr val="374151"/>
                </a:solidFill>
                <a:effectLst/>
                <a:latin typeface="Söhne"/>
              </a:rPr>
              <a:t> Introduce randomness in decision-making to break the cycle.</a:t>
            </a:r>
          </a:p>
          <a:p>
            <a:pPr algn="just"/>
            <a:r>
              <a:rPr lang="en-US" b="0" i="0" dirty="0">
                <a:effectLst/>
                <a:latin typeface="Söhne"/>
              </a:rPr>
              <a:t>4.3 Starvation</a:t>
            </a:r>
          </a:p>
          <a:p>
            <a:pPr algn="just">
              <a:buFont typeface="Arial" panose="020B0604020202020204" pitchFamily="34" charset="0"/>
              <a:buChar char="•"/>
            </a:pPr>
            <a:r>
              <a:rPr lang="en-US" b="1" i="0" dirty="0">
                <a:solidFill>
                  <a:srgbClr val="374151"/>
                </a:solidFill>
                <a:effectLst/>
                <a:latin typeface="Söhne"/>
              </a:rPr>
              <a:t>Priority Adjustment:</a:t>
            </a:r>
            <a:r>
              <a:rPr lang="en-US" b="0" i="0" dirty="0">
                <a:solidFill>
                  <a:srgbClr val="374151"/>
                </a:solidFill>
                <a:effectLst/>
                <a:latin typeface="Söhne"/>
              </a:rPr>
              <a:t> Adjust process priorities to ensure fair resource allocation.</a:t>
            </a:r>
          </a:p>
          <a:p>
            <a:pPr algn="just">
              <a:buFont typeface="Arial" panose="020B0604020202020204" pitchFamily="34" charset="0"/>
              <a:buChar char="•"/>
            </a:pPr>
            <a:r>
              <a:rPr lang="en-US" b="1" i="0" dirty="0">
                <a:solidFill>
                  <a:srgbClr val="374151"/>
                </a:solidFill>
                <a:effectLst/>
                <a:latin typeface="Söhne"/>
              </a:rPr>
              <a:t>Resource Release Policies:</a:t>
            </a:r>
            <a:r>
              <a:rPr lang="en-US" b="0" i="0" dirty="0">
                <a:solidFill>
                  <a:srgbClr val="374151"/>
                </a:solidFill>
                <a:effectLst/>
                <a:latin typeface="Söhne"/>
              </a:rPr>
              <a:t> Implement policies to release resources periodically.</a:t>
            </a:r>
          </a:p>
          <a:p>
            <a:pPr algn="just"/>
            <a:endParaRPr lang="en-US" dirty="0"/>
          </a:p>
        </p:txBody>
      </p:sp>
    </p:spTree>
    <p:extLst>
      <p:ext uri="{BB962C8B-B14F-4D97-AF65-F5344CB8AC3E}">
        <p14:creationId xmlns:p14="http://schemas.microsoft.com/office/powerpoint/2010/main" val="406479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040E-C60B-66EC-4314-939F5496F86A}"/>
              </a:ext>
            </a:extLst>
          </p:cNvPr>
          <p:cNvSpPr>
            <a:spLocks noGrp="1"/>
          </p:cNvSpPr>
          <p:nvPr>
            <p:ph type="title"/>
          </p:nvPr>
        </p:nvSpPr>
        <p:spPr/>
        <p:txBody>
          <a:bodyPr>
            <a:normAutofit/>
          </a:bodyPr>
          <a:lstStyle/>
          <a:p>
            <a:pPr algn="just"/>
            <a:r>
              <a:rPr lang="en-US" b="0" i="0" dirty="0">
                <a:effectLst/>
                <a:latin typeface="Söhne"/>
              </a:rPr>
              <a:t>Resource Type: Preemptable and Non-preemptable Resources:</a:t>
            </a:r>
            <a:endParaRPr lang="en-US" dirty="0"/>
          </a:p>
        </p:txBody>
      </p:sp>
      <p:sp>
        <p:nvSpPr>
          <p:cNvPr id="3" name="Content Placeholder 2">
            <a:extLst>
              <a:ext uri="{FF2B5EF4-FFF2-40B4-BE49-F238E27FC236}">
                <a16:creationId xmlns:a16="http://schemas.microsoft.com/office/drawing/2014/main" id="{ADBED791-3C6B-582F-55CE-B0260817E5D1}"/>
              </a:ext>
            </a:extLst>
          </p:cNvPr>
          <p:cNvSpPr>
            <a:spLocks noGrp="1"/>
          </p:cNvSpPr>
          <p:nvPr>
            <p:ph idx="1"/>
          </p:nvPr>
        </p:nvSpPr>
        <p:spPr/>
        <p:txBody>
          <a:bodyPr>
            <a:normAutofit/>
          </a:bodyPr>
          <a:lstStyle/>
          <a:p>
            <a:pPr algn="just">
              <a:buFont typeface="Arial" panose="020B0604020202020204" pitchFamily="34" charset="0"/>
              <a:buChar char="•"/>
            </a:pPr>
            <a:r>
              <a:rPr lang="en-US" sz="3200" b="1" i="0" dirty="0">
                <a:effectLst/>
                <a:latin typeface="Söhne"/>
              </a:rPr>
              <a:t>Preemptable Resources:</a:t>
            </a:r>
            <a:r>
              <a:rPr lang="en-US" sz="3200" b="0" i="0" dirty="0">
                <a:effectLst/>
                <a:latin typeface="Söhne"/>
              </a:rPr>
              <a:t> These are resources that can be taken away from a process without causing failure. For example, CPU time may be preemptable.</a:t>
            </a:r>
          </a:p>
          <a:p>
            <a:pPr algn="just">
              <a:buFont typeface="Arial" panose="020B0604020202020204" pitchFamily="34" charset="0"/>
              <a:buChar char="•"/>
            </a:pPr>
            <a:r>
              <a:rPr lang="en-US" sz="3200" b="1" i="0" dirty="0">
                <a:effectLst/>
                <a:latin typeface="Söhne"/>
              </a:rPr>
              <a:t>Non-preemptable Resources:</a:t>
            </a:r>
            <a:r>
              <a:rPr lang="en-US" sz="3200" b="0" i="0" dirty="0">
                <a:effectLst/>
                <a:latin typeface="Söhne"/>
              </a:rPr>
              <a:t> Resources that cannot be taken away from a process until it willingly releases them. For instance, a printer may be a non-preemptable resource.</a:t>
            </a:r>
          </a:p>
          <a:p>
            <a:pPr algn="just"/>
            <a:endParaRPr lang="en-US" sz="3200" dirty="0"/>
          </a:p>
        </p:txBody>
      </p:sp>
    </p:spTree>
    <p:extLst>
      <p:ext uri="{BB962C8B-B14F-4D97-AF65-F5344CB8AC3E}">
        <p14:creationId xmlns:p14="http://schemas.microsoft.com/office/powerpoint/2010/main" val="380549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Conditions For Deadlock</a:t>
            </a:r>
          </a:p>
        </p:txBody>
      </p:sp>
      <p:sp>
        <p:nvSpPr>
          <p:cNvPr id="3" name="Content Placeholder 2"/>
          <p:cNvSpPr>
            <a:spLocks noGrp="1"/>
          </p:cNvSpPr>
          <p:nvPr>
            <p:ph idx="1"/>
          </p:nvPr>
        </p:nvSpPr>
        <p:spPr>
          <a:xfrm>
            <a:off x="838200" y="1825624"/>
            <a:ext cx="10734674" cy="4860925"/>
          </a:xfrm>
        </p:spPr>
        <p:txBody>
          <a:bodyPr>
            <a:normAutofit fontScale="92500" lnSpcReduction="20000"/>
          </a:bodyPr>
          <a:lstStyle/>
          <a:p>
            <a:pPr marL="0" indent="0" algn="just" fontAlgn="base">
              <a:buNone/>
            </a:pPr>
            <a:r>
              <a:rPr lang="en-US" dirty="0"/>
              <a:t>There are following 4 necessary conditions for the occurrence of deadlock-</a:t>
            </a:r>
          </a:p>
          <a:p>
            <a:pPr algn="just" fontAlgn="base"/>
            <a:r>
              <a:rPr lang="en-US" dirty="0"/>
              <a:t>Mutual Exclusion: A resource can only be shared in mutually exclusive manner. It implies, two process cannot use the same resource at the same time.</a:t>
            </a:r>
          </a:p>
          <a:p>
            <a:pPr algn="just" fontAlgn="base"/>
            <a:r>
              <a:rPr lang="en-US" dirty="0"/>
              <a:t>Hold and Wait: A process waits for some resources while holding another resource at the same time.</a:t>
            </a:r>
          </a:p>
          <a:p>
            <a:pPr algn="just" fontAlgn="base"/>
            <a:r>
              <a:rPr lang="en-US" dirty="0"/>
              <a:t>No preemption: The process which once scheduled will be executed till the completion. No other process can be scheduled by the scheduler meanwhile.</a:t>
            </a:r>
          </a:p>
          <a:p>
            <a:pPr algn="just" fontAlgn="base"/>
            <a:r>
              <a:rPr lang="en-US" dirty="0"/>
              <a:t>Circular wait: All the processes must be waiting for the resources in a cyclic manner so that the last process is waiting for the resource which is being held by the first process.</a:t>
            </a:r>
          </a:p>
          <a:p>
            <a:pPr algn="just" fontAlgn="base">
              <a:buFont typeface="Wingdings" panose="05000000000000000000" pitchFamily="2" charset="2"/>
              <a:buChar char="Ø"/>
            </a:pPr>
            <a:r>
              <a:rPr lang="en-US" dirty="0"/>
              <a:t>All these 4 conditions must hold simultaneously for the occurrence of deadlock.</a:t>
            </a:r>
          </a:p>
          <a:p>
            <a:pPr algn="just" fontAlgn="base">
              <a:buFont typeface="Wingdings" panose="05000000000000000000" pitchFamily="2" charset="2"/>
              <a:buChar char="Ø"/>
            </a:pPr>
            <a:r>
              <a:rPr lang="en-US" dirty="0"/>
              <a:t>If any of these conditions fail, then the system can be ensured deadlock free.</a:t>
            </a:r>
          </a:p>
          <a:p>
            <a:pPr algn="just" fontAlgn="base"/>
            <a:endParaRPr lang="en-US" dirty="0"/>
          </a:p>
        </p:txBody>
      </p:sp>
    </p:spTree>
    <p:extLst>
      <p:ext uri="{BB962C8B-B14F-4D97-AF65-F5344CB8AC3E}">
        <p14:creationId xmlns:p14="http://schemas.microsoft.com/office/powerpoint/2010/main" val="3950414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for Handling Deadlocks</a:t>
            </a:r>
          </a:p>
        </p:txBody>
      </p:sp>
      <p:sp>
        <p:nvSpPr>
          <p:cNvPr id="3" name="Content Placeholder 2"/>
          <p:cNvSpPr>
            <a:spLocks noGrp="1"/>
          </p:cNvSpPr>
          <p:nvPr>
            <p:ph idx="1"/>
          </p:nvPr>
        </p:nvSpPr>
        <p:spPr/>
        <p:txBody>
          <a:bodyPr/>
          <a:lstStyle/>
          <a:p>
            <a:pPr marL="0" indent="0">
              <a:buNone/>
            </a:pPr>
            <a:r>
              <a:rPr lang="en-US" dirty="0"/>
              <a:t>There are three ways of handling deadlocks: </a:t>
            </a:r>
          </a:p>
          <a:p>
            <a:pPr marL="0" indent="0">
              <a:buNone/>
            </a:pPr>
            <a:r>
              <a:rPr lang="en-US" dirty="0"/>
              <a:t>	• Deadlock prevention </a:t>
            </a:r>
          </a:p>
          <a:p>
            <a:pPr marL="0" indent="0">
              <a:buNone/>
            </a:pPr>
            <a:r>
              <a:rPr lang="en-US" dirty="0"/>
              <a:t>	• Deadlock avoidance </a:t>
            </a:r>
          </a:p>
          <a:p>
            <a:pPr marL="0" indent="0">
              <a:buNone/>
            </a:pPr>
            <a:r>
              <a:rPr lang="en-US" dirty="0"/>
              <a:t>	• Deadlock detection and recovery</a:t>
            </a:r>
          </a:p>
        </p:txBody>
      </p:sp>
    </p:spTree>
    <p:extLst>
      <p:ext uri="{BB962C8B-B14F-4D97-AF65-F5344CB8AC3E}">
        <p14:creationId xmlns:p14="http://schemas.microsoft.com/office/powerpoint/2010/main" val="242832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Deadlock prevention</a:t>
            </a:r>
          </a:p>
        </p:txBody>
      </p:sp>
      <p:sp>
        <p:nvSpPr>
          <p:cNvPr id="3" name="Content Placeholder 2"/>
          <p:cNvSpPr>
            <a:spLocks noGrp="1"/>
          </p:cNvSpPr>
          <p:nvPr>
            <p:ph idx="1"/>
          </p:nvPr>
        </p:nvSpPr>
        <p:spPr/>
        <p:txBody>
          <a:bodyPr/>
          <a:lstStyle/>
          <a:p>
            <a:pPr algn="just"/>
            <a:r>
              <a:rPr lang="en-US" dirty="0"/>
              <a:t>Different protocols are used to prevent or avoid deadlocks, ensuring that the system will never enter a deadlocked state. </a:t>
            </a:r>
          </a:p>
          <a:p>
            <a:pPr algn="just"/>
            <a:r>
              <a:rPr lang="en-US" dirty="0"/>
              <a:t>To prevent the system from deadlocks, one of the four conditions that may create a deadlock should be discarded. </a:t>
            </a:r>
          </a:p>
          <a:p>
            <a:pPr algn="just"/>
            <a:r>
              <a:rPr lang="en-US" dirty="0"/>
              <a:t>The methods for those conditions are as follows:</a:t>
            </a:r>
          </a:p>
          <a:p>
            <a:pPr marL="514350" indent="-514350" algn="just">
              <a:buAutoNum type="alphaLcParenR"/>
            </a:pPr>
            <a:r>
              <a:rPr lang="en-US" dirty="0"/>
              <a:t>Mutual Exclusion:</a:t>
            </a:r>
          </a:p>
          <a:p>
            <a:pPr marL="514350" indent="-514350" algn="just">
              <a:buAutoNum type="alphaLcParenR"/>
            </a:pPr>
            <a:r>
              <a:rPr lang="en-US" dirty="0"/>
              <a:t>Hold and Wait:</a:t>
            </a:r>
          </a:p>
          <a:p>
            <a:pPr marL="514350" indent="-514350" algn="just">
              <a:buAutoNum type="alphaLcParenR"/>
            </a:pPr>
            <a:r>
              <a:rPr lang="en-US" dirty="0"/>
              <a:t>No Preemption:</a:t>
            </a:r>
          </a:p>
          <a:p>
            <a:pPr marL="514350" indent="-514350" algn="just">
              <a:buAutoNum type="alphaLcParenR"/>
            </a:pPr>
            <a:r>
              <a:rPr lang="en-US" dirty="0"/>
              <a:t>Circular Wait: </a:t>
            </a:r>
          </a:p>
        </p:txBody>
      </p:sp>
    </p:spTree>
    <p:extLst>
      <p:ext uri="{BB962C8B-B14F-4D97-AF65-F5344CB8AC3E}">
        <p14:creationId xmlns:p14="http://schemas.microsoft.com/office/powerpoint/2010/main" val="250854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Deadlock avoidance</a:t>
            </a:r>
          </a:p>
        </p:txBody>
      </p:sp>
      <p:sp>
        <p:nvSpPr>
          <p:cNvPr id="3" name="Content Placeholder 2"/>
          <p:cNvSpPr>
            <a:spLocks noGrp="1"/>
          </p:cNvSpPr>
          <p:nvPr>
            <p:ph idx="1"/>
          </p:nvPr>
        </p:nvSpPr>
        <p:spPr>
          <a:xfrm>
            <a:off x="838200" y="1839913"/>
            <a:ext cx="10515600" cy="4351338"/>
          </a:xfrm>
        </p:spPr>
        <p:txBody>
          <a:bodyPr>
            <a:normAutofit fontScale="92500" lnSpcReduction="20000"/>
          </a:bodyPr>
          <a:lstStyle/>
          <a:p>
            <a:pPr algn="just"/>
            <a:r>
              <a:rPr lang="en-US" dirty="0"/>
              <a:t>Deadlock can be avoided if certain information about processes is available to the operating system before allocation of resources, such as which resources a process will consume in its lifetime. </a:t>
            </a:r>
          </a:p>
          <a:p>
            <a:pPr algn="just"/>
            <a:r>
              <a:rPr lang="en-US" dirty="0"/>
              <a:t>For every resource request, the system sees whether granting the request will mean that the system will enter an unsafe state, meaning a state that could result in deadlock. </a:t>
            </a:r>
          </a:p>
          <a:p>
            <a:pPr algn="just"/>
            <a:r>
              <a:rPr lang="en-US" dirty="0"/>
              <a:t>The system then only grants requests that will lead to safe states.</a:t>
            </a:r>
          </a:p>
          <a:p>
            <a:pPr algn="just"/>
            <a:r>
              <a:rPr lang="en-US" dirty="0"/>
              <a:t>Deadlock avoidance algorithm can be classified into following two methods: </a:t>
            </a:r>
          </a:p>
          <a:p>
            <a:pPr marL="0" indent="0" algn="l">
              <a:buNone/>
            </a:pPr>
            <a:r>
              <a:rPr lang="en-US" dirty="0"/>
              <a:t>	a) Safe state </a:t>
            </a:r>
          </a:p>
          <a:p>
            <a:pPr lvl="2"/>
            <a:r>
              <a:rPr lang="en-US" b="1" i="0" dirty="0">
                <a:solidFill>
                  <a:srgbClr val="374151"/>
                </a:solidFill>
                <a:effectLst/>
                <a:latin typeface="Söhne"/>
              </a:rPr>
              <a:t>Safe State:</a:t>
            </a:r>
            <a:r>
              <a:rPr lang="en-US" b="0" i="0" dirty="0">
                <a:solidFill>
                  <a:srgbClr val="374151"/>
                </a:solidFill>
                <a:effectLst/>
                <a:latin typeface="Söhne"/>
              </a:rPr>
              <a:t> A system state where deadlock is not possible.</a:t>
            </a:r>
          </a:p>
          <a:p>
            <a:pPr lvl="2"/>
            <a:r>
              <a:rPr lang="en-US" b="1" i="0" dirty="0">
                <a:solidFill>
                  <a:srgbClr val="374151"/>
                </a:solidFill>
                <a:effectLst/>
                <a:latin typeface="Söhne"/>
              </a:rPr>
              <a:t>Unsafe State:</a:t>
            </a:r>
            <a:r>
              <a:rPr lang="en-US" b="0" i="0" dirty="0">
                <a:solidFill>
                  <a:srgbClr val="374151"/>
                </a:solidFill>
                <a:effectLst/>
                <a:latin typeface="Söhne"/>
              </a:rPr>
              <a:t> A system state where deadlock might occur.</a:t>
            </a:r>
            <a:endParaRPr lang="en-US" dirty="0"/>
          </a:p>
          <a:p>
            <a:pPr marL="0" indent="0" algn="just">
              <a:buNone/>
            </a:pPr>
            <a:r>
              <a:rPr lang="en-US" dirty="0"/>
              <a:t>	b) Resource allocation graph</a:t>
            </a:r>
          </a:p>
        </p:txBody>
      </p:sp>
    </p:spTree>
    <p:extLst>
      <p:ext uri="{BB962C8B-B14F-4D97-AF65-F5344CB8AC3E}">
        <p14:creationId xmlns:p14="http://schemas.microsoft.com/office/powerpoint/2010/main" val="206044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Safe state</a:t>
            </a:r>
          </a:p>
        </p:txBody>
      </p:sp>
      <p:sp>
        <p:nvSpPr>
          <p:cNvPr id="3" name="Content Placeholder 2"/>
          <p:cNvSpPr>
            <a:spLocks noGrp="1"/>
          </p:cNvSpPr>
          <p:nvPr>
            <p:ph idx="1"/>
          </p:nvPr>
        </p:nvSpPr>
        <p:spPr>
          <a:xfrm>
            <a:off x="838200" y="1839913"/>
            <a:ext cx="10515600" cy="4351338"/>
          </a:xfrm>
        </p:spPr>
        <p:txBody>
          <a:bodyPr/>
          <a:lstStyle/>
          <a:p>
            <a:pPr algn="just"/>
            <a:r>
              <a:rPr lang="en-US" dirty="0"/>
              <a:t>A state is safe if the system can allocate resources to each process in some order and still avoid a deadlock. </a:t>
            </a:r>
          </a:p>
          <a:p>
            <a:pPr algn="just"/>
            <a:r>
              <a:rPr lang="en-US" dirty="0"/>
              <a:t>Let us consider a system with 12 magnetic tape drives and 3 processes P0, P1, and P2. </a:t>
            </a:r>
          </a:p>
          <a:p>
            <a:pPr algn="just"/>
            <a:r>
              <a:rPr lang="en-US" dirty="0"/>
              <a:t>The process P0 requires 10 tape drives; P1 may need 4 tape drives and process P2 needs up to 9 tape drives. </a:t>
            </a:r>
          </a:p>
          <a:p>
            <a:pPr algn="just"/>
            <a:r>
              <a:rPr lang="en-US" dirty="0"/>
              <a:t>Suppose at time T0, process P0 is holding 5 tape drives, process P1 is holding 2 tape drives and process P2 is holding 2 tape drives. </a:t>
            </a:r>
          </a:p>
          <a:p>
            <a:pPr algn="just"/>
            <a:r>
              <a:rPr lang="en-US" dirty="0"/>
              <a:t>It is shown in following table </a:t>
            </a:r>
          </a:p>
        </p:txBody>
      </p:sp>
    </p:spTree>
    <p:extLst>
      <p:ext uri="{BB962C8B-B14F-4D97-AF65-F5344CB8AC3E}">
        <p14:creationId xmlns:p14="http://schemas.microsoft.com/office/powerpoint/2010/main" val="1447800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CDD84DF5362444BEF6A95D1502FFF9" ma:contentTypeVersion="11" ma:contentTypeDescription="Create a new document." ma:contentTypeScope="" ma:versionID="97fe51426e3fc5b5fd0e0e8d187fc819">
  <xsd:schema xmlns:xsd="http://www.w3.org/2001/XMLSchema" xmlns:xs="http://www.w3.org/2001/XMLSchema" xmlns:p="http://schemas.microsoft.com/office/2006/metadata/properties" xmlns:ns2="500cfa60-31e5-41b2-8072-04c828108224" xmlns:ns3="d446c949-79f6-49ca-8f97-52bfa06e22c3" targetNamespace="http://schemas.microsoft.com/office/2006/metadata/properties" ma:root="true" ma:fieldsID="2e89f830208fdc13a8e298faf2e8f710" ns2:_="" ns3:_="">
    <xsd:import namespace="500cfa60-31e5-41b2-8072-04c828108224"/>
    <xsd:import namespace="d446c949-79f6-49ca-8f97-52bfa06e22c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0cfa60-31e5-41b2-8072-04c8281082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e220b81-481f-4df2-a703-ac1e4232387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446c949-79f6-49ca-8f97-52bfa06e22c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f5c0170-7bc9-471f-a223-42e7d6b4d506}" ma:internalName="TaxCatchAll" ma:showField="CatchAllData" ma:web="d446c949-79f6-49ca-8f97-52bfa06e22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446c949-79f6-49ca-8f97-52bfa06e22c3" xsi:nil="true"/>
    <lcf76f155ced4ddcb4097134ff3c332f xmlns="500cfa60-31e5-41b2-8072-04c82810822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0F59A6E-B0FE-405B-B2D7-3574C9CEEB1B}"/>
</file>

<file path=customXml/itemProps2.xml><?xml version="1.0" encoding="utf-8"?>
<ds:datastoreItem xmlns:ds="http://schemas.openxmlformats.org/officeDocument/2006/customXml" ds:itemID="{29AF4734-85F2-474E-B418-1CE56675B93B}"/>
</file>

<file path=customXml/itemProps3.xml><?xml version="1.0" encoding="utf-8"?>
<ds:datastoreItem xmlns:ds="http://schemas.openxmlformats.org/officeDocument/2006/customXml" ds:itemID="{F95B2A8D-68BD-4470-9725-6B48E0E50902}"/>
</file>

<file path=docProps/app.xml><?xml version="1.0" encoding="utf-8"?>
<Properties xmlns="http://schemas.openxmlformats.org/officeDocument/2006/extended-properties" xmlns:vt="http://schemas.openxmlformats.org/officeDocument/2006/docPropsVTypes">
  <TotalTime>1060</TotalTime>
  <Words>2521</Words>
  <Application>Microsoft Macintosh PowerPoint</Application>
  <PresentationFormat>Widescreen</PresentationFormat>
  <Paragraphs>197</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Söhne</vt:lpstr>
      <vt:lpstr>system-ui</vt:lpstr>
      <vt:lpstr>Times New Roman</vt:lpstr>
      <vt:lpstr>Wingdings</vt:lpstr>
      <vt:lpstr>Office Theme</vt:lpstr>
      <vt:lpstr>Unit 3. Deadlock</vt:lpstr>
      <vt:lpstr>Deadlock</vt:lpstr>
      <vt:lpstr>PowerPoint Presentation</vt:lpstr>
      <vt:lpstr>Resource Type: Preemptable and Non-preemptable Resources:</vt:lpstr>
      <vt:lpstr>Conditions For Deadlock</vt:lpstr>
      <vt:lpstr>Methods for Handling Deadlocks</vt:lpstr>
      <vt:lpstr>Deadlock prevention</vt:lpstr>
      <vt:lpstr>Deadlock avoidance</vt:lpstr>
      <vt:lpstr>Safe state</vt:lpstr>
      <vt:lpstr>PowerPoint Presentation</vt:lpstr>
      <vt:lpstr>Resource Allocation Graph</vt:lpstr>
      <vt:lpstr>PowerPoint Presentation</vt:lpstr>
      <vt:lpstr>PowerPoint Presentation</vt:lpstr>
      <vt:lpstr>Banker's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Recovery from Deadlock</vt:lpstr>
      <vt:lpstr>Definition</vt:lpstr>
      <vt:lpstr>Recovery Strategies</vt:lpstr>
      <vt:lpstr>Recovery Strategies</vt:lpstr>
      <vt:lpstr>Other Issues: Communication Deadlock, Live lock, Starvation</vt:lpstr>
      <vt:lpstr>1. Communication Deadlock</vt:lpstr>
      <vt:lpstr>2. Live Lock</vt:lpstr>
      <vt:lpstr>3. Starvation</vt:lpstr>
      <vt:lpstr>4. Mitigation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Deadlock</dc:title>
  <dc:creator>Microsoft account</dc:creator>
  <cp:lastModifiedBy>Rajesh Kamar</cp:lastModifiedBy>
  <cp:revision>42</cp:revision>
  <dcterms:created xsi:type="dcterms:W3CDTF">2023-06-20T16:20:10Z</dcterms:created>
  <dcterms:modified xsi:type="dcterms:W3CDTF">2024-02-23T16:21:19Z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0x01010001CDD84DF5362444BEF6A95D1502FFF9</vt:lpwstr>
  </property>
</Properties>
</file>